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Lst>
  <p:handoutMasterIdLst>
    <p:handoutMasterId r:id="rId21"/>
  </p:handoutMasterIdLst>
  <p:sldIdLst>
    <p:sldId id="288" r:id="rId2"/>
    <p:sldId id="296" r:id="rId3"/>
    <p:sldId id="297" r:id="rId4"/>
    <p:sldId id="289" r:id="rId5"/>
    <p:sldId id="290" r:id="rId6"/>
    <p:sldId id="291" r:id="rId7"/>
    <p:sldId id="292" r:id="rId8"/>
    <p:sldId id="293" r:id="rId9"/>
    <p:sldId id="294" r:id="rId10"/>
    <p:sldId id="295" r:id="rId11"/>
    <p:sldId id="298" r:id="rId12"/>
    <p:sldId id="300" r:id="rId13"/>
    <p:sldId id="301" r:id="rId14"/>
    <p:sldId id="302" r:id="rId15"/>
    <p:sldId id="303" r:id="rId16"/>
    <p:sldId id="304" r:id="rId17"/>
    <p:sldId id="299" r:id="rId18"/>
    <p:sldId id="305" r:id="rId19"/>
    <p:sldId id="30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8" autoAdjust="0"/>
    <p:restoredTop sz="94660"/>
  </p:normalViewPr>
  <p:slideViewPr>
    <p:cSldViewPr snapToGrid="0">
      <p:cViewPr varScale="1">
        <p:scale>
          <a:sx n="77" d="100"/>
          <a:sy n="77" d="100"/>
        </p:scale>
        <p:origin x="618" y="78"/>
      </p:cViewPr>
      <p:guideLst>
        <p:guide orient="horz" pos="2160"/>
        <p:guide pos="2880"/>
      </p:guideLst>
    </p:cSldViewPr>
  </p:slideViewPr>
  <p:notesTextViewPr>
    <p:cViewPr>
      <p:scale>
        <a:sx n="1" d="1"/>
        <a:sy n="1" d="1"/>
      </p:scale>
      <p:origin x="0" y="0"/>
    </p:cViewPr>
  </p:notesTextViewPr>
  <p:notesViewPr>
    <p:cSldViewPr snapToGrid="0">
      <p:cViewPr varScale="1">
        <p:scale>
          <a:sx n="62" d="100"/>
          <a:sy n="62" d="100"/>
        </p:scale>
        <p:origin x="2364"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ACD230-0531-45CF-AA23-47F2685F2B10}" type="datetimeFigureOut">
              <a:rPr lang="en-GB" smtClean="0"/>
              <a:t>11/01/2019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E72220-AAFB-4794-8C97-DAC4D551CBCF}" type="slidenum">
              <a:rPr lang="en-GB" smtClean="0"/>
              <a:t>‹#›</a:t>
            </a:fld>
            <a:endParaRPr lang="en-GB"/>
          </a:p>
        </p:txBody>
      </p:sp>
    </p:spTree>
    <p:extLst>
      <p:ext uri="{BB962C8B-B14F-4D97-AF65-F5344CB8AC3E}">
        <p14:creationId xmlns:p14="http://schemas.microsoft.com/office/powerpoint/2010/main" val="407402757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nference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206800"/>
            <a:ext cx="8208912" cy="1654248"/>
          </a:xfrm>
        </p:spPr>
        <p:txBody>
          <a:bodyPr/>
          <a:lstStyle>
            <a:lvl1pPr>
              <a:defRPr>
                <a:solidFill>
                  <a:schemeClr val="tx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900000" y="4412704"/>
            <a:ext cx="7344816"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fld id="{281C8B06-7166-4829-8EA4-61EA4AB9ED9A}" type="datetime1">
              <a:rPr lang="en-GB" smtClean="0"/>
              <a:pPr/>
              <a:t>11/01/2019</a:t>
            </a:fld>
            <a:endParaRPr lang="en-US" dirty="0"/>
          </a:p>
        </p:txBody>
      </p:sp>
      <p:sp>
        <p:nvSpPr>
          <p:cNvPr id="5" name="Footer Placeholder 4"/>
          <p:cNvSpPr>
            <a:spLocks noGrp="1"/>
          </p:cNvSpPr>
          <p:nvPr>
            <p:ph type="ftr" sz="quarter" idx="11"/>
          </p:nvPr>
        </p:nvSpPr>
        <p:spPr>
          <a:xfrm>
            <a:off x="2516789" y="6436091"/>
            <a:ext cx="4110421" cy="365125"/>
          </a:xfrm>
        </p:spPr>
        <p:txBody>
          <a:bodyPr/>
          <a:lstStyle/>
          <a:p>
            <a:r>
              <a:rPr lang="en-GB" dirty="0" smtClean="0"/>
              <a:t>CERN Pixel 7 and RD53 Sensor Review</a:t>
            </a:r>
            <a:endParaRPr lang="en-GB"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12" name="Text Placeholder 11"/>
          <p:cNvSpPr>
            <a:spLocks noGrp="1"/>
          </p:cNvSpPr>
          <p:nvPr>
            <p:ph type="body" sz="quarter" idx="13" hasCustomPrompt="1"/>
          </p:nvPr>
        </p:nvSpPr>
        <p:spPr>
          <a:xfrm>
            <a:off x="900000" y="1124744"/>
            <a:ext cx="7344000" cy="720000"/>
          </a:xfrm>
        </p:spPr>
        <p:txBody>
          <a:bodyPr/>
          <a:lstStyle>
            <a:lvl1pPr marL="0" indent="0" algn="ctr">
              <a:buNone/>
              <a:defRPr>
                <a:solidFill>
                  <a:srgbClr val="A2710A"/>
                </a:solidFill>
              </a:defRPr>
            </a:lvl1pPr>
          </a:lstStyle>
          <a:p>
            <a:pPr lvl="0"/>
            <a:r>
              <a:rPr lang="en-US" dirty="0" smtClean="0"/>
              <a:t>Conference Title</a:t>
            </a:r>
            <a:endParaRPr lang="en-GB" dirty="0"/>
          </a:p>
        </p:txBody>
      </p:sp>
    </p:spTree>
    <p:extLst>
      <p:ext uri="{BB962C8B-B14F-4D97-AF65-F5344CB8AC3E}">
        <p14:creationId xmlns:p14="http://schemas.microsoft.com/office/powerpoint/2010/main" val="331426186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09/11/2016</a:t>
            </a:r>
            <a:endParaRPr lang="en-GB"/>
          </a:p>
        </p:txBody>
      </p:sp>
      <p:sp>
        <p:nvSpPr>
          <p:cNvPr id="6" name="Footer Placeholder 5"/>
          <p:cNvSpPr>
            <a:spLocks noGrp="1"/>
          </p:cNvSpPr>
          <p:nvPr>
            <p:ph type="ftr" sz="quarter" idx="11"/>
          </p:nvPr>
        </p:nvSpPr>
        <p:spPr>
          <a:xfrm>
            <a:off x="2480277" y="6461999"/>
            <a:ext cx="4110421" cy="365125"/>
          </a:xfrm>
        </p:spPr>
        <p:txBody>
          <a:bodyPr/>
          <a:lstStyle/>
          <a:p>
            <a:r>
              <a:rPr lang="en-GB" dirty="0" smtClean="0"/>
              <a:t>CERN Pixel 7 and RD53 Sensor Review</a:t>
            </a:r>
            <a:endParaRPr lang="en-GB" dirty="0"/>
          </a:p>
        </p:txBody>
      </p:sp>
      <p:sp>
        <p:nvSpPr>
          <p:cNvPr id="7" name="Slide Number Placeholder 6"/>
          <p:cNvSpPr>
            <a:spLocks noGrp="1"/>
          </p:cNvSpPr>
          <p:nvPr>
            <p:ph type="sldNum" sz="quarter" idx="12"/>
          </p:nvPr>
        </p:nvSpPr>
        <p:spPr/>
        <p:txBody>
          <a:bodyPr/>
          <a:lstStyle/>
          <a:p>
            <a:fld id="{3681C50D-2960-4127-90EB-385DB60A0AF0}" type="slidenum">
              <a:rPr lang="en-GB" smtClean="0"/>
              <a:t>‹#›</a:t>
            </a:fld>
            <a:endParaRPr lang="en-GB"/>
          </a:p>
        </p:txBody>
      </p:sp>
    </p:spTree>
    <p:extLst>
      <p:ext uri="{BB962C8B-B14F-4D97-AF65-F5344CB8AC3E}">
        <p14:creationId xmlns:p14="http://schemas.microsoft.com/office/powerpoint/2010/main" val="322985761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t>09/11/2016</a:t>
            </a:r>
            <a:endParaRPr lang="en-GB"/>
          </a:p>
        </p:txBody>
      </p:sp>
      <p:sp>
        <p:nvSpPr>
          <p:cNvPr id="5" name="Footer Placeholder 4"/>
          <p:cNvSpPr>
            <a:spLocks noGrp="1"/>
          </p:cNvSpPr>
          <p:nvPr>
            <p:ph type="ftr" sz="quarter" idx="11"/>
          </p:nvPr>
        </p:nvSpPr>
        <p:spPr/>
        <p:txBody>
          <a:bodyPr/>
          <a:lstStyle/>
          <a:p>
            <a:r>
              <a:rPr lang="en-GB" smtClean="0"/>
              <a:t>WP3 Face-to-Face meeting</a:t>
            </a:r>
            <a:endParaRPr lang="en-GB"/>
          </a:p>
        </p:txBody>
      </p:sp>
      <p:sp>
        <p:nvSpPr>
          <p:cNvPr id="6" name="Slide Number Placeholder 5"/>
          <p:cNvSpPr>
            <a:spLocks noGrp="1"/>
          </p:cNvSpPr>
          <p:nvPr>
            <p:ph type="sldNum" sz="quarter" idx="12"/>
          </p:nvPr>
        </p:nvSpPr>
        <p:spPr/>
        <p:txBody>
          <a:bodyPr/>
          <a:lstStyle/>
          <a:p>
            <a:fld id="{3681C50D-2960-4127-90EB-385DB60A0AF0}" type="slidenum">
              <a:rPr lang="en-GB" smtClean="0"/>
              <a:t>‹#›</a:t>
            </a:fld>
            <a:endParaRPr lang="en-GB"/>
          </a:p>
        </p:txBody>
      </p:sp>
    </p:spTree>
    <p:extLst>
      <p:ext uri="{BB962C8B-B14F-4D97-AF65-F5344CB8AC3E}">
        <p14:creationId xmlns:p14="http://schemas.microsoft.com/office/powerpoint/2010/main" val="27968609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t>09/11/2016</a:t>
            </a:r>
            <a:endParaRPr lang="en-GB"/>
          </a:p>
        </p:txBody>
      </p:sp>
      <p:sp>
        <p:nvSpPr>
          <p:cNvPr id="5" name="Footer Placeholder 4"/>
          <p:cNvSpPr>
            <a:spLocks noGrp="1"/>
          </p:cNvSpPr>
          <p:nvPr>
            <p:ph type="ftr" sz="quarter" idx="11"/>
          </p:nvPr>
        </p:nvSpPr>
        <p:spPr/>
        <p:txBody>
          <a:bodyPr/>
          <a:lstStyle/>
          <a:p>
            <a:r>
              <a:rPr lang="en-GB" smtClean="0"/>
              <a:t>WP3 Face-to-Face meeting</a:t>
            </a:r>
            <a:endParaRPr lang="en-GB"/>
          </a:p>
        </p:txBody>
      </p:sp>
      <p:sp>
        <p:nvSpPr>
          <p:cNvPr id="6" name="Slide Number Placeholder 5"/>
          <p:cNvSpPr>
            <a:spLocks noGrp="1"/>
          </p:cNvSpPr>
          <p:nvPr>
            <p:ph type="sldNum" sz="quarter" idx="12"/>
          </p:nvPr>
        </p:nvSpPr>
        <p:spPr/>
        <p:txBody>
          <a:bodyPr/>
          <a:lstStyle/>
          <a:p>
            <a:fld id="{3681C50D-2960-4127-90EB-385DB60A0AF0}" type="slidenum">
              <a:rPr lang="en-GB" smtClean="0"/>
              <a:t>‹#›</a:t>
            </a:fld>
            <a:endParaRPr lang="en-GB"/>
          </a:p>
        </p:txBody>
      </p:sp>
    </p:spTree>
    <p:extLst>
      <p:ext uri="{BB962C8B-B14F-4D97-AF65-F5344CB8AC3E}">
        <p14:creationId xmlns:p14="http://schemas.microsoft.com/office/powerpoint/2010/main" val="31976052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US" smtClean="0"/>
              <a:t>09/11/2016</a:t>
            </a:r>
            <a:endParaRPr lang="en-GB"/>
          </a:p>
        </p:txBody>
      </p:sp>
      <p:sp>
        <p:nvSpPr>
          <p:cNvPr id="4" name="Footer Placeholder 3"/>
          <p:cNvSpPr>
            <a:spLocks noGrp="1"/>
          </p:cNvSpPr>
          <p:nvPr>
            <p:ph type="ftr" sz="quarter" idx="11"/>
          </p:nvPr>
        </p:nvSpPr>
        <p:spPr/>
        <p:txBody>
          <a:bodyPr/>
          <a:lstStyle/>
          <a:p>
            <a:r>
              <a:rPr lang="en-GB" dirty="0" smtClean="0"/>
              <a:t>CERN Pixel 7 and RD53 Sensor Review</a:t>
            </a:r>
            <a:endParaRPr lang="en-GB" dirty="0"/>
          </a:p>
        </p:txBody>
      </p:sp>
      <p:sp>
        <p:nvSpPr>
          <p:cNvPr id="5" name="Slide Number Placeholder 4"/>
          <p:cNvSpPr>
            <a:spLocks noGrp="1"/>
          </p:cNvSpPr>
          <p:nvPr>
            <p:ph type="sldNum" sz="quarter" idx="12"/>
          </p:nvPr>
        </p:nvSpPr>
        <p:spPr/>
        <p:txBody>
          <a:bodyPr/>
          <a:lstStyle/>
          <a:p>
            <a:fld id="{3681C50D-2960-4127-90EB-385DB60A0AF0}" type="slidenum">
              <a:rPr lang="en-GB" smtClean="0"/>
              <a:t>‹#›</a:t>
            </a:fld>
            <a:endParaRPr lang="en-GB"/>
          </a:p>
        </p:txBody>
      </p:sp>
    </p:spTree>
    <p:extLst>
      <p:ext uri="{BB962C8B-B14F-4D97-AF65-F5344CB8AC3E}">
        <p14:creationId xmlns:p14="http://schemas.microsoft.com/office/powerpoint/2010/main" val="227995812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79E60"/>
                </a:solidFill>
              </a:defRPr>
            </a:lvl1p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lvl1pPr>
              <a:defRPr>
                <a:solidFill>
                  <a:schemeClr val="bg1"/>
                </a:solidFill>
              </a:defRPr>
            </a:lvl1pPr>
          </a:lstStyle>
          <a:p>
            <a:r>
              <a:rPr lang="en-US" smtClean="0"/>
              <a:t>09/11/2016</a:t>
            </a:r>
            <a:endParaRPr lang="en-GB"/>
          </a:p>
        </p:txBody>
      </p:sp>
      <p:sp>
        <p:nvSpPr>
          <p:cNvPr id="4" name="Footer Placeholder 3"/>
          <p:cNvSpPr>
            <a:spLocks noGrp="1"/>
          </p:cNvSpPr>
          <p:nvPr>
            <p:ph type="ftr" sz="quarter" idx="11"/>
          </p:nvPr>
        </p:nvSpPr>
        <p:spPr/>
        <p:txBody>
          <a:bodyPr/>
          <a:lstStyle>
            <a:lvl1pPr>
              <a:defRPr>
                <a:solidFill>
                  <a:schemeClr val="bg1"/>
                </a:solidFill>
              </a:defRPr>
            </a:lvl1pPr>
          </a:lstStyle>
          <a:p>
            <a:r>
              <a:rPr lang="en-GB" smtClean="0"/>
              <a:t>WP3 Face-to-Face meeting</a:t>
            </a:r>
            <a:endParaRPr lang="en-GB"/>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3681C50D-2960-4127-90EB-385DB60A0AF0}" type="slidenum">
              <a:rPr lang="en-GB" smtClean="0"/>
              <a:pPr/>
              <a:t>‹#›</a:t>
            </a:fld>
            <a:endParaRPr lang="en-GB"/>
          </a:p>
        </p:txBody>
      </p:sp>
      <p:pic>
        <p:nvPicPr>
          <p:cNvPr id="6" name="Picture 5"/>
          <p:cNvPicPr>
            <a:picLocks noChangeAspect="1"/>
          </p:cNvPicPr>
          <p:nvPr userDrawn="1"/>
        </p:nvPicPr>
        <p:blipFill>
          <a:blip r:embed="rId2"/>
          <a:stretch>
            <a:fillRect/>
          </a:stretch>
        </p:blipFill>
        <p:spPr>
          <a:xfrm>
            <a:off x="457200" y="720857"/>
            <a:ext cx="8128000" cy="5741143"/>
          </a:xfrm>
          <a:prstGeom prst="rect">
            <a:avLst/>
          </a:prstGeom>
        </p:spPr>
      </p:pic>
    </p:spTree>
    <p:extLst>
      <p:ext uri="{BB962C8B-B14F-4D97-AF65-F5344CB8AC3E}">
        <p14:creationId xmlns:p14="http://schemas.microsoft.com/office/powerpoint/2010/main" val="6151843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4864"/>
            <a:ext cx="7772400" cy="1470025"/>
          </a:xfrm>
        </p:spPr>
        <p:txBody>
          <a:bodyPr/>
          <a:lstStyle>
            <a:lvl1pPr>
              <a:defRPr>
                <a:solidFill>
                  <a:srgbClr val="8F6403"/>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764632"/>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fld id="{C5BDF974-3162-4E08-8C45-AA16C41729BE}" type="datetime1">
              <a:rPr lang="en-GB" smtClean="0"/>
              <a:pPr/>
              <a:t>11/01/2019</a:t>
            </a:fld>
            <a:endParaRPr lang="en-GB" dirty="0"/>
          </a:p>
        </p:txBody>
      </p:sp>
      <p:sp>
        <p:nvSpPr>
          <p:cNvPr id="5" name="Footer Placeholder 4"/>
          <p:cNvSpPr>
            <a:spLocks noGrp="1"/>
          </p:cNvSpPr>
          <p:nvPr>
            <p:ph type="ftr" sz="quarter" idx="11"/>
          </p:nvPr>
        </p:nvSpPr>
        <p:spPr>
          <a:xfrm>
            <a:off x="2516789" y="6436091"/>
            <a:ext cx="4110421" cy="365125"/>
          </a:xfrm>
        </p:spPr>
        <p:txBody>
          <a:bodyPr/>
          <a:lstStyle/>
          <a:p>
            <a:r>
              <a:rPr lang="en-GB" dirty="0" smtClean="0"/>
              <a:t>CERN Pixel 7 and RD53 Sensor Review</a:t>
            </a:r>
            <a:endParaRPr lang="en-GB" dirty="0"/>
          </a:p>
        </p:txBody>
      </p:sp>
      <p:sp>
        <p:nvSpPr>
          <p:cNvPr id="6" name="Slide Number Placeholder 5"/>
          <p:cNvSpPr>
            <a:spLocks noGrp="1"/>
          </p:cNvSpPr>
          <p:nvPr>
            <p:ph type="sldNum" sz="quarter" idx="12"/>
          </p:nvPr>
        </p:nvSpPr>
        <p:spPr/>
        <p:txBody>
          <a:bodyPr/>
          <a:lstStyle/>
          <a:p>
            <a:fld id="{3681C50D-2960-4127-90EB-385DB60A0AF0}" type="slidenum">
              <a:rPr lang="en-GB" smtClean="0"/>
              <a:t>‹#›</a:t>
            </a:fld>
            <a:endParaRPr lang="en-GB"/>
          </a:p>
        </p:txBody>
      </p:sp>
    </p:spTree>
    <p:extLst>
      <p:ext uri="{BB962C8B-B14F-4D97-AF65-F5344CB8AC3E}">
        <p14:creationId xmlns:p14="http://schemas.microsoft.com/office/powerpoint/2010/main" val="18520428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080000"/>
            <a:ext cx="8229600" cy="504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1160585" y="6455723"/>
            <a:ext cx="1141891" cy="363600"/>
          </a:xfrm>
        </p:spPr>
        <p:txBody>
          <a:bodyPr/>
          <a:lstStyle/>
          <a:p>
            <a:r>
              <a:rPr lang="en-GB" dirty="0" smtClean="0"/>
              <a:t>27/01/2017</a:t>
            </a:r>
            <a:endParaRPr lang="en-GB" dirty="0"/>
          </a:p>
        </p:txBody>
      </p:sp>
      <p:sp>
        <p:nvSpPr>
          <p:cNvPr id="5" name="Footer Placeholder 4"/>
          <p:cNvSpPr>
            <a:spLocks noGrp="1"/>
          </p:cNvSpPr>
          <p:nvPr>
            <p:ph type="ftr" sz="quarter" idx="11"/>
          </p:nvPr>
        </p:nvSpPr>
        <p:spPr/>
        <p:txBody>
          <a:bodyPr/>
          <a:lstStyle>
            <a:lvl1pPr>
              <a:defRPr/>
            </a:lvl1pPr>
          </a:lstStyle>
          <a:p>
            <a:r>
              <a:rPr lang="en-GB" dirty="0" smtClean="0"/>
              <a:t>CERN Pixel 7 and RD53 Sensor Review</a:t>
            </a:r>
            <a:endParaRPr lang="en-GB" dirty="0"/>
          </a:p>
        </p:txBody>
      </p:sp>
      <p:sp>
        <p:nvSpPr>
          <p:cNvPr id="6" name="Slide Number Placeholder 5"/>
          <p:cNvSpPr>
            <a:spLocks noGrp="1"/>
          </p:cNvSpPr>
          <p:nvPr>
            <p:ph type="sldNum" sz="quarter" idx="12"/>
          </p:nvPr>
        </p:nvSpPr>
        <p:spPr/>
        <p:txBody>
          <a:bodyPr/>
          <a:lstStyle/>
          <a:p>
            <a:fld id="{3681C50D-2960-4127-90EB-385DB60A0AF0}" type="slidenum">
              <a:rPr lang="en-GB" smtClean="0"/>
              <a:t>‹#›</a:t>
            </a:fld>
            <a:endParaRPr lang="en-GB"/>
          </a:p>
        </p:txBody>
      </p:sp>
    </p:spTree>
    <p:extLst>
      <p:ext uri="{BB962C8B-B14F-4D97-AF65-F5344CB8AC3E}">
        <p14:creationId xmlns:p14="http://schemas.microsoft.com/office/powerpoint/2010/main" val="5264860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8A2E36F-62C3-4731-B551-47CBD8928498}" type="datetime1">
              <a:rPr lang="en-GB" smtClean="0"/>
              <a:pPr/>
              <a:t>11/01/2019</a:t>
            </a:fld>
            <a:endParaRPr lang="en-GB" dirty="0"/>
          </a:p>
        </p:txBody>
      </p:sp>
      <p:sp>
        <p:nvSpPr>
          <p:cNvPr id="5" name="Footer Placeholder 4"/>
          <p:cNvSpPr>
            <a:spLocks noGrp="1"/>
          </p:cNvSpPr>
          <p:nvPr>
            <p:ph type="ftr" sz="quarter" idx="11"/>
          </p:nvPr>
        </p:nvSpPr>
        <p:spPr>
          <a:xfrm>
            <a:off x="2553302" y="6428662"/>
            <a:ext cx="4110421" cy="365125"/>
          </a:xfrm>
        </p:spPr>
        <p:txBody>
          <a:bodyPr/>
          <a:lstStyle/>
          <a:p>
            <a:r>
              <a:rPr lang="en-GB" dirty="0" smtClean="0"/>
              <a:t>CERN Pixel 7 and RD53 Sensor Review</a:t>
            </a:r>
            <a:endParaRPr lang="en-GB" dirty="0"/>
          </a:p>
        </p:txBody>
      </p:sp>
      <p:sp>
        <p:nvSpPr>
          <p:cNvPr id="6" name="Slide Number Placeholder 5"/>
          <p:cNvSpPr>
            <a:spLocks noGrp="1"/>
          </p:cNvSpPr>
          <p:nvPr>
            <p:ph type="sldNum" sz="quarter" idx="12"/>
          </p:nvPr>
        </p:nvSpPr>
        <p:spPr/>
        <p:txBody>
          <a:bodyPr/>
          <a:lstStyle/>
          <a:p>
            <a:fld id="{3681C50D-2960-4127-90EB-385DB60A0AF0}" type="slidenum">
              <a:rPr lang="en-GB" smtClean="0"/>
              <a:t>‹#›</a:t>
            </a:fld>
            <a:endParaRPr lang="en-GB"/>
          </a:p>
        </p:txBody>
      </p:sp>
    </p:spTree>
    <p:extLst>
      <p:ext uri="{BB962C8B-B14F-4D97-AF65-F5344CB8AC3E}">
        <p14:creationId xmlns:p14="http://schemas.microsoft.com/office/powerpoint/2010/main" val="19103265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080000"/>
            <a:ext cx="4038600" cy="504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080000"/>
            <a:ext cx="4038600" cy="504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51497B69-57C0-4CE5-BF04-38380173DDB1}" type="datetime1">
              <a:rPr lang="en-GB" smtClean="0"/>
              <a:pPr/>
              <a:t>11/01/2019</a:t>
            </a:fld>
            <a:endParaRPr lang="en-GB" dirty="0"/>
          </a:p>
        </p:txBody>
      </p:sp>
      <p:sp>
        <p:nvSpPr>
          <p:cNvPr id="6" name="Footer Placeholder 5"/>
          <p:cNvSpPr>
            <a:spLocks noGrp="1"/>
          </p:cNvSpPr>
          <p:nvPr>
            <p:ph type="ftr" sz="quarter" idx="11"/>
          </p:nvPr>
        </p:nvSpPr>
        <p:spPr>
          <a:xfrm>
            <a:off x="2557079" y="6428662"/>
            <a:ext cx="4110421" cy="365125"/>
          </a:xfrm>
        </p:spPr>
        <p:txBody>
          <a:bodyPr/>
          <a:lstStyle/>
          <a:p>
            <a:r>
              <a:rPr lang="en-GB" dirty="0" smtClean="0"/>
              <a:t>CERN Pixel 7 and RD53 Sensor Review</a:t>
            </a:r>
            <a:endParaRPr lang="en-GB" dirty="0"/>
          </a:p>
        </p:txBody>
      </p:sp>
      <p:sp>
        <p:nvSpPr>
          <p:cNvPr id="7" name="Slide Number Placeholder 6"/>
          <p:cNvSpPr>
            <a:spLocks noGrp="1"/>
          </p:cNvSpPr>
          <p:nvPr>
            <p:ph type="sldNum" sz="quarter" idx="12"/>
          </p:nvPr>
        </p:nvSpPr>
        <p:spPr/>
        <p:txBody>
          <a:bodyPr/>
          <a:lstStyle/>
          <a:p>
            <a:fld id="{3681C50D-2960-4127-90EB-385DB60A0AF0}" type="slidenum">
              <a:rPr lang="en-GB" smtClean="0"/>
              <a:t>‹#›</a:t>
            </a:fld>
            <a:endParaRPr lang="en-GB"/>
          </a:p>
        </p:txBody>
      </p:sp>
    </p:spTree>
    <p:extLst>
      <p:ext uri="{BB962C8B-B14F-4D97-AF65-F5344CB8AC3E}">
        <p14:creationId xmlns:p14="http://schemas.microsoft.com/office/powerpoint/2010/main" val="285970999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080000"/>
            <a:ext cx="4038600" cy="21329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080000"/>
            <a:ext cx="4038600" cy="21329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lvl1pPr>
              <a:defRPr/>
            </a:lvl1pPr>
          </a:lstStyle>
          <a:p>
            <a:fld id="{4DECFE22-D53D-4264-A527-0C8F20777539}" type="datetime1">
              <a:rPr lang="en-GB" smtClean="0"/>
              <a:pPr/>
              <a:t>11/01/2019</a:t>
            </a:fld>
            <a:endParaRPr lang="en-GB" dirty="0"/>
          </a:p>
        </p:txBody>
      </p:sp>
      <p:sp>
        <p:nvSpPr>
          <p:cNvPr id="6" name="Footer Placeholder 5"/>
          <p:cNvSpPr>
            <a:spLocks noGrp="1"/>
          </p:cNvSpPr>
          <p:nvPr>
            <p:ph type="ftr" sz="quarter" idx="11"/>
          </p:nvPr>
        </p:nvSpPr>
        <p:spPr>
          <a:xfrm>
            <a:off x="2592389" y="6436091"/>
            <a:ext cx="4110421" cy="365125"/>
          </a:xfrm>
        </p:spPr>
        <p:txBody>
          <a:bodyPr/>
          <a:lstStyle/>
          <a:p>
            <a:r>
              <a:rPr lang="en-GB" dirty="0" smtClean="0"/>
              <a:t>CERN Pixel 7 and RD53 Sensor Review</a:t>
            </a:r>
            <a:endParaRPr lang="en-GB" dirty="0"/>
          </a:p>
        </p:txBody>
      </p:sp>
      <p:sp>
        <p:nvSpPr>
          <p:cNvPr id="7" name="Slide Number Placeholder 6"/>
          <p:cNvSpPr>
            <a:spLocks noGrp="1"/>
          </p:cNvSpPr>
          <p:nvPr>
            <p:ph type="sldNum" sz="quarter" idx="12"/>
          </p:nvPr>
        </p:nvSpPr>
        <p:spPr/>
        <p:txBody>
          <a:bodyPr/>
          <a:lstStyle/>
          <a:p>
            <a:fld id="{3681C50D-2960-4127-90EB-385DB60A0AF0}" type="slidenum">
              <a:rPr lang="en-GB" smtClean="0"/>
              <a:t>‹#›</a:t>
            </a:fld>
            <a:endParaRPr lang="en-GB"/>
          </a:p>
        </p:txBody>
      </p:sp>
      <p:sp>
        <p:nvSpPr>
          <p:cNvPr id="9" name="Content Placeholder 8"/>
          <p:cNvSpPr>
            <a:spLocks noGrp="1"/>
          </p:cNvSpPr>
          <p:nvPr>
            <p:ph sz="quarter" idx="13"/>
          </p:nvPr>
        </p:nvSpPr>
        <p:spPr>
          <a:xfrm>
            <a:off x="457200" y="3644899"/>
            <a:ext cx="4039200" cy="213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1" name="Content Placeholder 10"/>
          <p:cNvSpPr>
            <a:spLocks noGrp="1"/>
          </p:cNvSpPr>
          <p:nvPr>
            <p:ph sz="quarter" idx="14"/>
          </p:nvPr>
        </p:nvSpPr>
        <p:spPr>
          <a:xfrm>
            <a:off x="4647600" y="3644899"/>
            <a:ext cx="4039200" cy="213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241632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32000" y="1080000"/>
            <a:ext cx="8280000" cy="252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32000" y="3717032"/>
            <a:ext cx="8280000" cy="252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22E02B68-4DD2-423E-BCAA-402E28C02BFB}" type="datetime1">
              <a:rPr lang="en-GB" smtClean="0"/>
              <a:pPr/>
              <a:t>11/01/2019</a:t>
            </a:fld>
            <a:endParaRPr lang="en-GB" dirty="0"/>
          </a:p>
        </p:txBody>
      </p:sp>
      <p:sp>
        <p:nvSpPr>
          <p:cNvPr id="6" name="Footer Placeholder 5"/>
          <p:cNvSpPr>
            <a:spLocks noGrp="1"/>
          </p:cNvSpPr>
          <p:nvPr>
            <p:ph type="ftr" sz="quarter" idx="11"/>
          </p:nvPr>
        </p:nvSpPr>
        <p:spPr>
          <a:xfrm>
            <a:off x="2516789" y="6463647"/>
            <a:ext cx="4110421" cy="365125"/>
          </a:xfrm>
        </p:spPr>
        <p:txBody>
          <a:bodyPr/>
          <a:lstStyle/>
          <a:p>
            <a:r>
              <a:rPr lang="en-GB" dirty="0" smtClean="0"/>
              <a:t>CERN Pixel 7 and RD53 Sensor Review</a:t>
            </a:r>
            <a:endParaRPr lang="en-GB" dirty="0"/>
          </a:p>
        </p:txBody>
      </p:sp>
      <p:sp>
        <p:nvSpPr>
          <p:cNvPr id="7" name="Slide Number Placeholder 6"/>
          <p:cNvSpPr>
            <a:spLocks noGrp="1"/>
          </p:cNvSpPr>
          <p:nvPr>
            <p:ph type="sldNum" sz="quarter" idx="12"/>
          </p:nvPr>
        </p:nvSpPr>
        <p:spPr/>
        <p:txBody>
          <a:bodyPr/>
          <a:lstStyle/>
          <a:p>
            <a:fld id="{3681C50D-2960-4127-90EB-385DB60A0AF0}" type="slidenum">
              <a:rPr lang="en-GB" smtClean="0"/>
              <a:t>‹#›</a:t>
            </a:fld>
            <a:endParaRPr lang="en-GB"/>
          </a:p>
        </p:txBody>
      </p:sp>
    </p:spTree>
    <p:extLst>
      <p:ext uri="{BB962C8B-B14F-4D97-AF65-F5344CB8AC3E}">
        <p14:creationId xmlns:p14="http://schemas.microsoft.com/office/powerpoint/2010/main" val="398903573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22BF487B-AA7C-454F-8148-D707A5446A76}" type="datetime1">
              <a:rPr lang="en-GB" smtClean="0"/>
              <a:pPr/>
              <a:t>11/01/2019</a:t>
            </a:fld>
            <a:endParaRPr lang="en-GB" dirty="0"/>
          </a:p>
        </p:txBody>
      </p:sp>
      <p:sp>
        <p:nvSpPr>
          <p:cNvPr id="8" name="Footer Placeholder 7"/>
          <p:cNvSpPr>
            <a:spLocks noGrp="1"/>
          </p:cNvSpPr>
          <p:nvPr>
            <p:ph type="ftr" sz="quarter" idx="11"/>
          </p:nvPr>
        </p:nvSpPr>
        <p:spPr>
          <a:xfrm>
            <a:off x="2442177" y="6436091"/>
            <a:ext cx="4110421" cy="365125"/>
          </a:xfrm>
        </p:spPr>
        <p:txBody>
          <a:bodyPr/>
          <a:lstStyle/>
          <a:p>
            <a:r>
              <a:rPr lang="en-GB" dirty="0" smtClean="0"/>
              <a:t>CERN Pixel 7 and RD53 Sensor Review</a:t>
            </a:r>
            <a:endParaRPr lang="en-GB" dirty="0"/>
          </a:p>
        </p:txBody>
      </p:sp>
      <p:sp>
        <p:nvSpPr>
          <p:cNvPr id="9" name="Slide Number Placeholder 8"/>
          <p:cNvSpPr>
            <a:spLocks noGrp="1"/>
          </p:cNvSpPr>
          <p:nvPr>
            <p:ph type="sldNum" sz="quarter" idx="12"/>
          </p:nvPr>
        </p:nvSpPr>
        <p:spPr/>
        <p:txBody>
          <a:bodyPr/>
          <a:lstStyle/>
          <a:p>
            <a:fld id="{3681C50D-2960-4127-90EB-385DB60A0AF0}" type="slidenum">
              <a:rPr lang="en-GB" smtClean="0"/>
              <a:t>‹#›</a:t>
            </a:fld>
            <a:endParaRPr lang="en-GB"/>
          </a:p>
        </p:txBody>
      </p:sp>
    </p:spTree>
    <p:extLst>
      <p:ext uri="{BB962C8B-B14F-4D97-AF65-F5344CB8AC3E}">
        <p14:creationId xmlns:p14="http://schemas.microsoft.com/office/powerpoint/2010/main" val="250335544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09/11/2016</a:t>
            </a:r>
            <a:endParaRPr lang="en-GB"/>
          </a:p>
        </p:txBody>
      </p:sp>
      <p:sp>
        <p:nvSpPr>
          <p:cNvPr id="6" name="Footer Placeholder 5"/>
          <p:cNvSpPr>
            <a:spLocks noGrp="1"/>
          </p:cNvSpPr>
          <p:nvPr>
            <p:ph type="ftr" sz="quarter" idx="11"/>
          </p:nvPr>
        </p:nvSpPr>
        <p:spPr>
          <a:xfrm>
            <a:off x="2614538" y="6428662"/>
            <a:ext cx="4110421" cy="365125"/>
          </a:xfrm>
        </p:spPr>
        <p:txBody>
          <a:bodyPr/>
          <a:lstStyle/>
          <a:p>
            <a:r>
              <a:rPr lang="en-GB" dirty="0" smtClean="0"/>
              <a:t>CERN Pixel 7 and RD53 Sensor Review</a:t>
            </a:r>
            <a:endParaRPr lang="en-GB" dirty="0"/>
          </a:p>
        </p:txBody>
      </p:sp>
      <p:sp>
        <p:nvSpPr>
          <p:cNvPr id="7" name="Slide Number Placeholder 6"/>
          <p:cNvSpPr>
            <a:spLocks noGrp="1"/>
          </p:cNvSpPr>
          <p:nvPr>
            <p:ph type="sldNum" sz="quarter" idx="12"/>
          </p:nvPr>
        </p:nvSpPr>
        <p:spPr/>
        <p:txBody>
          <a:bodyPr/>
          <a:lstStyle/>
          <a:p>
            <a:fld id="{3681C50D-2960-4127-90EB-385DB60A0AF0}" type="slidenum">
              <a:rPr lang="en-GB" smtClean="0"/>
              <a:t>‹#›</a:t>
            </a:fld>
            <a:endParaRPr lang="en-GB"/>
          </a:p>
        </p:txBody>
      </p:sp>
    </p:spTree>
    <p:extLst>
      <p:ext uri="{BB962C8B-B14F-4D97-AF65-F5344CB8AC3E}">
        <p14:creationId xmlns:p14="http://schemas.microsoft.com/office/powerpoint/2010/main" val="26974838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36000" y="6462000"/>
            <a:ext cx="9072000" cy="363600"/>
          </a:xfrm>
          <a:prstGeom prst="rect">
            <a:avLst/>
          </a:prstGeom>
          <a:solidFill>
            <a:srgbClr val="1F2C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160799" y="36000"/>
            <a:ext cx="5947200" cy="720000"/>
          </a:xfrm>
          <a:prstGeom prst="rect">
            <a:avLst/>
          </a:prstGeom>
          <a:solidFill>
            <a:srgbClr val="1F2C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8F6403"/>
              </a:solidFill>
            </a:endParaRPr>
          </a:p>
        </p:txBody>
      </p:sp>
      <p:pic>
        <p:nvPicPr>
          <p:cNvPr id="7" name="Picture 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6003" y="36000"/>
            <a:ext cx="3126176" cy="720000"/>
          </a:xfrm>
          <a:prstGeom prst="rect">
            <a:avLst/>
          </a:prstGeom>
        </p:spPr>
      </p:pic>
      <p:sp>
        <p:nvSpPr>
          <p:cNvPr id="2" name="Title Placeholder 1"/>
          <p:cNvSpPr>
            <a:spLocks noGrp="1"/>
          </p:cNvSpPr>
          <p:nvPr>
            <p:ph type="title"/>
          </p:nvPr>
        </p:nvSpPr>
        <p:spPr>
          <a:xfrm>
            <a:off x="3160800" y="36000"/>
            <a:ext cx="5947200" cy="720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980728"/>
            <a:ext cx="8229600" cy="51454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917919" y="6437616"/>
            <a:ext cx="1141891" cy="363600"/>
          </a:xfrm>
          <a:prstGeom prst="rect">
            <a:avLst/>
          </a:prstGeom>
        </p:spPr>
        <p:txBody>
          <a:bodyPr vert="horz" lIns="91440" tIns="45720" rIns="91440" bIns="45720" rtlCol="0" anchor="ctr"/>
          <a:lstStyle>
            <a:lvl1pPr algn="l">
              <a:defRPr sz="1200">
                <a:solidFill>
                  <a:srgbClr val="C79E60"/>
                </a:solidFill>
              </a:defRPr>
            </a:lvl1pPr>
          </a:lstStyle>
          <a:p>
            <a:fld id="{9E49F0F9-7D64-4ECE-9AA0-65A23364EBCA}" type="datetime1">
              <a:rPr lang="en-GB" smtClean="0"/>
              <a:pPr/>
              <a:t>11/01/2019</a:t>
            </a:fld>
            <a:endParaRPr lang="en-GB" dirty="0"/>
          </a:p>
        </p:txBody>
      </p:sp>
      <p:sp>
        <p:nvSpPr>
          <p:cNvPr id="5" name="Footer Placeholder 4"/>
          <p:cNvSpPr>
            <a:spLocks noGrp="1"/>
          </p:cNvSpPr>
          <p:nvPr>
            <p:ph type="ftr" sz="quarter" idx="3"/>
          </p:nvPr>
        </p:nvSpPr>
        <p:spPr>
          <a:xfrm>
            <a:off x="2731769" y="6436091"/>
            <a:ext cx="4110421" cy="365125"/>
          </a:xfrm>
          <a:prstGeom prst="rect">
            <a:avLst/>
          </a:prstGeom>
        </p:spPr>
        <p:txBody>
          <a:bodyPr vert="horz" lIns="91440" tIns="45720" rIns="91440" bIns="45720" rtlCol="0" anchor="ctr"/>
          <a:lstStyle>
            <a:lvl1pPr algn="ctr">
              <a:defRPr sz="1200">
                <a:solidFill>
                  <a:srgbClr val="C79E60"/>
                </a:solidFill>
              </a:defRPr>
            </a:lvl1pPr>
          </a:lstStyle>
          <a:p>
            <a:r>
              <a:rPr lang="en-GB" dirty="0" smtClean="0"/>
              <a:t>CERN Pixel 7 and RD53 Sensor Review</a:t>
            </a:r>
            <a:endParaRPr lang="en-GB" dirty="0"/>
          </a:p>
        </p:txBody>
      </p:sp>
      <p:sp>
        <p:nvSpPr>
          <p:cNvPr id="6" name="Slide Number Placeholder 5"/>
          <p:cNvSpPr>
            <a:spLocks noGrp="1"/>
          </p:cNvSpPr>
          <p:nvPr>
            <p:ph type="sldNum" sz="quarter" idx="4"/>
          </p:nvPr>
        </p:nvSpPr>
        <p:spPr>
          <a:xfrm>
            <a:off x="7545600" y="6462000"/>
            <a:ext cx="1141200" cy="365125"/>
          </a:xfrm>
          <a:prstGeom prst="rect">
            <a:avLst/>
          </a:prstGeom>
        </p:spPr>
        <p:txBody>
          <a:bodyPr vert="horz" lIns="91440" tIns="45720" rIns="91440" bIns="45720" rtlCol="0" anchor="ctr"/>
          <a:lstStyle>
            <a:lvl1pPr algn="r">
              <a:defRPr sz="1200">
                <a:solidFill>
                  <a:srgbClr val="C79E60"/>
                </a:solidFill>
              </a:defRPr>
            </a:lvl1pPr>
          </a:lstStyle>
          <a:p>
            <a:fld id="{3681C50D-2960-4127-90EB-385DB60A0AF0}" type="slidenum">
              <a:rPr lang="en-GB" smtClean="0"/>
              <a:pPr/>
              <a:t>‹#›</a:t>
            </a:fld>
            <a:endParaRPr lang="en-GB" dirty="0"/>
          </a:p>
        </p:txBody>
      </p:sp>
      <p:pic>
        <p:nvPicPr>
          <p:cNvPr id="15" name="Picture 14"/>
          <p:cNvPicPr>
            <a:picLocks noChangeAspect="1"/>
          </p:cNvPicPr>
          <p:nvPr userDrawn="1"/>
        </p:nvPicPr>
        <p:blipFill>
          <a:blip r:embed="rId17" cstate="print">
            <a:extLst>
              <a:ext uri="{BEBA8EAE-BF5A-486C-A8C5-ECC9F3942E4B}">
                <a14:imgProps xmlns:a14="http://schemas.microsoft.com/office/drawing/2010/main">
                  <a14:imgLayer r:embed="rId18">
                    <a14:imgEffect>
                      <a14:backgroundRemoval t="9772" b="89577" l="4803" r="93482">
                        <a14:foregroundMark x1="31218" y1="56352" x2="31218" y2="56352"/>
                        <a14:foregroundMark x1="46484" y1="46906" x2="46484" y2="46906"/>
                        <a14:foregroundMark x1="55403" y1="47557" x2="55403" y2="47557"/>
                        <a14:foregroundMark x1="67925" y1="50163" x2="67925" y2="50163"/>
                        <a14:foregroundMark x1="82676" y1="48208" x2="82676" y2="48208"/>
                        <a14:foregroundMark x1="28816" y1="74919" x2="28816" y2="74919"/>
                        <a14:foregroundMark x1="35506" y1="74267" x2="35506" y2="74267"/>
                        <a14:foregroundMark x1="41509" y1="75570" x2="41509" y2="75570"/>
                        <a14:foregroundMark x1="47513" y1="74267" x2="47513" y2="74267"/>
                        <a14:foregroundMark x1="53859" y1="74593" x2="53859" y2="74593"/>
                        <a14:foregroundMark x1="59691" y1="73290" x2="59691" y2="73290"/>
                        <a14:foregroundMark x1="64837" y1="74919" x2="64837" y2="74919"/>
                        <a14:foregroundMark x1="72556" y1="74593" x2="72556" y2="74593"/>
                        <a14:foregroundMark x1="79760" y1="73941" x2="79760" y2="73941"/>
                        <a14:foregroundMark x1="86621" y1="73941" x2="86621" y2="73941"/>
                      </a14:backgroundRemoval>
                    </a14:imgEffect>
                  </a14:imgLayer>
                </a14:imgProps>
              </a:ext>
              <a:ext uri="{28A0092B-C50C-407E-A947-70E740481C1C}">
                <a14:useLocalDpi xmlns:a14="http://schemas.microsoft.com/office/drawing/2010/main" val="0"/>
              </a:ext>
            </a:extLst>
          </a:blip>
          <a:stretch>
            <a:fillRect/>
          </a:stretch>
        </p:blipFill>
        <p:spPr>
          <a:xfrm>
            <a:off x="128945" y="6436091"/>
            <a:ext cx="656510" cy="345709"/>
          </a:xfrm>
          <a:prstGeom prst="rect">
            <a:avLst/>
          </a:prstGeom>
        </p:spPr>
      </p:pic>
    </p:spTree>
    <p:extLst>
      <p:ext uri="{BB962C8B-B14F-4D97-AF65-F5344CB8AC3E}">
        <p14:creationId xmlns:p14="http://schemas.microsoft.com/office/powerpoint/2010/main" val="5043231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iming>
    <p:tnLst>
      <p:par>
        <p:cTn id="1" dur="indefinite" restart="never" nodeType="tmRoot"/>
      </p:par>
    </p:tnLst>
  </p:timing>
  <p:hf hdr="0"/>
  <p:txStyles>
    <p:titleStyle>
      <a:lvl1pPr algn="ctr" defTabSz="914400" rtl="0" eaLnBrk="1" latinLnBrk="0" hangingPunct="1">
        <a:spcBef>
          <a:spcPct val="0"/>
        </a:spcBef>
        <a:buNone/>
        <a:defRPr sz="3200" kern="1200">
          <a:solidFill>
            <a:srgbClr val="C79E60"/>
          </a:solidFill>
          <a:latin typeface="Arial"/>
          <a:ea typeface="+mj-ea"/>
          <a:cs typeface="Arial"/>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1C50D-2960-4127-90EB-385DB60A0AF0}" type="slidenum">
              <a:rPr lang="en-GB" smtClean="0"/>
              <a:t>1</a:t>
            </a:fld>
            <a:endParaRPr lang="en-GB" dirty="0"/>
          </a:p>
        </p:txBody>
      </p:sp>
      <p:sp>
        <p:nvSpPr>
          <p:cNvPr id="11" name="Title 1"/>
          <p:cNvSpPr txBox="1">
            <a:spLocks/>
          </p:cNvSpPr>
          <p:nvPr/>
        </p:nvSpPr>
        <p:spPr>
          <a:xfrm>
            <a:off x="3160800" y="36000"/>
            <a:ext cx="5947200" cy="72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rgbClr val="8F6403"/>
                </a:solidFill>
                <a:latin typeface="Arial"/>
                <a:ea typeface="+mj-ea"/>
                <a:cs typeface="Arial"/>
              </a:defRPr>
            </a:lvl1pPr>
          </a:lstStyle>
          <a:p>
            <a:endParaRPr lang="en-GB" b="1" dirty="0">
              <a:solidFill>
                <a:schemeClr val="bg1"/>
              </a:solidFill>
              <a:latin typeface="Times New Roman" panose="02020603050405020304" pitchFamily="18" charset="0"/>
              <a:cs typeface="Times New Roman" panose="02020603050405020304" pitchFamily="18" charset="0"/>
            </a:endParaRPr>
          </a:p>
        </p:txBody>
      </p:sp>
      <p:sp>
        <p:nvSpPr>
          <p:cNvPr id="23" name="Date Placeholder 3"/>
          <p:cNvSpPr>
            <a:spLocks noGrp="1"/>
          </p:cNvSpPr>
          <p:nvPr>
            <p:ph type="dt" sz="half" idx="10"/>
          </p:nvPr>
        </p:nvSpPr>
        <p:spPr>
          <a:xfrm>
            <a:off x="920337" y="6462000"/>
            <a:ext cx="1141891" cy="363600"/>
          </a:xfrm>
        </p:spPr>
        <p:txBody>
          <a:bodyPr/>
          <a:lstStyle/>
          <a:p>
            <a:r>
              <a:rPr lang="en-GB" dirty="0" smtClean="0"/>
              <a:t>20/12/2018</a:t>
            </a:r>
            <a:endParaRPr lang="en-GB" dirty="0"/>
          </a:p>
        </p:txBody>
      </p:sp>
      <p:sp>
        <p:nvSpPr>
          <p:cNvPr id="25" name="Footer Placeholder 4"/>
          <p:cNvSpPr>
            <a:spLocks noGrp="1"/>
          </p:cNvSpPr>
          <p:nvPr>
            <p:ph type="ftr" sz="quarter" idx="11"/>
          </p:nvPr>
        </p:nvSpPr>
        <p:spPr>
          <a:xfrm>
            <a:off x="2687165" y="6462000"/>
            <a:ext cx="4110421" cy="365125"/>
          </a:xfrm>
        </p:spPr>
        <p:txBody>
          <a:bodyPr/>
          <a:lstStyle/>
          <a:p>
            <a:r>
              <a:rPr lang="en-GB" dirty="0" smtClean="0"/>
              <a:t>Common Hybrid Meeting</a:t>
            </a:r>
            <a:endParaRPr lang="en-GB" dirty="0"/>
          </a:p>
        </p:txBody>
      </p:sp>
      <p:sp>
        <p:nvSpPr>
          <p:cNvPr id="14" name="Rectangle 13"/>
          <p:cNvSpPr/>
          <p:nvPr/>
        </p:nvSpPr>
        <p:spPr>
          <a:xfrm>
            <a:off x="563671" y="1808506"/>
            <a:ext cx="7928975" cy="1200329"/>
          </a:xfrm>
          <a:prstGeom prst="rect">
            <a:avLst/>
          </a:prstGeom>
        </p:spPr>
        <p:txBody>
          <a:bodyPr wrap="square">
            <a:spAutoFit/>
          </a:bodyPr>
          <a:lstStyle/>
          <a:p>
            <a:pPr algn="ctr"/>
            <a:r>
              <a:rPr lang="en-GB" sz="3600" b="1" dirty="0">
                <a:latin typeface="Times New Roman" panose="02020603050405020304" pitchFamily="18" charset="0"/>
                <a:cs typeface="Times New Roman" panose="02020603050405020304" pitchFamily="18" charset="0"/>
              </a:rPr>
              <a:t>Circuit Diagram of the </a:t>
            </a:r>
            <a:r>
              <a:rPr lang="en-GB" sz="3600" b="1" dirty="0" smtClean="0">
                <a:latin typeface="Times New Roman" panose="02020603050405020304" pitchFamily="18" charset="0"/>
                <a:cs typeface="Times New Roman" panose="02020603050405020304" pitchFamily="18" charset="0"/>
              </a:rPr>
              <a:t>Common Quad Hybrid for the RD53 readout chip</a:t>
            </a:r>
          </a:p>
        </p:txBody>
      </p:sp>
      <p:sp>
        <p:nvSpPr>
          <p:cNvPr id="7" name="Rectangle 6"/>
          <p:cNvSpPr/>
          <p:nvPr/>
        </p:nvSpPr>
        <p:spPr>
          <a:xfrm>
            <a:off x="1683741" y="3008835"/>
            <a:ext cx="6117268" cy="646331"/>
          </a:xfrm>
          <a:prstGeom prst="rect">
            <a:avLst/>
          </a:prstGeom>
        </p:spPr>
        <p:txBody>
          <a:bodyPr wrap="square">
            <a:spAutoFit/>
          </a:bodyPr>
          <a:lstStyle/>
          <a:p>
            <a:pPr algn="ctr"/>
            <a:r>
              <a:rPr lang="en-GB" sz="3600" b="1" dirty="0" smtClean="0">
                <a:latin typeface="Times New Roman" panose="02020603050405020304" pitchFamily="18" charset="0"/>
                <a:cs typeface="Times New Roman" panose="02020603050405020304" pitchFamily="18" charset="0"/>
              </a:rPr>
              <a:t>(first draft for discussion)</a:t>
            </a:r>
          </a:p>
        </p:txBody>
      </p:sp>
      <p:sp>
        <p:nvSpPr>
          <p:cNvPr id="8" name="Rectangle 7"/>
          <p:cNvSpPr/>
          <p:nvPr/>
        </p:nvSpPr>
        <p:spPr>
          <a:xfrm>
            <a:off x="1434835" y="4624662"/>
            <a:ext cx="6713345" cy="461665"/>
          </a:xfrm>
          <a:prstGeom prst="rect">
            <a:avLst/>
          </a:prstGeom>
        </p:spPr>
        <p:txBody>
          <a:bodyPr wrap="square">
            <a:spAutoFit/>
          </a:bodyPr>
          <a:lstStyle/>
          <a:p>
            <a:r>
              <a:rPr lang="en-GB" sz="2400" b="1" dirty="0" smtClean="0">
                <a:latin typeface="Times New Roman" panose="02020603050405020304" pitchFamily="18" charset="0"/>
                <a:cs typeface="Times New Roman" panose="02020603050405020304" pitchFamily="18" charset="0"/>
              </a:rPr>
              <a:t>Acknowledgment: Aleksandra </a:t>
            </a:r>
            <a:r>
              <a:rPr lang="en-GB" sz="2400" b="1" dirty="0" err="1" smtClean="0">
                <a:latin typeface="Times New Roman" panose="02020603050405020304" pitchFamily="18" charset="0"/>
                <a:cs typeface="Times New Roman" panose="02020603050405020304" pitchFamily="18" charset="0"/>
              </a:rPr>
              <a:t>Dimitrievska</a:t>
            </a:r>
            <a:r>
              <a:rPr lang="en-GB" sz="2400" b="1" dirty="0" smtClean="0">
                <a:latin typeface="Times New Roman" panose="02020603050405020304" pitchFamily="18" charset="0"/>
                <a:cs typeface="Times New Roman" panose="02020603050405020304" pitchFamily="18" charset="0"/>
              </a:rPr>
              <a:t>, LBL </a:t>
            </a:r>
          </a:p>
        </p:txBody>
      </p:sp>
      <p:sp>
        <p:nvSpPr>
          <p:cNvPr id="9" name="Rectangle 8"/>
          <p:cNvSpPr/>
          <p:nvPr/>
        </p:nvSpPr>
        <p:spPr>
          <a:xfrm>
            <a:off x="1434836" y="5258637"/>
            <a:ext cx="6139170" cy="769441"/>
          </a:xfrm>
          <a:prstGeom prst="rect">
            <a:avLst/>
          </a:prstGeom>
        </p:spPr>
        <p:txBody>
          <a:bodyPr wrap="square">
            <a:spAutoFit/>
          </a:bodyPr>
          <a:lstStyle/>
          <a:p>
            <a:r>
              <a:rPr lang="en-GB" sz="2400" b="1" dirty="0" smtClean="0">
                <a:latin typeface="Times New Roman" panose="02020603050405020304" pitchFamily="18" charset="0"/>
                <a:cs typeface="Times New Roman" panose="02020603050405020304" pitchFamily="18" charset="0"/>
              </a:rPr>
              <a:t>Reference Document: “</a:t>
            </a:r>
            <a:r>
              <a:rPr lang="en-GB" sz="2000" b="1" dirty="0" smtClean="0">
                <a:latin typeface="Times New Roman" panose="02020603050405020304" pitchFamily="18" charset="0"/>
                <a:cs typeface="Times New Roman" panose="02020603050405020304" pitchFamily="18" charset="0"/>
              </a:rPr>
              <a:t>The </a:t>
            </a:r>
            <a:r>
              <a:rPr lang="en-GB" sz="2000" b="1" dirty="0">
                <a:latin typeface="Times New Roman" panose="02020603050405020304" pitchFamily="18" charset="0"/>
                <a:cs typeface="Times New Roman" panose="02020603050405020304" pitchFamily="18" charset="0"/>
              </a:rPr>
              <a:t>RD53A Integrated </a:t>
            </a:r>
            <a:r>
              <a:rPr lang="en-GB" sz="2000" b="1" dirty="0" smtClean="0">
                <a:latin typeface="Times New Roman" panose="02020603050405020304" pitchFamily="18" charset="0"/>
                <a:cs typeface="Times New Roman" panose="02020603050405020304" pitchFamily="18" charset="0"/>
              </a:rPr>
              <a:t>Circuit”, CERN-RD53-PUB-17-001 V 3.42, 15/09/2018</a:t>
            </a:r>
            <a:endParaRPr lang="en-GB"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7557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34967" y="938081"/>
            <a:ext cx="5295900" cy="5400675"/>
          </a:xfrm>
          <a:prstGeom prst="rect">
            <a:avLst/>
          </a:prstGeom>
        </p:spPr>
      </p:pic>
      <p:sp>
        <p:nvSpPr>
          <p:cNvPr id="6" name="Slide Number Placeholder 5"/>
          <p:cNvSpPr>
            <a:spLocks noGrp="1"/>
          </p:cNvSpPr>
          <p:nvPr>
            <p:ph type="sldNum" sz="quarter" idx="12"/>
          </p:nvPr>
        </p:nvSpPr>
        <p:spPr/>
        <p:txBody>
          <a:bodyPr/>
          <a:lstStyle/>
          <a:p>
            <a:fld id="{3681C50D-2960-4127-90EB-385DB60A0AF0}" type="slidenum">
              <a:rPr lang="en-GB" smtClean="0"/>
              <a:t>10</a:t>
            </a:fld>
            <a:endParaRPr lang="en-GB" dirty="0"/>
          </a:p>
        </p:txBody>
      </p:sp>
      <p:sp>
        <p:nvSpPr>
          <p:cNvPr id="11" name="Title 1"/>
          <p:cNvSpPr txBox="1">
            <a:spLocks/>
          </p:cNvSpPr>
          <p:nvPr/>
        </p:nvSpPr>
        <p:spPr>
          <a:xfrm>
            <a:off x="3160800" y="36000"/>
            <a:ext cx="5947200" cy="72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rgbClr val="8F6403"/>
                </a:solidFill>
                <a:latin typeface="Arial"/>
                <a:ea typeface="+mj-ea"/>
                <a:cs typeface="Arial"/>
              </a:defRPr>
            </a:lvl1pPr>
          </a:lstStyle>
          <a:p>
            <a:r>
              <a:rPr lang="en-GB" b="1" dirty="0" smtClean="0">
                <a:solidFill>
                  <a:schemeClr val="bg1"/>
                </a:solidFill>
                <a:latin typeface="Times New Roman" panose="02020603050405020304" pitchFamily="18" charset="0"/>
                <a:cs typeface="Times New Roman" panose="02020603050405020304" pitchFamily="18" charset="0"/>
              </a:rPr>
              <a:t>Command </a:t>
            </a:r>
            <a:r>
              <a:rPr lang="en-GB" b="1" dirty="0">
                <a:solidFill>
                  <a:schemeClr val="bg1"/>
                </a:solidFill>
                <a:latin typeface="Times New Roman" panose="02020603050405020304" pitchFamily="18" charset="0"/>
                <a:cs typeface="Times New Roman" panose="02020603050405020304" pitchFamily="18" charset="0"/>
              </a:rPr>
              <a:t>D</a:t>
            </a:r>
            <a:r>
              <a:rPr lang="en-GB" b="1" dirty="0" smtClean="0">
                <a:solidFill>
                  <a:schemeClr val="bg1"/>
                </a:solidFill>
                <a:latin typeface="Times New Roman" panose="02020603050405020304" pitchFamily="18" charset="0"/>
                <a:cs typeface="Times New Roman" panose="02020603050405020304" pitchFamily="18" charset="0"/>
              </a:rPr>
              <a:t>istribution Tree</a:t>
            </a:r>
            <a:endParaRPr lang="en-GB" b="1" dirty="0">
              <a:solidFill>
                <a:schemeClr val="bg1"/>
              </a:solidFill>
              <a:latin typeface="Times New Roman" panose="02020603050405020304" pitchFamily="18" charset="0"/>
              <a:cs typeface="Times New Roman" panose="02020603050405020304" pitchFamily="18" charset="0"/>
            </a:endParaRPr>
          </a:p>
        </p:txBody>
      </p:sp>
      <p:sp>
        <p:nvSpPr>
          <p:cNvPr id="23" name="Date Placeholder 3"/>
          <p:cNvSpPr>
            <a:spLocks noGrp="1"/>
          </p:cNvSpPr>
          <p:nvPr>
            <p:ph type="dt" sz="half" idx="10"/>
          </p:nvPr>
        </p:nvSpPr>
        <p:spPr>
          <a:xfrm>
            <a:off x="920337" y="6462000"/>
            <a:ext cx="1141891" cy="363600"/>
          </a:xfrm>
        </p:spPr>
        <p:txBody>
          <a:bodyPr/>
          <a:lstStyle/>
          <a:p>
            <a:r>
              <a:rPr lang="en-GB" dirty="0" smtClean="0"/>
              <a:t>20/12/2018</a:t>
            </a:r>
            <a:endParaRPr lang="en-GB" dirty="0"/>
          </a:p>
        </p:txBody>
      </p:sp>
      <p:sp>
        <p:nvSpPr>
          <p:cNvPr id="25" name="Footer Placeholder 4"/>
          <p:cNvSpPr>
            <a:spLocks noGrp="1"/>
          </p:cNvSpPr>
          <p:nvPr>
            <p:ph type="ftr" sz="quarter" idx="11"/>
          </p:nvPr>
        </p:nvSpPr>
        <p:spPr>
          <a:xfrm>
            <a:off x="2687165" y="6462000"/>
            <a:ext cx="4110421" cy="365125"/>
          </a:xfrm>
        </p:spPr>
        <p:txBody>
          <a:bodyPr/>
          <a:lstStyle/>
          <a:p>
            <a:r>
              <a:rPr lang="en-GB" dirty="0" smtClean="0"/>
              <a:t>Common Hybrid Meeting</a:t>
            </a:r>
            <a:endParaRPr lang="en-GB" dirty="0"/>
          </a:p>
        </p:txBody>
      </p:sp>
      <p:sp>
        <p:nvSpPr>
          <p:cNvPr id="20" name="Rectangle 19"/>
          <p:cNvSpPr/>
          <p:nvPr/>
        </p:nvSpPr>
        <p:spPr>
          <a:xfrm>
            <a:off x="4396634" y="3284475"/>
            <a:ext cx="4622106" cy="2862322"/>
          </a:xfrm>
          <a:prstGeom prst="rect">
            <a:avLst/>
          </a:prstGeom>
        </p:spPr>
        <p:txBody>
          <a:bodyPr wrap="square">
            <a:spAutoFit/>
          </a:bodyPr>
          <a:lstStyle/>
          <a:p>
            <a:r>
              <a:rPr lang="en-GB" sz="2000" b="1" dirty="0" smtClean="0">
                <a:latin typeface="Times New Roman" panose="02020603050405020304" pitchFamily="18" charset="0"/>
                <a:cs typeface="Times New Roman" panose="02020603050405020304" pitchFamily="18" charset="0"/>
              </a:rPr>
              <a:t>Circuit B.) is currently implemented, offering proper termination for CMD transmission line.  Capacitors will be redundant with Data Aggregator Chip.</a:t>
            </a:r>
          </a:p>
          <a:p>
            <a:r>
              <a:rPr lang="en-GB" sz="2000" b="1" dirty="0" smtClean="0">
                <a:latin typeface="Times New Roman" panose="02020603050405020304" pitchFamily="18" charset="0"/>
                <a:cs typeface="Times New Roman" panose="02020603050405020304" pitchFamily="18" charset="0"/>
              </a:rPr>
              <a:t>They however make each chip immune</a:t>
            </a:r>
          </a:p>
          <a:p>
            <a:r>
              <a:rPr lang="en-GB" sz="2000" b="1" dirty="0" smtClean="0">
                <a:latin typeface="Times New Roman" panose="02020603050405020304" pitchFamily="18" charset="0"/>
                <a:cs typeface="Times New Roman" panose="02020603050405020304" pitchFamily="18" charset="0"/>
              </a:rPr>
              <a:t>against bus jamming in a multi-drop scheme in case of ASIC power failures</a:t>
            </a:r>
          </a:p>
          <a:p>
            <a:r>
              <a:rPr lang="en-GB" sz="2000" b="1" dirty="0" smtClean="0">
                <a:latin typeface="Times New Roman" panose="02020603050405020304" pitchFamily="18" charset="0"/>
                <a:cs typeface="Times New Roman" panose="02020603050405020304" pitchFamily="18" charset="0"/>
              </a:rPr>
              <a:t>(ESD protection circuit may pull LVDS beyond acceptable common mode range) </a:t>
            </a:r>
            <a:endParaRPr lang="en-GB"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0564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1C50D-2960-4127-90EB-385DB60A0AF0}" type="slidenum">
              <a:rPr lang="en-GB" smtClean="0"/>
              <a:t>11</a:t>
            </a:fld>
            <a:endParaRPr lang="en-GB" dirty="0"/>
          </a:p>
        </p:txBody>
      </p:sp>
      <p:sp>
        <p:nvSpPr>
          <p:cNvPr id="11" name="Title 1"/>
          <p:cNvSpPr txBox="1">
            <a:spLocks/>
          </p:cNvSpPr>
          <p:nvPr/>
        </p:nvSpPr>
        <p:spPr>
          <a:xfrm>
            <a:off x="3160800" y="36000"/>
            <a:ext cx="5947200" cy="720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3200" kern="1200">
                <a:solidFill>
                  <a:srgbClr val="8F6403"/>
                </a:solidFill>
                <a:latin typeface="Arial"/>
                <a:ea typeface="+mj-ea"/>
                <a:cs typeface="Arial"/>
              </a:defRPr>
            </a:lvl1pPr>
          </a:lstStyle>
          <a:p>
            <a:r>
              <a:rPr lang="en-GB" b="1" dirty="0" smtClean="0">
                <a:solidFill>
                  <a:schemeClr val="bg1"/>
                </a:solidFill>
                <a:latin typeface="Times New Roman" panose="02020603050405020304" pitchFamily="18" charset="0"/>
                <a:cs typeface="Times New Roman" panose="02020603050405020304" pitchFamily="18" charset="0"/>
              </a:rPr>
              <a:t>Substrate and Ground Connections </a:t>
            </a:r>
            <a:endParaRPr lang="en-GB" b="1" dirty="0">
              <a:solidFill>
                <a:schemeClr val="bg1"/>
              </a:solidFill>
              <a:latin typeface="Times New Roman" panose="02020603050405020304" pitchFamily="18" charset="0"/>
              <a:cs typeface="Times New Roman" panose="02020603050405020304" pitchFamily="18" charset="0"/>
            </a:endParaRPr>
          </a:p>
        </p:txBody>
      </p:sp>
      <p:sp>
        <p:nvSpPr>
          <p:cNvPr id="23" name="Date Placeholder 3"/>
          <p:cNvSpPr>
            <a:spLocks noGrp="1"/>
          </p:cNvSpPr>
          <p:nvPr>
            <p:ph type="dt" sz="half" idx="10"/>
          </p:nvPr>
        </p:nvSpPr>
        <p:spPr>
          <a:xfrm>
            <a:off x="920337" y="6462000"/>
            <a:ext cx="1141891" cy="363600"/>
          </a:xfrm>
        </p:spPr>
        <p:txBody>
          <a:bodyPr/>
          <a:lstStyle/>
          <a:p>
            <a:r>
              <a:rPr lang="en-GB" dirty="0" smtClean="0"/>
              <a:t>20/12/2018</a:t>
            </a:r>
            <a:endParaRPr lang="en-GB" dirty="0"/>
          </a:p>
        </p:txBody>
      </p:sp>
      <p:sp>
        <p:nvSpPr>
          <p:cNvPr id="25" name="Footer Placeholder 4"/>
          <p:cNvSpPr>
            <a:spLocks noGrp="1"/>
          </p:cNvSpPr>
          <p:nvPr>
            <p:ph type="ftr" sz="quarter" idx="11"/>
          </p:nvPr>
        </p:nvSpPr>
        <p:spPr>
          <a:xfrm>
            <a:off x="2687165" y="6462000"/>
            <a:ext cx="4110421" cy="365125"/>
          </a:xfrm>
        </p:spPr>
        <p:txBody>
          <a:bodyPr/>
          <a:lstStyle/>
          <a:p>
            <a:r>
              <a:rPr lang="en-GB" dirty="0" smtClean="0"/>
              <a:t>Common Hybrid Meeting</a:t>
            </a:r>
            <a:endParaRPr lang="en-GB" dirty="0"/>
          </a:p>
        </p:txBody>
      </p:sp>
      <p:sp>
        <p:nvSpPr>
          <p:cNvPr id="20" name="Rectangle 19"/>
          <p:cNvSpPr/>
          <p:nvPr/>
        </p:nvSpPr>
        <p:spPr>
          <a:xfrm>
            <a:off x="4152377" y="889327"/>
            <a:ext cx="4690997" cy="2554545"/>
          </a:xfrm>
          <a:prstGeom prst="rect">
            <a:avLst/>
          </a:prstGeom>
        </p:spPr>
        <p:txBody>
          <a:bodyPr wrap="square">
            <a:spAutoFit/>
          </a:bodyPr>
          <a:lstStyle/>
          <a:p>
            <a:r>
              <a:rPr lang="en-GB" sz="2000" b="1" dirty="0" smtClean="0">
                <a:latin typeface="Times New Roman" panose="02020603050405020304" pitchFamily="18" charset="0"/>
                <a:cs typeface="Times New Roman" panose="02020603050405020304" pitchFamily="18" charset="0"/>
              </a:rPr>
              <a:t>Return bias current of the Pixel Sensor</a:t>
            </a:r>
          </a:p>
          <a:p>
            <a:r>
              <a:rPr lang="en-GB" sz="2000" b="1" dirty="0" smtClean="0">
                <a:latin typeface="Times New Roman" panose="02020603050405020304" pitchFamily="18" charset="0"/>
                <a:cs typeface="Times New Roman" panose="02020603050405020304" pitchFamily="18" charset="0"/>
              </a:rPr>
              <a:t>flows through the front-end circuitry of the RD53A chip. There is an additional path for return current through sensor’s</a:t>
            </a:r>
          </a:p>
          <a:p>
            <a:r>
              <a:rPr lang="en-GB" sz="2000" b="1" dirty="0" smtClean="0">
                <a:latin typeface="Times New Roman" panose="02020603050405020304" pitchFamily="18" charset="0"/>
                <a:cs typeface="Times New Roman" panose="02020603050405020304" pitchFamily="18" charset="0"/>
              </a:rPr>
              <a:t>bias ring connected to the chip. The latter if left floating, will experience a built-up</a:t>
            </a:r>
          </a:p>
          <a:p>
            <a:r>
              <a:rPr lang="en-GB" sz="2000" b="1" dirty="0" smtClean="0">
                <a:latin typeface="Times New Roman" panose="02020603050405020304" pitchFamily="18" charset="0"/>
                <a:cs typeface="Times New Roman" panose="02020603050405020304" pitchFamily="18" charset="0"/>
              </a:rPr>
              <a:t>“punch-through” voltage in order of 30V</a:t>
            </a:r>
          </a:p>
          <a:p>
            <a:r>
              <a:rPr lang="en-GB" sz="2000" b="1" dirty="0" smtClean="0">
                <a:latin typeface="Times New Roman" panose="02020603050405020304" pitchFamily="18" charset="0"/>
                <a:cs typeface="Times New Roman" panose="02020603050405020304" pitchFamily="18" charset="0"/>
              </a:rPr>
              <a:t>violating CMOS absolute max. rating.</a:t>
            </a:r>
            <a:endParaRPr lang="en-GB" sz="20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360645" y="1088524"/>
            <a:ext cx="3146642" cy="3176327"/>
          </a:xfrm>
          <a:prstGeom prst="rect">
            <a:avLst/>
          </a:prstGeom>
        </p:spPr>
      </p:pic>
      <p:cxnSp>
        <p:nvCxnSpPr>
          <p:cNvPr id="9" name="Straight Arrow Connector 8"/>
          <p:cNvCxnSpPr/>
          <p:nvPr/>
        </p:nvCxnSpPr>
        <p:spPr>
          <a:xfrm flipH="1" flipV="1">
            <a:off x="3160800" y="2362133"/>
            <a:ext cx="730208" cy="314555"/>
          </a:xfrm>
          <a:prstGeom prst="straightConnector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stretch>
            <a:fillRect/>
          </a:stretch>
        </p:blipFill>
        <p:spPr>
          <a:xfrm>
            <a:off x="1736938" y="4087288"/>
            <a:ext cx="2847723" cy="1938208"/>
          </a:xfrm>
          <a:prstGeom prst="rect">
            <a:avLst/>
          </a:prstGeom>
        </p:spPr>
      </p:pic>
      <p:pic>
        <p:nvPicPr>
          <p:cNvPr id="4" name="Picture 3"/>
          <p:cNvPicPr>
            <a:picLocks noChangeAspect="1"/>
          </p:cNvPicPr>
          <p:nvPr/>
        </p:nvPicPr>
        <p:blipFill>
          <a:blip r:embed="rId4"/>
          <a:stretch>
            <a:fillRect/>
          </a:stretch>
        </p:blipFill>
        <p:spPr>
          <a:xfrm>
            <a:off x="5113569" y="3565123"/>
            <a:ext cx="3137248" cy="2678625"/>
          </a:xfrm>
          <a:prstGeom prst="rect">
            <a:avLst/>
          </a:prstGeom>
        </p:spPr>
      </p:pic>
    </p:spTree>
    <p:extLst>
      <p:ext uri="{BB962C8B-B14F-4D97-AF65-F5344CB8AC3E}">
        <p14:creationId xmlns:p14="http://schemas.microsoft.com/office/powerpoint/2010/main" val="1819931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47547" y="2272240"/>
            <a:ext cx="7753350" cy="1962150"/>
          </a:xfrm>
          <a:prstGeom prst="rect">
            <a:avLst/>
          </a:prstGeom>
        </p:spPr>
      </p:pic>
      <p:sp>
        <p:nvSpPr>
          <p:cNvPr id="6" name="Slide Number Placeholder 5"/>
          <p:cNvSpPr>
            <a:spLocks noGrp="1"/>
          </p:cNvSpPr>
          <p:nvPr>
            <p:ph type="sldNum" sz="quarter" idx="12"/>
          </p:nvPr>
        </p:nvSpPr>
        <p:spPr/>
        <p:txBody>
          <a:bodyPr/>
          <a:lstStyle/>
          <a:p>
            <a:fld id="{3681C50D-2960-4127-90EB-385DB60A0AF0}" type="slidenum">
              <a:rPr lang="en-GB" smtClean="0"/>
              <a:t>12</a:t>
            </a:fld>
            <a:endParaRPr lang="en-GB" dirty="0"/>
          </a:p>
        </p:txBody>
      </p:sp>
      <p:sp>
        <p:nvSpPr>
          <p:cNvPr id="11" name="Title 1"/>
          <p:cNvSpPr txBox="1">
            <a:spLocks/>
          </p:cNvSpPr>
          <p:nvPr/>
        </p:nvSpPr>
        <p:spPr>
          <a:xfrm>
            <a:off x="3160800" y="36000"/>
            <a:ext cx="5947200" cy="72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rgbClr val="8F6403"/>
                </a:solidFill>
                <a:latin typeface="Arial"/>
                <a:ea typeface="+mj-ea"/>
                <a:cs typeface="Arial"/>
              </a:defRPr>
            </a:lvl1pPr>
          </a:lstStyle>
          <a:p>
            <a:r>
              <a:rPr lang="en-GB" b="1" dirty="0" smtClean="0">
                <a:solidFill>
                  <a:schemeClr val="bg1"/>
                </a:solidFill>
                <a:latin typeface="Times New Roman" panose="02020603050405020304" pitchFamily="18" charset="0"/>
                <a:cs typeface="Times New Roman" panose="02020603050405020304" pitchFamily="18" charset="0"/>
              </a:rPr>
              <a:t>Common Circuits</a:t>
            </a:r>
            <a:endParaRPr lang="en-GB" b="1" dirty="0">
              <a:solidFill>
                <a:schemeClr val="bg1"/>
              </a:solidFill>
              <a:latin typeface="Times New Roman" panose="02020603050405020304" pitchFamily="18" charset="0"/>
              <a:cs typeface="Times New Roman" panose="02020603050405020304" pitchFamily="18" charset="0"/>
            </a:endParaRPr>
          </a:p>
        </p:txBody>
      </p:sp>
      <p:sp>
        <p:nvSpPr>
          <p:cNvPr id="23" name="Date Placeholder 3"/>
          <p:cNvSpPr>
            <a:spLocks noGrp="1"/>
          </p:cNvSpPr>
          <p:nvPr>
            <p:ph type="dt" sz="half" idx="10"/>
          </p:nvPr>
        </p:nvSpPr>
        <p:spPr>
          <a:xfrm>
            <a:off x="920337" y="6462000"/>
            <a:ext cx="1141891" cy="363600"/>
          </a:xfrm>
        </p:spPr>
        <p:txBody>
          <a:bodyPr/>
          <a:lstStyle/>
          <a:p>
            <a:r>
              <a:rPr lang="en-GB" dirty="0" smtClean="0"/>
              <a:t>20/12/2018</a:t>
            </a:r>
            <a:endParaRPr lang="en-GB" dirty="0"/>
          </a:p>
        </p:txBody>
      </p:sp>
      <p:sp>
        <p:nvSpPr>
          <p:cNvPr id="25" name="Footer Placeholder 4"/>
          <p:cNvSpPr>
            <a:spLocks noGrp="1"/>
          </p:cNvSpPr>
          <p:nvPr>
            <p:ph type="ftr" sz="quarter" idx="11"/>
          </p:nvPr>
        </p:nvSpPr>
        <p:spPr>
          <a:xfrm>
            <a:off x="2687165" y="6462000"/>
            <a:ext cx="4110421" cy="365125"/>
          </a:xfrm>
        </p:spPr>
        <p:txBody>
          <a:bodyPr/>
          <a:lstStyle/>
          <a:p>
            <a:r>
              <a:rPr lang="en-GB" dirty="0" smtClean="0"/>
              <a:t>Common Hybrid Meeting</a:t>
            </a:r>
            <a:endParaRPr lang="en-GB" dirty="0"/>
          </a:p>
        </p:txBody>
      </p:sp>
      <p:sp>
        <p:nvSpPr>
          <p:cNvPr id="7" name="Rectangle 6"/>
          <p:cNvSpPr/>
          <p:nvPr/>
        </p:nvSpPr>
        <p:spPr>
          <a:xfrm>
            <a:off x="4478053" y="5592512"/>
            <a:ext cx="4208746" cy="707886"/>
          </a:xfrm>
          <a:prstGeom prst="rect">
            <a:avLst/>
          </a:prstGeom>
        </p:spPr>
        <p:txBody>
          <a:bodyPr wrap="square">
            <a:spAutoFit/>
          </a:bodyPr>
          <a:lstStyle/>
          <a:p>
            <a:r>
              <a:rPr lang="en-GB" sz="2000" b="1" dirty="0" smtClean="0">
                <a:latin typeface="Times New Roman" panose="02020603050405020304" pitchFamily="18" charset="0"/>
                <a:cs typeface="Times New Roman" panose="02020603050405020304" pitchFamily="18" charset="0"/>
              </a:rPr>
              <a:t>HV noise filter could move to the bus tape to save real estate on the flex.</a:t>
            </a:r>
          </a:p>
        </p:txBody>
      </p:sp>
      <p:sp>
        <p:nvSpPr>
          <p:cNvPr id="8" name="Rectangle 7"/>
          <p:cNvSpPr/>
          <p:nvPr/>
        </p:nvSpPr>
        <p:spPr>
          <a:xfrm>
            <a:off x="4724222" y="880165"/>
            <a:ext cx="4383778" cy="1323439"/>
          </a:xfrm>
          <a:prstGeom prst="rect">
            <a:avLst/>
          </a:prstGeom>
        </p:spPr>
        <p:txBody>
          <a:bodyPr wrap="square">
            <a:spAutoFit/>
          </a:bodyPr>
          <a:lstStyle/>
          <a:p>
            <a:r>
              <a:rPr lang="en-GB" sz="2000" b="1" dirty="0" smtClean="0">
                <a:latin typeface="Times New Roman" panose="02020603050405020304" pitchFamily="18" charset="0"/>
                <a:cs typeface="Times New Roman" panose="02020603050405020304" pitchFamily="18" charset="0"/>
              </a:rPr>
              <a:t>HV return is mixed with LV supply current in a serially powered scheme. </a:t>
            </a:r>
            <a:r>
              <a:rPr lang="en-GB" sz="2000" b="1" dirty="0">
                <a:latin typeface="Times New Roman" panose="02020603050405020304" pitchFamily="18" charset="0"/>
                <a:cs typeface="Times New Roman" panose="02020603050405020304" pitchFamily="18" charset="0"/>
              </a:rPr>
              <a:t> </a:t>
            </a:r>
            <a:r>
              <a:rPr lang="en-GB" sz="2000" b="1" dirty="0" smtClean="0">
                <a:latin typeface="Times New Roman" panose="02020603050405020304" pitchFamily="18" charset="0"/>
                <a:cs typeface="Times New Roman" panose="02020603050405020304" pitchFamily="18" charset="0"/>
              </a:rPr>
              <a:t>There is no dedicated pin for sensor’s bias return current.</a:t>
            </a:r>
            <a:endParaRPr lang="en-GB" sz="2000" b="1" dirty="0">
              <a:latin typeface="Times New Roman" panose="02020603050405020304" pitchFamily="18" charset="0"/>
              <a:cs typeface="Times New Roman" panose="02020603050405020304" pitchFamily="18" charset="0"/>
            </a:endParaRPr>
          </a:p>
        </p:txBody>
      </p:sp>
      <p:sp>
        <p:nvSpPr>
          <p:cNvPr id="9" name="Rectangle 8"/>
          <p:cNvSpPr/>
          <p:nvPr/>
        </p:nvSpPr>
        <p:spPr>
          <a:xfrm>
            <a:off x="4478053" y="4091444"/>
            <a:ext cx="4208747" cy="1323439"/>
          </a:xfrm>
          <a:prstGeom prst="rect">
            <a:avLst/>
          </a:prstGeom>
        </p:spPr>
        <p:txBody>
          <a:bodyPr wrap="square">
            <a:spAutoFit/>
          </a:bodyPr>
          <a:lstStyle/>
          <a:p>
            <a:r>
              <a:rPr lang="en-GB" sz="2000" b="1" dirty="0" smtClean="0">
                <a:latin typeface="Times New Roman" panose="02020603050405020304" pitchFamily="18" charset="0"/>
                <a:cs typeface="Times New Roman" panose="02020603050405020304" pitchFamily="18" charset="0"/>
              </a:rPr>
              <a:t>Resistor value is limited to 1k to cope with 10nA/pixel leakage current for irradiated sensors. Resistor size must be 0805 (0.1W) or 1206 (0.25W).</a:t>
            </a:r>
          </a:p>
        </p:txBody>
      </p:sp>
      <p:sp>
        <p:nvSpPr>
          <p:cNvPr id="10" name="Rectangle 9"/>
          <p:cNvSpPr/>
          <p:nvPr/>
        </p:nvSpPr>
        <p:spPr>
          <a:xfrm>
            <a:off x="368479" y="825054"/>
            <a:ext cx="3645074" cy="1631216"/>
          </a:xfrm>
          <a:prstGeom prst="rect">
            <a:avLst/>
          </a:prstGeom>
        </p:spPr>
        <p:txBody>
          <a:bodyPr wrap="square">
            <a:spAutoFit/>
          </a:bodyPr>
          <a:lstStyle/>
          <a:p>
            <a:r>
              <a:rPr lang="en-GB" sz="2000" b="1" dirty="0" smtClean="0">
                <a:latin typeface="Times New Roman" panose="02020603050405020304" pitchFamily="18" charset="0"/>
                <a:cs typeface="Times New Roman" panose="02020603050405020304" pitchFamily="18" charset="0"/>
              </a:rPr>
              <a:t>NTC thermistors as a part of Detector Control System, can</a:t>
            </a:r>
          </a:p>
          <a:p>
            <a:r>
              <a:rPr lang="en-GB" sz="2000" b="1" dirty="0" smtClean="0">
                <a:latin typeface="Times New Roman" panose="02020603050405020304" pitchFamily="18" charset="0"/>
                <a:cs typeface="Times New Roman" panose="02020603050405020304" pitchFamily="18" charset="0"/>
              </a:rPr>
              <a:t>be floating or referenced to the</a:t>
            </a:r>
          </a:p>
          <a:p>
            <a:r>
              <a:rPr lang="en-GB" sz="2000" b="1" dirty="0" smtClean="0">
                <a:latin typeface="Times New Roman" panose="02020603050405020304" pitchFamily="18" charset="0"/>
                <a:cs typeface="Times New Roman" panose="02020603050405020304" pitchFamily="18" charset="0"/>
              </a:rPr>
              <a:t>local ground of each Quad Pixel Module in a serial-power chain.</a:t>
            </a:r>
          </a:p>
        </p:txBody>
      </p:sp>
      <p:sp>
        <p:nvSpPr>
          <p:cNvPr id="12" name="Rectangle 11"/>
          <p:cNvSpPr/>
          <p:nvPr/>
        </p:nvSpPr>
        <p:spPr>
          <a:xfrm>
            <a:off x="368478" y="3942195"/>
            <a:ext cx="3782861" cy="1015663"/>
          </a:xfrm>
          <a:prstGeom prst="rect">
            <a:avLst/>
          </a:prstGeom>
        </p:spPr>
        <p:txBody>
          <a:bodyPr wrap="square">
            <a:spAutoFit/>
          </a:bodyPr>
          <a:lstStyle/>
          <a:p>
            <a:r>
              <a:rPr lang="en-GB" sz="2000" b="1" dirty="0" smtClean="0">
                <a:latin typeface="Times New Roman" panose="02020603050405020304" pitchFamily="18" charset="0"/>
                <a:cs typeface="Times New Roman" panose="02020603050405020304" pitchFamily="18" charset="0"/>
              </a:rPr>
              <a:t>The latter reduces the number</a:t>
            </a:r>
          </a:p>
          <a:p>
            <a:r>
              <a:rPr lang="en-GB" sz="2000" b="1" dirty="0">
                <a:latin typeface="Times New Roman" panose="02020603050405020304" pitchFamily="18" charset="0"/>
                <a:cs typeface="Times New Roman" panose="02020603050405020304" pitchFamily="18" charset="0"/>
              </a:rPr>
              <a:t>o</a:t>
            </a:r>
            <a:r>
              <a:rPr lang="en-GB" sz="2000" b="1" dirty="0" smtClean="0">
                <a:latin typeface="Times New Roman" panose="02020603050405020304" pitchFamily="18" charset="0"/>
                <a:cs typeface="Times New Roman" panose="02020603050405020304" pitchFamily="18" charset="0"/>
              </a:rPr>
              <a:t>f cables but requires PSPP chip</a:t>
            </a:r>
          </a:p>
          <a:p>
            <a:r>
              <a:rPr lang="en-GB" sz="2000" b="1" dirty="0">
                <a:latin typeface="Times New Roman" panose="02020603050405020304" pitchFamily="18" charset="0"/>
                <a:cs typeface="Times New Roman" panose="02020603050405020304" pitchFamily="18" charset="0"/>
              </a:rPr>
              <a:t>i</a:t>
            </a:r>
            <a:r>
              <a:rPr lang="en-GB" sz="2000" b="1" dirty="0" smtClean="0">
                <a:latin typeface="Times New Roman" panose="02020603050405020304" pitchFamily="18" charset="0"/>
                <a:cs typeface="Times New Roman" panose="02020603050405020304" pitchFamily="18" charset="0"/>
              </a:rPr>
              <a:t>n the DCS.</a:t>
            </a:r>
          </a:p>
        </p:txBody>
      </p:sp>
      <p:sp>
        <p:nvSpPr>
          <p:cNvPr id="13" name="Rectangle 12"/>
          <p:cNvSpPr/>
          <p:nvPr/>
        </p:nvSpPr>
        <p:spPr>
          <a:xfrm>
            <a:off x="368477" y="4976959"/>
            <a:ext cx="3782861" cy="1323439"/>
          </a:xfrm>
          <a:prstGeom prst="rect">
            <a:avLst/>
          </a:prstGeom>
        </p:spPr>
        <p:txBody>
          <a:bodyPr wrap="square">
            <a:spAutoFit/>
          </a:bodyPr>
          <a:lstStyle/>
          <a:p>
            <a:r>
              <a:rPr lang="en-GB" sz="2000" b="1" dirty="0" smtClean="0">
                <a:latin typeface="Times New Roman" panose="02020603050405020304" pitchFamily="18" charset="0"/>
                <a:cs typeface="Times New Roman" panose="02020603050405020304" pitchFamily="18" charset="0"/>
              </a:rPr>
              <a:t>Note: PSPP V.3 operates with NTC referenced to the power</a:t>
            </a:r>
          </a:p>
          <a:p>
            <a:r>
              <a:rPr lang="en-GB" sz="2000" b="1" dirty="0" smtClean="0">
                <a:latin typeface="Times New Roman" panose="02020603050405020304" pitchFamily="18" charset="0"/>
                <a:cs typeface="Times New Roman" panose="02020603050405020304" pitchFamily="18" charset="0"/>
              </a:rPr>
              <a:t>rail (conceptual mistake), that</a:t>
            </a:r>
          </a:p>
          <a:p>
            <a:r>
              <a:rPr lang="en-GB" sz="2000" b="1" dirty="0" smtClean="0">
                <a:latin typeface="Times New Roman" panose="02020603050405020304" pitchFamily="18" charset="0"/>
                <a:cs typeface="Times New Roman" panose="02020603050405020304" pitchFamily="18" charset="0"/>
              </a:rPr>
              <a:t>requires floating thermistors.</a:t>
            </a:r>
          </a:p>
        </p:txBody>
      </p:sp>
    </p:spTree>
    <p:extLst>
      <p:ext uri="{BB962C8B-B14F-4D97-AF65-F5344CB8AC3E}">
        <p14:creationId xmlns:p14="http://schemas.microsoft.com/office/powerpoint/2010/main" val="335335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1C50D-2960-4127-90EB-385DB60A0AF0}" type="slidenum">
              <a:rPr lang="en-GB" smtClean="0"/>
              <a:t>13</a:t>
            </a:fld>
            <a:endParaRPr lang="en-GB" dirty="0"/>
          </a:p>
        </p:txBody>
      </p:sp>
      <p:sp>
        <p:nvSpPr>
          <p:cNvPr id="11" name="Title 1"/>
          <p:cNvSpPr txBox="1">
            <a:spLocks/>
          </p:cNvSpPr>
          <p:nvPr/>
        </p:nvSpPr>
        <p:spPr>
          <a:xfrm>
            <a:off x="3160800" y="36000"/>
            <a:ext cx="5947200" cy="72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rgbClr val="8F6403"/>
                </a:solidFill>
                <a:latin typeface="Arial"/>
                <a:ea typeface="+mj-ea"/>
                <a:cs typeface="Arial"/>
              </a:defRPr>
            </a:lvl1pPr>
          </a:lstStyle>
          <a:p>
            <a:r>
              <a:rPr lang="en-GB" b="1" dirty="0" smtClean="0">
                <a:solidFill>
                  <a:schemeClr val="bg1"/>
                </a:solidFill>
                <a:latin typeface="Times New Roman" panose="02020603050405020304" pitchFamily="18" charset="0"/>
                <a:cs typeface="Times New Roman" panose="02020603050405020304" pitchFamily="18" charset="0"/>
              </a:rPr>
              <a:t>Forward Current Problem</a:t>
            </a:r>
            <a:endParaRPr lang="en-GB" b="1" dirty="0">
              <a:solidFill>
                <a:schemeClr val="bg1"/>
              </a:solidFill>
              <a:latin typeface="Times New Roman" panose="02020603050405020304" pitchFamily="18" charset="0"/>
              <a:cs typeface="Times New Roman" panose="02020603050405020304" pitchFamily="18" charset="0"/>
            </a:endParaRPr>
          </a:p>
        </p:txBody>
      </p:sp>
      <p:sp>
        <p:nvSpPr>
          <p:cNvPr id="23" name="Date Placeholder 3"/>
          <p:cNvSpPr>
            <a:spLocks noGrp="1"/>
          </p:cNvSpPr>
          <p:nvPr>
            <p:ph type="dt" sz="half" idx="10"/>
          </p:nvPr>
        </p:nvSpPr>
        <p:spPr>
          <a:xfrm>
            <a:off x="920337" y="6462000"/>
            <a:ext cx="1141891" cy="363600"/>
          </a:xfrm>
        </p:spPr>
        <p:txBody>
          <a:bodyPr/>
          <a:lstStyle/>
          <a:p>
            <a:r>
              <a:rPr lang="en-GB" dirty="0" smtClean="0"/>
              <a:t>20/12/2018</a:t>
            </a:r>
            <a:endParaRPr lang="en-GB" dirty="0"/>
          </a:p>
        </p:txBody>
      </p:sp>
      <p:sp>
        <p:nvSpPr>
          <p:cNvPr id="25" name="Footer Placeholder 4"/>
          <p:cNvSpPr>
            <a:spLocks noGrp="1"/>
          </p:cNvSpPr>
          <p:nvPr>
            <p:ph type="ftr" sz="quarter" idx="11"/>
          </p:nvPr>
        </p:nvSpPr>
        <p:spPr>
          <a:xfrm>
            <a:off x="2687165" y="6462000"/>
            <a:ext cx="4110421" cy="365125"/>
          </a:xfrm>
        </p:spPr>
        <p:txBody>
          <a:bodyPr/>
          <a:lstStyle/>
          <a:p>
            <a:r>
              <a:rPr lang="en-GB" dirty="0" smtClean="0"/>
              <a:t>Common Hybrid Meeting</a:t>
            </a:r>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7285" y="742172"/>
            <a:ext cx="5834230" cy="5612490"/>
          </a:xfrm>
          <a:prstGeom prst="rect">
            <a:avLst/>
          </a:prstGeom>
        </p:spPr>
      </p:pic>
      <p:sp>
        <p:nvSpPr>
          <p:cNvPr id="12" name="Rectangle 11"/>
          <p:cNvSpPr/>
          <p:nvPr/>
        </p:nvSpPr>
        <p:spPr>
          <a:xfrm>
            <a:off x="3551128" y="1149954"/>
            <a:ext cx="3826702" cy="400110"/>
          </a:xfrm>
          <a:prstGeom prst="rect">
            <a:avLst/>
          </a:prstGeom>
        </p:spPr>
        <p:txBody>
          <a:bodyPr wrap="square">
            <a:spAutoFit/>
          </a:bodyPr>
          <a:lstStyle/>
          <a:p>
            <a:r>
              <a:rPr lang="en-GB" sz="2000" b="1" dirty="0">
                <a:latin typeface="Times New Roman" panose="02020603050405020304" pitchFamily="18" charset="0"/>
                <a:cs typeface="Times New Roman" panose="02020603050405020304" pitchFamily="18" charset="0"/>
              </a:rPr>
              <a:t>A</a:t>
            </a:r>
            <a:r>
              <a:rPr lang="en-GB" sz="2000" b="1" dirty="0" smtClean="0">
                <a:latin typeface="Times New Roman" panose="02020603050405020304" pitchFamily="18" charset="0"/>
                <a:cs typeface="Times New Roman" panose="02020603050405020304" pitchFamily="18" charset="0"/>
              </a:rPr>
              <a:t>.)                                               B.)</a:t>
            </a:r>
          </a:p>
        </p:txBody>
      </p:sp>
      <p:sp>
        <p:nvSpPr>
          <p:cNvPr id="13" name="Rectangle 12"/>
          <p:cNvSpPr/>
          <p:nvPr/>
        </p:nvSpPr>
        <p:spPr>
          <a:xfrm>
            <a:off x="257947" y="993872"/>
            <a:ext cx="3085578" cy="2554545"/>
          </a:xfrm>
          <a:prstGeom prst="rect">
            <a:avLst/>
          </a:prstGeom>
        </p:spPr>
        <p:txBody>
          <a:bodyPr wrap="square">
            <a:spAutoFit/>
          </a:bodyPr>
          <a:lstStyle/>
          <a:p>
            <a:r>
              <a:rPr lang="en-GB" sz="2000" b="1" dirty="0">
                <a:latin typeface="Times New Roman" panose="02020603050405020304" pitchFamily="18" charset="0"/>
                <a:cs typeface="Times New Roman" panose="02020603050405020304" pitchFamily="18" charset="0"/>
              </a:rPr>
              <a:t>A</a:t>
            </a:r>
            <a:r>
              <a:rPr lang="en-GB" sz="2000" b="1" dirty="0" smtClean="0">
                <a:latin typeface="Times New Roman" panose="02020603050405020304" pitchFamily="18" charset="0"/>
                <a:cs typeface="Times New Roman" panose="02020603050405020304" pitchFamily="18" charset="0"/>
              </a:rPr>
              <a:t>.) HV return of each</a:t>
            </a:r>
          </a:p>
          <a:p>
            <a:r>
              <a:rPr lang="en-GB" sz="2000" b="1" dirty="0">
                <a:latin typeface="Times New Roman" panose="02020603050405020304" pitchFamily="18" charset="0"/>
                <a:cs typeface="Times New Roman" panose="02020603050405020304" pitchFamily="18" charset="0"/>
              </a:rPr>
              <a:t> </a:t>
            </a:r>
            <a:r>
              <a:rPr lang="en-GB" sz="2000" b="1" dirty="0" smtClean="0">
                <a:latin typeface="Times New Roman" panose="02020603050405020304" pitchFamily="18" charset="0"/>
                <a:cs typeface="Times New Roman" panose="02020603050405020304" pitchFamily="18" charset="0"/>
              </a:rPr>
              <a:t>     sensor is mixed with</a:t>
            </a:r>
          </a:p>
          <a:p>
            <a:r>
              <a:rPr lang="en-GB" sz="2000" b="1" dirty="0">
                <a:latin typeface="Times New Roman" panose="02020603050405020304" pitchFamily="18" charset="0"/>
                <a:cs typeface="Times New Roman" panose="02020603050405020304" pitchFamily="18" charset="0"/>
              </a:rPr>
              <a:t> </a:t>
            </a:r>
            <a:r>
              <a:rPr lang="en-GB" sz="2000" b="1" dirty="0" smtClean="0">
                <a:latin typeface="Times New Roman" panose="02020603050405020304" pitchFamily="18" charset="0"/>
                <a:cs typeface="Times New Roman" panose="02020603050405020304" pitchFamily="18" charset="0"/>
              </a:rPr>
              <a:t>     LV supply current</a:t>
            </a:r>
          </a:p>
          <a:p>
            <a:r>
              <a:rPr lang="en-GB" sz="2000" b="1" dirty="0" smtClean="0">
                <a:latin typeface="Times New Roman" panose="02020603050405020304" pitchFamily="18" charset="0"/>
                <a:cs typeface="Times New Roman" panose="02020603050405020304" pitchFamily="18" charset="0"/>
              </a:rPr>
              <a:t>      (preferred scheme).                                          </a:t>
            </a:r>
          </a:p>
          <a:p>
            <a:endParaRPr lang="en-GB" sz="2000" b="1" dirty="0" smtClean="0">
              <a:latin typeface="Times New Roman" panose="02020603050405020304" pitchFamily="18" charset="0"/>
              <a:cs typeface="Times New Roman" panose="02020603050405020304" pitchFamily="18" charset="0"/>
            </a:endParaRPr>
          </a:p>
          <a:p>
            <a:r>
              <a:rPr lang="en-GB" sz="2000" b="1" dirty="0" smtClean="0">
                <a:latin typeface="Times New Roman" panose="02020603050405020304" pitchFamily="18" charset="0"/>
                <a:cs typeface="Times New Roman" panose="02020603050405020304" pitchFamily="18" charset="0"/>
              </a:rPr>
              <a:t>B.) HV return of each</a:t>
            </a:r>
          </a:p>
          <a:p>
            <a:r>
              <a:rPr lang="en-GB" sz="2000" b="1" dirty="0">
                <a:latin typeface="Times New Roman" panose="02020603050405020304" pitchFamily="18" charset="0"/>
                <a:cs typeface="Times New Roman" panose="02020603050405020304" pitchFamily="18" charset="0"/>
              </a:rPr>
              <a:t> </a:t>
            </a:r>
            <a:r>
              <a:rPr lang="en-GB" sz="2000" b="1" dirty="0" smtClean="0">
                <a:latin typeface="Times New Roman" panose="02020603050405020304" pitchFamily="18" charset="0"/>
                <a:cs typeface="Times New Roman" panose="02020603050405020304" pitchFamily="18" charset="0"/>
              </a:rPr>
              <a:t>     sensor is distributed</a:t>
            </a:r>
          </a:p>
          <a:p>
            <a:r>
              <a:rPr lang="en-GB" sz="2000" b="1" dirty="0">
                <a:latin typeface="Times New Roman" panose="02020603050405020304" pitchFamily="18" charset="0"/>
                <a:cs typeface="Times New Roman" panose="02020603050405020304" pitchFamily="18" charset="0"/>
              </a:rPr>
              <a:t> </a:t>
            </a:r>
            <a:r>
              <a:rPr lang="en-GB" sz="2000" b="1" dirty="0" smtClean="0">
                <a:latin typeface="Times New Roman" panose="02020603050405020304" pitchFamily="18" charset="0"/>
                <a:cs typeface="Times New Roman" panose="02020603050405020304" pitchFamily="18" charset="0"/>
              </a:rPr>
              <a:t>     by resistor network.</a:t>
            </a:r>
          </a:p>
        </p:txBody>
      </p:sp>
      <p:pic>
        <p:nvPicPr>
          <p:cNvPr id="4" name="Picture 3"/>
          <p:cNvPicPr>
            <a:picLocks noChangeAspect="1"/>
          </p:cNvPicPr>
          <p:nvPr/>
        </p:nvPicPr>
        <p:blipFill>
          <a:blip r:embed="rId3"/>
          <a:stretch>
            <a:fillRect/>
          </a:stretch>
        </p:blipFill>
        <p:spPr>
          <a:xfrm>
            <a:off x="737197" y="3822847"/>
            <a:ext cx="2000838" cy="1569285"/>
          </a:xfrm>
          <a:prstGeom prst="rect">
            <a:avLst/>
          </a:prstGeom>
        </p:spPr>
      </p:pic>
      <p:cxnSp>
        <p:nvCxnSpPr>
          <p:cNvPr id="14" name="Straight Arrow Connector 13"/>
          <p:cNvCxnSpPr/>
          <p:nvPr/>
        </p:nvCxnSpPr>
        <p:spPr>
          <a:xfrm>
            <a:off x="1014608" y="3589576"/>
            <a:ext cx="338887" cy="1076136"/>
          </a:xfrm>
          <a:prstGeom prst="straightConnector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00832" y="5712955"/>
            <a:ext cx="5624187" cy="707886"/>
          </a:xfrm>
          <a:prstGeom prst="rect">
            <a:avLst/>
          </a:prstGeom>
        </p:spPr>
        <p:txBody>
          <a:bodyPr wrap="square">
            <a:spAutoFit/>
          </a:bodyPr>
          <a:lstStyle/>
          <a:p>
            <a:r>
              <a:rPr lang="en-GB" sz="2000" b="1" dirty="0" smtClean="0">
                <a:latin typeface="Times New Roman" panose="02020603050405020304" pitchFamily="18" charset="0"/>
                <a:cs typeface="Times New Roman" panose="02020603050405020304" pitchFamily="18" charset="0"/>
              </a:rPr>
              <a:t>The latter shows forward current through silicon sensors under certain conditions, see next page.</a:t>
            </a:r>
          </a:p>
        </p:txBody>
      </p:sp>
    </p:spTree>
    <p:extLst>
      <p:ext uri="{BB962C8B-B14F-4D97-AF65-F5344CB8AC3E}">
        <p14:creationId xmlns:p14="http://schemas.microsoft.com/office/powerpoint/2010/main" val="325152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37701"/>
            <a:ext cx="3576832" cy="5542597"/>
          </a:xfrm>
          <a:prstGeom prst="rect">
            <a:avLst/>
          </a:prstGeom>
        </p:spPr>
      </p:pic>
      <p:sp>
        <p:nvSpPr>
          <p:cNvPr id="6" name="Slide Number Placeholder 5"/>
          <p:cNvSpPr>
            <a:spLocks noGrp="1"/>
          </p:cNvSpPr>
          <p:nvPr>
            <p:ph type="sldNum" sz="quarter" idx="12"/>
          </p:nvPr>
        </p:nvSpPr>
        <p:spPr/>
        <p:txBody>
          <a:bodyPr/>
          <a:lstStyle/>
          <a:p>
            <a:fld id="{3681C50D-2960-4127-90EB-385DB60A0AF0}" type="slidenum">
              <a:rPr lang="en-GB" smtClean="0"/>
              <a:t>14</a:t>
            </a:fld>
            <a:endParaRPr lang="en-GB" dirty="0"/>
          </a:p>
        </p:txBody>
      </p:sp>
      <p:sp>
        <p:nvSpPr>
          <p:cNvPr id="11" name="Title 1"/>
          <p:cNvSpPr txBox="1">
            <a:spLocks/>
          </p:cNvSpPr>
          <p:nvPr/>
        </p:nvSpPr>
        <p:spPr>
          <a:xfrm>
            <a:off x="3160800" y="36000"/>
            <a:ext cx="5947200" cy="72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rgbClr val="8F6403"/>
                </a:solidFill>
                <a:latin typeface="Arial"/>
                <a:ea typeface="+mj-ea"/>
                <a:cs typeface="Arial"/>
              </a:defRPr>
            </a:lvl1pPr>
          </a:lstStyle>
          <a:p>
            <a:r>
              <a:rPr lang="en-GB" b="1" dirty="0" smtClean="0">
                <a:solidFill>
                  <a:schemeClr val="bg1"/>
                </a:solidFill>
                <a:latin typeface="Times New Roman" panose="02020603050405020304" pitchFamily="18" charset="0"/>
                <a:cs typeface="Times New Roman" panose="02020603050405020304" pitchFamily="18" charset="0"/>
              </a:rPr>
              <a:t>Forward Current Problem</a:t>
            </a:r>
            <a:endParaRPr lang="en-GB" b="1" dirty="0">
              <a:solidFill>
                <a:schemeClr val="bg1"/>
              </a:solidFill>
              <a:latin typeface="Times New Roman" panose="02020603050405020304" pitchFamily="18" charset="0"/>
              <a:cs typeface="Times New Roman" panose="02020603050405020304" pitchFamily="18" charset="0"/>
            </a:endParaRPr>
          </a:p>
        </p:txBody>
      </p:sp>
      <p:sp>
        <p:nvSpPr>
          <p:cNvPr id="23" name="Date Placeholder 3"/>
          <p:cNvSpPr>
            <a:spLocks noGrp="1"/>
          </p:cNvSpPr>
          <p:nvPr>
            <p:ph type="dt" sz="half" idx="10"/>
          </p:nvPr>
        </p:nvSpPr>
        <p:spPr>
          <a:xfrm>
            <a:off x="920337" y="6462000"/>
            <a:ext cx="1141891" cy="363600"/>
          </a:xfrm>
        </p:spPr>
        <p:txBody>
          <a:bodyPr/>
          <a:lstStyle/>
          <a:p>
            <a:r>
              <a:rPr lang="en-GB" dirty="0" smtClean="0"/>
              <a:t>20/12/2018</a:t>
            </a:r>
            <a:endParaRPr lang="en-GB" dirty="0"/>
          </a:p>
        </p:txBody>
      </p:sp>
      <p:sp>
        <p:nvSpPr>
          <p:cNvPr id="25" name="Footer Placeholder 4"/>
          <p:cNvSpPr>
            <a:spLocks noGrp="1"/>
          </p:cNvSpPr>
          <p:nvPr>
            <p:ph type="ftr" sz="quarter" idx="11"/>
          </p:nvPr>
        </p:nvSpPr>
        <p:spPr>
          <a:xfrm>
            <a:off x="2687165" y="6462000"/>
            <a:ext cx="4110421" cy="365125"/>
          </a:xfrm>
        </p:spPr>
        <p:txBody>
          <a:bodyPr/>
          <a:lstStyle/>
          <a:p>
            <a:r>
              <a:rPr lang="en-GB" dirty="0" smtClean="0"/>
              <a:t>Common Hybrid Meeting</a:t>
            </a:r>
            <a:endParaRPr lang="en-GB" dirty="0"/>
          </a:p>
        </p:txBody>
      </p:sp>
      <p:sp>
        <p:nvSpPr>
          <p:cNvPr id="17" name="Rectangle 16"/>
          <p:cNvSpPr/>
          <p:nvPr/>
        </p:nvSpPr>
        <p:spPr>
          <a:xfrm>
            <a:off x="3391200" y="976465"/>
            <a:ext cx="5486400" cy="1631216"/>
          </a:xfrm>
          <a:prstGeom prst="rect">
            <a:avLst/>
          </a:prstGeom>
        </p:spPr>
        <p:txBody>
          <a:bodyPr wrap="square">
            <a:spAutoFit/>
          </a:bodyPr>
          <a:lstStyle/>
          <a:p>
            <a:r>
              <a:rPr lang="en-GB" sz="2000" b="1" dirty="0" smtClean="0">
                <a:latin typeface="Times New Roman" panose="02020603050405020304" pitchFamily="18" charset="0"/>
                <a:cs typeface="Times New Roman" panose="02020603050405020304" pitchFamily="18" charset="0"/>
              </a:rPr>
              <a:t>If the chain of serially-powered pixel modules is</a:t>
            </a:r>
          </a:p>
          <a:p>
            <a:r>
              <a:rPr lang="en-GB" sz="2000" b="1" dirty="0" smtClean="0">
                <a:latin typeface="Times New Roman" panose="02020603050405020304" pitchFamily="18" charset="0"/>
                <a:cs typeface="Times New Roman" panose="02020603050405020304" pitchFamily="18" charset="0"/>
              </a:rPr>
              <a:t>ON but there is no bias voltage applied to their silicon sensors yet (option “B” for HV return), a large forward current is registered through the</a:t>
            </a:r>
          </a:p>
          <a:p>
            <a:r>
              <a:rPr lang="en-GB" sz="2000" b="1" dirty="0" smtClean="0">
                <a:latin typeface="Times New Roman" panose="02020603050405020304" pitchFamily="18" charset="0"/>
                <a:cs typeface="Times New Roman" panose="02020603050405020304" pitchFamily="18" charset="0"/>
              </a:rPr>
              <a:t>number of sensors down the chain.</a:t>
            </a:r>
          </a:p>
        </p:txBody>
      </p:sp>
      <p:sp>
        <p:nvSpPr>
          <p:cNvPr id="15" name="Rectangle 14"/>
          <p:cNvSpPr/>
          <p:nvPr/>
        </p:nvSpPr>
        <p:spPr>
          <a:xfrm>
            <a:off x="265851" y="912292"/>
            <a:ext cx="507305" cy="400110"/>
          </a:xfrm>
          <a:prstGeom prst="rect">
            <a:avLst/>
          </a:prstGeom>
        </p:spPr>
        <p:txBody>
          <a:bodyPr wrap="square">
            <a:spAutoFit/>
          </a:bodyPr>
          <a:lstStyle/>
          <a:p>
            <a:r>
              <a:rPr lang="en-GB" sz="2000" b="1" dirty="0" smtClean="0">
                <a:latin typeface="Times New Roman" panose="02020603050405020304" pitchFamily="18" charset="0"/>
                <a:cs typeface="Times New Roman" panose="02020603050405020304" pitchFamily="18" charset="0"/>
              </a:rPr>
              <a:t>B.)</a:t>
            </a:r>
          </a:p>
        </p:txBody>
      </p:sp>
      <p:sp>
        <p:nvSpPr>
          <p:cNvPr id="10" name="Content Placeholder 2"/>
          <p:cNvSpPr txBox="1">
            <a:spLocks/>
          </p:cNvSpPr>
          <p:nvPr/>
        </p:nvSpPr>
        <p:spPr>
          <a:xfrm>
            <a:off x="3391201" y="4321897"/>
            <a:ext cx="5716800" cy="139321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Arial"/>
                <a:ea typeface="+mn-ea"/>
                <a:cs typeface="Arial"/>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Arial"/>
                <a:ea typeface="+mn-ea"/>
                <a:cs typeface="Arial"/>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Arial"/>
                <a:ea typeface="+mn-ea"/>
                <a:cs typeface="Arial"/>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Arial"/>
                <a:ea typeface="+mn-ea"/>
                <a:cs typeface="Arial"/>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Arial"/>
                <a:ea typeface="+mn-ea"/>
                <a:cs typeface="Arial"/>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ts val="2400"/>
              </a:lnSpc>
              <a:spcBef>
                <a:spcPct val="0"/>
              </a:spcBef>
            </a:pPr>
            <a:r>
              <a:rPr lang="en-GB" altLang="en-US" sz="2000" b="1" dirty="0" smtClean="0">
                <a:solidFill>
                  <a:schemeClr val="tx1"/>
                </a:solidFill>
                <a:latin typeface="Times New Roman" panose="02020603050405020304" pitchFamily="18" charset="0"/>
                <a:cs typeface="Times New Roman" panose="02020603050405020304" pitchFamily="18" charset="0"/>
              </a:rPr>
              <a:t>LV=shunted;     HV = shunted; Current = -0.9 </a:t>
            </a:r>
            <a:r>
              <a:rPr lang="en-GB" altLang="en-US" sz="2000" b="1" dirty="0" err="1" smtClean="0">
                <a:solidFill>
                  <a:schemeClr val="tx1"/>
                </a:solidFill>
                <a:latin typeface="Times New Roman" panose="02020603050405020304" pitchFamily="18" charset="0"/>
                <a:cs typeface="Times New Roman" panose="02020603050405020304" pitchFamily="18" charset="0"/>
              </a:rPr>
              <a:t>uA</a:t>
            </a:r>
            <a:endParaRPr lang="en-GB" altLang="en-US" sz="2000" b="1" dirty="0">
              <a:solidFill>
                <a:schemeClr val="tx1"/>
              </a:solidFill>
              <a:latin typeface="Times New Roman" panose="02020603050405020304" pitchFamily="18" charset="0"/>
              <a:cs typeface="Times New Roman" panose="02020603050405020304" pitchFamily="18" charset="0"/>
            </a:endParaRPr>
          </a:p>
          <a:p>
            <a:pPr algn="l">
              <a:lnSpc>
                <a:spcPts val="2400"/>
              </a:lnSpc>
              <a:spcBef>
                <a:spcPct val="0"/>
              </a:spcBef>
            </a:pPr>
            <a:r>
              <a:rPr lang="en-GB" altLang="en-US" sz="2000" b="1" dirty="0" smtClean="0">
                <a:solidFill>
                  <a:schemeClr val="tx1"/>
                </a:solidFill>
                <a:latin typeface="Times New Roman" panose="02020603050405020304" pitchFamily="18" charset="0"/>
                <a:cs typeface="Times New Roman" panose="02020603050405020304" pitchFamily="18" charset="0"/>
              </a:rPr>
              <a:t>LV=ON (2.2A)  HV = shunted; Current = +13.0 </a:t>
            </a:r>
            <a:r>
              <a:rPr lang="en-GB" altLang="en-US" sz="2000" b="1" dirty="0" err="1" smtClean="0">
                <a:solidFill>
                  <a:schemeClr val="tx1"/>
                </a:solidFill>
                <a:latin typeface="Times New Roman" panose="02020603050405020304" pitchFamily="18" charset="0"/>
                <a:cs typeface="Times New Roman" panose="02020603050405020304" pitchFamily="18" charset="0"/>
              </a:rPr>
              <a:t>uA</a:t>
            </a:r>
            <a:endParaRPr lang="en-GB" altLang="en-US" sz="2000" b="1" dirty="0" smtClean="0">
              <a:solidFill>
                <a:schemeClr val="tx1"/>
              </a:solidFill>
              <a:latin typeface="Times New Roman" panose="02020603050405020304" pitchFamily="18" charset="0"/>
              <a:cs typeface="Times New Roman" panose="02020603050405020304" pitchFamily="18" charset="0"/>
            </a:endParaRPr>
          </a:p>
          <a:p>
            <a:pPr algn="l">
              <a:lnSpc>
                <a:spcPts val="2400"/>
              </a:lnSpc>
              <a:spcBef>
                <a:spcPct val="0"/>
              </a:spcBef>
            </a:pPr>
            <a:r>
              <a:rPr lang="en-GB" altLang="en-US" sz="2000" b="1" dirty="0" smtClean="0">
                <a:solidFill>
                  <a:schemeClr val="tx1"/>
                </a:solidFill>
                <a:latin typeface="Times New Roman" panose="02020603050405020304" pitchFamily="18" charset="0"/>
                <a:cs typeface="Times New Roman" panose="02020603050405020304" pitchFamily="18" charset="0"/>
              </a:rPr>
              <a:t>LV=ON              HV = 1V bias; Current = -1.3 </a:t>
            </a:r>
            <a:r>
              <a:rPr lang="en-GB" altLang="en-US" sz="2000" b="1" dirty="0" err="1" smtClean="0">
                <a:solidFill>
                  <a:schemeClr val="tx1"/>
                </a:solidFill>
                <a:latin typeface="Times New Roman" panose="02020603050405020304" pitchFamily="18" charset="0"/>
                <a:cs typeface="Times New Roman" panose="02020603050405020304" pitchFamily="18" charset="0"/>
              </a:rPr>
              <a:t>uA</a:t>
            </a:r>
            <a:endParaRPr lang="en-GB" altLang="en-US" sz="2000" b="1" dirty="0">
              <a:solidFill>
                <a:schemeClr val="tx1"/>
              </a:solidFill>
              <a:latin typeface="Times New Roman" panose="02020603050405020304" pitchFamily="18" charset="0"/>
              <a:cs typeface="Times New Roman" panose="02020603050405020304" pitchFamily="18" charset="0"/>
            </a:endParaRPr>
          </a:p>
          <a:p>
            <a:pPr algn="l">
              <a:lnSpc>
                <a:spcPts val="2400"/>
              </a:lnSpc>
              <a:spcBef>
                <a:spcPct val="0"/>
              </a:spcBef>
            </a:pPr>
            <a:r>
              <a:rPr lang="en-GB" altLang="en-US" sz="2000" b="1" dirty="0" smtClean="0">
                <a:solidFill>
                  <a:schemeClr val="tx1"/>
                </a:solidFill>
                <a:latin typeface="Times New Roman" panose="02020603050405020304" pitchFamily="18" charset="0"/>
                <a:cs typeface="Times New Roman" panose="02020603050405020304" pitchFamily="18" charset="0"/>
              </a:rPr>
              <a:t>LV=ON              HV = full bias; Current = -2.2 </a:t>
            </a:r>
            <a:r>
              <a:rPr lang="en-GB" altLang="en-US" sz="2000" b="1" dirty="0" err="1" smtClean="0">
                <a:solidFill>
                  <a:schemeClr val="tx1"/>
                </a:solidFill>
                <a:latin typeface="Times New Roman" panose="02020603050405020304" pitchFamily="18" charset="0"/>
                <a:cs typeface="Times New Roman" panose="02020603050405020304" pitchFamily="18" charset="0"/>
              </a:rPr>
              <a:t>uA</a:t>
            </a:r>
            <a:endParaRPr lang="en-GB" altLang="en-US" sz="2000" b="1" dirty="0" smtClean="0">
              <a:solidFill>
                <a:schemeClr val="tx1"/>
              </a:solidFill>
              <a:latin typeface="Times New Roman" panose="02020603050405020304" pitchFamily="18" charset="0"/>
              <a:cs typeface="Times New Roman" panose="02020603050405020304" pitchFamily="18" charset="0"/>
            </a:endParaRPr>
          </a:p>
          <a:p>
            <a:pPr algn="l">
              <a:lnSpc>
                <a:spcPts val="2400"/>
              </a:lnSpc>
              <a:spcBef>
                <a:spcPct val="0"/>
              </a:spcBef>
            </a:pPr>
            <a:endParaRPr lang="en-GB" altLang="en-US" sz="2000" b="1" dirty="0" smtClean="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4288785" y="2783893"/>
            <a:ext cx="3827415" cy="1361792"/>
          </a:xfrm>
          <a:prstGeom prst="rect">
            <a:avLst/>
          </a:prstGeom>
        </p:spPr>
      </p:pic>
    </p:spTree>
    <p:extLst>
      <p:ext uri="{BB962C8B-B14F-4D97-AF65-F5344CB8AC3E}">
        <p14:creationId xmlns:p14="http://schemas.microsoft.com/office/powerpoint/2010/main" val="2990568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1C50D-2960-4127-90EB-385DB60A0AF0}" type="slidenum">
              <a:rPr lang="en-GB" smtClean="0"/>
              <a:t>15</a:t>
            </a:fld>
            <a:endParaRPr lang="en-GB" dirty="0"/>
          </a:p>
        </p:txBody>
      </p:sp>
      <p:sp>
        <p:nvSpPr>
          <p:cNvPr id="11" name="Title 1"/>
          <p:cNvSpPr txBox="1">
            <a:spLocks/>
          </p:cNvSpPr>
          <p:nvPr/>
        </p:nvSpPr>
        <p:spPr>
          <a:xfrm>
            <a:off x="3160800" y="36000"/>
            <a:ext cx="5947200" cy="72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rgbClr val="8F6403"/>
                </a:solidFill>
                <a:latin typeface="Arial"/>
                <a:ea typeface="+mj-ea"/>
                <a:cs typeface="Arial"/>
              </a:defRPr>
            </a:lvl1pPr>
          </a:lstStyle>
          <a:p>
            <a:r>
              <a:rPr lang="en-GB" b="1" dirty="0" smtClean="0">
                <a:solidFill>
                  <a:schemeClr val="bg1"/>
                </a:solidFill>
                <a:latin typeface="Times New Roman" panose="02020603050405020304" pitchFamily="18" charset="0"/>
                <a:cs typeface="Times New Roman" panose="02020603050405020304" pitchFamily="18" charset="0"/>
              </a:rPr>
              <a:t>Noise Floor without HV filter</a:t>
            </a:r>
            <a:endParaRPr lang="en-GB" b="1" dirty="0">
              <a:solidFill>
                <a:schemeClr val="bg1"/>
              </a:solidFill>
              <a:latin typeface="Times New Roman" panose="02020603050405020304" pitchFamily="18" charset="0"/>
              <a:cs typeface="Times New Roman" panose="02020603050405020304" pitchFamily="18" charset="0"/>
            </a:endParaRPr>
          </a:p>
        </p:txBody>
      </p:sp>
      <p:sp>
        <p:nvSpPr>
          <p:cNvPr id="23" name="Date Placeholder 3"/>
          <p:cNvSpPr>
            <a:spLocks noGrp="1"/>
          </p:cNvSpPr>
          <p:nvPr>
            <p:ph type="dt" sz="half" idx="10"/>
          </p:nvPr>
        </p:nvSpPr>
        <p:spPr>
          <a:xfrm>
            <a:off x="920337" y="6462000"/>
            <a:ext cx="1141891" cy="363600"/>
          </a:xfrm>
        </p:spPr>
        <p:txBody>
          <a:bodyPr/>
          <a:lstStyle/>
          <a:p>
            <a:r>
              <a:rPr lang="en-GB" dirty="0" smtClean="0"/>
              <a:t>20/12/2018</a:t>
            </a:r>
            <a:endParaRPr lang="en-GB" dirty="0"/>
          </a:p>
        </p:txBody>
      </p:sp>
      <p:sp>
        <p:nvSpPr>
          <p:cNvPr id="25" name="Footer Placeholder 4"/>
          <p:cNvSpPr>
            <a:spLocks noGrp="1"/>
          </p:cNvSpPr>
          <p:nvPr>
            <p:ph type="ftr" sz="quarter" idx="11"/>
          </p:nvPr>
        </p:nvSpPr>
        <p:spPr>
          <a:xfrm>
            <a:off x="2687165" y="6462000"/>
            <a:ext cx="4110421" cy="365125"/>
          </a:xfrm>
        </p:spPr>
        <p:txBody>
          <a:bodyPr/>
          <a:lstStyle/>
          <a:p>
            <a:r>
              <a:rPr lang="en-GB" dirty="0" smtClean="0"/>
              <a:t>Common Hybrid Meeting</a:t>
            </a:r>
            <a:endParaRPr lang="en-GB" dirty="0"/>
          </a:p>
        </p:txBody>
      </p:sp>
      <p:sp>
        <p:nvSpPr>
          <p:cNvPr id="7" name="Rectangle 6"/>
          <p:cNvSpPr/>
          <p:nvPr/>
        </p:nvSpPr>
        <p:spPr>
          <a:xfrm>
            <a:off x="434353" y="1020339"/>
            <a:ext cx="3255750" cy="707886"/>
          </a:xfrm>
          <a:prstGeom prst="rect">
            <a:avLst/>
          </a:prstGeom>
        </p:spPr>
        <p:txBody>
          <a:bodyPr wrap="square">
            <a:spAutoFit/>
          </a:bodyPr>
          <a:lstStyle/>
          <a:p>
            <a:r>
              <a:rPr lang="en-GB" sz="2000" b="1" dirty="0" smtClean="0">
                <a:solidFill>
                  <a:srgbClr val="C00000"/>
                </a:solidFill>
                <a:latin typeface="Times New Roman" panose="02020603050405020304" pitchFamily="18" charset="0"/>
                <a:cs typeface="Times New Roman" panose="02020603050405020304" pitchFamily="18" charset="0"/>
              </a:rPr>
              <a:t>FE-I4B Quad Pixel Module</a:t>
            </a:r>
          </a:p>
          <a:p>
            <a:r>
              <a:rPr lang="en-GB" sz="2000" b="1" dirty="0" smtClean="0">
                <a:solidFill>
                  <a:srgbClr val="C00000"/>
                </a:solidFill>
                <a:latin typeface="Times New Roman" panose="02020603050405020304" pitchFamily="18" charset="0"/>
                <a:cs typeface="Times New Roman" panose="02020603050405020304" pitchFamily="18" charset="0"/>
              </a:rPr>
              <a:t>(stand-alone operation)</a:t>
            </a:r>
          </a:p>
        </p:txBody>
      </p:sp>
      <p:sp>
        <p:nvSpPr>
          <p:cNvPr id="14" name="Rectangle 13"/>
          <p:cNvSpPr/>
          <p:nvPr/>
        </p:nvSpPr>
        <p:spPr>
          <a:xfrm>
            <a:off x="5431049" y="1020339"/>
            <a:ext cx="3412325" cy="707886"/>
          </a:xfrm>
          <a:prstGeom prst="rect">
            <a:avLst/>
          </a:prstGeom>
        </p:spPr>
        <p:txBody>
          <a:bodyPr wrap="square">
            <a:spAutoFit/>
          </a:bodyPr>
          <a:lstStyle/>
          <a:p>
            <a:r>
              <a:rPr lang="en-GB" sz="2000" b="1" dirty="0" smtClean="0">
                <a:solidFill>
                  <a:srgbClr val="C00000"/>
                </a:solidFill>
                <a:latin typeface="Times New Roman" panose="02020603050405020304" pitchFamily="18" charset="0"/>
                <a:cs typeface="Times New Roman" panose="02020603050405020304" pitchFamily="18" charset="0"/>
              </a:rPr>
              <a:t>FE-I4B Quad Pixel Module</a:t>
            </a:r>
          </a:p>
          <a:p>
            <a:r>
              <a:rPr lang="en-GB" sz="2000" b="1" dirty="0" smtClean="0">
                <a:solidFill>
                  <a:srgbClr val="C00000"/>
                </a:solidFill>
                <a:latin typeface="Times New Roman" panose="02020603050405020304" pitchFamily="18" charset="0"/>
                <a:cs typeface="Times New Roman" panose="02020603050405020304" pitchFamily="18" charset="0"/>
              </a:rPr>
              <a:t>(in a serially-powered chain)</a:t>
            </a:r>
          </a:p>
        </p:txBody>
      </p:sp>
      <p:pic>
        <p:nvPicPr>
          <p:cNvPr id="2" name="Picture 1"/>
          <p:cNvPicPr>
            <a:picLocks noChangeAspect="1"/>
          </p:cNvPicPr>
          <p:nvPr/>
        </p:nvPicPr>
        <p:blipFill>
          <a:blip r:embed="rId2"/>
          <a:stretch>
            <a:fillRect/>
          </a:stretch>
        </p:blipFill>
        <p:spPr>
          <a:xfrm>
            <a:off x="458505" y="3878467"/>
            <a:ext cx="3231598" cy="1692136"/>
          </a:xfrm>
          <a:prstGeom prst="rect">
            <a:avLst/>
          </a:prstGeom>
        </p:spPr>
      </p:pic>
      <p:sp>
        <p:nvSpPr>
          <p:cNvPr id="9" name="Rectangle 8"/>
          <p:cNvSpPr/>
          <p:nvPr/>
        </p:nvSpPr>
        <p:spPr>
          <a:xfrm>
            <a:off x="434353" y="1788921"/>
            <a:ext cx="3255750" cy="1938992"/>
          </a:xfrm>
          <a:prstGeom prst="rect">
            <a:avLst/>
          </a:prstGeom>
        </p:spPr>
        <p:txBody>
          <a:bodyPr wrap="square">
            <a:spAutoFit/>
          </a:bodyPr>
          <a:lstStyle/>
          <a:p>
            <a:r>
              <a:rPr lang="en-GB" sz="2000" b="1" dirty="0" smtClean="0">
                <a:latin typeface="Times New Roman" panose="02020603050405020304" pitchFamily="18" charset="0"/>
                <a:cs typeface="Times New Roman" panose="02020603050405020304" pitchFamily="18" charset="0"/>
              </a:rPr>
              <a:t>Supply current = 2A</a:t>
            </a:r>
          </a:p>
          <a:p>
            <a:r>
              <a:rPr lang="en-GB" sz="2000" b="1" dirty="0" smtClean="0">
                <a:latin typeface="Times New Roman" panose="02020603050405020304" pitchFamily="18" charset="0"/>
                <a:cs typeface="Times New Roman" panose="02020603050405020304" pitchFamily="18" charset="0"/>
              </a:rPr>
              <a:t>Bias Voltage = 100V</a:t>
            </a:r>
          </a:p>
          <a:p>
            <a:r>
              <a:rPr lang="en-GB" sz="2000" b="1" dirty="0" smtClean="0">
                <a:latin typeface="Times New Roman" panose="02020603050405020304" pitchFamily="18" charset="0"/>
                <a:cs typeface="Times New Roman" panose="02020603050405020304" pitchFamily="18" charset="0"/>
              </a:rPr>
              <a:t>Tuning:</a:t>
            </a:r>
          </a:p>
          <a:p>
            <a:r>
              <a:rPr lang="en-GB" sz="2000" b="1" dirty="0" smtClean="0">
                <a:latin typeface="Times New Roman" panose="02020603050405020304" pitchFamily="18" charset="0"/>
                <a:cs typeface="Times New Roman" panose="02020603050405020304" pitchFamily="18" charset="0"/>
              </a:rPr>
              <a:t>Target threshold     = 1000e</a:t>
            </a:r>
          </a:p>
          <a:p>
            <a:r>
              <a:rPr lang="en-GB" sz="2000" b="1" dirty="0" smtClean="0">
                <a:latin typeface="Times New Roman" panose="02020603050405020304" pitchFamily="18" charset="0"/>
                <a:cs typeface="Times New Roman" panose="02020603050405020304" pitchFamily="18" charset="0"/>
              </a:rPr>
              <a:t>Calibration charge = 8000e</a:t>
            </a:r>
          </a:p>
          <a:p>
            <a:r>
              <a:rPr lang="en-GB" sz="2000" b="1" dirty="0" smtClean="0">
                <a:latin typeface="Times New Roman" panose="02020603050405020304" pitchFamily="18" charset="0"/>
                <a:cs typeface="Times New Roman" panose="02020603050405020304" pitchFamily="18" charset="0"/>
              </a:rPr>
              <a:t>Time over Threshold = 11</a:t>
            </a:r>
          </a:p>
        </p:txBody>
      </p:sp>
      <p:sp>
        <p:nvSpPr>
          <p:cNvPr id="10" name="Rectangle 9"/>
          <p:cNvSpPr/>
          <p:nvPr/>
        </p:nvSpPr>
        <p:spPr>
          <a:xfrm>
            <a:off x="867241" y="5662358"/>
            <a:ext cx="5645724" cy="707886"/>
          </a:xfrm>
          <a:prstGeom prst="rect">
            <a:avLst/>
          </a:prstGeom>
        </p:spPr>
        <p:txBody>
          <a:bodyPr wrap="square">
            <a:spAutoFit/>
          </a:bodyPr>
          <a:lstStyle/>
          <a:p>
            <a:r>
              <a:rPr lang="en-GB" sz="2000" b="1" dirty="0" smtClean="0">
                <a:solidFill>
                  <a:srgbClr val="C00000"/>
                </a:solidFill>
                <a:latin typeface="Times New Roman" panose="02020603050405020304" pitchFamily="18" charset="0"/>
                <a:cs typeface="Times New Roman" panose="02020603050405020304" pitchFamily="18" charset="0"/>
              </a:rPr>
              <a:t>Average Threshold and </a:t>
            </a:r>
            <a:r>
              <a:rPr lang="en-GB" sz="2000" b="1" dirty="0" err="1" smtClean="0">
                <a:solidFill>
                  <a:srgbClr val="C00000"/>
                </a:solidFill>
                <a:latin typeface="Times New Roman" panose="02020603050405020304" pitchFamily="18" charset="0"/>
                <a:cs typeface="Times New Roman" panose="02020603050405020304" pitchFamily="18" charset="0"/>
              </a:rPr>
              <a:t>ToT</a:t>
            </a:r>
            <a:r>
              <a:rPr lang="en-GB" sz="2000" b="1" dirty="0" smtClean="0">
                <a:solidFill>
                  <a:srgbClr val="C00000"/>
                </a:solidFill>
                <a:latin typeface="Times New Roman" panose="02020603050405020304" pitchFamily="18" charset="0"/>
                <a:cs typeface="Times New Roman" panose="02020603050405020304" pitchFamily="18" charset="0"/>
              </a:rPr>
              <a:t> and their dispersion</a:t>
            </a:r>
          </a:p>
          <a:p>
            <a:r>
              <a:rPr lang="en-GB" sz="2000" b="1" dirty="0" smtClean="0">
                <a:solidFill>
                  <a:srgbClr val="C00000"/>
                </a:solidFill>
                <a:latin typeface="Times New Roman" panose="02020603050405020304" pitchFamily="18" charset="0"/>
                <a:cs typeface="Times New Roman" panose="02020603050405020304" pitchFamily="18" charset="0"/>
              </a:rPr>
              <a:t>do not change after removing HV filter capacitor</a:t>
            </a:r>
          </a:p>
        </p:txBody>
      </p:sp>
      <p:sp>
        <p:nvSpPr>
          <p:cNvPr id="12" name="Rectangle 11"/>
          <p:cNvSpPr/>
          <p:nvPr/>
        </p:nvSpPr>
        <p:spPr>
          <a:xfrm>
            <a:off x="5285984" y="1992564"/>
            <a:ext cx="3682652" cy="2862322"/>
          </a:xfrm>
          <a:prstGeom prst="rect">
            <a:avLst/>
          </a:prstGeom>
        </p:spPr>
        <p:txBody>
          <a:bodyPr wrap="square">
            <a:spAutoFit/>
          </a:bodyPr>
          <a:lstStyle/>
          <a:p>
            <a:r>
              <a:rPr lang="en-GB" sz="2000" b="1" dirty="0" smtClean="0">
                <a:latin typeface="Times New Roman" panose="02020603050405020304" pitchFamily="18" charset="0"/>
                <a:cs typeface="Times New Roman" panose="02020603050405020304" pitchFamily="18" charset="0"/>
              </a:rPr>
              <a:t>Measurements in progress with capacitors being removed one by one from</a:t>
            </a:r>
            <a:r>
              <a:rPr lang="en-GB" sz="2000" b="1" dirty="0">
                <a:latin typeface="Times New Roman" panose="02020603050405020304" pitchFamily="18" charset="0"/>
                <a:cs typeface="Times New Roman" panose="02020603050405020304" pitchFamily="18" charset="0"/>
              </a:rPr>
              <a:t> </a:t>
            </a:r>
            <a:r>
              <a:rPr lang="en-GB" sz="2000" b="1" dirty="0" smtClean="0">
                <a:latin typeface="Times New Roman" panose="02020603050405020304" pitchFamily="18" charset="0"/>
                <a:cs typeface="Times New Roman" panose="02020603050405020304" pitchFamily="18" charset="0"/>
              </a:rPr>
              <a:t>all Quad Modules.</a:t>
            </a:r>
            <a:endParaRPr lang="en-GB" sz="2000" b="1" dirty="0" smtClean="0">
              <a:latin typeface="Times New Roman" panose="02020603050405020304" pitchFamily="18" charset="0"/>
              <a:cs typeface="Times New Roman" panose="02020603050405020304" pitchFamily="18" charset="0"/>
            </a:endParaRPr>
          </a:p>
          <a:p>
            <a:endParaRPr lang="en-GB" sz="2000" b="1" dirty="0">
              <a:latin typeface="Times New Roman" panose="02020603050405020304" pitchFamily="18" charset="0"/>
              <a:cs typeface="Times New Roman" panose="02020603050405020304" pitchFamily="18" charset="0"/>
            </a:endParaRPr>
          </a:p>
          <a:p>
            <a:r>
              <a:rPr lang="en-GB" sz="2000" b="1" dirty="0" smtClean="0">
                <a:latin typeface="Times New Roman" panose="02020603050405020304" pitchFamily="18" charset="0"/>
                <a:cs typeface="Times New Roman" panose="02020603050405020304" pitchFamily="18" charset="0"/>
              </a:rPr>
              <a:t>As mentioned earlier, RC filter</a:t>
            </a:r>
          </a:p>
          <a:p>
            <a:r>
              <a:rPr lang="en-GB" sz="2000" b="1" dirty="0" smtClean="0">
                <a:latin typeface="Times New Roman" panose="02020603050405020304" pitchFamily="18" charset="0"/>
                <a:cs typeface="Times New Roman" panose="02020603050405020304" pitchFamily="18" charset="0"/>
              </a:rPr>
              <a:t>for sensor’s bias voltage could</a:t>
            </a:r>
          </a:p>
          <a:p>
            <a:r>
              <a:rPr lang="en-GB" sz="2000" b="1" dirty="0" smtClean="0">
                <a:latin typeface="Times New Roman" panose="02020603050405020304" pitchFamily="18" charset="0"/>
                <a:cs typeface="Times New Roman" panose="02020603050405020304" pitchFamily="18" charset="0"/>
              </a:rPr>
              <a:t>be shared by several modules.</a:t>
            </a:r>
          </a:p>
          <a:p>
            <a:r>
              <a:rPr lang="en-GB" sz="2000" b="1" dirty="0" smtClean="0">
                <a:latin typeface="Times New Roman" panose="02020603050405020304" pitchFamily="18" charset="0"/>
                <a:cs typeface="Times New Roman" panose="02020603050405020304" pitchFamily="18" charset="0"/>
              </a:rPr>
              <a:t>Filter components will move to</a:t>
            </a:r>
          </a:p>
          <a:p>
            <a:r>
              <a:rPr lang="en-GB" sz="2000" b="1" dirty="0" smtClean="0">
                <a:latin typeface="Times New Roman" panose="02020603050405020304" pitchFamily="18" charset="0"/>
                <a:cs typeface="Times New Roman" panose="02020603050405020304" pitchFamily="18" charset="0"/>
              </a:rPr>
              <a:t>the bus tape or even patch panel</a:t>
            </a:r>
          </a:p>
        </p:txBody>
      </p:sp>
    </p:spTree>
    <p:extLst>
      <p:ext uri="{BB962C8B-B14F-4D97-AF65-F5344CB8AC3E}">
        <p14:creationId xmlns:p14="http://schemas.microsoft.com/office/powerpoint/2010/main" val="3709514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1C50D-2960-4127-90EB-385DB60A0AF0}" type="slidenum">
              <a:rPr lang="en-GB" smtClean="0"/>
              <a:t>16</a:t>
            </a:fld>
            <a:endParaRPr lang="en-GB" dirty="0"/>
          </a:p>
        </p:txBody>
      </p:sp>
      <p:sp>
        <p:nvSpPr>
          <p:cNvPr id="11" name="Title 1"/>
          <p:cNvSpPr txBox="1">
            <a:spLocks/>
          </p:cNvSpPr>
          <p:nvPr/>
        </p:nvSpPr>
        <p:spPr>
          <a:xfrm>
            <a:off x="3160800" y="36000"/>
            <a:ext cx="5947200" cy="72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rgbClr val="8F6403"/>
                </a:solidFill>
                <a:latin typeface="Arial"/>
                <a:ea typeface="+mj-ea"/>
                <a:cs typeface="Arial"/>
              </a:defRPr>
            </a:lvl1pPr>
          </a:lstStyle>
          <a:p>
            <a:r>
              <a:rPr lang="en-GB" b="1" dirty="0" smtClean="0">
                <a:solidFill>
                  <a:schemeClr val="bg1"/>
                </a:solidFill>
                <a:latin typeface="Times New Roman" panose="02020603050405020304" pitchFamily="18" charset="0"/>
                <a:cs typeface="Times New Roman" panose="02020603050405020304" pitchFamily="18" charset="0"/>
              </a:rPr>
              <a:t>New Circuit Diagram (1 ASIC)</a:t>
            </a:r>
            <a:endParaRPr lang="en-GB" b="1" dirty="0">
              <a:solidFill>
                <a:schemeClr val="bg1"/>
              </a:solidFill>
              <a:latin typeface="Times New Roman" panose="02020603050405020304" pitchFamily="18" charset="0"/>
              <a:cs typeface="Times New Roman" panose="02020603050405020304" pitchFamily="18" charset="0"/>
            </a:endParaRPr>
          </a:p>
        </p:txBody>
      </p:sp>
      <p:sp>
        <p:nvSpPr>
          <p:cNvPr id="23" name="Date Placeholder 3"/>
          <p:cNvSpPr>
            <a:spLocks noGrp="1"/>
          </p:cNvSpPr>
          <p:nvPr>
            <p:ph type="dt" sz="half" idx="10"/>
          </p:nvPr>
        </p:nvSpPr>
        <p:spPr>
          <a:xfrm>
            <a:off x="920337" y="6462000"/>
            <a:ext cx="1141891" cy="363600"/>
          </a:xfrm>
        </p:spPr>
        <p:txBody>
          <a:bodyPr/>
          <a:lstStyle/>
          <a:p>
            <a:r>
              <a:rPr lang="en-GB" dirty="0" smtClean="0"/>
              <a:t>20/12/2018</a:t>
            </a:r>
            <a:endParaRPr lang="en-GB" dirty="0"/>
          </a:p>
        </p:txBody>
      </p:sp>
      <p:sp>
        <p:nvSpPr>
          <p:cNvPr id="25" name="Footer Placeholder 4"/>
          <p:cNvSpPr>
            <a:spLocks noGrp="1"/>
          </p:cNvSpPr>
          <p:nvPr>
            <p:ph type="ftr" sz="quarter" idx="11"/>
          </p:nvPr>
        </p:nvSpPr>
        <p:spPr>
          <a:xfrm>
            <a:off x="2687165" y="6462000"/>
            <a:ext cx="4110421" cy="365125"/>
          </a:xfrm>
        </p:spPr>
        <p:txBody>
          <a:bodyPr/>
          <a:lstStyle/>
          <a:p>
            <a:r>
              <a:rPr lang="en-GB" dirty="0" smtClean="0"/>
              <a:t>Common Hybrid Meeting</a:t>
            </a:r>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76" y="1012298"/>
            <a:ext cx="9011224" cy="5193404"/>
          </a:xfrm>
          <a:prstGeom prst="rect">
            <a:avLst/>
          </a:prstGeom>
        </p:spPr>
      </p:pic>
    </p:spTree>
    <p:extLst>
      <p:ext uri="{BB962C8B-B14F-4D97-AF65-F5344CB8AC3E}">
        <p14:creationId xmlns:p14="http://schemas.microsoft.com/office/powerpoint/2010/main" val="3044131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1C50D-2960-4127-90EB-385DB60A0AF0}" type="slidenum">
              <a:rPr lang="en-GB" smtClean="0"/>
              <a:t>17</a:t>
            </a:fld>
            <a:endParaRPr lang="en-GB" dirty="0"/>
          </a:p>
        </p:txBody>
      </p:sp>
      <p:sp>
        <p:nvSpPr>
          <p:cNvPr id="11" name="Title 1"/>
          <p:cNvSpPr txBox="1">
            <a:spLocks/>
          </p:cNvSpPr>
          <p:nvPr/>
        </p:nvSpPr>
        <p:spPr>
          <a:xfrm>
            <a:off x="3160800" y="36000"/>
            <a:ext cx="5947200" cy="72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rgbClr val="8F6403"/>
                </a:solidFill>
                <a:latin typeface="Arial"/>
                <a:ea typeface="+mj-ea"/>
                <a:cs typeface="Arial"/>
              </a:defRPr>
            </a:lvl1pPr>
          </a:lstStyle>
          <a:p>
            <a:r>
              <a:rPr lang="en-GB" b="1" dirty="0" smtClean="0">
                <a:solidFill>
                  <a:schemeClr val="bg1"/>
                </a:solidFill>
                <a:latin typeface="Times New Roman" panose="02020603050405020304" pitchFamily="18" charset="0"/>
                <a:cs typeface="Times New Roman" panose="02020603050405020304" pitchFamily="18" charset="0"/>
              </a:rPr>
              <a:t>Open Questions</a:t>
            </a:r>
            <a:endParaRPr lang="en-GB" b="1" dirty="0">
              <a:solidFill>
                <a:schemeClr val="bg1"/>
              </a:solidFill>
              <a:latin typeface="Times New Roman" panose="02020603050405020304" pitchFamily="18" charset="0"/>
              <a:cs typeface="Times New Roman" panose="02020603050405020304" pitchFamily="18" charset="0"/>
            </a:endParaRPr>
          </a:p>
        </p:txBody>
      </p:sp>
      <p:sp>
        <p:nvSpPr>
          <p:cNvPr id="23" name="Date Placeholder 3"/>
          <p:cNvSpPr>
            <a:spLocks noGrp="1"/>
          </p:cNvSpPr>
          <p:nvPr>
            <p:ph type="dt" sz="half" idx="10"/>
          </p:nvPr>
        </p:nvSpPr>
        <p:spPr>
          <a:xfrm>
            <a:off x="920337" y="6462000"/>
            <a:ext cx="1141891" cy="363600"/>
          </a:xfrm>
        </p:spPr>
        <p:txBody>
          <a:bodyPr/>
          <a:lstStyle/>
          <a:p>
            <a:r>
              <a:rPr lang="en-GB" dirty="0" smtClean="0"/>
              <a:t>20/12/2018</a:t>
            </a:r>
            <a:endParaRPr lang="en-GB" dirty="0"/>
          </a:p>
        </p:txBody>
      </p:sp>
      <p:sp>
        <p:nvSpPr>
          <p:cNvPr id="25" name="Footer Placeholder 4"/>
          <p:cNvSpPr>
            <a:spLocks noGrp="1"/>
          </p:cNvSpPr>
          <p:nvPr>
            <p:ph type="ftr" sz="quarter" idx="11"/>
          </p:nvPr>
        </p:nvSpPr>
        <p:spPr>
          <a:xfrm>
            <a:off x="2687165" y="6462000"/>
            <a:ext cx="4110421" cy="365125"/>
          </a:xfrm>
        </p:spPr>
        <p:txBody>
          <a:bodyPr/>
          <a:lstStyle/>
          <a:p>
            <a:r>
              <a:rPr lang="en-GB" dirty="0" smtClean="0"/>
              <a:t>Common Hybrid Meeting</a:t>
            </a:r>
            <a:endParaRPr lang="en-GB" dirty="0"/>
          </a:p>
        </p:txBody>
      </p:sp>
      <p:pic>
        <p:nvPicPr>
          <p:cNvPr id="3" name="Picture 2"/>
          <p:cNvPicPr>
            <a:picLocks noChangeAspect="1"/>
          </p:cNvPicPr>
          <p:nvPr/>
        </p:nvPicPr>
        <p:blipFill>
          <a:blip r:embed="rId2"/>
          <a:stretch>
            <a:fillRect/>
          </a:stretch>
        </p:blipFill>
        <p:spPr>
          <a:xfrm>
            <a:off x="521103" y="2007724"/>
            <a:ext cx="2482698" cy="3900212"/>
          </a:xfrm>
          <a:prstGeom prst="rect">
            <a:avLst/>
          </a:prstGeom>
        </p:spPr>
      </p:pic>
      <p:sp>
        <p:nvSpPr>
          <p:cNvPr id="12" name="Rectangle 11"/>
          <p:cNvSpPr/>
          <p:nvPr/>
        </p:nvSpPr>
        <p:spPr>
          <a:xfrm>
            <a:off x="459158" y="849221"/>
            <a:ext cx="7394661" cy="707886"/>
          </a:xfrm>
          <a:prstGeom prst="rect">
            <a:avLst/>
          </a:prstGeom>
        </p:spPr>
        <p:txBody>
          <a:bodyPr wrap="square">
            <a:spAutoFit/>
          </a:bodyPr>
          <a:lstStyle/>
          <a:p>
            <a:r>
              <a:rPr lang="en-GB" sz="2000" b="1" dirty="0" smtClean="0">
                <a:latin typeface="Times New Roman" panose="02020603050405020304" pitchFamily="18" charset="0"/>
                <a:cs typeface="Times New Roman" panose="02020603050405020304" pitchFamily="18" charset="0"/>
              </a:rPr>
              <a:t>1.) Overriding VREFA using regulated output is a positive feedback (VDDA = 2x VREFA) </a:t>
            </a:r>
            <a:r>
              <a:rPr lang="en-GB" sz="2000" b="1" dirty="0">
                <a:latin typeface="Times New Roman" panose="02020603050405020304" pitchFamily="18" charset="0"/>
                <a:cs typeface="Times New Roman" panose="02020603050405020304" pitchFamily="18" charset="0"/>
              </a:rPr>
              <a:t>with a risk of </a:t>
            </a:r>
            <a:r>
              <a:rPr lang="en-GB" sz="2000" b="1" dirty="0" smtClean="0">
                <a:latin typeface="Times New Roman" panose="02020603050405020304" pitchFamily="18" charset="0"/>
                <a:cs typeface="Times New Roman" panose="02020603050405020304" pitchFamily="18" charset="0"/>
              </a:rPr>
              <a:t>clamp or oscillations </a:t>
            </a:r>
          </a:p>
        </p:txBody>
      </p:sp>
      <p:sp>
        <p:nvSpPr>
          <p:cNvPr id="13" name="Rectangle 12"/>
          <p:cNvSpPr/>
          <p:nvPr/>
        </p:nvSpPr>
        <p:spPr>
          <a:xfrm>
            <a:off x="3626006" y="1757228"/>
            <a:ext cx="5248684" cy="4401205"/>
          </a:xfrm>
          <a:prstGeom prst="rect">
            <a:avLst/>
          </a:prstGeom>
        </p:spPr>
        <p:txBody>
          <a:bodyPr wrap="square">
            <a:spAutoFit/>
          </a:bodyPr>
          <a:lstStyle/>
          <a:p>
            <a:r>
              <a:rPr lang="en-GB" sz="2000" b="1" dirty="0">
                <a:latin typeface="Times New Roman" panose="02020603050405020304" pitchFamily="18" charset="0"/>
                <a:cs typeface="Times New Roman" panose="02020603050405020304" pitchFamily="18" charset="0"/>
              </a:rPr>
              <a:t>2</a:t>
            </a:r>
            <a:r>
              <a:rPr lang="en-GB" sz="2000" b="1" dirty="0" smtClean="0">
                <a:latin typeface="Times New Roman" panose="02020603050405020304" pitchFamily="18" charset="0"/>
                <a:cs typeface="Times New Roman" panose="02020603050405020304" pitchFamily="18" charset="0"/>
              </a:rPr>
              <a:t>.) Use of 10uF capacitors in 0402 package</a:t>
            </a:r>
          </a:p>
          <a:p>
            <a:r>
              <a:rPr lang="en-GB" sz="2000" b="1" dirty="0">
                <a:latin typeface="Times New Roman" panose="02020603050405020304" pitchFamily="18" charset="0"/>
                <a:cs typeface="Times New Roman" panose="02020603050405020304" pitchFamily="18" charset="0"/>
              </a:rPr>
              <a:t> </a:t>
            </a:r>
            <a:r>
              <a:rPr lang="en-GB" sz="2000" b="1" dirty="0" smtClean="0">
                <a:latin typeface="Times New Roman" panose="02020603050405020304" pitchFamily="18" charset="0"/>
                <a:cs typeface="Times New Roman" panose="02020603050405020304" pitchFamily="18" charset="0"/>
              </a:rPr>
              <a:t>     with (typical) 4V rating:</a:t>
            </a:r>
          </a:p>
          <a:p>
            <a:endParaRPr lang="en-GB" sz="2000" b="1" dirty="0">
              <a:latin typeface="Times New Roman" panose="02020603050405020304" pitchFamily="18" charset="0"/>
              <a:cs typeface="Times New Roman" panose="02020603050405020304" pitchFamily="18" charset="0"/>
            </a:endParaRPr>
          </a:p>
          <a:p>
            <a:r>
              <a:rPr lang="en-GB" sz="2000" b="1" dirty="0">
                <a:latin typeface="Times New Roman" panose="02020603050405020304" pitchFamily="18" charset="0"/>
                <a:cs typeface="Times New Roman" panose="02020603050405020304" pitchFamily="18" charset="0"/>
              </a:rPr>
              <a:t> </a:t>
            </a:r>
            <a:r>
              <a:rPr lang="en-GB" sz="2000" b="1" dirty="0" smtClean="0">
                <a:latin typeface="Times New Roman" panose="02020603050405020304" pitchFamily="18" charset="0"/>
                <a:cs typeface="Times New Roman" panose="02020603050405020304" pitchFamily="18" charset="0"/>
              </a:rPr>
              <a:t>   a.) I have registered a short circuit in this</a:t>
            </a:r>
          </a:p>
          <a:p>
            <a:r>
              <a:rPr lang="en-GB" sz="2000" b="1" dirty="0">
                <a:latin typeface="Times New Roman" panose="02020603050405020304" pitchFamily="18" charset="0"/>
                <a:cs typeface="Times New Roman" panose="02020603050405020304" pitchFamily="18" charset="0"/>
              </a:rPr>
              <a:t> </a:t>
            </a:r>
            <a:r>
              <a:rPr lang="en-GB" sz="2000" b="1" dirty="0" smtClean="0">
                <a:latin typeface="Times New Roman" panose="02020603050405020304" pitchFamily="18" charset="0"/>
                <a:cs typeface="Times New Roman" panose="02020603050405020304" pitchFamily="18" charset="0"/>
              </a:rPr>
              <a:t>        component at 2V after a few minutes</a:t>
            </a:r>
          </a:p>
          <a:p>
            <a:r>
              <a:rPr lang="en-GB" sz="2000" b="1" dirty="0">
                <a:latin typeface="Times New Roman" panose="02020603050405020304" pitchFamily="18" charset="0"/>
                <a:cs typeface="Times New Roman" panose="02020603050405020304" pitchFamily="18" charset="0"/>
              </a:rPr>
              <a:t> </a:t>
            </a:r>
            <a:r>
              <a:rPr lang="en-GB" sz="2000" b="1" dirty="0" smtClean="0">
                <a:latin typeface="Times New Roman" panose="02020603050405020304" pitchFamily="18" charset="0"/>
                <a:cs typeface="Times New Roman" panose="02020603050405020304" pitchFamily="18" charset="0"/>
              </a:rPr>
              <a:t>        of operation. Rigorous QC/QA needed.</a:t>
            </a:r>
          </a:p>
          <a:p>
            <a:endParaRPr lang="en-GB" sz="2000" b="1" dirty="0" smtClean="0">
              <a:latin typeface="Times New Roman" panose="02020603050405020304" pitchFamily="18" charset="0"/>
              <a:cs typeface="Times New Roman" panose="02020603050405020304" pitchFamily="18" charset="0"/>
            </a:endParaRPr>
          </a:p>
          <a:p>
            <a:r>
              <a:rPr lang="en-GB" sz="2000" b="1" dirty="0">
                <a:latin typeface="Times New Roman" panose="02020603050405020304" pitchFamily="18" charset="0"/>
                <a:cs typeface="Times New Roman" panose="02020603050405020304" pitchFamily="18" charset="0"/>
              </a:rPr>
              <a:t> </a:t>
            </a:r>
            <a:r>
              <a:rPr lang="en-GB" sz="2000" b="1" dirty="0" smtClean="0">
                <a:latin typeface="Times New Roman" panose="02020603050405020304" pitchFamily="18" charset="0"/>
                <a:cs typeface="Times New Roman" panose="02020603050405020304" pitchFamily="18" charset="0"/>
              </a:rPr>
              <a:t>    b.) Tolerance of X7R components is +/-20%</a:t>
            </a:r>
          </a:p>
          <a:p>
            <a:endParaRPr lang="en-GB" sz="2000" b="1" dirty="0" smtClean="0">
              <a:latin typeface="Times New Roman" panose="02020603050405020304" pitchFamily="18" charset="0"/>
              <a:cs typeface="Times New Roman" panose="02020603050405020304" pitchFamily="18" charset="0"/>
            </a:endParaRPr>
          </a:p>
          <a:p>
            <a:r>
              <a:rPr lang="en-GB" sz="2000" b="1" dirty="0">
                <a:latin typeface="Times New Roman" panose="02020603050405020304" pitchFamily="18" charset="0"/>
                <a:cs typeface="Times New Roman" panose="02020603050405020304" pitchFamily="18" charset="0"/>
              </a:rPr>
              <a:t> </a:t>
            </a:r>
            <a:r>
              <a:rPr lang="en-GB" sz="2000" b="1" dirty="0" smtClean="0">
                <a:latin typeface="Times New Roman" panose="02020603050405020304" pitchFamily="18" charset="0"/>
                <a:cs typeface="Times New Roman" panose="02020603050405020304" pitchFamily="18" charset="0"/>
              </a:rPr>
              <a:t>    c.) Capacitor value is a function of voltage,</a:t>
            </a:r>
          </a:p>
          <a:p>
            <a:r>
              <a:rPr lang="en-GB" sz="2000" b="1" dirty="0">
                <a:latin typeface="Times New Roman" panose="02020603050405020304" pitchFamily="18" charset="0"/>
                <a:cs typeface="Times New Roman" panose="02020603050405020304" pitchFamily="18" charset="0"/>
              </a:rPr>
              <a:t> </a:t>
            </a:r>
            <a:r>
              <a:rPr lang="en-GB" sz="2000" b="1" dirty="0" smtClean="0">
                <a:latin typeface="Times New Roman" panose="02020603050405020304" pitchFamily="18" charset="0"/>
                <a:cs typeface="Times New Roman" panose="02020603050405020304" pitchFamily="18" charset="0"/>
              </a:rPr>
              <a:t>         temperature and time (!) – they do age.</a:t>
            </a:r>
          </a:p>
          <a:p>
            <a:endParaRPr lang="en-GB" sz="2000" b="1" dirty="0">
              <a:latin typeface="Times New Roman" panose="02020603050405020304" pitchFamily="18" charset="0"/>
              <a:cs typeface="Times New Roman" panose="02020603050405020304" pitchFamily="18" charset="0"/>
            </a:endParaRPr>
          </a:p>
          <a:p>
            <a:r>
              <a:rPr lang="en-GB" sz="2000" b="1" dirty="0" smtClean="0">
                <a:latin typeface="Times New Roman" panose="02020603050405020304" pitchFamily="18" charset="0"/>
                <a:cs typeface="Times New Roman" panose="02020603050405020304" pitchFamily="18" charset="0"/>
              </a:rPr>
              <a:t>     d.) Radiation effects to be studied for</a:t>
            </a:r>
          </a:p>
          <a:p>
            <a:r>
              <a:rPr lang="en-GB" sz="2000" b="1" dirty="0">
                <a:latin typeface="Times New Roman" panose="02020603050405020304" pitchFamily="18" charset="0"/>
                <a:cs typeface="Times New Roman" panose="02020603050405020304" pitchFamily="18" charset="0"/>
              </a:rPr>
              <a:t> </a:t>
            </a:r>
            <a:r>
              <a:rPr lang="en-GB" sz="2000" b="1" dirty="0" smtClean="0">
                <a:latin typeface="Times New Roman" panose="02020603050405020304" pitchFamily="18" charset="0"/>
                <a:cs typeface="Times New Roman" panose="02020603050405020304" pitchFamily="18" charset="0"/>
              </a:rPr>
              <a:t>          different manufacturers and batches.</a:t>
            </a:r>
          </a:p>
        </p:txBody>
      </p:sp>
      <p:cxnSp>
        <p:nvCxnSpPr>
          <p:cNvPr id="9" name="Straight Arrow Connector 8"/>
          <p:cNvCxnSpPr/>
          <p:nvPr/>
        </p:nvCxnSpPr>
        <p:spPr>
          <a:xfrm>
            <a:off x="750893" y="1557107"/>
            <a:ext cx="740389" cy="3941819"/>
          </a:xfrm>
          <a:prstGeom prst="straightConnector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225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776614" y="4606499"/>
            <a:ext cx="4199937" cy="1695749"/>
          </a:xfrm>
          <a:prstGeom prst="rect">
            <a:avLst/>
          </a:prstGeom>
        </p:spPr>
      </p:pic>
      <p:pic>
        <p:nvPicPr>
          <p:cNvPr id="2" name="Picture 1"/>
          <p:cNvPicPr>
            <a:picLocks noChangeAspect="1"/>
          </p:cNvPicPr>
          <p:nvPr/>
        </p:nvPicPr>
        <p:blipFill>
          <a:blip r:embed="rId3"/>
          <a:stretch>
            <a:fillRect/>
          </a:stretch>
        </p:blipFill>
        <p:spPr>
          <a:xfrm>
            <a:off x="659576" y="1699553"/>
            <a:ext cx="3398858" cy="2009698"/>
          </a:xfrm>
          <a:prstGeom prst="rect">
            <a:avLst/>
          </a:prstGeom>
        </p:spPr>
      </p:pic>
      <p:sp>
        <p:nvSpPr>
          <p:cNvPr id="6" name="Slide Number Placeholder 5"/>
          <p:cNvSpPr>
            <a:spLocks noGrp="1"/>
          </p:cNvSpPr>
          <p:nvPr>
            <p:ph type="sldNum" sz="quarter" idx="12"/>
          </p:nvPr>
        </p:nvSpPr>
        <p:spPr/>
        <p:txBody>
          <a:bodyPr/>
          <a:lstStyle/>
          <a:p>
            <a:fld id="{3681C50D-2960-4127-90EB-385DB60A0AF0}" type="slidenum">
              <a:rPr lang="en-GB" smtClean="0"/>
              <a:t>18</a:t>
            </a:fld>
            <a:endParaRPr lang="en-GB" dirty="0"/>
          </a:p>
        </p:txBody>
      </p:sp>
      <p:sp>
        <p:nvSpPr>
          <p:cNvPr id="11" name="Title 1"/>
          <p:cNvSpPr txBox="1">
            <a:spLocks/>
          </p:cNvSpPr>
          <p:nvPr/>
        </p:nvSpPr>
        <p:spPr>
          <a:xfrm>
            <a:off x="3160800" y="36000"/>
            <a:ext cx="5947200" cy="72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rgbClr val="8F6403"/>
                </a:solidFill>
                <a:latin typeface="Arial"/>
                <a:ea typeface="+mj-ea"/>
                <a:cs typeface="Arial"/>
              </a:defRPr>
            </a:lvl1pPr>
          </a:lstStyle>
          <a:p>
            <a:r>
              <a:rPr lang="en-GB" b="1" dirty="0" smtClean="0">
                <a:solidFill>
                  <a:schemeClr val="bg1"/>
                </a:solidFill>
                <a:latin typeface="Times New Roman" panose="02020603050405020304" pitchFamily="18" charset="0"/>
                <a:cs typeface="Times New Roman" panose="02020603050405020304" pitchFamily="18" charset="0"/>
              </a:rPr>
              <a:t>Open Questions</a:t>
            </a:r>
            <a:endParaRPr lang="en-GB" b="1" dirty="0">
              <a:solidFill>
                <a:schemeClr val="bg1"/>
              </a:solidFill>
              <a:latin typeface="Times New Roman" panose="02020603050405020304" pitchFamily="18" charset="0"/>
              <a:cs typeface="Times New Roman" panose="02020603050405020304" pitchFamily="18" charset="0"/>
            </a:endParaRPr>
          </a:p>
        </p:txBody>
      </p:sp>
      <p:sp>
        <p:nvSpPr>
          <p:cNvPr id="23" name="Date Placeholder 3"/>
          <p:cNvSpPr>
            <a:spLocks noGrp="1"/>
          </p:cNvSpPr>
          <p:nvPr>
            <p:ph type="dt" sz="half" idx="10"/>
          </p:nvPr>
        </p:nvSpPr>
        <p:spPr>
          <a:xfrm>
            <a:off x="920337" y="6462000"/>
            <a:ext cx="1141891" cy="363600"/>
          </a:xfrm>
        </p:spPr>
        <p:txBody>
          <a:bodyPr/>
          <a:lstStyle/>
          <a:p>
            <a:r>
              <a:rPr lang="en-GB" dirty="0" smtClean="0"/>
              <a:t>20/12/2018</a:t>
            </a:r>
            <a:endParaRPr lang="en-GB" dirty="0"/>
          </a:p>
        </p:txBody>
      </p:sp>
      <p:sp>
        <p:nvSpPr>
          <p:cNvPr id="25" name="Footer Placeholder 4"/>
          <p:cNvSpPr>
            <a:spLocks noGrp="1"/>
          </p:cNvSpPr>
          <p:nvPr>
            <p:ph type="ftr" sz="quarter" idx="11"/>
          </p:nvPr>
        </p:nvSpPr>
        <p:spPr>
          <a:xfrm>
            <a:off x="2687165" y="6462000"/>
            <a:ext cx="4110421" cy="365125"/>
          </a:xfrm>
        </p:spPr>
        <p:txBody>
          <a:bodyPr/>
          <a:lstStyle/>
          <a:p>
            <a:r>
              <a:rPr lang="en-GB" dirty="0" smtClean="0"/>
              <a:t>Common Hybrid Meeting</a:t>
            </a:r>
            <a:endParaRPr lang="en-GB" dirty="0"/>
          </a:p>
        </p:txBody>
      </p:sp>
      <p:sp>
        <p:nvSpPr>
          <p:cNvPr id="12" name="Rectangle 11"/>
          <p:cNvSpPr/>
          <p:nvPr/>
        </p:nvSpPr>
        <p:spPr>
          <a:xfrm>
            <a:off x="459158" y="849221"/>
            <a:ext cx="7256875" cy="707886"/>
          </a:xfrm>
          <a:prstGeom prst="rect">
            <a:avLst/>
          </a:prstGeom>
        </p:spPr>
        <p:txBody>
          <a:bodyPr wrap="square">
            <a:spAutoFit/>
          </a:bodyPr>
          <a:lstStyle/>
          <a:p>
            <a:r>
              <a:rPr lang="en-GB" sz="2000" b="1" dirty="0">
                <a:latin typeface="Times New Roman" panose="02020603050405020304" pitchFamily="18" charset="0"/>
                <a:cs typeface="Times New Roman" panose="02020603050405020304" pitchFamily="18" charset="0"/>
              </a:rPr>
              <a:t>3</a:t>
            </a:r>
            <a:r>
              <a:rPr lang="en-GB" sz="2000" b="1" dirty="0" smtClean="0">
                <a:latin typeface="Times New Roman" panose="02020603050405020304" pitchFamily="18" charset="0"/>
                <a:cs typeface="Times New Roman" panose="02020603050405020304" pitchFamily="18" charset="0"/>
              </a:rPr>
              <a:t>.) 25 </a:t>
            </a:r>
            <a:r>
              <a:rPr lang="en-GB" sz="2000" b="1" dirty="0" err="1" smtClean="0">
                <a:latin typeface="Times New Roman" panose="02020603050405020304" pitchFamily="18" charset="0"/>
                <a:cs typeface="Times New Roman" panose="02020603050405020304" pitchFamily="18" charset="0"/>
              </a:rPr>
              <a:t>mOhm</a:t>
            </a:r>
            <a:r>
              <a:rPr lang="en-GB" sz="2000" b="1" dirty="0" smtClean="0">
                <a:latin typeface="Times New Roman" panose="02020603050405020304" pitchFamily="18" charset="0"/>
                <a:cs typeface="Times New Roman" panose="02020603050405020304" pitchFamily="18" charset="0"/>
              </a:rPr>
              <a:t> resistor per ASIC needs 1206 size for 2A current</a:t>
            </a:r>
          </a:p>
          <a:p>
            <a:r>
              <a:rPr lang="en-GB" sz="2000" b="1" dirty="0" smtClean="0">
                <a:latin typeface="Times New Roman" panose="02020603050405020304" pitchFamily="18" charset="0"/>
                <a:cs typeface="Times New Roman" panose="02020603050405020304" pitchFamily="18" charset="0"/>
              </a:rPr>
              <a:t>to dissipate 0.1W without overheating – very bulky solution (!)</a:t>
            </a:r>
          </a:p>
        </p:txBody>
      </p:sp>
      <p:cxnSp>
        <p:nvCxnSpPr>
          <p:cNvPr id="10" name="Straight Arrow Connector 9"/>
          <p:cNvCxnSpPr/>
          <p:nvPr/>
        </p:nvCxnSpPr>
        <p:spPr>
          <a:xfrm>
            <a:off x="776614" y="1644126"/>
            <a:ext cx="576197" cy="1361079"/>
          </a:xfrm>
          <a:prstGeom prst="straightConnector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23119" y="3850158"/>
            <a:ext cx="5306925" cy="707886"/>
          </a:xfrm>
          <a:prstGeom prst="rect">
            <a:avLst/>
          </a:prstGeom>
        </p:spPr>
        <p:txBody>
          <a:bodyPr wrap="square">
            <a:spAutoFit/>
          </a:bodyPr>
          <a:lstStyle/>
          <a:p>
            <a:r>
              <a:rPr lang="en-GB" sz="2000" b="1" dirty="0" smtClean="0">
                <a:latin typeface="Times New Roman" panose="02020603050405020304" pitchFamily="18" charset="0"/>
                <a:cs typeface="Times New Roman" panose="02020603050405020304" pitchFamily="18" charset="0"/>
              </a:rPr>
              <a:t>The purpose of this resistor in the power chain</a:t>
            </a:r>
          </a:p>
          <a:p>
            <a:r>
              <a:rPr lang="en-GB" sz="2000" b="1" dirty="0" smtClean="0">
                <a:latin typeface="Times New Roman" panose="02020603050405020304" pitchFamily="18" charset="0"/>
                <a:cs typeface="Times New Roman" panose="02020603050405020304" pitchFamily="18" charset="0"/>
              </a:rPr>
              <a:t>is unclear (it does not contribute to RC circuit)</a:t>
            </a:r>
          </a:p>
        </p:txBody>
      </p:sp>
      <p:sp>
        <p:nvSpPr>
          <p:cNvPr id="17" name="Rectangle 16"/>
          <p:cNvSpPr/>
          <p:nvPr/>
        </p:nvSpPr>
        <p:spPr>
          <a:xfrm>
            <a:off x="4402397" y="2041913"/>
            <a:ext cx="4365625" cy="1631216"/>
          </a:xfrm>
          <a:prstGeom prst="rect">
            <a:avLst/>
          </a:prstGeom>
        </p:spPr>
        <p:txBody>
          <a:bodyPr wrap="square">
            <a:spAutoFit/>
          </a:bodyPr>
          <a:lstStyle/>
          <a:p>
            <a:r>
              <a:rPr lang="en-GB" sz="2000" b="1" dirty="0" smtClean="0">
                <a:latin typeface="Times New Roman" panose="02020603050405020304" pitchFamily="18" charset="0"/>
                <a:cs typeface="Times New Roman" panose="02020603050405020304" pitchFamily="18" charset="0"/>
              </a:rPr>
              <a:t>4.) Does SLDO </a:t>
            </a:r>
            <a:r>
              <a:rPr lang="en-GB" sz="2000" b="1" dirty="0">
                <a:latin typeface="Times New Roman" panose="02020603050405020304" pitchFamily="18" charset="0"/>
                <a:cs typeface="Times New Roman" panose="02020603050405020304" pitchFamily="18" charset="0"/>
              </a:rPr>
              <a:t>need </a:t>
            </a:r>
            <a:r>
              <a:rPr lang="en-GB" sz="2000" b="1" dirty="0" smtClean="0">
                <a:latin typeface="Times New Roman" panose="02020603050405020304" pitchFamily="18" charset="0"/>
                <a:cs typeface="Times New Roman" panose="02020603050405020304" pitchFamily="18" charset="0"/>
              </a:rPr>
              <a:t>50uF capacitor</a:t>
            </a:r>
          </a:p>
          <a:p>
            <a:r>
              <a:rPr lang="en-GB" sz="2000" b="1" dirty="0" smtClean="0">
                <a:latin typeface="Times New Roman" panose="02020603050405020304" pitchFamily="18" charset="0"/>
                <a:cs typeface="Times New Roman" panose="02020603050405020304" pitchFamily="18" charset="0"/>
              </a:rPr>
              <a:t>at its input (C30+C36+C40+C43+C49)</a:t>
            </a:r>
          </a:p>
          <a:p>
            <a:r>
              <a:rPr lang="en-GB" sz="2000" b="1" dirty="0" smtClean="0">
                <a:latin typeface="Times New Roman" panose="02020603050405020304" pitchFamily="18" charset="0"/>
                <a:cs typeface="Times New Roman" panose="02020603050405020304" pitchFamily="18" charset="0"/>
              </a:rPr>
              <a:t>for stability, OR can it operate with</a:t>
            </a:r>
          </a:p>
          <a:p>
            <a:r>
              <a:rPr lang="en-GB" sz="2000" b="1" dirty="0">
                <a:latin typeface="Times New Roman" panose="02020603050405020304" pitchFamily="18" charset="0"/>
                <a:cs typeface="Times New Roman" panose="02020603050405020304" pitchFamily="18" charset="0"/>
              </a:rPr>
              <a:t>a</a:t>
            </a:r>
            <a:r>
              <a:rPr lang="en-GB" sz="2000" b="1" dirty="0" smtClean="0">
                <a:latin typeface="Times New Roman" panose="02020603050405020304" pitchFamily="18" charset="0"/>
                <a:cs typeface="Times New Roman" panose="02020603050405020304" pitchFamily="18" charset="0"/>
              </a:rPr>
              <a:t> smaller capacitor value ?</a:t>
            </a:r>
            <a:r>
              <a:rPr lang="en-GB" sz="2000" b="1" dirty="0">
                <a:latin typeface="Times New Roman" panose="02020603050405020304" pitchFamily="18" charset="0"/>
                <a:cs typeface="Times New Roman" panose="02020603050405020304" pitchFamily="18" charset="0"/>
              </a:rPr>
              <a:t> </a:t>
            </a:r>
            <a:r>
              <a:rPr lang="en-GB" sz="2000" b="1" dirty="0" smtClean="0">
                <a:latin typeface="Times New Roman" panose="02020603050405020304" pitchFamily="18" charset="0"/>
                <a:cs typeface="Times New Roman" panose="02020603050405020304" pitchFamily="18" charset="0"/>
              </a:rPr>
              <a:t>This will</a:t>
            </a:r>
          </a:p>
          <a:p>
            <a:r>
              <a:rPr lang="en-GB" sz="2000" b="1" dirty="0">
                <a:latin typeface="Times New Roman" panose="02020603050405020304" pitchFamily="18" charset="0"/>
                <a:cs typeface="Times New Roman" panose="02020603050405020304" pitchFamily="18" charset="0"/>
              </a:rPr>
              <a:t>d</a:t>
            </a:r>
            <a:r>
              <a:rPr lang="en-GB" sz="2000" b="1" dirty="0" smtClean="0">
                <a:latin typeface="Times New Roman" panose="02020603050405020304" pitchFamily="18" charset="0"/>
                <a:cs typeface="Times New Roman" panose="02020603050405020304" pitchFamily="18" charset="0"/>
              </a:rPr>
              <a:t>epend on the bus tape inductance.</a:t>
            </a:r>
          </a:p>
        </p:txBody>
      </p:sp>
    </p:spTree>
    <p:extLst>
      <p:ext uri="{BB962C8B-B14F-4D97-AF65-F5344CB8AC3E}">
        <p14:creationId xmlns:p14="http://schemas.microsoft.com/office/powerpoint/2010/main" val="3784226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1C50D-2960-4127-90EB-385DB60A0AF0}" type="slidenum">
              <a:rPr lang="en-GB" smtClean="0"/>
              <a:t>19</a:t>
            </a:fld>
            <a:endParaRPr lang="en-GB" dirty="0"/>
          </a:p>
        </p:txBody>
      </p:sp>
      <p:sp>
        <p:nvSpPr>
          <p:cNvPr id="11" name="Title 1"/>
          <p:cNvSpPr txBox="1">
            <a:spLocks/>
          </p:cNvSpPr>
          <p:nvPr/>
        </p:nvSpPr>
        <p:spPr>
          <a:xfrm>
            <a:off x="3160800" y="36000"/>
            <a:ext cx="5947200" cy="72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rgbClr val="8F6403"/>
                </a:solidFill>
                <a:latin typeface="Arial"/>
                <a:ea typeface="+mj-ea"/>
                <a:cs typeface="Arial"/>
              </a:defRPr>
            </a:lvl1pPr>
          </a:lstStyle>
          <a:p>
            <a:r>
              <a:rPr lang="en-GB" b="1" dirty="0" smtClean="0">
                <a:solidFill>
                  <a:schemeClr val="bg1"/>
                </a:solidFill>
                <a:latin typeface="Times New Roman" panose="02020603050405020304" pitchFamily="18" charset="0"/>
                <a:cs typeface="Times New Roman" panose="02020603050405020304" pitchFamily="18" charset="0"/>
              </a:rPr>
              <a:t>Summary, Suggestions</a:t>
            </a:r>
            <a:endParaRPr lang="en-GB" b="1" dirty="0">
              <a:solidFill>
                <a:schemeClr val="bg1"/>
              </a:solidFill>
              <a:latin typeface="Times New Roman" panose="02020603050405020304" pitchFamily="18" charset="0"/>
              <a:cs typeface="Times New Roman" panose="02020603050405020304" pitchFamily="18" charset="0"/>
            </a:endParaRPr>
          </a:p>
        </p:txBody>
      </p:sp>
      <p:sp>
        <p:nvSpPr>
          <p:cNvPr id="23" name="Date Placeholder 3"/>
          <p:cNvSpPr>
            <a:spLocks noGrp="1"/>
          </p:cNvSpPr>
          <p:nvPr>
            <p:ph type="dt" sz="half" idx="10"/>
          </p:nvPr>
        </p:nvSpPr>
        <p:spPr>
          <a:xfrm>
            <a:off x="920337" y="6462000"/>
            <a:ext cx="1141891" cy="363600"/>
          </a:xfrm>
        </p:spPr>
        <p:txBody>
          <a:bodyPr/>
          <a:lstStyle/>
          <a:p>
            <a:r>
              <a:rPr lang="en-GB" dirty="0" smtClean="0"/>
              <a:t>20/12/2018</a:t>
            </a:r>
            <a:endParaRPr lang="en-GB" dirty="0"/>
          </a:p>
        </p:txBody>
      </p:sp>
      <p:sp>
        <p:nvSpPr>
          <p:cNvPr id="25" name="Footer Placeholder 4"/>
          <p:cNvSpPr>
            <a:spLocks noGrp="1"/>
          </p:cNvSpPr>
          <p:nvPr>
            <p:ph type="ftr" sz="quarter" idx="11"/>
          </p:nvPr>
        </p:nvSpPr>
        <p:spPr>
          <a:xfrm>
            <a:off x="2687165" y="6462000"/>
            <a:ext cx="4110421" cy="365125"/>
          </a:xfrm>
        </p:spPr>
        <p:txBody>
          <a:bodyPr/>
          <a:lstStyle/>
          <a:p>
            <a:r>
              <a:rPr lang="en-GB" dirty="0" smtClean="0"/>
              <a:t>Common Hybrid Meeting</a:t>
            </a:r>
            <a:endParaRPr lang="en-GB" dirty="0"/>
          </a:p>
        </p:txBody>
      </p:sp>
      <p:sp>
        <p:nvSpPr>
          <p:cNvPr id="12" name="Rectangle 11"/>
          <p:cNvSpPr/>
          <p:nvPr/>
        </p:nvSpPr>
        <p:spPr>
          <a:xfrm>
            <a:off x="459158" y="849221"/>
            <a:ext cx="8227642" cy="1631216"/>
          </a:xfrm>
          <a:prstGeom prst="rect">
            <a:avLst/>
          </a:prstGeom>
        </p:spPr>
        <p:txBody>
          <a:bodyPr wrap="square">
            <a:spAutoFit/>
          </a:bodyPr>
          <a:lstStyle/>
          <a:p>
            <a:r>
              <a:rPr lang="en-GB" sz="2000" b="1" dirty="0" smtClean="0">
                <a:latin typeface="Times New Roman" panose="02020603050405020304" pitchFamily="18" charset="0"/>
                <a:cs typeface="Times New Roman" panose="02020603050405020304" pitchFamily="18" charset="0"/>
              </a:rPr>
              <a:t>1</a:t>
            </a:r>
            <a:r>
              <a:rPr lang="en-GB" sz="2000" b="1" dirty="0" smtClean="0">
                <a:latin typeface="Times New Roman" panose="02020603050405020304" pitchFamily="18" charset="0"/>
                <a:cs typeface="Times New Roman" panose="02020603050405020304" pitchFamily="18" charset="0"/>
              </a:rPr>
              <a:t>. Reference </a:t>
            </a:r>
            <a:r>
              <a:rPr lang="en-GB" sz="2000" b="1" dirty="0" smtClean="0">
                <a:latin typeface="Times New Roman" panose="02020603050405020304" pitchFamily="18" charset="0"/>
                <a:cs typeface="Times New Roman" panose="02020603050405020304" pitchFamily="18" charset="0"/>
              </a:rPr>
              <a:t>voltage </a:t>
            </a:r>
            <a:r>
              <a:rPr lang="en-GB" sz="2000" b="1" dirty="0" smtClean="0">
                <a:latin typeface="Times New Roman" panose="02020603050405020304" pitchFamily="18" charset="0"/>
                <a:cs typeface="Times New Roman" panose="02020603050405020304" pitchFamily="18" charset="0"/>
              </a:rPr>
              <a:t>and current loops probably don’t need two ASIC</a:t>
            </a:r>
          </a:p>
          <a:p>
            <a:r>
              <a:rPr lang="en-GB" sz="2000" b="1" dirty="0" smtClean="0">
                <a:latin typeface="Times New Roman" panose="02020603050405020304" pitchFamily="18" charset="0"/>
                <a:cs typeface="Times New Roman" panose="02020603050405020304" pitchFamily="18" charset="0"/>
              </a:rPr>
              <a:t>    pads (“</a:t>
            </a:r>
            <a:r>
              <a:rPr lang="en-GB" sz="2000" b="1" dirty="0" smtClean="0">
                <a:latin typeface="Times New Roman" panose="02020603050405020304" pitchFamily="18" charset="0"/>
                <a:cs typeface="Times New Roman" panose="02020603050405020304" pitchFamily="18" charset="0"/>
              </a:rPr>
              <a:t>In” </a:t>
            </a:r>
            <a:r>
              <a:rPr lang="en-GB" sz="2000" b="1" dirty="0" smtClean="0">
                <a:latin typeface="Times New Roman" panose="02020603050405020304" pitchFamily="18" charset="0"/>
                <a:cs typeface="Times New Roman" panose="02020603050405020304" pitchFamily="18" charset="0"/>
              </a:rPr>
              <a:t>and</a:t>
            </a:r>
            <a:r>
              <a:rPr lang="en-GB" sz="2000" b="1" dirty="0" smtClean="0">
                <a:latin typeface="Times New Roman" panose="02020603050405020304" pitchFamily="18" charset="0"/>
                <a:cs typeface="Times New Roman" panose="02020603050405020304" pitchFamily="18" charset="0"/>
              </a:rPr>
              <a:t> “Out”). This circuit could stay inside ASIC with one</a:t>
            </a:r>
          </a:p>
          <a:p>
            <a:r>
              <a:rPr lang="en-GB" sz="2000" b="1" dirty="0" smtClean="0">
                <a:latin typeface="Times New Roman" panose="02020603050405020304" pitchFamily="18" charset="0"/>
                <a:cs typeface="Times New Roman" panose="02020603050405020304" pitchFamily="18" charset="0"/>
              </a:rPr>
              <a:t>    pad made available for monitoring / connecting blocking capacitor.</a:t>
            </a:r>
          </a:p>
          <a:p>
            <a:r>
              <a:rPr lang="en-GB" sz="2000" b="1" dirty="0" smtClean="0">
                <a:latin typeface="Times New Roman" panose="02020603050405020304" pitchFamily="18" charset="0"/>
                <a:cs typeface="Times New Roman" panose="02020603050405020304" pitchFamily="18" charset="0"/>
              </a:rPr>
              <a:t>    This will save real estate on the flex and reduce the risk </a:t>
            </a:r>
            <a:r>
              <a:rPr lang="en-GB" sz="2000" b="1" dirty="0" smtClean="0">
                <a:latin typeface="Times New Roman" panose="02020603050405020304" pitchFamily="18" charset="0"/>
                <a:cs typeface="Times New Roman" panose="02020603050405020304" pitchFamily="18" charset="0"/>
              </a:rPr>
              <a:t>of wire bond</a:t>
            </a:r>
          </a:p>
          <a:p>
            <a:r>
              <a:rPr lang="en-GB" sz="2000" b="1" dirty="0" smtClean="0">
                <a:latin typeface="Times New Roman" panose="02020603050405020304" pitchFamily="18" charset="0"/>
                <a:cs typeface="Times New Roman" panose="02020603050405020304" pitchFamily="18" charset="0"/>
              </a:rPr>
              <a:t>    failures (58u x 86u pads allow for a single bonding attempt by wedge).</a:t>
            </a:r>
            <a:endParaRPr lang="en-GB" sz="2000" b="1" dirty="0" smtClean="0">
              <a:latin typeface="Times New Roman" panose="02020603050405020304" pitchFamily="18" charset="0"/>
              <a:cs typeface="Times New Roman" panose="02020603050405020304" pitchFamily="18" charset="0"/>
            </a:endParaRPr>
          </a:p>
        </p:txBody>
      </p:sp>
      <p:sp>
        <p:nvSpPr>
          <p:cNvPr id="7" name="Rectangle 6"/>
          <p:cNvSpPr/>
          <p:nvPr/>
        </p:nvSpPr>
        <p:spPr>
          <a:xfrm>
            <a:off x="459158" y="2480437"/>
            <a:ext cx="8227642" cy="1015663"/>
          </a:xfrm>
          <a:prstGeom prst="rect">
            <a:avLst/>
          </a:prstGeom>
        </p:spPr>
        <p:txBody>
          <a:bodyPr wrap="square">
            <a:spAutoFit/>
          </a:bodyPr>
          <a:lstStyle/>
          <a:p>
            <a:r>
              <a:rPr lang="en-GB" sz="2000" b="1" dirty="0" smtClean="0">
                <a:latin typeface="Times New Roman" panose="02020603050405020304" pitchFamily="18" charset="0"/>
                <a:cs typeface="Times New Roman" panose="02020603050405020304" pitchFamily="18" charset="0"/>
              </a:rPr>
              <a:t>2</a:t>
            </a:r>
            <a:r>
              <a:rPr lang="en-GB" sz="2000" b="1" dirty="0" smtClean="0">
                <a:latin typeface="Times New Roman" panose="02020603050405020304" pitchFamily="18" charset="0"/>
                <a:cs typeface="Times New Roman" panose="02020603050405020304" pitchFamily="18" charset="0"/>
              </a:rPr>
              <a:t>. </a:t>
            </a:r>
            <a:r>
              <a:rPr lang="en-GB" sz="2000" b="1" dirty="0" smtClean="0">
                <a:latin typeface="Times New Roman" panose="02020603050405020304" pitchFamily="18" charset="0"/>
                <a:cs typeface="Times New Roman" panose="02020603050405020304" pitchFamily="18" charset="0"/>
              </a:rPr>
              <a:t>New ASIC will benefit from </a:t>
            </a:r>
            <a:r>
              <a:rPr lang="en-GB" sz="2000" b="1" dirty="0" smtClean="0">
                <a:latin typeface="Times New Roman" panose="02020603050405020304" pitchFamily="18" charset="0"/>
                <a:cs typeface="Times New Roman" panose="02020603050405020304" pitchFamily="18" charset="0"/>
              </a:rPr>
              <a:t>a buffered pad to source voltage equal to</a:t>
            </a:r>
          </a:p>
          <a:p>
            <a:r>
              <a:rPr lang="en-GB" sz="2000" b="1" dirty="0" smtClean="0">
                <a:latin typeface="Times New Roman" panose="02020603050405020304" pitchFamily="18" charset="0"/>
                <a:cs typeface="Times New Roman" panose="02020603050405020304" pitchFamily="18" charset="0"/>
              </a:rPr>
              <a:t>    the one of the front-end (DC-coupled pixel matrix). Sensor’s bias ring</a:t>
            </a:r>
          </a:p>
          <a:p>
            <a:r>
              <a:rPr lang="en-GB" sz="2000" b="1" dirty="0" smtClean="0">
                <a:latin typeface="Times New Roman" panose="02020603050405020304" pitchFamily="18" charset="0"/>
                <a:cs typeface="Times New Roman" panose="02020603050405020304" pitchFamily="18" charset="0"/>
              </a:rPr>
              <a:t>    should be referenced to this potential instead of just tying it to ground. </a:t>
            </a:r>
            <a:endParaRPr lang="en-GB" sz="2000" b="1" dirty="0">
              <a:latin typeface="Times New Roman" panose="02020603050405020304" pitchFamily="18" charset="0"/>
              <a:cs typeface="Times New Roman" panose="02020603050405020304" pitchFamily="18" charset="0"/>
            </a:endParaRPr>
          </a:p>
        </p:txBody>
      </p:sp>
      <p:sp>
        <p:nvSpPr>
          <p:cNvPr id="8" name="Rectangle 7"/>
          <p:cNvSpPr/>
          <p:nvPr/>
        </p:nvSpPr>
        <p:spPr>
          <a:xfrm>
            <a:off x="459158" y="3496100"/>
            <a:ext cx="8227642" cy="1631216"/>
          </a:xfrm>
          <a:prstGeom prst="rect">
            <a:avLst/>
          </a:prstGeom>
        </p:spPr>
        <p:txBody>
          <a:bodyPr wrap="square">
            <a:spAutoFit/>
          </a:bodyPr>
          <a:lstStyle/>
          <a:p>
            <a:r>
              <a:rPr lang="en-GB" sz="2000" b="1" dirty="0" smtClean="0">
                <a:latin typeface="Times New Roman" panose="02020603050405020304" pitchFamily="18" charset="0"/>
                <a:cs typeface="Times New Roman" panose="02020603050405020304" pitchFamily="18" charset="0"/>
              </a:rPr>
              <a:t>3. Integrated ADC will benefit from extra pads to monitor outside voltages</a:t>
            </a:r>
          </a:p>
          <a:p>
            <a:r>
              <a:rPr lang="en-GB" sz="2000" b="1" dirty="0">
                <a:latin typeface="Times New Roman" panose="02020603050405020304" pitchFamily="18" charset="0"/>
                <a:cs typeface="Times New Roman" panose="02020603050405020304" pitchFamily="18" charset="0"/>
              </a:rPr>
              <a:t> </a:t>
            </a:r>
            <a:r>
              <a:rPr lang="en-GB" sz="2000" b="1" dirty="0" smtClean="0">
                <a:latin typeface="Times New Roman" panose="02020603050405020304" pitchFamily="18" charset="0"/>
                <a:cs typeface="Times New Roman" panose="02020603050405020304" pitchFamily="18" charset="0"/>
              </a:rPr>
              <a:t>   (drop across shunt = input voltage, drop across NTC = temperature).</a:t>
            </a:r>
          </a:p>
          <a:p>
            <a:r>
              <a:rPr lang="en-GB" sz="2000" b="1" dirty="0">
                <a:latin typeface="Times New Roman" panose="02020603050405020304" pitchFamily="18" charset="0"/>
                <a:cs typeface="Times New Roman" panose="02020603050405020304" pitchFamily="18" charset="0"/>
              </a:rPr>
              <a:t> </a:t>
            </a:r>
            <a:r>
              <a:rPr lang="en-GB" sz="2000" b="1" dirty="0" smtClean="0">
                <a:latin typeface="Times New Roman" panose="02020603050405020304" pitchFamily="18" charset="0"/>
                <a:cs typeface="Times New Roman" panose="02020603050405020304" pitchFamily="18" charset="0"/>
              </a:rPr>
              <a:t>   Integrated thermistors monitor temperature in different parts of the</a:t>
            </a:r>
          </a:p>
          <a:p>
            <a:r>
              <a:rPr lang="en-GB" sz="2000" b="1" dirty="0">
                <a:latin typeface="Times New Roman" panose="02020603050405020304" pitchFamily="18" charset="0"/>
                <a:cs typeface="Times New Roman" panose="02020603050405020304" pitchFamily="18" charset="0"/>
              </a:rPr>
              <a:t> </a:t>
            </a:r>
            <a:r>
              <a:rPr lang="en-GB" sz="2000" b="1" dirty="0" smtClean="0">
                <a:latin typeface="Times New Roman" panose="02020603050405020304" pitchFamily="18" charset="0"/>
                <a:cs typeface="Times New Roman" panose="02020603050405020304" pitchFamily="18" charset="0"/>
              </a:rPr>
              <a:t>   chip while an external component (NTC) is still needed to measure</a:t>
            </a:r>
          </a:p>
          <a:p>
            <a:r>
              <a:rPr lang="en-GB" sz="2000" b="1" dirty="0">
                <a:latin typeface="Times New Roman" panose="02020603050405020304" pitchFamily="18" charset="0"/>
                <a:cs typeface="Times New Roman" panose="02020603050405020304" pitchFamily="18" charset="0"/>
              </a:rPr>
              <a:t> </a:t>
            </a:r>
            <a:r>
              <a:rPr lang="en-GB" sz="2000" b="1" dirty="0" smtClean="0">
                <a:latin typeface="Times New Roman" panose="02020603050405020304" pitchFamily="18" charset="0"/>
                <a:cs typeface="Times New Roman" panose="02020603050405020304" pitchFamily="18" charset="0"/>
              </a:rPr>
              <a:t>   temperature of the silicon sensor.</a:t>
            </a:r>
            <a:endParaRPr lang="en-GB" sz="2000" b="1" dirty="0">
              <a:latin typeface="Times New Roman" panose="02020603050405020304" pitchFamily="18" charset="0"/>
              <a:cs typeface="Times New Roman" panose="02020603050405020304" pitchFamily="18" charset="0"/>
            </a:endParaRPr>
          </a:p>
        </p:txBody>
      </p:sp>
      <p:sp>
        <p:nvSpPr>
          <p:cNvPr id="9" name="Rectangle 8"/>
          <p:cNvSpPr/>
          <p:nvPr/>
        </p:nvSpPr>
        <p:spPr>
          <a:xfrm>
            <a:off x="459158" y="5128654"/>
            <a:ext cx="8227642" cy="400110"/>
          </a:xfrm>
          <a:prstGeom prst="rect">
            <a:avLst/>
          </a:prstGeom>
        </p:spPr>
        <p:txBody>
          <a:bodyPr wrap="square">
            <a:spAutoFit/>
          </a:bodyPr>
          <a:lstStyle/>
          <a:p>
            <a:r>
              <a:rPr lang="en-GB" sz="2000" b="1" dirty="0" smtClean="0">
                <a:latin typeface="Times New Roman" panose="02020603050405020304" pitchFamily="18" charset="0"/>
                <a:cs typeface="Times New Roman" panose="02020603050405020304" pitchFamily="18" charset="0"/>
              </a:rPr>
              <a:t>4. </a:t>
            </a:r>
            <a:r>
              <a:rPr lang="en-GB" sz="2000" b="1" dirty="0" smtClean="0">
                <a:latin typeface="Times New Roman" panose="02020603050405020304" pitchFamily="18" charset="0"/>
                <a:cs typeface="Times New Roman" panose="02020603050405020304" pitchFamily="18" charset="0"/>
              </a:rPr>
              <a:t>HV filter can placed on the bus tape to be shared by several </a:t>
            </a:r>
            <a:r>
              <a:rPr lang="en-GB" sz="2000" b="1" dirty="0" smtClean="0">
                <a:latin typeface="Times New Roman" panose="02020603050405020304" pitchFamily="18" charset="0"/>
                <a:cs typeface="Times New Roman" panose="02020603050405020304" pitchFamily="18" charset="0"/>
              </a:rPr>
              <a:t>modules. </a:t>
            </a:r>
            <a:endParaRPr lang="en-GB" sz="2000" b="1" dirty="0" smtClean="0">
              <a:latin typeface="Times New Roman" panose="02020603050405020304" pitchFamily="18" charset="0"/>
              <a:cs typeface="Times New Roman" panose="02020603050405020304" pitchFamily="18" charset="0"/>
            </a:endParaRPr>
          </a:p>
        </p:txBody>
      </p:sp>
      <p:sp>
        <p:nvSpPr>
          <p:cNvPr id="10" name="Rectangle 9"/>
          <p:cNvSpPr/>
          <p:nvPr/>
        </p:nvSpPr>
        <p:spPr>
          <a:xfrm>
            <a:off x="459158" y="5595272"/>
            <a:ext cx="8227642" cy="707886"/>
          </a:xfrm>
          <a:prstGeom prst="rect">
            <a:avLst/>
          </a:prstGeom>
        </p:spPr>
        <p:txBody>
          <a:bodyPr wrap="square">
            <a:spAutoFit/>
          </a:bodyPr>
          <a:lstStyle/>
          <a:p>
            <a:r>
              <a:rPr lang="en-GB" sz="2000" b="1" dirty="0" smtClean="0">
                <a:latin typeface="Times New Roman" panose="02020603050405020304" pitchFamily="18" charset="0"/>
                <a:cs typeface="Times New Roman" panose="02020603050405020304" pitchFamily="18" charset="0"/>
              </a:rPr>
              <a:t>5. I can submit Flex prototype on FR4 to check tolerances on components</a:t>
            </a:r>
          </a:p>
          <a:p>
            <a:r>
              <a:rPr lang="en-GB" sz="2000" b="1" dirty="0">
                <a:latin typeface="Times New Roman" panose="02020603050405020304" pitchFamily="18" charset="0"/>
                <a:cs typeface="Times New Roman" panose="02020603050405020304" pitchFamily="18" charset="0"/>
              </a:rPr>
              <a:t> </a:t>
            </a:r>
            <a:r>
              <a:rPr lang="en-GB" sz="2000" b="1" dirty="0" smtClean="0">
                <a:latin typeface="Times New Roman" panose="02020603050405020304" pitchFamily="18" charset="0"/>
                <a:cs typeface="Times New Roman" panose="02020603050405020304" pitchFamily="18" charset="0"/>
              </a:rPr>
              <a:t>   A couple of bare ASICs would be very helpful to make progress</a:t>
            </a:r>
            <a:r>
              <a:rPr lang="en-GB" sz="2000" b="1" dirty="0" smtClean="0">
                <a:latin typeface="Times New Roman" panose="02020603050405020304" pitchFamily="18" charset="0"/>
                <a:cs typeface="Times New Roman" panose="02020603050405020304" pitchFamily="18" charset="0"/>
              </a:rPr>
              <a:t>. </a:t>
            </a:r>
            <a:endParaRPr lang="en-GB" sz="20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1307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1C50D-2960-4127-90EB-385DB60A0AF0}" type="slidenum">
              <a:rPr lang="en-GB" smtClean="0"/>
              <a:t>2</a:t>
            </a:fld>
            <a:endParaRPr lang="en-GB" dirty="0"/>
          </a:p>
        </p:txBody>
      </p:sp>
      <p:sp>
        <p:nvSpPr>
          <p:cNvPr id="11" name="Title 1"/>
          <p:cNvSpPr txBox="1">
            <a:spLocks/>
          </p:cNvSpPr>
          <p:nvPr/>
        </p:nvSpPr>
        <p:spPr>
          <a:xfrm>
            <a:off x="3160800" y="36000"/>
            <a:ext cx="5947200" cy="72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rgbClr val="8F6403"/>
                </a:solidFill>
                <a:latin typeface="Arial"/>
                <a:ea typeface="+mj-ea"/>
                <a:cs typeface="Arial"/>
              </a:defRPr>
            </a:lvl1pPr>
          </a:lstStyle>
          <a:p>
            <a:endParaRPr lang="en-GB" b="1" dirty="0">
              <a:solidFill>
                <a:schemeClr val="bg1"/>
              </a:solidFill>
              <a:latin typeface="Times New Roman" panose="02020603050405020304" pitchFamily="18" charset="0"/>
              <a:cs typeface="Times New Roman" panose="02020603050405020304" pitchFamily="18" charset="0"/>
            </a:endParaRPr>
          </a:p>
        </p:txBody>
      </p:sp>
      <p:sp>
        <p:nvSpPr>
          <p:cNvPr id="23" name="Date Placeholder 3"/>
          <p:cNvSpPr>
            <a:spLocks noGrp="1"/>
          </p:cNvSpPr>
          <p:nvPr>
            <p:ph type="dt" sz="half" idx="10"/>
          </p:nvPr>
        </p:nvSpPr>
        <p:spPr>
          <a:xfrm>
            <a:off x="920337" y="6462000"/>
            <a:ext cx="1141891" cy="363600"/>
          </a:xfrm>
        </p:spPr>
        <p:txBody>
          <a:bodyPr/>
          <a:lstStyle/>
          <a:p>
            <a:r>
              <a:rPr lang="en-GB" dirty="0" smtClean="0"/>
              <a:t>20/12/2018</a:t>
            </a:r>
            <a:endParaRPr lang="en-GB" dirty="0"/>
          </a:p>
        </p:txBody>
      </p:sp>
      <p:sp>
        <p:nvSpPr>
          <p:cNvPr id="25" name="Footer Placeholder 4"/>
          <p:cNvSpPr>
            <a:spLocks noGrp="1"/>
          </p:cNvSpPr>
          <p:nvPr>
            <p:ph type="ftr" sz="quarter" idx="11"/>
          </p:nvPr>
        </p:nvSpPr>
        <p:spPr>
          <a:xfrm>
            <a:off x="2687165" y="6462000"/>
            <a:ext cx="4110421" cy="365125"/>
          </a:xfrm>
        </p:spPr>
        <p:txBody>
          <a:bodyPr/>
          <a:lstStyle/>
          <a:p>
            <a:r>
              <a:rPr lang="en-GB" dirty="0" smtClean="0"/>
              <a:t>Common Hybrid Meeting</a:t>
            </a:r>
            <a:endParaRPr lang="en-GB" dirty="0"/>
          </a:p>
        </p:txBody>
      </p:sp>
      <p:sp>
        <p:nvSpPr>
          <p:cNvPr id="13" name="Title 1"/>
          <p:cNvSpPr txBox="1">
            <a:spLocks/>
          </p:cNvSpPr>
          <p:nvPr/>
        </p:nvSpPr>
        <p:spPr>
          <a:xfrm>
            <a:off x="3160800" y="0"/>
            <a:ext cx="5947200" cy="72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rgbClr val="8F6403"/>
                </a:solidFill>
                <a:latin typeface="Arial"/>
                <a:ea typeface="+mj-ea"/>
                <a:cs typeface="Arial"/>
              </a:defRPr>
            </a:lvl1pPr>
          </a:lstStyle>
          <a:p>
            <a:r>
              <a:rPr lang="en-GB" b="1" dirty="0" smtClean="0">
                <a:solidFill>
                  <a:schemeClr val="bg1"/>
                </a:solidFill>
                <a:latin typeface="Times New Roman" panose="02020603050405020304" pitchFamily="18" charset="0"/>
                <a:cs typeface="Times New Roman" panose="02020603050405020304" pitchFamily="18" charset="0"/>
              </a:rPr>
              <a:t>RD53A Integrated Symbol </a:t>
            </a:r>
            <a:endParaRPr lang="en-GB" b="1" dirty="0">
              <a:solidFill>
                <a:schemeClr val="bg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87772" y="807621"/>
            <a:ext cx="8399028" cy="4411495"/>
          </a:xfrm>
          <a:prstGeom prst="rect">
            <a:avLst/>
          </a:prstGeom>
        </p:spPr>
      </p:pic>
      <p:sp>
        <p:nvSpPr>
          <p:cNvPr id="15" name="Rectangle 14"/>
          <p:cNvSpPr/>
          <p:nvPr/>
        </p:nvSpPr>
        <p:spPr>
          <a:xfrm>
            <a:off x="474314" y="5045330"/>
            <a:ext cx="8331483" cy="1323439"/>
          </a:xfrm>
          <a:prstGeom prst="rect">
            <a:avLst/>
          </a:prstGeom>
        </p:spPr>
        <p:txBody>
          <a:bodyPr wrap="square">
            <a:spAutoFit/>
          </a:bodyPr>
          <a:lstStyle/>
          <a:p>
            <a:r>
              <a:rPr lang="en-GB" sz="2000" b="1" dirty="0" smtClean="0">
                <a:latin typeface="Times New Roman" panose="02020603050405020304" pitchFamily="18" charset="0"/>
                <a:cs typeface="Times New Roman" panose="02020603050405020304" pitchFamily="18" charset="0"/>
              </a:rPr>
              <a:t>Circuit with a whole ASIC symbol offers better “human reading” format,</a:t>
            </a:r>
          </a:p>
          <a:p>
            <a:r>
              <a:rPr lang="en-GB" sz="2000" b="1" dirty="0" smtClean="0">
                <a:latin typeface="Times New Roman" panose="02020603050405020304" pitchFamily="18" charset="0"/>
                <a:cs typeface="Times New Roman" panose="02020603050405020304" pitchFamily="18" charset="0"/>
              </a:rPr>
              <a:t>while a distributed symbol is beneficial for a multi-level design. Although</a:t>
            </a:r>
          </a:p>
          <a:p>
            <a:r>
              <a:rPr lang="en-GB" sz="2000" b="1" dirty="0" smtClean="0">
                <a:latin typeface="Times New Roman" panose="02020603050405020304" pitchFamily="18" charset="0"/>
                <a:cs typeface="Times New Roman" panose="02020603050405020304" pitchFamily="18" charset="0"/>
              </a:rPr>
              <a:t>the design style is a personal choice, both approaches can still complement</a:t>
            </a:r>
          </a:p>
          <a:p>
            <a:r>
              <a:rPr lang="en-GB" sz="2000" b="1" dirty="0" smtClean="0">
                <a:latin typeface="Times New Roman" panose="02020603050405020304" pitchFamily="18" charset="0"/>
                <a:cs typeface="Times New Roman" panose="02020603050405020304" pitchFamily="18" charset="0"/>
              </a:rPr>
              <a:t>each other. An engineer is therefore advised to prepare two diagrams.</a:t>
            </a:r>
            <a:endParaRPr lang="en-GB"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315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1C50D-2960-4127-90EB-385DB60A0AF0}" type="slidenum">
              <a:rPr lang="en-GB" smtClean="0"/>
              <a:t>3</a:t>
            </a:fld>
            <a:endParaRPr lang="en-GB" dirty="0"/>
          </a:p>
        </p:txBody>
      </p:sp>
      <p:sp>
        <p:nvSpPr>
          <p:cNvPr id="11" name="Title 1"/>
          <p:cNvSpPr txBox="1">
            <a:spLocks/>
          </p:cNvSpPr>
          <p:nvPr/>
        </p:nvSpPr>
        <p:spPr>
          <a:xfrm>
            <a:off x="3160800" y="36000"/>
            <a:ext cx="5947200" cy="72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rgbClr val="8F6403"/>
                </a:solidFill>
                <a:latin typeface="Arial"/>
                <a:ea typeface="+mj-ea"/>
                <a:cs typeface="Arial"/>
              </a:defRPr>
            </a:lvl1pPr>
          </a:lstStyle>
          <a:p>
            <a:endParaRPr lang="en-GB" b="1" dirty="0">
              <a:solidFill>
                <a:schemeClr val="bg1"/>
              </a:solidFill>
              <a:latin typeface="Times New Roman" panose="02020603050405020304" pitchFamily="18" charset="0"/>
              <a:cs typeface="Times New Roman" panose="02020603050405020304" pitchFamily="18" charset="0"/>
            </a:endParaRPr>
          </a:p>
        </p:txBody>
      </p:sp>
      <p:sp>
        <p:nvSpPr>
          <p:cNvPr id="23" name="Date Placeholder 3"/>
          <p:cNvSpPr>
            <a:spLocks noGrp="1"/>
          </p:cNvSpPr>
          <p:nvPr>
            <p:ph type="dt" sz="half" idx="10"/>
          </p:nvPr>
        </p:nvSpPr>
        <p:spPr>
          <a:xfrm>
            <a:off x="920337" y="6462000"/>
            <a:ext cx="1141891" cy="363600"/>
          </a:xfrm>
        </p:spPr>
        <p:txBody>
          <a:bodyPr/>
          <a:lstStyle/>
          <a:p>
            <a:r>
              <a:rPr lang="en-GB" dirty="0" smtClean="0"/>
              <a:t>20/12/2018</a:t>
            </a:r>
            <a:endParaRPr lang="en-GB" dirty="0"/>
          </a:p>
        </p:txBody>
      </p:sp>
      <p:sp>
        <p:nvSpPr>
          <p:cNvPr id="25" name="Footer Placeholder 4"/>
          <p:cNvSpPr>
            <a:spLocks noGrp="1"/>
          </p:cNvSpPr>
          <p:nvPr>
            <p:ph type="ftr" sz="quarter" idx="11"/>
          </p:nvPr>
        </p:nvSpPr>
        <p:spPr>
          <a:xfrm>
            <a:off x="2687165" y="6462000"/>
            <a:ext cx="4110421" cy="365125"/>
          </a:xfrm>
        </p:spPr>
        <p:txBody>
          <a:bodyPr/>
          <a:lstStyle/>
          <a:p>
            <a:r>
              <a:rPr lang="en-GB" dirty="0" smtClean="0"/>
              <a:t>Common Hybrid Meeting</a:t>
            </a:r>
            <a:endParaRPr lang="en-GB" dirty="0"/>
          </a:p>
        </p:txBody>
      </p:sp>
      <p:pic>
        <p:nvPicPr>
          <p:cNvPr id="2" name="Picture 1"/>
          <p:cNvPicPr>
            <a:picLocks noChangeAspect="1"/>
          </p:cNvPicPr>
          <p:nvPr/>
        </p:nvPicPr>
        <p:blipFill>
          <a:blip r:embed="rId2"/>
          <a:stretch>
            <a:fillRect/>
          </a:stretch>
        </p:blipFill>
        <p:spPr>
          <a:xfrm>
            <a:off x="604184" y="938639"/>
            <a:ext cx="7926040" cy="5340722"/>
          </a:xfrm>
          <a:prstGeom prst="rect">
            <a:avLst/>
          </a:prstGeom>
        </p:spPr>
      </p:pic>
      <p:sp>
        <p:nvSpPr>
          <p:cNvPr id="13" name="Title 1"/>
          <p:cNvSpPr txBox="1">
            <a:spLocks/>
          </p:cNvSpPr>
          <p:nvPr/>
        </p:nvSpPr>
        <p:spPr>
          <a:xfrm>
            <a:off x="3160800" y="0"/>
            <a:ext cx="5947200" cy="72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rgbClr val="8F6403"/>
                </a:solidFill>
                <a:latin typeface="Arial"/>
                <a:ea typeface="+mj-ea"/>
                <a:cs typeface="Arial"/>
              </a:defRPr>
            </a:lvl1pPr>
          </a:lstStyle>
          <a:p>
            <a:r>
              <a:rPr lang="en-GB" b="1" dirty="0" smtClean="0">
                <a:solidFill>
                  <a:schemeClr val="bg1"/>
                </a:solidFill>
                <a:latin typeface="Times New Roman" panose="02020603050405020304" pitchFamily="18" charset="0"/>
                <a:cs typeface="Times New Roman" panose="02020603050405020304" pitchFamily="18" charset="0"/>
              </a:rPr>
              <a:t>RD53A Distributed Symbol</a:t>
            </a:r>
            <a:endParaRPr lang="en-GB"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9999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237592" y="1666688"/>
            <a:ext cx="5839788" cy="3737898"/>
          </a:xfrm>
          <a:prstGeom prst="rect">
            <a:avLst/>
          </a:prstGeom>
        </p:spPr>
      </p:pic>
      <p:sp>
        <p:nvSpPr>
          <p:cNvPr id="6" name="Slide Number Placeholder 5"/>
          <p:cNvSpPr>
            <a:spLocks noGrp="1"/>
          </p:cNvSpPr>
          <p:nvPr>
            <p:ph type="sldNum" sz="quarter" idx="12"/>
          </p:nvPr>
        </p:nvSpPr>
        <p:spPr/>
        <p:txBody>
          <a:bodyPr/>
          <a:lstStyle/>
          <a:p>
            <a:fld id="{3681C50D-2960-4127-90EB-385DB60A0AF0}" type="slidenum">
              <a:rPr lang="en-GB" smtClean="0"/>
              <a:t>4</a:t>
            </a:fld>
            <a:endParaRPr lang="en-GB" dirty="0"/>
          </a:p>
        </p:txBody>
      </p:sp>
      <p:sp>
        <p:nvSpPr>
          <p:cNvPr id="11" name="Title 1"/>
          <p:cNvSpPr txBox="1">
            <a:spLocks/>
          </p:cNvSpPr>
          <p:nvPr/>
        </p:nvSpPr>
        <p:spPr>
          <a:xfrm>
            <a:off x="3160800" y="36000"/>
            <a:ext cx="5947200" cy="72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rgbClr val="8F6403"/>
                </a:solidFill>
                <a:latin typeface="Arial"/>
                <a:ea typeface="+mj-ea"/>
                <a:cs typeface="Arial"/>
              </a:defRPr>
            </a:lvl1pPr>
          </a:lstStyle>
          <a:p>
            <a:r>
              <a:rPr lang="en-GB" b="1" dirty="0" smtClean="0">
                <a:solidFill>
                  <a:schemeClr val="bg1"/>
                </a:solidFill>
                <a:latin typeface="Times New Roman" panose="02020603050405020304" pitchFamily="18" charset="0"/>
                <a:cs typeface="Times New Roman" panose="02020603050405020304" pitchFamily="18" charset="0"/>
              </a:rPr>
              <a:t>Power Shunts</a:t>
            </a:r>
            <a:endParaRPr lang="en-GB" b="1" dirty="0">
              <a:solidFill>
                <a:schemeClr val="bg1"/>
              </a:solidFill>
              <a:latin typeface="Times New Roman" panose="02020603050405020304" pitchFamily="18" charset="0"/>
              <a:cs typeface="Times New Roman" panose="02020603050405020304" pitchFamily="18" charset="0"/>
            </a:endParaRPr>
          </a:p>
        </p:txBody>
      </p:sp>
      <p:cxnSp>
        <p:nvCxnSpPr>
          <p:cNvPr id="54" name="Straight Arrow Connector 53"/>
          <p:cNvCxnSpPr/>
          <p:nvPr/>
        </p:nvCxnSpPr>
        <p:spPr>
          <a:xfrm flipH="1">
            <a:off x="6837836" y="1744697"/>
            <a:ext cx="810145" cy="416835"/>
          </a:xfrm>
          <a:prstGeom prst="straightConnector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808193" y="2007623"/>
            <a:ext cx="429398" cy="350099"/>
          </a:xfrm>
          <a:prstGeom prst="straightConnector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Date Placeholder 3"/>
          <p:cNvSpPr>
            <a:spLocks noGrp="1"/>
          </p:cNvSpPr>
          <p:nvPr>
            <p:ph type="dt" sz="half" idx="10"/>
          </p:nvPr>
        </p:nvSpPr>
        <p:spPr>
          <a:xfrm>
            <a:off x="920337" y="6462000"/>
            <a:ext cx="1141891" cy="363600"/>
          </a:xfrm>
        </p:spPr>
        <p:txBody>
          <a:bodyPr/>
          <a:lstStyle/>
          <a:p>
            <a:r>
              <a:rPr lang="en-GB" dirty="0" smtClean="0"/>
              <a:t>20/12/2018</a:t>
            </a:r>
            <a:endParaRPr lang="en-GB" dirty="0"/>
          </a:p>
        </p:txBody>
      </p:sp>
      <p:sp>
        <p:nvSpPr>
          <p:cNvPr id="25" name="Footer Placeholder 4"/>
          <p:cNvSpPr>
            <a:spLocks noGrp="1"/>
          </p:cNvSpPr>
          <p:nvPr>
            <p:ph type="ftr" sz="quarter" idx="11"/>
          </p:nvPr>
        </p:nvSpPr>
        <p:spPr>
          <a:xfrm>
            <a:off x="2687165" y="6462000"/>
            <a:ext cx="4110421" cy="365125"/>
          </a:xfrm>
        </p:spPr>
        <p:txBody>
          <a:bodyPr/>
          <a:lstStyle/>
          <a:p>
            <a:r>
              <a:rPr lang="en-GB" dirty="0" smtClean="0"/>
              <a:t>Common Hybrid Meeting</a:t>
            </a:r>
            <a:endParaRPr lang="en-GB" dirty="0"/>
          </a:p>
        </p:txBody>
      </p:sp>
      <p:sp>
        <p:nvSpPr>
          <p:cNvPr id="14" name="Rectangle 13"/>
          <p:cNvSpPr/>
          <p:nvPr/>
        </p:nvSpPr>
        <p:spPr>
          <a:xfrm>
            <a:off x="5157486" y="1105528"/>
            <a:ext cx="3838874" cy="400110"/>
          </a:xfrm>
          <a:prstGeom prst="rect">
            <a:avLst/>
          </a:prstGeom>
        </p:spPr>
        <p:txBody>
          <a:bodyPr wrap="square">
            <a:spAutoFit/>
          </a:bodyPr>
          <a:lstStyle/>
          <a:p>
            <a:r>
              <a:rPr lang="en-GB" sz="2000" b="1" dirty="0" smtClean="0">
                <a:latin typeface="Times New Roman" panose="02020603050405020304" pitchFamily="18" charset="0"/>
                <a:cs typeface="Times New Roman" panose="02020603050405020304" pitchFamily="18" charset="0"/>
              </a:rPr>
              <a:t>V offset = 2 x 2uA x 180k = 0.7V</a:t>
            </a:r>
          </a:p>
        </p:txBody>
      </p:sp>
      <p:sp>
        <p:nvSpPr>
          <p:cNvPr id="20" name="Rectangle 19"/>
          <p:cNvSpPr/>
          <p:nvPr/>
        </p:nvSpPr>
        <p:spPr>
          <a:xfrm>
            <a:off x="483596" y="1125698"/>
            <a:ext cx="4203810" cy="400110"/>
          </a:xfrm>
          <a:prstGeom prst="rect">
            <a:avLst/>
          </a:prstGeom>
        </p:spPr>
        <p:txBody>
          <a:bodyPr wrap="square">
            <a:spAutoFit/>
          </a:bodyPr>
          <a:lstStyle/>
          <a:p>
            <a:r>
              <a:rPr lang="en-GB" sz="2000" b="1" dirty="0" smtClean="0">
                <a:latin typeface="Times New Roman" panose="02020603050405020304" pitchFamily="18" charset="0"/>
                <a:cs typeface="Times New Roman" panose="02020603050405020304" pitchFamily="18" charset="0"/>
              </a:rPr>
              <a:t>Vin = </a:t>
            </a:r>
            <a:r>
              <a:rPr lang="en-GB" sz="2000" b="1" dirty="0" err="1" smtClean="0">
                <a:latin typeface="Times New Roman" panose="02020603050405020304" pitchFamily="18" charset="0"/>
                <a:cs typeface="Times New Roman" panose="02020603050405020304" pitchFamily="18" charset="0"/>
              </a:rPr>
              <a:t>Iin</a:t>
            </a:r>
            <a:r>
              <a:rPr lang="en-GB" sz="2000" b="1" dirty="0" smtClean="0">
                <a:latin typeface="Times New Roman" panose="02020603050405020304" pitchFamily="18" charset="0"/>
                <a:cs typeface="Times New Roman" panose="02020603050405020304" pitchFamily="18" charset="0"/>
              </a:rPr>
              <a:t> x </a:t>
            </a:r>
            <a:r>
              <a:rPr lang="en-GB" sz="2000" b="1" dirty="0" err="1" smtClean="0">
                <a:latin typeface="Times New Roman" panose="02020603050405020304" pitchFamily="18" charset="0"/>
                <a:cs typeface="Times New Roman" panose="02020603050405020304" pitchFamily="18" charset="0"/>
              </a:rPr>
              <a:t>Rext</a:t>
            </a:r>
            <a:r>
              <a:rPr lang="en-GB" sz="2000" b="1" dirty="0" smtClean="0">
                <a:latin typeface="Times New Roman" panose="02020603050405020304" pitchFamily="18" charset="0"/>
                <a:cs typeface="Times New Roman" panose="02020603050405020304" pitchFamily="18" charset="0"/>
              </a:rPr>
              <a:t> / 1000 + V offset</a:t>
            </a:r>
          </a:p>
        </p:txBody>
      </p:sp>
      <p:sp>
        <p:nvSpPr>
          <p:cNvPr id="22" name="Rectangle 21"/>
          <p:cNvSpPr/>
          <p:nvPr/>
        </p:nvSpPr>
        <p:spPr>
          <a:xfrm>
            <a:off x="523128" y="1466633"/>
            <a:ext cx="3294534" cy="400110"/>
          </a:xfrm>
          <a:prstGeom prst="rect">
            <a:avLst/>
          </a:prstGeom>
        </p:spPr>
        <p:txBody>
          <a:bodyPr wrap="square">
            <a:spAutoFit/>
          </a:bodyPr>
          <a:lstStyle/>
          <a:p>
            <a:r>
              <a:rPr lang="en-GB" sz="2000" b="1" dirty="0" smtClean="0">
                <a:latin typeface="Times New Roman" panose="02020603050405020304" pitchFamily="18" charset="0"/>
                <a:cs typeface="Times New Roman" panose="02020603050405020304" pitchFamily="18" charset="0"/>
              </a:rPr>
              <a:t>(1.4V @ 1A supply current)</a:t>
            </a:r>
          </a:p>
        </p:txBody>
      </p:sp>
      <p:sp>
        <p:nvSpPr>
          <p:cNvPr id="26" name="Rectangle 25"/>
          <p:cNvSpPr/>
          <p:nvPr/>
        </p:nvSpPr>
        <p:spPr>
          <a:xfrm>
            <a:off x="1177279" y="5404586"/>
            <a:ext cx="4728221" cy="707886"/>
          </a:xfrm>
          <a:prstGeom prst="rect">
            <a:avLst/>
          </a:prstGeom>
        </p:spPr>
        <p:txBody>
          <a:bodyPr wrap="square">
            <a:spAutoFit/>
          </a:bodyPr>
          <a:lstStyle/>
          <a:p>
            <a:r>
              <a:rPr lang="en-GB" sz="2000" b="1" dirty="0" smtClean="0">
                <a:latin typeface="Times New Roman" panose="02020603050405020304" pitchFamily="18" charset="0"/>
                <a:cs typeface="Times New Roman" panose="02020603050405020304" pitchFamily="18" charset="0"/>
              </a:rPr>
              <a:t>Compensation for ceramic output</a:t>
            </a:r>
          </a:p>
          <a:p>
            <a:r>
              <a:rPr lang="en-GB" sz="2000" b="1" dirty="0" smtClean="0">
                <a:latin typeface="Times New Roman" panose="02020603050405020304" pitchFamily="18" charset="0"/>
                <a:cs typeface="Times New Roman" panose="02020603050405020304" pitchFamily="18" charset="0"/>
              </a:rPr>
              <a:t>blocking capacitors with low ESR </a:t>
            </a:r>
          </a:p>
        </p:txBody>
      </p:sp>
      <p:cxnSp>
        <p:nvCxnSpPr>
          <p:cNvPr id="27" name="Straight Arrow Connector 26"/>
          <p:cNvCxnSpPr/>
          <p:nvPr/>
        </p:nvCxnSpPr>
        <p:spPr>
          <a:xfrm flipV="1">
            <a:off x="5157487" y="5224443"/>
            <a:ext cx="748013" cy="592530"/>
          </a:xfrm>
          <a:prstGeom prst="straightConnector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47175" y="3181694"/>
            <a:ext cx="2798807" cy="707886"/>
          </a:xfrm>
          <a:prstGeom prst="rect">
            <a:avLst/>
          </a:prstGeom>
        </p:spPr>
        <p:txBody>
          <a:bodyPr wrap="square">
            <a:spAutoFit/>
          </a:bodyPr>
          <a:lstStyle/>
          <a:p>
            <a:r>
              <a:rPr lang="en-GB" sz="2000" b="1" dirty="0" smtClean="0">
                <a:latin typeface="Times New Roman" panose="02020603050405020304" pitchFamily="18" charset="0"/>
                <a:cs typeface="Times New Roman" panose="02020603050405020304" pitchFamily="18" charset="0"/>
              </a:rPr>
              <a:t>Total current per ASIC</a:t>
            </a:r>
          </a:p>
          <a:p>
            <a:r>
              <a:rPr lang="en-GB" sz="2000" b="1" dirty="0" smtClean="0">
                <a:latin typeface="Times New Roman" panose="02020603050405020304" pitchFamily="18" charset="0"/>
                <a:cs typeface="Times New Roman" panose="02020603050405020304" pitchFamily="18" charset="0"/>
              </a:rPr>
              <a:t>with 2 shunts = 2A</a:t>
            </a:r>
          </a:p>
        </p:txBody>
      </p:sp>
    </p:spTree>
    <p:extLst>
      <p:ext uri="{BB962C8B-B14F-4D97-AF65-F5344CB8AC3E}">
        <p14:creationId xmlns:p14="http://schemas.microsoft.com/office/powerpoint/2010/main" val="854066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864860" y="3572926"/>
            <a:ext cx="3648075" cy="2638425"/>
          </a:xfrm>
          <a:prstGeom prst="rect">
            <a:avLst/>
          </a:prstGeom>
        </p:spPr>
      </p:pic>
      <p:pic>
        <p:nvPicPr>
          <p:cNvPr id="4" name="Picture 3"/>
          <p:cNvPicPr>
            <a:picLocks noChangeAspect="1"/>
          </p:cNvPicPr>
          <p:nvPr/>
        </p:nvPicPr>
        <p:blipFill>
          <a:blip r:embed="rId3"/>
          <a:stretch>
            <a:fillRect/>
          </a:stretch>
        </p:blipFill>
        <p:spPr>
          <a:xfrm>
            <a:off x="384588" y="1000493"/>
            <a:ext cx="5140694" cy="2644581"/>
          </a:xfrm>
          <a:prstGeom prst="rect">
            <a:avLst/>
          </a:prstGeom>
        </p:spPr>
      </p:pic>
      <p:sp>
        <p:nvSpPr>
          <p:cNvPr id="6" name="Slide Number Placeholder 5"/>
          <p:cNvSpPr>
            <a:spLocks noGrp="1"/>
          </p:cNvSpPr>
          <p:nvPr>
            <p:ph type="sldNum" sz="quarter" idx="12"/>
          </p:nvPr>
        </p:nvSpPr>
        <p:spPr/>
        <p:txBody>
          <a:bodyPr/>
          <a:lstStyle/>
          <a:p>
            <a:fld id="{3681C50D-2960-4127-90EB-385DB60A0AF0}" type="slidenum">
              <a:rPr lang="en-GB" smtClean="0"/>
              <a:t>5</a:t>
            </a:fld>
            <a:endParaRPr lang="en-GB" dirty="0"/>
          </a:p>
        </p:txBody>
      </p:sp>
      <p:sp>
        <p:nvSpPr>
          <p:cNvPr id="11" name="Title 1"/>
          <p:cNvSpPr txBox="1">
            <a:spLocks/>
          </p:cNvSpPr>
          <p:nvPr/>
        </p:nvSpPr>
        <p:spPr>
          <a:xfrm>
            <a:off x="3160800" y="36000"/>
            <a:ext cx="5947200" cy="72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rgbClr val="8F6403"/>
                </a:solidFill>
                <a:latin typeface="Arial"/>
                <a:ea typeface="+mj-ea"/>
                <a:cs typeface="Arial"/>
              </a:defRPr>
            </a:lvl1pPr>
          </a:lstStyle>
          <a:p>
            <a:r>
              <a:rPr lang="en-GB" b="1" dirty="0" smtClean="0">
                <a:solidFill>
                  <a:schemeClr val="bg1"/>
                </a:solidFill>
                <a:latin typeface="Times New Roman" panose="02020603050405020304" pitchFamily="18" charset="0"/>
                <a:cs typeface="Times New Roman" panose="02020603050405020304" pitchFamily="18" charset="0"/>
              </a:rPr>
              <a:t>Power Shunts</a:t>
            </a:r>
            <a:endParaRPr lang="en-GB" b="1" dirty="0">
              <a:solidFill>
                <a:schemeClr val="bg1"/>
              </a:solidFill>
              <a:latin typeface="Times New Roman" panose="02020603050405020304" pitchFamily="18" charset="0"/>
              <a:cs typeface="Times New Roman" panose="02020603050405020304" pitchFamily="18" charset="0"/>
            </a:endParaRPr>
          </a:p>
        </p:txBody>
      </p:sp>
      <p:sp>
        <p:nvSpPr>
          <p:cNvPr id="23" name="Date Placeholder 3"/>
          <p:cNvSpPr>
            <a:spLocks noGrp="1"/>
          </p:cNvSpPr>
          <p:nvPr>
            <p:ph type="dt" sz="half" idx="10"/>
          </p:nvPr>
        </p:nvSpPr>
        <p:spPr>
          <a:xfrm>
            <a:off x="920337" y="6462000"/>
            <a:ext cx="1141891" cy="363600"/>
          </a:xfrm>
        </p:spPr>
        <p:txBody>
          <a:bodyPr/>
          <a:lstStyle/>
          <a:p>
            <a:r>
              <a:rPr lang="en-GB" dirty="0" smtClean="0"/>
              <a:t>20/12/2018</a:t>
            </a:r>
            <a:endParaRPr lang="en-GB" dirty="0"/>
          </a:p>
        </p:txBody>
      </p:sp>
      <p:sp>
        <p:nvSpPr>
          <p:cNvPr id="25" name="Footer Placeholder 4"/>
          <p:cNvSpPr>
            <a:spLocks noGrp="1"/>
          </p:cNvSpPr>
          <p:nvPr>
            <p:ph type="ftr" sz="quarter" idx="11"/>
          </p:nvPr>
        </p:nvSpPr>
        <p:spPr>
          <a:xfrm>
            <a:off x="2687165" y="6462000"/>
            <a:ext cx="4110421" cy="365125"/>
          </a:xfrm>
        </p:spPr>
        <p:txBody>
          <a:bodyPr/>
          <a:lstStyle/>
          <a:p>
            <a:r>
              <a:rPr lang="en-GB" dirty="0" smtClean="0"/>
              <a:t>Common Hybrid Meeting</a:t>
            </a:r>
            <a:endParaRPr lang="en-GB" dirty="0"/>
          </a:p>
        </p:txBody>
      </p:sp>
      <p:sp>
        <p:nvSpPr>
          <p:cNvPr id="14" name="Rectangle 13"/>
          <p:cNvSpPr/>
          <p:nvPr/>
        </p:nvSpPr>
        <p:spPr>
          <a:xfrm>
            <a:off x="5649655" y="1441989"/>
            <a:ext cx="3416720" cy="1631216"/>
          </a:xfrm>
          <a:prstGeom prst="rect">
            <a:avLst/>
          </a:prstGeom>
        </p:spPr>
        <p:txBody>
          <a:bodyPr wrap="square">
            <a:spAutoFit/>
          </a:bodyPr>
          <a:lstStyle/>
          <a:p>
            <a:r>
              <a:rPr lang="en-GB" sz="2000" b="1" dirty="0" smtClean="0">
                <a:latin typeface="Times New Roman" panose="02020603050405020304" pitchFamily="18" charset="0"/>
                <a:cs typeface="Times New Roman" panose="02020603050405020304" pitchFamily="18" charset="0"/>
              </a:rPr>
              <a:t>V offset should be approx.</a:t>
            </a:r>
          </a:p>
          <a:p>
            <a:r>
              <a:rPr lang="en-GB" sz="2000" b="1" dirty="0" smtClean="0">
                <a:latin typeface="Times New Roman" panose="02020603050405020304" pitchFamily="18" charset="0"/>
                <a:cs typeface="Times New Roman" panose="02020603050405020304" pitchFamily="18" charset="0"/>
              </a:rPr>
              <a:t>Vin / 2. It is needed to set </a:t>
            </a:r>
            <a:r>
              <a:rPr lang="en-GB" sz="2000" b="1" dirty="0">
                <a:latin typeface="Times New Roman" panose="02020603050405020304" pitchFamily="18" charset="0"/>
                <a:cs typeface="Times New Roman" panose="02020603050405020304" pitchFamily="18" charset="0"/>
              </a:rPr>
              <a:t>a</a:t>
            </a:r>
            <a:r>
              <a:rPr lang="en-GB" sz="2000" b="1" dirty="0" smtClean="0">
                <a:latin typeface="Times New Roman" panose="02020603050405020304" pitchFamily="18" charset="0"/>
                <a:cs typeface="Times New Roman" panose="02020603050405020304" pitchFamily="18" charset="0"/>
              </a:rPr>
              <a:t>n</a:t>
            </a:r>
          </a:p>
          <a:p>
            <a:r>
              <a:rPr lang="en-GB" sz="2000" b="1" dirty="0" smtClean="0">
                <a:latin typeface="Times New Roman" panose="02020603050405020304" pitchFamily="18" charset="0"/>
                <a:cs typeface="Times New Roman" panose="02020603050405020304" pitchFamily="18" charset="0"/>
              </a:rPr>
              <a:t>operating point of analogue</a:t>
            </a:r>
          </a:p>
          <a:p>
            <a:r>
              <a:rPr lang="en-GB" sz="2000" b="1" dirty="0" smtClean="0">
                <a:latin typeface="Times New Roman" panose="02020603050405020304" pitchFamily="18" charset="0"/>
                <a:cs typeface="Times New Roman" panose="02020603050405020304" pitchFamily="18" charset="0"/>
              </a:rPr>
              <a:t>circuitry between “Vin” and “GND”. </a:t>
            </a:r>
          </a:p>
        </p:txBody>
      </p:sp>
      <p:sp>
        <p:nvSpPr>
          <p:cNvPr id="18" name="Rectangle 17"/>
          <p:cNvSpPr/>
          <p:nvPr/>
        </p:nvSpPr>
        <p:spPr>
          <a:xfrm>
            <a:off x="455696" y="4201305"/>
            <a:ext cx="3953465" cy="1631216"/>
          </a:xfrm>
          <a:prstGeom prst="rect">
            <a:avLst/>
          </a:prstGeom>
        </p:spPr>
        <p:txBody>
          <a:bodyPr wrap="square">
            <a:spAutoFit/>
          </a:bodyPr>
          <a:lstStyle/>
          <a:p>
            <a:r>
              <a:rPr lang="en-GB" sz="2000" b="1" dirty="0" smtClean="0">
                <a:latin typeface="Times New Roman" panose="02020603050405020304" pitchFamily="18" charset="0"/>
                <a:cs typeface="Times New Roman" panose="02020603050405020304" pitchFamily="18" charset="0"/>
              </a:rPr>
              <a:t>Another purpose of the Offset</a:t>
            </a:r>
          </a:p>
          <a:p>
            <a:r>
              <a:rPr lang="en-GB" sz="2000" b="1" dirty="0" smtClean="0">
                <a:latin typeface="Times New Roman" panose="02020603050405020304" pitchFamily="18" charset="0"/>
                <a:cs typeface="Times New Roman" panose="02020603050405020304" pitchFamily="18" charset="0"/>
              </a:rPr>
              <a:t>Voltage is to reduce the slope of</a:t>
            </a:r>
          </a:p>
          <a:p>
            <a:r>
              <a:rPr lang="en-GB" sz="2000" b="1" dirty="0" smtClean="0">
                <a:latin typeface="Times New Roman" panose="02020603050405020304" pitchFamily="18" charset="0"/>
                <a:cs typeface="Times New Roman" panose="02020603050405020304" pitchFamily="18" charset="0"/>
              </a:rPr>
              <a:t>“Vin” vs “</a:t>
            </a:r>
            <a:r>
              <a:rPr lang="en-GB" sz="2000" b="1" dirty="0" err="1" smtClean="0">
                <a:latin typeface="Times New Roman" panose="02020603050405020304" pitchFamily="18" charset="0"/>
                <a:cs typeface="Times New Roman" panose="02020603050405020304" pitchFamily="18" charset="0"/>
              </a:rPr>
              <a:t>Iin</a:t>
            </a:r>
            <a:r>
              <a:rPr lang="en-GB" sz="2000" b="1" dirty="0" smtClean="0">
                <a:latin typeface="Times New Roman" panose="02020603050405020304" pitchFamily="18" charset="0"/>
                <a:cs typeface="Times New Roman" panose="02020603050405020304" pitchFamily="18" charset="0"/>
              </a:rPr>
              <a:t>” behaviour, to make “Vin” less dependent on supply</a:t>
            </a:r>
          </a:p>
          <a:p>
            <a:r>
              <a:rPr lang="en-GB" sz="2000" b="1" dirty="0" smtClean="0">
                <a:latin typeface="Times New Roman" panose="02020603050405020304" pitchFamily="18" charset="0"/>
                <a:cs typeface="Times New Roman" panose="02020603050405020304" pitchFamily="18" charset="0"/>
              </a:rPr>
              <a:t>current variation.</a:t>
            </a:r>
          </a:p>
        </p:txBody>
      </p:sp>
    </p:spTree>
    <p:extLst>
      <p:ext uri="{BB962C8B-B14F-4D97-AF65-F5344CB8AC3E}">
        <p14:creationId xmlns:p14="http://schemas.microsoft.com/office/powerpoint/2010/main" val="1041671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126982" y="2568880"/>
            <a:ext cx="1365664" cy="2694251"/>
          </a:xfrm>
          <a:prstGeom prst="rect">
            <a:avLst/>
          </a:prstGeom>
        </p:spPr>
      </p:pic>
      <p:pic>
        <p:nvPicPr>
          <p:cNvPr id="10" name="Picture 9"/>
          <p:cNvPicPr>
            <a:picLocks noChangeAspect="1"/>
          </p:cNvPicPr>
          <p:nvPr/>
        </p:nvPicPr>
        <p:blipFill>
          <a:blip r:embed="rId3"/>
          <a:stretch>
            <a:fillRect/>
          </a:stretch>
        </p:blipFill>
        <p:spPr>
          <a:xfrm>
            <a:off x="600914" y="2924616"/>
            <a:ext cx="6086475" cy="3267075"/>
          </a:xfrm>
          <a:prstGeom prst="rect">
            <a:avLst/>
          </a:prstGeom>
        </p:spPr>
      </p:pic>
      <p:sp>
        <p:nvSpPr>
          <p:cNvPr id="6" name="Slide Number Placeholder 5"/>
          <p:cNvSpPr>
            <a:spLocks noGrp="1"/>
          </p:cNvSpPr>
          <p:nvPr>
            <p:ph type="sldNum" sz="quarter" idx="12"/>
          </p:nvPr>
        </p:nvSpPr>
        <p:spPr/>
        <p:txBody>
          <a:bodyPr/>
          <a:lstStyle/>
          <a:p>
            <a:fld id="{3681C50D-2960-4127-90EB-385DB60A0AF0}" type="slidenum">
              <a:rPr lang="en-GB" smtClean="0"/>
              <a:t>6</a:t>
            </a:fld>
            <a:endParaRPr lang="en-GB" dirty="0"/>
          </a:p>
        </p:txBody>
      </p:sp>
      <p:sp>
        <p:nvSpPr>
          <p:cNvPr id="11" name="Title 1"/>
          <p:cNvSpPr txBox="1">
            <a:spLocks/>
          </p:cNvSpPr>
          <p:nvPr/>
        </p:nvSpPr>
        <p:spPr>
          <a:xfrm>
            <a:off x="3160800" y="36000"/>
            <a:ext cx="5947200" cy="72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rgbClr val="8F6403"/>
                </a:solidFill>
                <a:latin typeface="Arial"/>
                <a:ea typeface="+mj-ea"/>
                <a:cs typeface="Arial"/>
              </a:defRPr>
            </a:lvl1pPr>
          </a:lstStyle>
          <a:p>
            <a:r>
              <a:rPr lang="en-GB" b="1" dirty="0" smtClean="0">
                <a:solidFill>
                  <a:schemeClr val="bg1"/>
                </a:solidFill>
                <a:latin typeface="Times New Roman" panose="02020603050405020304" pitchFamily="18" charset="0"/>
                <a:cs typeface="Times New Roman" panose="02020603050405020304" pitchFamily="18" charset="0"/>
              </a:rPr>
              <a:t>Power Shunts</a:t>
            </a:r>
            <a:endParaRPr lang="en-GB" b="1" dirty="0">
              <a:solidFill>
                <a:schemeClr val="bg1"/>
              </a:solidFill>
              <a:latin typeface="Times New Roman" panose="02020603050405020304" pitchFamily="18" charset="0"/>
              <a:cs typeface="Times New Roman" panose="02020603050405020304" pitchFamily="18" charset="0"/>
            </a:endParaRPr>
          </a:p>
        </p:txBody>
      </p:sp>
      <p:sp>
        <p:nvSpPr>
          <p:cNvPr id="23" name="Date Placeholder 3"/>
          <p:cNvSpPr>
            <a:spLocks noGrp="1"/>
          </p:cNvSpPr>
          <p:nvPr>
            <p:ph type="dt" sz="half" idx="10"/>
          </p:nvPr>
        </p:nvSpPr>
        <p:spPr>
          <a:xfrm>
            <a:off x="920337" y="6462000"/>
            <a:ext cx="1141891" cy="363600"/>
          </a:xfrm>
        </p:spPr>
        <p:txBody>
          <a:bodyPr/>
          <a:lstStyle/>
          <a:p>
            <a:r>
              <a:rPr lang="en-GB" dirty="0" smtClean="0"/>
              <a:t>20/12/2018</a:t>
            </a:r>
            <a:endParaRPr lang="en-GB" dirty="0"/>
          </a:p>
        </p:txBody>
      </p:sp>
      <p:sp>
        <p:nvSpPr>
          <p:cNvPr id="25" name="Footer Placeholder 4"/>
          <p:cNvSpPr>
            <a:spLocks noGrp="1"/>
          </p:cNvSpPr>
          <p:nvPr>
            <p:ph type="ftr" sz="quarter" idx="11"/>
          </p:nvPr>
        </p:nvSpPr>
        <p:spPr>
          <a:xfrm>
            <a:off x="2687165" y="6462000"/>
            <a:ext cx="4110421" cy="365125"/>
          </a:xfrm>
        </p:spPr>
        <p:txBody>
          <a:bodyPr/>
          <a:lstStyle/>
          <a:p>
            <a:r>
              <a:rPr lang="en-GB" dirty="0" smtClean="0"/>
              <a:t>Common Hybrid Meeting</a:t>
            </a:r>
            <a:endParaRPr lang="en-GB" dirty="0"/>
          </a:p>
        </p:txBody>
      </p:sp>
      <p:sp>
        <p:nvSpPr>
          <p:cNvPr id="14" name="Rectangle 13"/>
          <p:cNvSpPr/>
          <p:nvPr/>
        </p:nvSpPr>
        <p:spPr>
          <a:xfrm>
            <a:off x="724067" y="1028630"/>
            <a:ext cx="7768579" cy="1631216"/>
          </a:xfrm>
          <a:prstGeom prst="rect">
            <a:avLst/>
          </a:prstGeom>
        </p:spPr>
        <p:txBody>
          <a:bodyPr wrap="square">
            <a:spAutoFit/>
          </a:bodyPr>
          <a:lstStyle/>
          <a:p>
            <a:r>
              <a:rPr lang="en-GB" sz="2000" b="1" dirty="0" smtClean="0">
                <a:latin typeface="Times New Roman" panose="02020603050405020304" pitchFamily="18" charset="0"/>
                <a:cs typeface="Times New Roman" panose="02020603050405020304" pitchFamily="18" charset="0"/>
              </a:rPr>
              <a:t>Minimum value of the noise filter capacitor for the offset voltage is</a:t>
            </a:r>
          </a:p>
          <a:p>
            <a:r>
              <a:rPr lang="en-GB" sz="2000" b="1" dirty="0" smtClean="0">
                <a:latin typeface="Times New Roman" panose="02020603050405020304" pitchFamily="18" charset="0"/>
                <a:cs typeface="Times New Roman" panose="02020603050405020304" pitchFamily="18" charset="0"/>
              </a:rPr>
              <a:t>yet to be tested. Parasitic capacitance of the real estate could be exploited to reduce the number of discrete components, otherwise SMD resistor and capacitor could be stack up (glued prior reflow)</a:t>
            </a:r>
          </a:p>
          <a:p>
            <a:r>
              <a:rPr lang="en-GB" sz="2000" b="1" dirty="0" smtClean="0">
                <a:latin typeface="Times New Roman" panose="02020603050405020304" pitchFamily="18" charset="0"/>
                <a:cs typeface="Times New Roman" panose="02020603050405020304" pitchFamily="18" charset="0"/>
              </a:rPr>
              <a:t>to establish parallel RC circuit</a:t>
            </a:r>
          </a:p>
        </p:txBody>
      </p:sp>
      <p:cxnSp>
        <p:nvCxnSpPr>
          <p:cNvPr id="12" name="Straight Arrow Connector 11"/>
          <p:cNvCxnSpPr/>
          <p:nvPr/>
        </p:nvCxnSpPr>
        <p:spPr>
          <a:xfrm flipH="1" flipV="1">
            <a:off x="4273498" y="4687980"/>
            <a:ext cx="2994801" cy="936008"/>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872076" y="5623988"/>
            <a:ext cx="1952798" cy="707886"/>
          </a:xfrm>
          <a:prstGeom prst="rect">
            <a:avLst/>
          </a:prstGeom>
        </p:spPr>
        <p:txBody>
          <a:bodyPr wrap="square">
            <a:spAutoFit/>
          </a:bodyPr>
          <a:lstStyle/>
          <a:p>
            <a:r>
              <a:rPr lang="en-GB" sz="2000" b="1" dirty="0" smtClean="0">
                <a:latin typeface="Times New Roman" panose="02020603050405020304" pitchFamily="18" charset="0"/>
                <a:cs typeface="Times New Roman" panose="02020603050405020304" pitchFamily="18" charset="0"/>
              </a:rPr>
              <a:t>V offset setting resistor  = 180k</a:t>
            </a:r>
          </a:p>
        </p:txBody>
      </p:sp>
      <p:cxnSp>
        <p:nvCxnSpPr>
          <p:cNvPr id="13" name="Straight Arrow Connector 12"/>
          <p:cNvCxnSpPr/>
          <p:nvPr/>
        </p:nvCxnSpPr>
        <p:spPr>
          <a:xfrm flipV="1">
            <a:off x="7452986" y="4898870"/>
            <a:ext cx="356828" cy="725118"/>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601319" y="2519364"/>
            <a:ext cx="763985" cy="2168616"/>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2544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0441" y="1597518"/>
            <a:ext cx="4448175" cy="4743450"/>
          </a:xfrm>
          <a:prstGeom prst="rect">
            <a:avLst/>
          </a:prstGeom>
        </p:spPr>
      </p:pic>
      <p:sp>
        <p:nvSpPr>
          <p:cNvPr id="6" name="Slide Number Placeholder 5"/>
          <p:cNvSpPr>
            <a:spLocks noGrp="1"/>
          </p:cNvSpPr>
          <p:nvPr>
            <p:ph type="sldNum" sz="quarter" idx="12"/>
          </p:nvPr>
        </p:nvSpPr>
        <p:spPr/>
        <p:txBody>
          <a:bodyPr/>
          <a:lstStyle/>
          <a:p>
            <a:fld id="{3681C50D-2960-4127-90EB-385DB60A0AF0}" type="slidenum">
              <a:rPr lang="en-GB" smtClean="0"/>
              <a:t>7</a:t>
            </a:fld>
            <a:endParaRPr lang="en-GB" dirty="0"/>
          </a:p>
        </p:txBody>
      </p:sp>
      <p:sp>
        <p:nvSpPr>
          <p:cNvPr id="11" name="Title 1"/>
          <p:cNvSpPr txBox="1">
            <a:spLocks/>
          </p:cNvSpPr>
          <p:nvPr/>
        </p:nvSpPr>
        <p:spPr>
          <a:xfrm>
            <a:off x="3160800" y="36000"/>
            <a:ext cx="5947200" cy="72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rgbClr val="8F6403"/>
                </a:solidFill>
                <a:latin typeface="Arial"/>
                <a:ea typeface="+mj-ea"/>
                <a:cs typeface="Arial"/>
              </a:defRPr>
            </a:lvl1pPr>
          </a:lstStyle>
          <a:p>
            <a:r>
              <a:rPr lang="en-GB" b="1" dirty="0" smtClean="0">
                <a:solidFill>
                  <a:schemeClr val="bg1"/>
                </a:solidFill>
                <a:latin typeface="Times New Roman" panose="02020603050405020304" pitchFamily="18" charset="0"/>
                <a:cs typeface="Times New Roman" panose="02020603050405020304" pitchFamily="18" charset="0"/>
              </a:rPr>
              <a:t>LDO Power Banks</a:t>
            </a:r>
            <a:endParaRPr lang="en-GB" b="1" dirty="0">
              <a:solidFill>
                <a:schemeClr val="bg1"/>
              </a:solidFill>
              <a:latin typeface="Times New Roman" panose="02020603050405020304" pitchFamily="18" charset="0"/>
              <a:cs typeface="Times New Roman" panose="02020603050405020304" pitchFamily="18" charset="0"/>
            </a:endParaRPr>
          </a:p>
        </p:txBody>
      </p:sp>
      <p:sp>
        <p:nvSpPr>
          <p:cNvPr id="23" name="Date Placeholder 3"/>
          <p:cNvSpPr>
            <a:spLocks noGrp="1"/>
          </p:cNvSpPr>
          <p:nvPr>
            <p:ph type="dt" sz="half" idx="10"/>
          </p:nvPr>
        </p:nvSpPr>
        <p:spPr>
          <a:xfrm>
            <a:off x="920337" y="6462000"/>
            <a:ext cx="1141891" cy="363600"/>
          </a:xfrm>
        </p:spPr>
        <p:txBody>
          <a:bodyPr/>
          <a:lstStyle/>
          <a:p>
            <a:r>
              <a:rPr lang="en-GB" dirty="0" smtClean="0"/>
              <a:t>20/12/2018</a:t>
            </a:r>
            <a:endParaRPr lang="en-GB" dirty="0"/>
          </a:p>
        </p:txBody>
      </p:sp>
      <p:sp>
        <p:nvSpPr>
          <p:cNvPr id="25" name="Footer Placeholder 4"/>
          <p:cNvSpPr>
            <a:spLocks noGrp="1"/>
          </p:cNvSpPr>
          <p:nvPr>
            <p:ph type="ftr" sz="quarter" idx="11"/>
          </p:nvPr>
        </p:nvSpPr>
        <p:spPr>
          <a:xfrm>
            <a:off x="2687165" y="6462000"/>
            <a:ext cx="4110421" cy="365125"/>
          </a:xfrm>
        </p:spPr>
        <p:txBody>
          <a:bodyPr/>
          <a:lstStyle/>
          <a:p>
            <a:r>
              <a:rPr lang="en-GB" dirty="0" smtClean="0"/>
              <a:t>Common Hybrid Meeting</a:t>
            </a:r>
            <a:endParaRPr lang="en-GB" dirty="0"/>
          </a:p>
        </p:txBody>
      </p:sp>
      <p:sp>
        <p:nvSpPr>
          <p:cNvPr id="15" name="Rectangle 14"/>
          <p:cNvSpPr/>
          <p:nvPr/>
        </p:nvSpPr>
        <p:spPr>
          <a:xfrm>
            <a:off x="5385166" y="1798912"/>
            <a:ext cx="3540494" cy="1015663"/>
          </a:xfrm>
          <a:prstGeom prst="rect">
            <a:avLst/>
          </a:prstGeom>
        </p:spPr>
        <p:txBody>
          <a:bodyPr wrap="square">
            <a:spAutoFit/>
          </a:bodyPr>
          <a:lstStyle/>
          <a:p>
            <a:r>
              <a:rPr lang="en-GB" sz="2000" b="1" dirty="0" smtClean="0">
                <a:latin typeface="Times New Roman" panose="02020603050405020304" pitchFamily="18" charset="0"/>
                <a:cs typeface="Times New Roman" panose="02020603050405020304" pitchFamily="18" charset="0"/>
              </a:rPr>
              <a:t>Resistor to override low ESR of ceramic capacitor for stable LDO operation.</a:t>
            </a:r>
          </a:p>
        </p:txBody>
      </p:sp>
      <p:cxnSp>
        <p:nvCxnSpPr>
          <p:cNvPr id="13" name="Straight Arrow Connector 12"/>
          <p:cNvCxnSpPr>
            <a:stCxn id="15" idx="1"/>
          </p:cNvCxnSpPr>
          <p:nvPr/>
        </p:nvCxnSpPr>
        <p:spPr>
          <a:xfrm flipH="1">
            <a:off x="4698847" y="2306744"/>
            <a:ext cx="686319" cy="411171"/>
          </a:xfrm>
          <a:prstGeom prst="straightConnector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341638" y="2859879"/>
            <a:ext cx="3722834" cy="1015663"/>
          </a:xfrm>
          <a:prstGeom prst="rect">
            <a:avLst/>
          </a:prstGeom>
        </p:spPr>
        <p:txBody>
          <a:bodyPr wrap="square">
            <a:spAutoFit/>
          </a:bodyPr>
          <a:lstStyle/>
          <a:p>
            <a:r>
              <a:rPr lang="en-GB" sz="2000" b="1" dirty="0" smtClean="0">
                <a:latin typeface="Times New Roman" panose="02020603050405020304" pitchFamily="18" charset="0"/>
                <a:cs typeface="Times New Roman" panose="02020603050405020304" pitchFamily="18" charset="0"/>
              </a:rPr>
              <a:t>If confirmed to be redundant,</a:t>
            </a:r>
          </a:p>
          <a:p>
            <a:r>
              <a:rPr lang="en-GB" sz="2000" b="1" dirty="0" smtClean="0">
                <a:latin typeface="Times New Roman" panose="02020603050405020304" pitchFamily="18" charset="0"/>
                <a:cs typeface="Times New Roman" panose="02020603050405020304" pitchFamily="18" charset="0"/>
              </a:rPr>
              <a:t>this resistor could be removed</a:t>
            </a:r>
          </a:p>
          <a:p>
            <a:r>
              <a:rPr lang="en-GB" sz="2000" b="1" dirty="0" smtClean="0">
                <a:latin typeface="Times New Roman" panose="02020603050405020304" pitchFamily="18" charset="0"/>
                <a:cs typeface="Times New Roman" panose="02020603050405020304" pitchFamily="18" charset="0"/>
              </a:rPr>
              <a:t>from the flex to reduce its mass.  </a:t>
            </a:r>
          </a:p>
        </p:txBody>
      </p:sp>
      <p:cxnSp>
        <p:nvCxnSpPr>
          <p:cNvPr id="10" name="Straight Arrow Connector 9"/>
          <p:cNvCxnSpPr/>
          <p:nvPr/>
        </p:nvCxnSpPr>
        <p:spPr>
          <a:xfrm flipH="1">
            <a:off x="4653398" y="5033171"/>
            <a:ext cx="589058" cy="405776"/>
          </a:xfrm>
          <a:prstGeom prst="straightConnector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341638" y="4094199"/>
            <a:ext cx="3584022" cy="2246769"/>
          </a:xfrm>
          <a:prstGeom prst="rect">
            <a:avLst/>
          </a:prstGeom>
        </p:spPr>
        <p:txBody>
          <a:bodyPr wrap="square">
            <a:spAutoFit/>
          </a:bodyPr>
          <a:lstStyle/>
          <a:p>
            <a:r>
              <a:rPr lang="en-GB" sz="2000" b="1" dirty="0" smtClean="0">
                <a:latin typeface="Times New Roman" panose="02020603050405020304" pitchFamily="18" charset="0"/>
                <a:cs typeface="Times New Roman" panose="02020603050405020304" pitchFamily="18" charset="0"/>
              </a:rPr>
              <a:t>Targeting AEC-Q200 parts for the power train (good value for money as compared to military grade components), the value</a:t>
            </a:r>
          </a:p>
          <a:p>
            <a:r>
              <a:rPr lang="en-GB" sz="2000" b="1" dirty="0">
                <a:latin typeface="Times New Roman" panose="02020603050405020304" pitchFamily="18" charset="0"/>
                <a:cs typeface="Times New Roman" panose="02020603050405020304" pitchFamily="18" charset="0"/>
              </a:rPr>
              <a:t>o</a:t>
            </a:r>
            <a:r>
              <a:rPr lang="en-GB" sz="2000" b="1" dirty="0" smtClean="0">
                <a:latin typeface="Times New Roman" panose="02020603050405020304" pitchFamily="18" charset="0"/>
                <a:cs typeface="Times New Roman" panose="02020603050405020304" pitchFamily="18" charset="0"/>
              </a:rPr>
              <a:t>f 0402 size capacitor is limited</a:t>
            </a:r>
          </a:p>
          <a:p>
            <a:r>
              <a:rPr lang="en-GB" sz="2000" b="1" dirty="0" smtClean="0">
                <a:latin typeface="Times New Roman" panose="02020603050405020304" pitchFamily="18" charset="0"/>
                <a:cs typeface="Times New Roman" panose="02020603050405020304" pitchFamily="18" charset="0"/>
              </a:rPr>
              <a:t>to 2.2uF – to be confirmed if this is good enough.</a:t>
            </a:r>
          </a:p>
        </p:txBody>
      </p:sp>
      <p:sp>
        <p:nvSpPr>
          <p:cNvPr id="20" name="Rectangle 19"/>
          <p:cNvSpPr/>
          <p:nvPr/>
        </p:nvSpPr>
        <p:spPr>
          <a:xfrm>
            <a:off x="916918" y="1197408"/>
            <a:ext cx="3540494" cy="400110"/>
          </a:xfrm>
          <a:prstGeom prst="rect">
            <a:avLst/>
          </a:prstGeom>
        </p:spPr>
        <p:txBody>
          <a:bodyPr wrap="square">
            <a:spAutoFit/>
          </a:bodyPr>
          <a:lstStyle/>
          <a:p>
            <a:r>
              <a:rPr lang="en-GB" sz="2000" b="1" dirty="0" smtClean="0">
                <a:latin typeface="Times New Roman" panose="02020603050405020304" pitchFamily="18" charset="0"/>
                <a:cs typeface="Times New Roman" panose="02020603050405020304" pitchFamily="18" charset="0"/>
              </a:rPr>
              <a:t>This structure repeats 4 times</a:t>
            </a:r>
          </a:p>
        </p:txBody>
      </p:sp>
    </p:spTree>
    <p:extLst>
      <p:ext uri="{BB962C8B-B14F-4D97-AF65-F5344CB8AC3E}">
        <p14:creationId xmlns:p14="http://schemas.microsoft.com/office/powerpoint/2010/main" val="3689593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49478" y="1373700"/>
            <a:ext cx="6524625" cy="2809875"/>
          </a:xfrm>
          <a:prstGeom prst="rect">
            <a:avLst/>
          </a:prstGeom>
        </p:spPr>
      </p:pic>
      <p:sp>
        <p:nvSpPr>
          <p:cNvPr id="6" name="Slide Number Placeholder 5"/>
          <p:cNvSpPr>
            <a:spLocks noGrp="1"/>
          </p:cNvSpPr>
          <p:nvPr>
            <p:ph type="sldNum" sz="quarter" idx="12"/>
          </p:nvPr>
        </p:nvSpPr>
        <p:spPr/>
        <p:txBody>
          <a:bodyPr/>
          <a:lstStyle/>
          <a:p>
            <a:fld id="{3681C50D-2960-4127-90EB-385DB60A0AF0}" type="slidenum">
              <a:rPr lang="en-GB" smtClean="0"/>
              <a:t>8</a:t>
            </a:fld>
            <a:endParaRPr lang="en-GB" dirty="0"/>
          </a:p>
        </p:txBody>
      </p:sp>
      <p:sp>
        <p:nvSpPr>
          <p:cNvPr id="11" name="Title 1"/>
          <p:cNvSpPr txBox="1">
            <a:spLocks/>
          </p:cNvSpPr>
          <p:nvPr/>
        </p:nvSpPr>
        <p:spPr>
          <a:xfrm>
            <a:off x="3160800" y="36000"/>
            <a:ext cx="5947200" cy="72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rgbClr val="8F6403"/>
                </a:solidFill>
                <a:latin typeface="Arial"/>
                <a:ea typeface="+mj-ea"/>
                <a:cs typeface="Arial"/>
              </a:defRPr>
            </a:lvl1pPr>
          </a:lstStyle>
          <a:p>
            <a:r>
              <a:rPr lang="en-GB" b="1" dirty="0" smtClean="0">
                <a:solidFill>
                  <a:schemeClr val="bg1"/>
                </a:solidFill>
                <a:latin typeface="Times New Roman" panose="02020603050405020304" pitchFamily="18" charset="0"/>
                <a:cs typeface="Times New Roman" panose="02020603050405020304" pitchFamily="18" charset="0"/>
              </a:rPr>
              <a:t>Power-On reset and References </a:t>
            </a:r>
            <a:endParaRPr lang="en-GB" b="1" dirty="0">
              <a:solidFill>
                <a:schemeClr val="bg1"/>
              </a:solidFill>
              <a:latin typeface="Times New Roman" panose="02020603050405020304" pitchFamily="18" charset="0"/>
              <a:cs typeface="Times New Roman" panose="02020603050405020304" pitchFamily="18" charset="0"/>
            </a:endParaRPr>
          </a:p>
        </p:txBody>
      </p:sp>
      <p:sp>
        <p:nvSpPr>
          <p:cNvPr id="23" name="Date Placeholder 3"/>
          <p:cNvSpPr>
            <a:spLocks noGrp="1"/>
          </p:cNvSpPr>
          <p:nvPr>
            <p:ph type="dt" sz="half" idx="10"/>
          </p:nvPr>
        </p:nvSpPr>
        <p:spPr>
          <a:xfrm>
            <a:off x="920337" y="6462000"/>
            <a:ext cx="1141891" cy="363600"/>
          </a:xfrm>
        </p:spPr>
        <p:txBody>
          <a:bodyPr/>
          <a:lstStyle/>
          <a:p>
            <a:r>
              <a:rPr lang="en-GB" dirty="0" smtClean="0"/>
              <a:t>20/12/2018</a:t>
            </a:r>
            <a:endParaRPr lang="en-GB" dirty="0"/>
          </a:p>
        </p:txBody>
      </p:sp>
      <p:sp>
        <p:nvSpPr>
          <p:cNvPr id="25" name="Footer Placeholder 4"/>
          <p:cNvSpPr>
            <a:spLocks noGrp="1"/>
          </p:cNvSpPr>
          <p:nvPr>
            <p:ph type="ftr" sz="quarter" idx="11"/>
          </p:nvPr>
        </p:nvSpPr>
        <p:spPr>
          <a:xfrm>
            <a:off x="2687165" y="6462000"/>
            <a:ext cx="4110421" cy="365125"/>
          </a:xfrm>
        </p:spPr>
        <p:txBody>
          <a:bodyPr/>
          <a:lstStyle/>
          <a:p>
            <a:r>
              <a:rPr lang="en-GB" dirty="0" smtClean="0"/>
              <a:t>Common Hybrid Meeting</a:t>
            </a:r>
            <a:endParaRPr lang="en-GB" dirty="0"/>
          </a:p>
        </p:txBody>
      </p:sp>
      <p:sp>
        <p:nvSpPr>
          <p:cNvPr id="15" name="Rectangle 14"/>
          <p:cNvSpPr/>
          <p:nvPr/>
        </p:nvSpPr>
        <p:spPr>
          <a:xfrm>
            <a:off x="272096" y="4019651"/>
            <a:ext cx="4034480" cy="707886"/>
          </a:xfrm>
          <a:prstGeom prst="rect">
            <a:avLst/>
          </a:prstGeom>
        </p:spPr>
        <p:txBody>
          <a:bodyPr wrap="square">
            <a:spAutoFit/>
          </a:bodyPr>
          <a:lstStyle/>
          <a:p>
            <a:r>
              <a:rPr lang="en-GB" sz="2000" b="1" dirty="0" smtClean="0">
                <a:latin typeface="Times New Roman" panose="02020603050405020304" pitchFamily="18" charset="0"/>
                <a:cs typeface="Times New Roman" panose="02020603050405020304" pitchFamily="18" charset="0"/>
              </a:rPr>
              <a:t>Reference voltage loop will benefit</a:t>
            </a:r>
          </a:p>
          <a:p>
            <a:r>
              <a:rPr lang="en-GB" sz="2000" b="1" dirty="0" smtClean="0">
                <a:latin typeface="Times New Roman" panose="02020603050405020304" pitchFamily="18" charset="0"/>
                <a:cs typeface="Times New Roman" panose="02020603050405020304" pitchFamily="18" charset="0"/>
              </a:rPr>
              <a:t>from the blocking capacitor</a:t>
            </a:r>
          </a:p>
        </p:txBody>
      </p:sp>
      <p:cxnSp>
        <p:nvCxnSpPr>
          <p:cNvPr id="13" name="Straight Arrow Connector 12"/>
          <p:cNvCxnSpPr/>
          <p:nvPr/>
        </p:nvCxnSpPr>
        <p:spPr>
          <a:xfrm flipV="1">
            <a:off x="1640910" y="3497163"/>
            <a:ext cx="524632" cy="456440"/>
          </a:xfrm>
          <a:prstGeom prst="straightConnector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289336" y="1317715"/>
            <a:ext cx="414807" cy="388136"/>
          </a:xfrm>
          <a:prstGeom prst="straightConnector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58348" y="885097"/>
            <a:ext cx="7783153" cy="400110"/>
          </a:xfrm>
          <a:prstGeom prst="rect">
            <a:avLst/>
          </a:prstGeom>
        </p:spPr>
        <p:txBody>
          <a:bodyPr wrap="square">
            <a:spAutoFit/>
          </a:bodyPr>
          <a:lstStyle/>
          <a:p>
            <a:r>
              <a:rPr lang="en-GB" sz="2000" b="1" dirty="0" smtClean="0">
                <a:latin typeface="Times New Roman" panose="02020603050405020304" pitchFamily="18" charset="0"/>
                <a:cs typeface="Times New Roman" panose="02020603050405020304" pitchFamily="18" charset="0"/>
              </a:rPr>
              <a:t>Optional wire bond connections to trim the global reference current</a:t>
            </a:r>
          </a:p>
        </p:txBody>
      </p:sp>
      <p:sp>
        <p:nvSpPr>
          <p:cNvPr id="24" name="Rectangle 23"/>
          <p:cNvSpPr/>
          <p:nvPr/>
        </p:nvSpPr>
        <p:spPr>
          <a:xfrm>
            <a:off x="158349" y="2035555"/>
            <a:ext cx="2261436" cy="1015663"/>
          </a:xfrm>
          <a:prstGeom prst="rect">
            <a:avLst/>
          </a:prstGeom>
        </p:spPr>
        <p:txBody>
          <a:bodyPr wrap="square">
            <a:spAutoFit/>
          </a:bodyPr>
          <a:lstStyle/>
          <a:p>
            <a:r>
              <a:rPr lang="en-GB" sz="2000" b="1" dirty="0" smtClean="0">
                <a:latin typeface="Times New Roman" panose="02020603050405020304" pitchFamily="18" charset="0"/>
                <a:cs typeface="Times New Roman" panose="02020603050405020304" pitchFamily="18" charset="0"/>
              </a:rPr>
              <a:t>Reference current</a:t>
            </a:r>
          </a:p>
          <a:p>
            <a:r>
              <a:rPr lang="en-GB" sz="2000" b="1" dirty="0" smtClean="0">
                <a:latin typeface="Times New Roman" panose="02020603050405020304" pitchFamily="18" charset="0"/>
                <a:cs typeface="Times New Roman" panose="02020603050405020304" pitchFamily="18" charset="0"/>
              </a:rPr>
              <a:t>loop needs NO</a:t>
            </a:r>
          </a:p>
          <a:p>
            <a:r>
              <a:rPr lang="en-GB" sz="2000" b="1" dirty="0" smtClean="0">
                <a:latin typeface="Times New Roman" panose="02020603050405020304" pitchFamily="18" charset="0"/>
                <a:cs typeface="Times New Roman" panose="02020603050405020304" pitchFamily="18" charset="0"/>
              </a:rPr>
              <a:t>blocking capacitor</a:t>
            </a:r>
          </a:p>
        </p:txBody>
      </p:sp>
      <p:cxnSp>
        <p:nvCxnSpPr>
          <p:cNvPr id="26" name="Straight Arrow Connector 25"/>
          <p:cNvCxnSpPr/>
          <p:nvPr/>
        </p:nvCxnSpPr>
        <p:spPr>
          <a:xfrm>
            <a:off x="1942517" y="2543386"/>
            <a:ext cx="735702" cy="127794"/>
          </a:xfrm>
          <a:prstGeom prst="straightConnector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72096" y="4819026"/>
            <a:ext cx="8593125" cy="1631216"/>
          </a:xfrm>
          <a:prstGeom prst="rect">
            <a:avLst/>
          </a:prstGeom>
        </p:spPr>
        <p:txBody>
          <a:bodyPr wrap="square">
            <a:spAutoFit/>
          </a:bodyPr>
          <a:lstStyle/>
          <a:p>
            <a:r>
              <a:rPr lang="en-GB" sz="2000" b="1" dirty="0" smtClean="0">
                <a:solidFill>
                  <a:srgbClr val="C00000"/>
                </a:solidFill>
                <a:latin typeface="Times New Roman" panose="02020603050405020304" pitchFamily="18" charset="0"/>
                <a:cs typeface="Times New Roman" panose="02020603050405020304" pitchFamily="18" charset="0"/>
              </a:rPr>
              <a:t>It is impractical to tailor ASIC settings when it comes to detector production.</a:t>
            </a:r>
          </a:p>
          <a:p>
            <a:r>
              <a:rPr lang="en-GB" sz="2000" b="1" dirty="0" smtClean="0">
                <a:solidFill>
                  <a:srgbClr val="C00000"/>
                </a:solidFill>
                <a:latin typeface="Times New Roman" panose="02020603050405020304" pitchFamily="18" charset="0"/>
                <a:cs typeface="Times New Roman" panose="02020603050405020304" pitchFamily="18" charset="0"/>
              </a:rPr>
              <a:t>Quality control and device selection should replace the need of reference</a:t>
            </a:r>
          </a:p>
          <a:p>
            <a:r>
              <a:rPr lang="en-GB" sz="2000" b="1" dirty="0" smtClean="0">
                <a:solidFill>
                  <a:srgbClr val="C00000"/>
                </a:solidFill>
                <a:latin typeface="Times New Roman" panose="02020603050405020304" pitchFamily="18" charset="0"/>
                <a:cs typeface="Times New Roman" panose="02020603050405020304" pitchFamily="18" charset="0"/>
              </a:rPr>
              <a:t>trimming and forcing by external circuits. All reference loops could then</a:t>
            </a:r>
          </a:p>
          <a:p>
            <a:r>
              <a:rPr lang="en-GB" sz="2000" b="1" dirty="0" smtClean="0">
                <a:solidFill>
                  <a:srgbClr val="C00000"/>
                </a:solidFill>
                <a:latin typeface="Times New Roman" panose="02020603050405020304" pitchFamily="18" charset="0"/>
                <a:cs typeface="Times New Roman" panose="02020603050405020304" pitchFamily="18" charset="0"/>
              </a:rPr>
              <a:t>be done </a:t>
            </a:r>
            <a:r>
              <a:rPr lang="en-GB" sz="2000" b="1" dirty="0">
                <a:solidFill>
                  <a:srgbClr val="C00000"/>
                </a:solidFill>
                <a:latin typeface="Times New Roman" panose="02020603050405020304" pitchFamily="18" charset="0"/>
                <a:cs typeface="Times New Roman" panose="02020603050405020304" pitchFamily="18" charset="0"/>
              </a:rPr>
              <a:t>internally (</a:t>
            </a:r>
            <a:r>
              <a:rPr lang="en-GB" sz="2000" b="1" dirty="0" smtClean="0">
                <a:solidFill>
                  <a:srgbClr val="C00000"/>
                </a:solidFill>
                <a:latin typeface="Times New Roman" panose="02020603050405020304" pitchFamily="18" charset="0"/>
                <a:cs typeface="Times New Roman" panose="02020603050405020304" pitchFamily="18" charset="0"/>
              </a:rPr>
              <a:t>with </a:t>
            </a:r>
            <a:r>
              <a:rPr lang="en-GB" sz="2000" b="1" dirty="0">
                <a:solidFill>
                  <a:srgbClr val="C00000"/>
                </a:solidFill>
                <a:latin typeface="Times New Roman" panose="02020603050405020304" pitchFamily="18" charset="0"/>
                <a:cs typeface="Times New Roman" panose="02020603050405020304" pitchFamily="18" charset="0"/>
              </a:rPr>
              <a:t>access </a:t>
            </a:r>
            <a:r>
              <a:rPr lang="en-GB" sz="2000" b="1" dirty="0" smtClean="0">
                <a:solidFill>
                  <a:srgbClr val="C00000"/>
                </a:solidFill>
                <a:latin typeface="Times New Roman" panose="02020603050405020304" pitchFamily="18" charset="0"/>
                <a:cs typeface="Times New Roman" panose="02020603050405020304" pitchFamily="18" charset="0"/>
              </a:rPr>
              <a:t>for the purpose of monitoring and noise cut),</a:t>
            </a:r>
            <a:endParaRPr lang="en-GB" sz="2000" b="1" dirty="0">
              <a:solidFill>
                <a:srgbClr val="C00000"/>
              </a:solidFill>
              <a:latin typeface="Times New Roman" panose="02020603050405020304" pitchFamily="18" charset="0"/>
              <a:cs typeface="Times New Roman" panose="02020603050405020304" pitchFamily="18" charset="0"/>
            </a:endParaRPr>
          </a:p>
          <a:p>
            <a:r>
              <a:rPr lang="en-GB" sz="2000" b="1" dirty="0" smtClean="0">
                <a:solidFill>
                  <a:srgbClr val="C00000"/>
                </a:solidFill>
                <a:latin typeface="Times New Roman" panose="02020603050405020304" pitchFamily="18" charset="0"/>
                <a:cs typeface="Times New Roman" panose="02020603050405020304" pitchFamily="18" charset="0"/>
              </a:rPr>
              <a:t>to save real estate and labour cost.</a:t>
            </a:r>
          </a:p>
        </p:txBody>
      </p:sp>
      <p:sp>
        <p:nvSpPr>
          <p:cNvPr id="30" name="Rectangle 29"/>
          <p:cNvSpPr/>
          <p:nvPr/>
        </p:nvSpPr>
        <p:spPr>
          <a:xfrm>
            <a:off x="4742375" y="4030510"/>
            <a:ext cx="4045907" cy="707886"/>
          </a:xfrm>
          <a:prstGeom prst="rect">
            <a:avLst/>
          </a:prstGeom>
        </p:spPr>
        <p:txBody>
          <a:bodyPr wrap="square">
            <a:spAutoFit/>
          </a:bodyPr>
          <a:lstStyle/>
          <a:p>
            <a:r>
              <a:rPr lang="en-GB" sz="2000" b="1" dirty="0" smtClean="0">
                <a:latin typeface="Times New Roman" panose="02020603050405020304" pitchFamily="18" charset="0"/>
                <a:cs typeface="Times New Roman" panose="02020603050405020304" pitchFamily="18" charset="0"/>
              </a:rPr>
              <a:t>Resistor to reduce VCO frequency</a:t>
            </a:r>
          </a:p>
          <a:p>
            <a:r>
              <a:rPr lang="en-GB" sz="2000" b="1" dirty="0" smtClean="0">
                <a:latin typeface="Times New Roman" panose="02020603050405020304" pitchFamily="18" charset="0"/>
                <a:cs typeface="Times New Roman" panose="02020603050405020304" pitchFamily="18" charset="0"/>
              </a:rPr>
              <a:t>(PLL in reset) to extend reset time.</a:t>
            </a:r>
          </a:p>
        </p:txBody>
      </p:sp>
      <p:cxnSp>
        <p:nvCxnSpPr>
          <p:cNvPr id="31" name="Straight Arrow Connector 30"/>
          <p:cNvCxnSpPr/>
          <p:nvPr/>
        </p:nvCxnSpPr>
        <p:spPr>
          <a:xfrm flipV="1">
            <a:off x="5513541" y="3482581"/>
            <a:ext cx="524632" cy="456440"/>
          </a:xfrm>
          <a:prstGeom prst="straightConnector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976158" y="2016842"/>
            <a:ext cx="2131842" cy="1015663"/>
          </a:xfrm>
          <a:prstGeom prst="rect">
            <a:avLst/>
          </a:prstGeom>
        </p:spPr>
        <p:txBody>
          <a:bodyPr wrap="square">
            <a:spAutoFit/>
          </a:bodyPr>
          <a:lstStyle/>
          <a:p>
            <a:r>
              <a:rPr lang="en-GB" sz="2000" b="1" dirty="0" smtClean="0">
                <a:latin typeface="Times New Roman" panose="02020603050405020304" pitchFamily="18" charset="0"/>
                <a:cs typeface="Times New Roman" panose="02020603050405020304" pitchFamily="18" charset="0"/>
              </a:rPr>
              <a:t>“Power-On” mono-flop will</a:t>
            </a:r>
          </a:p>
          <a:p>
            <a:r>
              <a:rPr lang="en-GB" sz="2000" b="1" dirty="0" smtClean="0">
                <a:latin typeface="Times New Roman" panose="02020603050405020304" pitchFamily="18" charset="0"/>
                <a:cs typeface="Times New Roman" panose="02020603050405020304" pitchFamily="18" charset="0"/>
              </a:rPr>
              <a:t>reset PLL circuit</a:t>
            </a:r>
          </a:p>
        </p:txBody>
      </p:sp>
      <p:cxnSp>
        <p:nvCxnSpPr>
          <p:cNvPr id="17" name="Straight Arrow Connector 16"/>
          <p:cNvCxnSpPr/>
          <p:nvPr/>
        </p:nvCxnSpPr>
        <p:spPr>
          <a:xfrm flipH="1">
            <a:off x="6473378" y="2400255"/>
            <a:ext cx="488691" cy="248835"/>
          </a:xfrm>
          <a:prstGeom prst="straightConnector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1566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0979" y="1896698"/>
            <a:ext cx="7182633" cy="3599707"/>
          </a:xfrm>
          <a:prstGeom prst="rect">
            <a:avLst/>
          </a:prstGeom>
        </p:spPr>
      </p:pic>
      <p:sp>
        <p:nvSpPr>
          <p:cNvPr id="6" name="Slide Number Placeholder 5"/>
          <p:cNvSpPr>
            <a:spLocks noGrp="1"/>
          </p:cNvSpPr>
          <p:nvPr>
            <p:ph type="sldNum" sz="quarter" idx="12"/>
          </p:nvPr>
        </p:nvSpPr>
        <p:spPr/>
        <p:txBody>
          <a:bodyPr/>
          <a:lstStyle/>
          <a:p>
            <a:fld id="{3681C50D-2960-4127-90EB-385DB60A0AF0}" type="slidenum">
              <a:rPr lang="en-GB" smtClean="0"/>
              <a:t>9</a:t>
            </a:fld>
            <a:endParaRPr lang="en-GB" dirty="0"/>
          </a:p>
        </p:txBody>
      </p:sp>
      <p:sp>
        <p:nvSpPr>
          <p:cNvPr id="11" name="Title 1"/>
          <p:cNvSpPr txBox="1">
            <a:spLocks/>
          </p:cNvSpPr>
          <p:nvPr/>
        </p:nvSpPr>
        <p:spPr>
          <a:xfrm>
            <a:off x="3160800" y="36000"/>
            <a:ext cx="5947200" cy="72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rgbClr val="8F6403"/>
                </a:solidFill>
                <a:latin typeface="Arial"/>
                <a:ea typeface="+mj-ea"/>
                <a:cs typeface="Arial"/>
              </a:defRPr>
            </a:lvl1pPr>
          </a:lstStyle>
          <a:p>
            <a:r>
              <a:rPr lang="en-GB" b="1" dirty="0" smtClean="0">
                <a:solidFill>
                  <a:schemeClr val="bg1"/>
                </a:solidFill>
                <a:latin typeface="Times New Roman" panose="02020603050405020304" pitchFamily="18" charset="0"/>
                <a:cs typeface="Times New Roman" panose="02020603050405020304" pitchFamily="18" charset="0"/>
              </a:rPr>
              <a:t>I/O Block</a:t>
            </a:r>
            <a:endParaRPr lang="en-GB" b="1" dirty="0">
              <a:solidFill>
                <a:schemeClr val="bg1"/>
              </a:solidFill>
              <a:latin typeface="Times New Roman" panose="02020603050405020304" pitchFamily="18" charset="0"/>
              <a:cs typeface="Times New Roman" panose="02020603050405020304" pitchFamily="18" charset="0"/>
            </a:endParaRPr>
          </a:p>
        </p:txBody>
      </p:sp>
      <p:sp>
        <p:nvSpPr>
          <p:cNvPr id="23" name="Date Placeholder 3"/>
          <p:cNvSpPr>
            <a:spLocks noGrp="1"/>
          </p:cNvSpPr>
          <p:nvPr>
            <p:ph type="dt" sz="half" idx="10"/>
          </p:nvPr>
        </p:nvSpPr>
        <p:spPr>
          <a:xfrm>
            <a:off x="920337" y="6462000"/>
            <a:ext cx="1141891" cy="363600"/>
          </a:xfrm>
        </p:spPr>
        <p:txBody>
          <a:bodyPr/>
          <a:lstStyle/>
          <a:p>
            <a:r>
              <a:rPr lang="en-GB" dirty="0" smtClean="0"/>
              <a:t>20/12/2018</a:t>
            </a:r>
            <a:endParaRPr lang="en-GB" dirty="0"/>
          </a:p>
        </p:txBody>
      </p:sp>
      <p:sp>
        <p:nvSpPr>
          <p:cNvPr id="25" name="Footer Placeholder 4"/>
          <p:cNvSpPr>
            <a:spLocks noGrp="1"/>
          </p:cNvSpPr>
          <p:nvPr>
            <p:ph type="ftr" sz="quarter" idx="11"/>
          </p:nvPr>
        </p:nvSpPr>
        <p:spPr>
          <a:xfrm>
            <a:off x="2687165" y="6462000"/>
            <a:ext cx="4110421" cy="365125"/>
          </a:xfrm>
        </p:spPr>
        <p:txBody>
          <a:bodyPr/>
          <a:lstStyle/>
          <a:p>
            <a:r>
              <a:rPr lang="en-GB" dirty="0" smtClean="0"/>
              <a:t>Common Hybrid Meeting</a:t>
            </a:r>
            <a:endParaRPr lang="en-GB" dirty="0"/>
          </a:p>
        </p:txBody>
      </p:sp>
      <p:cxnSp>
        <p:nvCxnSpPr>
          <p:cNvPr id="13" name="Straight Arrow Connector 12"/>
          <p:cNvCxnSpPr/>
          <p:nvPr/>
        </p:nvCxnSpPr>
        <p:spPr>
          <a:xfrm flipV="1">
            <a:off x="5830867" y="4930868"/>
            <a:ext cx="334849" cy="406299"/>
          </a:xfrm>
          <a:prstGeom prst="straightConnector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068878" y="5323093"/>
            <a:ext cx="6006988" cy="1015663"/>
          </a:xfrm>
          <a:prstGeom prst="rect">
            <a:avLst/>
          </a:prstGeom>
        </p:spPr>
        <p:txBody>
          <a:bodyPr wrap="square">
            <a:spAutoFit/>
          </a:bodyPr>
          <a:lstStyle/>
          <a:p>
            <a:r>
              <a:rPr lang="en-GB" sz="2000" b="1" dirty="0" smtClean="0">
                <a:latin typeface="Times New Roman" panose="02020603050405020304" pitchFamily="18" charset="0"/>
                <a:cs typeface="Times New Roman" panose="02020603050405020304" pitchFamily="18" charset="0"/>
              </a:rPr>
              <a:t>By convention, AC-coupling of data is implemented at frontend. They may later move to Data Aggregator Chip (once available) to reduce flex mass.</a:t>
            </a:r>
          </a:p>
        </p:txBody>
      </p:sp>
      <p:cxnSp>
        <p:nvCxnSpPr>
          <p:cNvPr id="17" name="Straight Arrow Connector 16"/>
          <p:cNvCxnSpPr/>
          <p:nvPr/>
        </p:nvCxnSpPr>
        <p:spPr>
          <a:xfrm>
            <a:off x="1365337" y="1928747"/>
            <a:ext cx="535726" cy="1767804"/>
          </a:xfrm>
          <a:prstGeom prst="straightConnector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90188" y="865010"/>
            <a:ext cx="6661758" cy="1015663"/>
          </a:xfrm>
          <a:prstGeom prst="rect">
            <a:avLst/>
          </a:prstGeom>
        </p:spPr>
        <p:txBody>
          <a:bodyPr wrap="square">
            <a:spAutoFit/>
          </a:bodyPr>
          <a:lstStyle/>
          <a:p>
            <a:r>
              <a:rPr lang="en-GB" sz="2000" b="1" dirty="0" smtClean="0">
                <a:latin typeface="Times New Roman" panose="02020603050405020304" pitchFamily="18" charset="0"/>
                <a:cs typeface="Times New Roman" panose="02020603050405020304" pitchFamily="18" charset="0"/>
              </a:rPr>
              <a:t>AC-coupling of command line is individual for each ASIC, assuming the latter is equipped with a fail-safe circuitry (irrelevant for DC-balanced transfer at 640 Mbps).</a:t>
            </a:r>
          </a:p>
        </p:txBody>
      </p:sp>
      <p:sp>
        <p:nvSpPr>
          <p:cNvPr id="21" name="Rectangle 20"/>
          <p:cNvSpPr/>
          <p:nvPr/>
        </p:nvSpPr>
        <p:spPr>
          <a:xfrm>
            <a:off x="7156533" y="1054347"/>
            <a:ext cx="1919333" cy="1015663"/>
          </a:xfrm>
          <a:prstGeom prst="rect">
            <a:avLst/>
          </a:prstGeom>
        </p:spPr>
        <p:txBody>
          <a:bodyPr wrap="square">
            <a:spAutoFit/>
          </a:bodyPr>
          <a:lstStyle/>
          <a:p>
            <a:r>
              <a:rPr lang="en-GB" sz="2000" b="1" dirty="0" smtClean="0">
                <a:latin typeface="Times New Roman" panose="02020603050405020304" pitchFamily="18" charset="0"/>
                <a:cs typeface="Times New Roman" panose="02020603050405020304" pitchFamily="18" charset="0"/>
              </a:rPr>
              <a:t>C0G capacitors</a:t>
            </a:r>
          </a:p>
          <a:p>
            <a:r>
              <a:rPr lang="en-GB" sz="2000" b="1" dirty="0" smtClean="0">
                <a:latin typeface="Times New Roman" panose="02020603050405020304" pitchFamily="18" charset="0"/>
                <a:cs typeface="Times New Roman" panose="02020603050405020304" pitchFamily="18" charset="0"/>
              </a:rPr>
              <a:t>with 50V rating</a:t>
            </a:r>
          </a:p>
          <a:p>
            <a:r>
              <a:rPr lang="en-GB" sz="2000" b="1" dirty="0" smtClean="0">
                <a:latin typeface="Times New Roman" panose="02020603050405020304" pitchFamily="18" charset="0"/>
                <a:cs typeface="Times New Roman" panose="02020603050405020304" pitchFamily="18" charset="0"/>
              </a:rPr>
              <a:t>&amp; 1% tolerance</a:t>
            </a:r>
          </a:p>
        </p:txBody>
      </p:sp>
      <p:cxnSp>
        <p:nvCxnSpPr>
          <p:cNvPr id="22" name="Straight Arrow Connector 21"/>
          <p:cNvCxnSpPr/>
          <p:nvPr/>
        </p:nvCxnSpPr>
        <p:spPr>
          <a:xfrm flipH="1">
            <a:off x="6215378" y="1868927"/>
            <a:ext cx="883528" cy="338595"/>
          </a:xfrm>
          <a:prstGeom prst="straightConnector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765843"/>
      </p:ext>
    </p:extLst>
  </p:cSld>
  <p:clrMapOvr>
    <a:masterClrMapping/>
  </p:clrMapOvr>
</p:sld>
</file>

<file path=ppt/theme/theme1.xml><?xml version="1.0" encoding="utf-8"?>
<a:theme xmlns:a="http://schemas.openxmlformats.org/drawingml/2006/main" name="liverpool-atlas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a:defRPr dirty="0" smtClean="0">
            <a:solidFill>
              <a:srgbClr val="A2710A"/>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liverpool-atlaslogo</Template>
  <TotalTime>17035</TotalTime>
  <Words>1568</Words>
  <Application>Microsoft Office PowerPoint</Application>
  <PresentationFormat>On-screen Show (4:3)</PresentationFormat>
  <Paragraphs>228</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 New Roman</vt:lpstr>
      <vt:lpstr>liverpool-atlaslogo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Liverpool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CERN Pixel 7 Design</dc:title>
  <dc:creator>Jones, Tim [timjones]</dc:creator>
  <cp:lastModifiedBy>Tsurin, Ilya</cp:lastModifiedBy>
  <cp:revision>1083</cp:revision>
  <dcterms:created xsi:type="dcterms:W3CDTF">2017-01-27T15:43:22Z</dcterms:created>
  <dcterms:modified xsi:type="dcterms:W3CDTF">2019-01-11T14:03:03Z</dcterms:modified>
</cp:coreProperties>
</file>