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handoutMasterIdLst>
    <p:handoutMasterId r:id="rId21"/>
  </p:handoutMasterIdLst>
  <p:sldIdLst>
    <p:sldId id="257" r:id="rId2"/>
    <p:sldId id="281" r:id="rId3"/>
    <p:sldId id="285" r:id="rId4"/>
    <p:sldId id="286" r:id="rId5"/>
    <p:sldId id="290" r:id="rId6"/>
    <p:sldId id="288" r:id="rId7"/>
    <p:sldId id="289" r:id="rId8"/>
    <p:sldId id="291" r:id="rId9"/>
    <p:sldId id="293" r:id="rId10"/>
    <p:sldId id="294" r:id="rId11"/>
    <p:sldId id="295" r:id="rId12"/>
    <p:sldId id="283" r:id="rId13"/>
    <p:sldId id="280" r:id="rId14"/>
    <p:sldId id="273" r:id="rId15"/>
    <p:sldId id="279" r:id="rId16"/>
    <p:sldId id="282" r:id="rId17"/>
    <p:sldId id="292" r:id="rId18"/>
    <p:sldId id="296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1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3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CD230-0531-45CF-AA23-47F2685F2B10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2220-AAFB-4794-8C97-DAC4D551C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027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206800"/>
            <a:ext cx="8208912" cy="1654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4412704"/>
            <a:ext cx="734481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1C8B06-7166-4829-8EA4-61EA4AB9ED9A}" type="datetime1">
              <a:rPr lang="en-GB" smtClean="0"/>
              <a:pPr/>
              <a:t>27/06/2017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6789" y="6436091"/>
            <a:ext cx="4110421" cy="365125"/>
          </a:xfrm>
        </p:spPr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00000" y="1124744"/>
            <a:ext cx="7344000" cy="72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710A"/>
                </a:solidFill>
              </a:defRPr>
            </a:lvl1pPr>
          </a:lstStyle>
          <a:p>
            <a:pPr lvl="0"/>
            <a:r>
              <a:rPr lang="en-US" dirty="0" smtClean="0"/>
              <a:t>Conference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26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09/11/2016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80277" y="6461999"/>
            <a:ext cx="4110421" cy="365125"/>
          </a:xfrm>
        </p:spPr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85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09/11/2016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WP3 Face-to-Face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6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09/11/2016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WP3 Face-to-Face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0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09/11/2016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95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79E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09/11/2016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WP3 Face-to-Face meeting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720857"/>
            <a:ext cx="8128000" cy="57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8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/>
          <a:lstStyle>
            <a:lvl1pPr>
              <a:defRPr>
                <a:solidFill>
                  <a:srgbClr val="8F640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BDF974-3162-4E08-8C45-AA16C41729BE}" type="datetime1">
              <a:rPr lang="en-GB" smtClean="0"/>
              <a:pPr/>
              <a:t>27/06/2017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6789" y="6436091"/>
            <a:ext cx="4110421" cy="365125"/>
          </a:xfrm>
        </p:spPr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04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000"/>
            <a:ext cx="8229600" cy="504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0585" y="6455723"/>
            <a:ext cx="1141891" cy="363600"/>
          </a:xfrm>
        </p:spPr>
        <p:txBody>
          <a:bodyPr/>
          <a:lstStyle/>
          <a:p>
            <a:r>
              <a:rPr lang="en-GB" dirty="0" smtClean="0"/>
              <a:t>27/01/2017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48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2E36F-62C3-4731-B551-47CBD8928498}" type="datetime1">
              <a:rPr lang="en-GB" smtClean="0"/>
              <a:pPr/>
              <a:t>27/06/2017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3302" y="6428662"/>
            <a:ext cx="4110421" cy="365125"/>
          </a:xfrm>
        </p:spPr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50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4038600" cy="50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97B69-57C0-4CE5-BF04-38380173DDB1}" type="datetime1">
              <a:rPr lang="en-GB" smtClean="0"/>
              <a:pPr/>
              <a:t>27/06/2017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57079" y="6428662"/>
            <a:ext cx="4110421" cy="365125"/>
          </a:xfrm>
        </p:spPr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0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213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4038600" cy="213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ECFE22-D53D-4264-A527-0C8F20777539}" type="datetime1">
              <a:rPr lang="en-GB" smtClean="0"/>
              <a:pPr/>
              <a:t>27/06/2017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2389" y="6436091"/>
            <a:ext cx="4110421" cy="365125"/>
          </a:xfrm>
        </p:spPr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3644899"/>
            <a:ext cx="4039200" cy="213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7600" y="3644899"/>
            <a:ext cx="4039200" cy="213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16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080000"/>
            <a:ext cx="828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3717032"/>
            <a:ext cx="828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E02B68-4DD2-423E-BCAA-402E28C02BFB}" type="datetime1">
              <a:rPr lang="en-GB" smtClean="0"/>
              <a:pPr/>
              <a:t>27/06/2017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6789" y="6463647"/>
            <a:ext cx="4110421" cy="365125"/>
          </a:xfrm>
        </p:spPr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3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F487B-AA7C-454F-8148-D707A5446A76}" type="datetime1">
              <a:rPr lang="en-GB" smtClean="0"/>
              <a:pPr/>
              <a:t>27/06/2017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42177" y="6436091"/>
            <a:ext cx="4110421" cy="365125"/>
          </a:xfrm>
        </p:spPr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5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09/11/2016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14538" y="6428662"/>
            <a:ext cx="4110421" cy="365125"/>
          </a:xfrm>
        </p:spPr>
        <p:txBody>
          <a:bodyPr/>
          <a:lstStyle/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48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000" y="6462000"/>
            <a:ext cx="9072000" cy="363600"/>
          </a:xfrm>
          <a:prstGeom prst="rect">
            <a:avLst/>
          </a:prstGeom>
          <a:solidFill>
            <a:srgbClr val="1F2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160799" y="36000"/>
            <a:ext cx="5947200" cy="720000"/>
          </a:xfrm>
          <a:prstGeom prst="rect">
            <a:avLst/>
          </a:prstGeom>
          <a:solidFill>
            <a:srgbClr val="1F2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8F640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" y="36000"/>
            <a:ext cx="3126176" cy="72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7919" y="6437616"/>
            <a:ext cx="1141891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79E60"/>
                </a:solidFill>
              </a:defRPr>
            </a:lvl1pPr>
          </a:lstStyle>
          <a:p>
            <a:fld id="{9E49F0F9-7D64-4ECE-9AA0-65A23364EBCA}" type="datetime1">
              <a:rPr lang="en-GB" smtClean="0"/>
              <a:pPr/>
              <a:t>27/06/2017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1769" y="6436091"/>
            <a:ext cx="4110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79E60"/>
                </a:solidFill>
              </a:defRPr>
            </a:lvl1pPr>
          </a:lstStyle>
          <a:p>
            <a:r>
              <a:rPr lang="en-GB" dirty="0" smtClean="0"/>
              <a:t>CERN Pixel 7 and RD53 Sensor Review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5600" y="6462000"/>
            <a:ext cx="114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79E60"/>
                </a:solidFill>
              </a:defRPr>
            </a:lvl1pPr>
          </a:lstStyle>
          <a:p>
            <a:fld id="{3681C50D-2960-4127-90EB-385DB60A0AF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72" b="89577" l="4803" r="93482">
                        <a14:foregroundMark x1="31218" y1="56352" x2="31218" y2="56352"/>
                        <a14:foregroundMark x1="46484" y1="46906" x2="46484" y2="46906"/>
                        <a14:foregroundMark x1="55403" y1="47557" x2="55403" y2="47557"/>
                        <a14:foregroundMark x1="67925" y1="50163" x2="67925" y2="50163"/>
                        <a14:foregroundMark x1="82676" y1="48208" x2="82676" y2="48208"/>
                        <a14:foregroundMark x1="28816" y1="74919" x2="28816" y2="74919"/>
                        <a14:foregroundMark x1="35506" y1="74267" x2="35506" y2="74267"/>
                        <a14:foregroundMark x1="41509" y1="75570" x2="41509" y2="75570"/>
                        <a14:foregroundMark x1="47513" y1="74267" x2="47513" y2="74267"/>
                        <a14:foregroundMark x1="53859" y1="74593" x2="53859" y2="74593"/>
                        <a14:foregroundMark x1="59691" y1="73290" x2="59691" y2="73290"/>
                        <a14:foregroundMark x1="64837" y1="74919" x2="64837" y2="74919"/>
                        <a14:foregroundMark x1="72556" y1="74593" x2="72556" y2="74593"/>
                        <a14:foregroundMark x1="79760" y1="73941" x2="79760" y2="73941"/>
                        <a14:foregroundMark x1="86621" y1="73941" x2="86621" y2="73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5" y="6436091"/>
            <a:ext cx="656510" cy="3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C79E6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2227" y="2173115"/>
            <a:ext cx="5136859" cy="91842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 of Quad Pixel Module assembly using paper laminate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2962" y="3316236"/>
            <a:ext cx="6212638" cy="979993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Ilya </a:t>
            </a:r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Tsurin</a:t>
            </a:r>
            <a:endParaRPr lang="en-GB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Liverpool University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60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10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Air traps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6543" y="3032404"/>
            <a:ext cx="1603057" cy="7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Vacuum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 (jig V2)</a:t>
            </a:r>
          </a:p>
        </p:txBody>
      </p:sp>
      <p:pic>
        <p:nvPicPr>
          <p:cNvPr id="3074" name="Picture 2" descr="C:\Users\tsurin\Desktop\Photos\TMP\air_tra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972331"/>
            <a:ext cx="5262880" cy="4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236143" y="3019882"/>
            <a:ext cx="1592897" cy="768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Press (jig V2)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70463" y="1880324"/>
            <a:ext cx="1163937" cy="768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ever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828223" y="4112142"/>
            <a:ext cx="1163937" cy="768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Jessica’s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sample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11823" y="5653684"/>
            <a:ext cx="8217217" cy="7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obvious from this picture but all new samples (jig v2) show absolutely no air.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Vacuum does the job ! </a:t>
            </a:r>
          </a:p>
        </p:txBody>
      </p:sp>
    </p:spTree>
    <p:extLst>
      <p:ext uri="{BB962C8B-B14F-4D97-AF65-F5344CB8AC3E}">
        <p14:creationId xmlns:p14="http://schemas.microsoft.com/office/powerpoint/2010/main" val="302120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11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Stress to Sensors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50026" y="1023328"/>
            <a:ext cx="8589840" cy="388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edge overhanging ASIC gives rise to stressing silicon by vacuum membrane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tsurin\Desktop\Photos\Figures\fig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79" y="1574799"/>
            <a:ext cx="4513254" cy="314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626666" y="4842320"/>
            <a:ext cx="7704534" cy="703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Solutions:   1.) Appropriate thickness of paper frame to support sensor edges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2.) Additional paper frame around sensor to shape vacuum membrane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881426" y="5559184"/>
            <a:ext cx="5527040" cy="750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Tested with several cycles on bare 200um thin quad sensor: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I(V) and C(V) don’t change without those measures !</a:t>
            </a:r>
          </a:p>
        </p:txBody>
      </p:sp>
    </p:spTree>
    <p:extLst>
      <p:ext uri="{BB962C8B-B14F-4D97-AF65-F5344CB8AC3E}">
        <p14:creationId xmlns:p14="http://schemas.microsoft.com/office/powerpoint/2010/main" val="24249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12</a:t>
            </a:fld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ICP </a:t>
            </a:r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odium Assay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2355" y="2533076"/>
            <a:ext cx="7803506" cy="2789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De-ionised water for background measurement (not detected)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1x C6-99 paper strip                      9 ppb (~200ppm w.r.t. </a:t>
            </a:r>
            <a:r>
              <a:rPr lang="en-GB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sorbency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 C6-99 paper strips                  24 ppb (~200ppm w.r.t. </a:t>
            </a:r>
            <a:r>
              <a:rPr lang="en-GB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sorbency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kapton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strip  (2 samples), both not detected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kapton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strip with Araldite 2011 only (2 samples), both not detected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kapton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strip with </a:t>
            </a: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C6-99 paper impregnated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Araldite (2 </a:t>
            </a: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sample 1:  5 ppb / sample 2: 6 ppb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2355" y="1940349"/>
            <a:ext cx="8194445" cy="648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 x 1cm strips soaked in 40 ml. of water at 20deg. C for 24 hours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03236" y="977952"/>
            <a:ext cx="6557876" cy="370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 C6-99 paper: 200ppm sodium (Data spec</a:t>
            </a:r>
            <a:r>
              <a:rPr lang="en-GB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15037" y="1430769"/>
            <a:ext cx="4936389" cy="427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ncapsulation properties of laminates:</a:t>
            </a:r>
            <a:endParaRPr lang="en-GB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62267" y="5562022"/>
            <a:ext cx="8123924" cy="7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 Ion extraction before use (laundry :-)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 Evaluate different adhesive and laminates / synthetic mesh</a:t>
            </a:r>
            <a:r>
              <a:rPr lang="en-GB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857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13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8" y="1505095"/>
            <a:ext cx="3603771" cy="480422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491282" y="998894"/>
            <a:ext cx="2338822" cy="353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degrees pull test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90 degree peel Adhesion Test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69345" y="1352420"/>
            <a:ext cx="4438655" cy="4801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is mounted on a linear stage to self-establish 90 degrees angle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Uniform force to characterise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bond along entire sample length</a:t>
            </a:r>
            <a:endParaRPr lang="en-GB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strip width of 1cm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normalise strength reading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No-load reading for slack correction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degrees pull test could be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considered</a:t>
            </a:r>
            <a:endParaRPr lang="en-GB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1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14</a:t>
            </a:fld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Comparing Glue Types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899014" y="2553570"/>
            <a:ext cx="3206343" cy="3282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Legend: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“2011” – Araldite 2011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(RS stock </a:t>
            </a:r>
            <a:r>
              <a:rPr lang="en-GB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388-8948)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“2020” Araldite 2020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(RS stock </a:t>
            </a:r>
            <a:r>
              <a:rPr lang="en-GB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332-1754)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“5313” – </a:t>
            </a:r>
            <a:r>
              <a:rPr lang="en-GB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Epolite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FH-5313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(sourced from Andover US)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4" y="2553570"/>
            <a:ext cx="5710710" cy="377076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48343" y="938245"/>
            <a:ext cx="8338457" cy="1387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Samples: 1cm wide strip of DuPont </a:t>
            </a:r>
            <a:r>
              <a:rPr lang="en-GB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Pyralux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 (50u polyimide) free of copper,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abraded with P1200 sandpaper (not needed, thought),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glued to aluminium (non-soaking) substrate with paper laminate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and cured at room temperature using vacuum former.</a:t>
            </a:r>
          </a:p>
        </p:txBody>
      </p:sp>
    </p:spTree>
    <p:extLst>
      <p:ext uri="{BB962C8B-B14F-4D97-AF65-F5344CB8AC3E}">
        <p14:creationId xmlns:p14="http://schemas.microsoft.com/office/powerpoint/2010/main" val="3599738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15</a:t>
            </a:fld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Irradiation and Thermal cycling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77984" y="2639737"/>
            <a:ext cx="3362816" cy="2962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Legend: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“AL_2011”   reference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“IR_s1” – irradiated sample 1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IR_s2” </a:t>
            </a: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irradiated sample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IR_s1_Tcyc_s1” </a:t>
            </a: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irradiated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and T-cycled sample 3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IR_s1_Tcyc_s2” </a:t>
            </a: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irradiated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T-cycled sample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26/06/2017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8343" y="938245"/>
            <a:ext cx="8757014" cy="155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1cm wide strip of DuPont </a:t>
            </a:r>
            <a:r>
              <a:rPr lang="en-GB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Pyralux</a:t>
            </a: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 (50u polyimide) free of copper,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abraded with P1200 sandpaper glued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Araldite 2011 to FR4 base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with </a:t>
            </a: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laminate and </a:t>
            </a: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cured at room temperature using vacuum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former,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irradiated by 60 MeV protons to 1e14 /cm2 and T-cycled 10 times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between -40C  and +50C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3" y="2639737"/>
            <a:ext cx="5229641" cy="350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16</a:t>
            </a:fld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Thermal cycling only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742541" y="2678703"/>
            <a:ext cx="3362816" cy="2406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Legend: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“Ref”   reference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“Tcyc_s1” </a:t>
            </a: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irradiated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and T-cycled sample 1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“Tcyc_s2” </a:t>
            </a: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irradiated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T-cycled sample 2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26/06/2017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7369" y="1181564"/>
            <a:ext cx="7728345" cy="648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as before, </a:t>
            </a:r>
            <a:r>
              <a:rPr lang="en-GB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kapton</a:t>
            </a:r>
            <a:r>
              <a:rPr lang="en-GB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strips feature edge wetting resulting in “spiky” readings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4" y="2496457"/>
            <a:ext cx="5628527" cy="329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24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17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Technology Transfer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tsurin\Desktop\Photos\TMP\st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92" y="1527614"/>
            <a:ext cx="6136322" cy="428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1749387" y="1000182"/>
            <a:ext cx="5240693" cy="353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mass stave prototype for system tests</a:t>
            </a:r>
            <a:endParaRPr lang="en-GB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175399" y="5962764"/>
            <a:ext cx="7079547" cy="353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 bus tape (PCB) glued to carbon fibre plate using paper laminate </a:t>
            </a:r>
          </a:p>
        </p:txBody>
      </p:sp>
    </p:spTree>
    <p:extLst>
      <p:ext uri="{BB962C8B-B14F-4D97-AF65-F5344CB8AC3E}">
        <p14:creationId xmlns:p14="http://schemas.microsoft.com/office/powerpoint/2010/main" val="3714351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18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Summary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06400" y="1432388"/>
            <a:ext cx="8341360" cy="4765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ffordable and easy to set up method for module assembly.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solution for high temperature epoxy curing.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Trade-offs (moderate sodium, stresses) solved.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Araldite 2011 (epoxy  adhesive for polyimide) is a good choice.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 thermal cycling does not change properties of the bond.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 strength reduces significantly already after small dose.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64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19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More Data available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77520" y="1097108"/>
            <a:ext cx="8148320" cy="2915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Pull test for high temperature epoxy curing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Improvements to bond using backside copper mesh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stresses in real modules assembled with paper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laminate vs. bare glue, measured by strain gauges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of delamination after thermal cycling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(paper</a:t>
            </a:r>
            <a:r>
              <a:rPr lang="en-GB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laminate vs. bare glue)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6473" y="5749042"/>
            <a:ext cx="3370010" cy="420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Peeling of PCB glued with laminate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51680" y="5740396"/>
            <a:ext cx="3912429" cy="420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Peeling of PCB glued with bare adhesive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endParaRPr lang="en-GB" alt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tsurin\Desktop\Photos\TMP\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8" y="4554220"/>
            <a:ext cx="36576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surin\Desktop\Photos\TMP\b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94" y="4542486"/>
            <a:ext cx="3606800" cy="9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2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2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Gluing Jig V.1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091" y="3463623"/>
            <a:ext cx="2409832" cy="1985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17" y="1341702"/>
            <a:ext cx="4670792" cy="34029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94244" y="5770842"/>
            <a:ext cx="7696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http://hep.ph.liv.ac.uk/~tsurin/POOL/ATLAS/Pixel/Jig/gluing_atlas_note.pdf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650503" y="5139209"/>
            <a:ext cx="2583919" cy="461021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Assembly Method: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099405" y="1418649"/>
            <a:ext cx="2892390" cy="4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Aluminium, stainless steel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5794410" y="990568"/>
            <a:ext cx="1477247" cy="4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Materials: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5854091" y="1912914"/>
            <a:ext cx="1691509" cy="5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Production: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6134400" y="2454930"/>
            <a:ext cx="2892390" cy="4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Workshop, industry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5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3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Progress up to date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8" y="1434374"/>
            <a:ext cx="8101192" cy="440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2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4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Gluing Jig V2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 descr="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37" y="1012925"/>
            <a:ext cx="7525901" cy="43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31520" y="5918952"/>
            <a:ext cx="8376480" cy="725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Perspex/Plywood (!), Paper                          DIY (Silhouette cutting machine)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21180" y="5458920"/>
            <a:ext cx="7599549" cy="4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Materials:                                           Procurement of parts: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2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5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Preparation (offline)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 descr="fig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81" y="1140897"/>
            <a:ext cx="2999694" cy="24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81" y="3821327"/>
            <a:ext cx="3314122" cy="24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figure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87" y="1109435"/>
            <a:ext cx="2999694" cy="249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figure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27" y="3779128"/>
            <a:ext cx="2574613" cy="247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446757" y="1308620"/>
            <a:ext cx="626669" cy="4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A.)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46757" y="3779128"/>
            <a:ext cx="626669" cy="4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738431" y="1308620"/>
            <a:ext cx="626669" cy="4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738431" y="3779128"/>
            <a:ext cx="626669" cy="4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D.)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7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6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Assembly Step 1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098" name="Picture 2" descr="figur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47" y="1107377"/>
            <a:ext cx="2925072" cy="243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tep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59" y="1099726"/>
            <a:ext cx="2943435" cy="245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step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47" y="3896138"/>
            <a:ext cx="2915125" cy="218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figur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00" y="3896137"/>
            <a:ext cx="3152354" cy="218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446757" y="1308620"/>
            <a:ext cx="626669" cy="4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A.)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46757" y="3779128"/>
            <a:ext cx="626669" cy="4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738431" y="1308620"/>
            <a:ext cx="626669" cy="4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738431" y="3779128"/>
            <a:ext cx="626669" cy="4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D.)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6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7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Assembly Step 2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122" name="Picture 2" descr="step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9" y="1056480"/>
            <a:ext cx="3229168" cy="242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step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9" y="3739009"/>
            <a:ext cx="3229168" cy="248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step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83" y="1054854"/>
            <a:ext cx="2910714" cy="242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step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00" y="3734040"/>
            <a:ext cx="3003480" cy="250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446757" y="1308620"/>
            <a:ext cx="626669" cy="4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A.)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46757" y="3779128"/>
            <a:ext cx="626669" cy="4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738431" y="1308620"/>
            <a:ext cx="626669" cy="4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738431" y="3779128"/>
            <a:ext cx="626669" cy="4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D.)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4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8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Assembly Step 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46757" y="1308620"/>
            <a:ext cx="626669" cy="4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A.)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46757" y="3779128"/>
            <a:ext cx="626669" cy="4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738431" y="1308620"/>
            <a:ext cx="626669" cy="4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738431" y="3779128"/>
            <a:ext cx="626669" cy="4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D.)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step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01" y="1056102"/>
            <a:ext cx="2720581" cy="242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step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26" y="3797536"/>
            <a:ext cx="2942733" cy="245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step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36" y="1097905"/>
            <a:ext cx="2976986" cy="204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step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579" y="3314339"/>
            <a:ext cx="2508100" cy="297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97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337" y="6462000"/>
            <a:ext cx="1141891" cy="363600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165" y="6462000"/>
            <a:ext cx="4110421" cy="365125"/>
          </a:xfrm>
        </p:spPr>
        <p:txBody>
          <a:bodyPr/>
          <a:lstStyle/>
          <a:p>
            <a:r>
              <a:rPr lang="en-GB" dirty="0" smtClean="0"/>
              <a:t>ATLAS  </a:t>
            </a:r>
            <a:r>
              <a:rPr lang="en-GB" dirty="0" err="1" smtClean="0"/>
              <a:t>ITk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9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F640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Module Planarity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tsurin\Desktop\Photos\TMP\DSCN4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3" y="1852455"/>
            <a:ext cx="3364012" cy="337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0543" y="5458282"/>
            <a:ext cx="7892097" cy="7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Delta (um) is the difference of measured thickness (at 5 points on each module) and all constituents: paper, PCB and glass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0820" y="1000404"/>
            <a:ext cx="2263457" cy="7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Mock-up modules: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 + real PCB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52455"/>
            <a:ext cx="4434522" cy="318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150289"/>
      </p:ext>
    </p:extLst>
  </p:cSld>
  <p:clrMapOvr>
    <a:masterClrMapping/>
  </p:clrMapOvr>
</p:sld>
</file>

<file path=ppt/theme/theme1.xml><?xml version="1.0" encoding="utf-8"?>
<a:theme xmlns:a="http://schemas.openxmlformats.org/drawingml/2006/main" name="liverpool-atlas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dirty="0" smtClean="0">
            <a:solidFill>
              <a:srgbClr val="A2710A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liverpool-atlaslogo</Template>
  <TotalTime>2430</TotalTime>
  <Words>921</Words>
  <Application>Microsoft Office PowerPoint</Application>
  <PresentationFormat>On-screen Show (4:3)</PresentationFormat>
  <Paragraphs>211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liverpool-atlaslogo</vt:lpstr>
      <vt:lpstr>Studies of Quad Pixel Module assembly using paper laminate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Liverpool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CERN Pixel 7 Design</dc:title>
  <dc:creator>Jones, Tim [timjones]</dc:creator>
  <cp:lastModifiedBy>Tsurin, Ilya</cp:lastModifiedBy>
  <cp:revision>233</cp:revision>
  <dcterms:created xsi:type="dcterms:W3CDTF">2017-01-27T15:43:22Z</dcterms:created>
  <dcterms:modified xsi:type="dcterms:W3CDTF">2017-06-27T15:34:40Z</dcterms:modified>
</cp:coreProperties>
</file>