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handoutMasterIdLst>
    <p:handoutMasterId r:id="rId9"/>
  </p:handoutMasterIdLst>
  <p:sldIdLst>
    <p:sldId id="296" r:id="rId2"/>
    <p:sldId id="298" r:id="rId3"/>
    <p:sldId id="299" r:id="rId4"/>
    <p:sldId id="301" r:id="rId5"/>
    <p:sldId id="300" r:id="rId6"/>
    <p:sldId id="305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CD230-0531-45CF-AA23-47F2685F2B10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72220-AAFB-4794-8C97-DAC4D551C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027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eren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06800"/>
            <a:ext cx="8208912" cy="16542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000" y="4412704"/>
            <a:ext cx="734481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1C8B06-7166-4829-8EA4-61EA4AB9ED9A}" type="datetime1">
              <a:rPr lang="en-GB" smtClean="0"/>
              <a:pPr/>
              <a:t>18/09/2017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6789" y="6436091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900000" y="1124744"/>
            <a:ext cx="7344000" cy="72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A2710A"/>
                </a:solidFill>
              </a:defRPr>
            </a:lvl1pPr>
          </a:lstStyle>
          <a:p>
            <a:pPr lvl="0"/>
            <a:r>
              <a:rPr lang="en-US" dirty="0" smtClean="0"/>
              <a:t>Conference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6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0277" y="6461999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WP3 Face-to-Face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6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WP3 Face-to-Face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0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95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79E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WP3 Face-to-Face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81C50D-2960-4127-90EB-385DB60A0AF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720857"/>
            <a:ext cx="8128000" cy="574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8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>
            <a:lvl1pPr>
              <a:defRPr>
                <a:solidFill>
                  <a:srgbClr val="8F640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DF974-3162-4E08-8C45-AA16C41729BE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6789" y="6436091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4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00"/>
            <a:ext cx="8229600" cy="504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0585" y="6455723"/>
            <a:ext cx="1141891" cy="363600"/>
          </a:xfrm>
        </p:spPr>
        <p:txBody>
          <a:bodyPr/>
          <a:lstStyle/>
          <a:p>
            <a:r>
              <a:rPr lang="en-GB" dirty="0" smtClean="0"/>
              <a:t>27/01/2017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8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2E36F-62C3-4731-B551-47CBD8928498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3302" y="6428662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0000"/>
            <a:ext cx="4038600" cy="504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4038600" cy="504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97B69-57C0-4CE5-BF04-38380173DDB1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7079" y="6428662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0000"/>
            <a:ext cx="4038600" cy="213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4038600" cy="213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CFE22-D53D-4264-A527-0C8F20777539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2389" y="6436091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3644899"/>
            <a:ext cx="4039200" cy="213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7600" y="3644899"/>
            <a:ext cx="4039200" cy="213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6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080000"/>
            <a:ext cx="8280000" cy="25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3717032"/>
            <a:ext cx="8280000" cy="25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E02B68-4DD2-423E-BCAA-402E28C02BFB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6789" y="6463647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35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BF487B-AA7C-454F-8148-D707A5446A76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42177" y="6436091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5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09/11/2016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14538" y="6428662"/>
            <a:ext cx="4110421" cy="365125"/>
          </a:xfrm>
        </p:spPr>
        <p:txBody>
          <a:bodyPr/>
          <a:lstStyle/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8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000" y="6462000"/>
            <a:ext cx="9072000" cy="363600"/>
          </a:xfrm>
          <a:prstGeom prst="rect">
            <a:avLst/>
          </a:prstGeom>
          <a:solidFill>
            <a:srgbClr val="1F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160799" y="36000"/>
            <a:ext cx="5947200" cy="720000"/>
          </a:xfrm>
          <a:prstGeom prst="rect">
            <a:avLst/>
          </a:prstGeom>
          <a:solidFill>
            <a:srgbClr val="1F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8F64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" y="36000"/>
            <a:ext cx="3126176" cy="72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19" y="6437616"/>
            <a:ext cx="1141891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79E60"/>
                </a:solidFill>
              </a:defRPr>
            </a:lvl1pPr>
          </a:lstStyle>
          <a:p>
            <a:fld id="{9E49F0F9-7D64-4ECE-9AA0-65A23364EBCA}" type="datetime1">
              <a:rPr lang="en-GB" smtClean="0"/>
              <a:pPr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1769" y="6436091"/>
            <a:ext cx="4110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79E60"/>
                </a:solidFill>
              </a:defRPr>
            </a:lvl1pPr>
          </a:lstStyle>
          <a:p>
            <a:r>
              <a:rPr lang="en-GB" dirty="0" smtClean="0"/>
              <a:t>CERN Pixel 7 and RD53 Sensor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5600" y="6462000"/>
            <a:ext cx="114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79E60"/>
                </a:solidFill>
              </a:defRPr>
            </a:lvl1pPr>
          </a:lstStyle>
          <a:p>
            <a:fld id="{3681C50D-2960-4127-90EB-385DB60A0AF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772" b="89577" l="4803" r="93482">
                        <a14:foregroundMark x1="31218" y1="56352" x2="31218" y2="56352"/>
                        <a14:foregroundMark x1="46484" y1="46906" x2="46484" y2="46906"/>
                        <a14:foregroundMark x1="55403" y1="47557" x2="55403" y2="47557"/>
                        <a14:foregroundMark x1="67925" y1="50163" x2="67925" y2="50163"/>
                        <a14:foregroundMark x1="82676" y1="48208" x2="82676" y2="48208"/>
                        <a14:foregroundMark x1="28816" y1="74919" x2="28816" y2="74919"/>
                        <a14:foregroundMark x1="35506" y1="74267" x2="35506" y2="74267"/>
                        <a14:foregroundMark x1="41509" y1="75570" x2="41509" y2="75570"/>
                        <a14:foregroundMark x1="47513" y1="74267" x2="47513" y2="74267"/>
                        <a14:foregroundMark x1="53859" y1="74593" x2="53859" y2="74593"/>
                        <a14:foregroundMark x1="59691" y1="73290" x2="59691" y2="73290"/>
                        <a14:foregroundMark x1="64837" y1="74919" x2="64837" y2="74919"/>
                        <a14:foregroundMark x1="72556" y1="74593" x2="72556" y2="74593"/>
                        <a14:foregroundMark x1="79760" y1="73941" x2="79760" y2="73941"/>
                        <a14:foregroundMark x1="86621" y1="73941" x2="86621" y2="739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" y="6436091"/>
            <a:ext cx="656510" cy="34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C79E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1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Jig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81" y="2666548"/>
            <a:ext cx="4507497" cy="3459808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3423301" y="4617594"/>
            <a:ext cx="1876006" cy="58213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28877" y="5732816"/>
            <a:ext cx="203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cooling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8877" y="4784226"/>
            <a:ext cx="2554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sink / Peltier cooling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673756" y="3587073"/>
            <a:ext cx="1625551" cy="340715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8877" y="2169547"/>
            <a:ext cx="3426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Connector restrains module movement in XY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19637" y="2561717"/>
            <a:ext cx="2979670" cy="112364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28877" y="3131421"/>
            <a:ext cx="3426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immobilised in</a:t>
            </a:r>
          </a:p>
          <a:p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by vacuum,</a:t>
            </a:r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be modified for shipment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096775" y="5394373"/>
            <a:ext cx="1202532" cy="422506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95210" y="1033048"/>
            <a:ext cx="741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wire bonding and testing modules</a:t>
            </a: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expensive for storing modules</a:t>
            </a: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Unsuitable for module transport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63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31" y="921100"/>
            <a:ext cx="3505200" cy="54483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2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Jig Baseboard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0032" y="986314"/>
            <a:ext cx="453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Jig for Bonding / Measurement/ Irradiation / Storage / Transport</a:t>
            </a:r>
            <a:endParaRPr lang="en-GB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2138" y="2120229"/>
            <a:ext cx="4530080" cy="931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 and bottom copper plates connected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array of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vias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convective or stimulated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cooling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50032" y="5478278"/>
            <a:ext cx="392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Base:  PCB in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EuroCard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format with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snap-out part for cost reduction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687165" y="5038625"/>
            <a:ext cx="1403682" cy="60929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72456" y="3378020"/>
            <a:ext cx="226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Vacuum nozzles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087750" y="3694447"/>
            <a:ext cx="2062282" cy="2159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429" y="3990109"/>
            <a:ext cx="2262749" cy="112383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906347" y="401254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 nut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06347" y="4404329"/>
            <a:ext cx="205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Commercially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921311" y="4404329"/>
            <a:ext cx="1228721" cy="12580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460627" y="2547925"/>
            <a:ext cx="1630220" cy="32835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0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31" y="921100"/>
            <a:ext cx="3505200" cy="54483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3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Jig Baseboard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2138" y="1334817"/>
            <a:ext cx="470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Molex 4.2 mm pitch connector for LV and HV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890296" y="5709236"/>
            <a:ext cx="1200551" cy="21905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149995" y="2302492"/>
            <a:ext cx="1940852" cy="20397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72138" y="4256880"/>
            <a:ext cx="446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to access Hirose BM14 connector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68064" y="4526611"/>
            <a:ext cx="1933268" cy="55756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062228" y="1615481"/>
            <a:ext cx="2028619" cy="16418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72139" y="2068486"/>
            <a:ext cx="4530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50way 0.5mm pitch ZIF connector, one for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tabs. This connector will restrain module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XY and feed LV and HV to the module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exposed edge contacts 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thermode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pads).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2138" y="4968790"/>
            <a:ext cx="441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snap-out board with mating Hirose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onnector and Micro-HDMI will be flipped and soldered through array of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vias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2890296" y="5328929"/>
            <a:ext cx="1200551" cy="5004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8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4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PCB Quote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53" y="1134252"/>
            <a:ext cx="8512147" cy="42417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53053" y="5559161"/>
            <a:ext cx="6820947" cy="71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only GBP 2.5 / card (!),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charge for population of 4 connectors will apply</a:t>
            </a:r>
          </a:p>
        </p:txBody>
      </p:sp>
    </p:spTree>
    <p:extLst>
      <p:ext uri="{BB962C8B-B14F-4D97-AF65-F5344CB8AC3E}">
        <p14:creationId xmlns:p14="http://schemas.microsoft.com/office/powerpoint/2010/main" val="19265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8229" y="2357135"/>
            <a:ext cx="3000574" cy="272857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548" y="949430"/>
            <a:ext cx="2015434" cy="12953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5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ESD Perspex Lid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371282" y="3078895"/>
            <a:ext cx="1815073" cy="459371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53434" y="5307588"/>
            <a:ext cx="2462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Guiding holes for safe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lacement of the lid on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of carrier PCB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028082" y="4180056"/>
            <a:ext cx="288104" cy="1054465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1012648" y="3141005"/>
            <a:ext cx="170395" cy="2078103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70853" y="550597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Silicone sponge cord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4422" y="4085823"/>
            <a:ext cx="1749000" cy="13002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38488" y="2476956"/>
            <a:ext cx="1476248" cy="2062262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333085" y="2024676"/>
            <a:ext cx="18870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Padded finger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03077" y="2369436"/>
            <a:ext cx="246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restrain module in Z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422" y="2100877"/>
            <a:ext cx="1749000" cy="1505965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H="1">
            <a:off x="5839409" y="2853859"/>
            <a:ext cx="1336092" cy="30767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626895" y="875357"/>
            <a:ext cx="4501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Quote is given for ordinary Perspex,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ntistatic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Perspex AC-300 or AC 405 is 3x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expensiver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805632" y="3674720"/>
            <a:ext cx="1765221" cy="505336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771563" y="360095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B&amp;Q lightning kit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57844" y="4537825"/>
            <a:ext cx="28233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design:</a:t>
            </a:r>
          </a:p>
          <a:p>
            <a:r>
              <a:rPr lang="en-GB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inger </a:t>
            </a:r>
            <a:r>
              <a:rPr lang="en-GB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inserted after placing the lid, so it never gets in </a:t>
            </a:r>
            <a:r>
              <a:rPr lang="en-GB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 of </a:t>
            </a:r>
            <a:r>
              <a:rPr lang="en-GB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wires</a:t>
            </a:r>
            <a:endParaRPr lang="en-GB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6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Suction Caps as Fingers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682" y="1725146"/>
            <a:ext cx="2047717" cy="29735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89933" y="1262437"/>
            <a:ext cx="217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Bellow Suction Cap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55682" y="4749367"/>
            <a:ext cx="236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from RS in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4, 5, 6mm… dia.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281" y="1504156"/>
            <a:ext cx="3317125" cy="3358078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 flipV="1">
            <a:off x="2340951" y="2876871"/>
            <a:ext cx="3383234" cy="27423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0337" y="5072533"/>
            <a:ext cx="482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Suction Caps (to restrain module in Z) could be height adjusted by grub screws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match SMT spacer nuts </a:t>
            </a:r>
          </a:p>
        </p:txBody>
      </p:sp>
    </p:spTree>
    <p:extLst>
      <p:ext uri="{BB962C8B-B14F-4D97-AF65-F5344CB8AC3E}">
        <p14:creationId xmlns:p14="http://schemas.microsoft.com/office/powerpoint/2010/main" val="3256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0337" y="6462000"/>
            <a:ext cx="1141891" cy="363600"/>
          </a:xfrm>
        </p:spPr>
        <p:txBody>
          <a:bodyPr/>
          <a:lstStyle/>
          <a:p>
            <a:r>
              <a:rPr lang="en-GB" dirty="0" smtClean="0"/>
              <a:t>18/09/2017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7165" y="6462000"/>
            <a:ext cx="4110421" cy="365125"/>
          </a:xfrm>
        </p:spPr>
        <p:txBody>
          <a:bodyPr/>
          <a:lstStyle/>
          <a:p>
            <a:r>
              <a:rPr lang="en-GB" dirty="0" smtClean="0"/>
              <a:t>ATLAS  </a:t>
            </a:r>
            <a:r>
              <a:rPr lang="en-GB" dirty="0" err="1" smtClean="0"/>
              <a:t>ITk</a:t>
            </a:r>
            <a:r>
              <a:rPr lang="en-GB" dirty="0" smtClean="0"/>
              <a:t> week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7</a:t>
            </a:fld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8F640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 and Transport solutions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550" y="1012399"/>
            <a:ext cx="5932212" cy="33073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87605" y="4496021"/>
            <a:ext cx="2202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9508" y="5080796"/>
            <a:ext cx="5918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Part design (PCB and Perspex Lid)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ALL components around 10 Pounds per jig</a:t>
            </a:r>
          </a:p>
        </p:txBody>
      </p:sp>
    </p:spTree>
    <p:extLst>
      <p:ext uri="{BB962C8B-B14F-4D97-AF65-F5344CB8AC3E}">
        <p14:creationId xmlns:p14="http://schemas.microsoft.com/office/powerpoint/2010/main" val="37276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verpool-atlas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>
            <a:solidFill>
              <a:srgbClr val="A2710A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liverpool-atlaslogo</Template>
  <TotalTime>2861</TotalTime>
  <Words>346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liverpool-atlaslogo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 Pixel 7 Design</dc:title>
  <dc:creator>Jones, Tim [timjones]</dc:creator>
  <cp:lastModifiedBy>Tsurin, Ilya</cp:lastModifiedBy>
  <cp:revision>295</cp:revision>
  <dcterms:created xsi:type="dcterms:W3CDTF">2017-01-27T15:43:22Z</dcterms:created>
  <dcterms:modified xsi:type="dcterms:W3CDTF">2017-09-18T10:50:57Z</dcterms:modified>
</cp:coreProperties>
</file>