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734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9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2/12/2010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30250"/>
            <a:ext cx="4864100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23911"/>
            <a:ext cx="5486400" cy="4380548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8712-6970-4FC9-853C-37F151856A45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486B-9F6D-4874-BFD7-92456A803C2B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7A82-3E5F-4B0C-B507-47F39185DED1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1884-2091-4708-B43A-879593B3E4E1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A4E9-18CA-4E6F-8A33-071F8ECD008F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84F6-AD30-4E3B-86A9-9165425C45A1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7C1-16BE-43C4-82A9-A945113E1B40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11F-AEFF-4004-ABD0-50454DFC1E8B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74E6-7C36-46DD-9D0D-1F3AFD6E3A6D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8498-DB8F-47F4-BA92-134B8BA5A22A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83E6-2D3C-44AD-880F-C2CDA6951934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4CBF0B-ED14-41D0-A471-9B9D10643D02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0AC7-1CEE-4C2A-B527-8663B4E8CFDC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73CE-7FF5-4BCD-BBEE-DF4A1087DDE3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D243-080C-4EA1-81C6-3134A4A4D0E3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76EB-1827-451D-BC68-D69EFC327C0D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01B2-E668-4EF6-B8C3-8CEF87964F9C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959D-38A5-4AD6-A2FD-4BF1FE17AF5E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C487-0EB3-42CB-927E-69D71EBDC56A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7BDD-7031-430E-8024-0B83C8066EEA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9F39-8EEB-42DA-AF2E-107401DDF886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13A5-D318-4AC8-BE00-0DA7FD53219B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0693-1C50-4861-8997-31956FD665CD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AD2F-466A-4E83-A9EB-AA0AAD0E30ED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CC5B0-2C2A-45D1-A2FC-B068FCC55345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0BF45-75A3-47A6-AD1F-F70EB24668D4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41591-4B4E-492C-A130-3B6902F51E57}" type="datetime1">
              <a:rPr lang="en-US" smtClean="0"/>
              <a:pPr/>
              <a:t>2/12/2010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en-GB" dirty="0" smtClean="0"/>
              <a:t>WAVE 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Waves on the sea are mainly caused by the wind. Streamlines of air are closer over the crests so pressure is reduced (Bernoulli) and the amplitude increases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Motion decays exponentially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with depth with ~80% of the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waves energy within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l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/4.</a:t>
            </a:r>
          </a:p>
          <a:p>
            <a:pPr>
              <a:buFont typeface="Symbol"/>
              <a:buChar char="l"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is typically 100m in the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ocean and in deep water the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particles follow circular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trajectories as shown above</a:t>
            </a: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dirty="0" smtClean="0"/>
              <a:t>Consider a frame of reference moving with the wave velocity c so that the profile remains unchanged with time.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FA59-322C-4BC4-8F03-953949392BAA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7" name="Picture 6" descr="4.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3287" y="2357430"/>
            <a:ext cx="4880713" cy="2411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1115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SUBMERGED DEVICES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08"/>
            <a:ext cx="9001156" cy="6000792"/>
          </a:xfrm>
        </p:spPr>
        <p:txBody>
          <a:bodyPr>
            <a:noAutofit/>
          </a:bodyPr>
          <a:lstStyle/>
          <a:p>
            <a:r>
              <a:rPr lang="en-GB" sz="2200" dirty="0" smtClean="0"/>
              <a:t>These devices are impervious to rough seas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They exploit the change in pressure as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the wave passes &gt;6m overhead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The example shown is the </a:t>
            </a:r>
          </a:p>
          <a:p>
            <a:pPr>
              <a:buNone/>
            </a:pPr>
            <a:r>
              <a:rPr lang="en-GB" sz="2200" b="1" dirty="0" smtClean="0">
                <a:solidFill>
                  <a:srgbClr val="FF0000"/>
                </a:solidFill>
              </a:rPr>
              <a:t>Archimedes Wave Swing (AWS)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The ‘floater’ is an air filled chamber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9.5m diameter and 33m long which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oscillates vertically energising a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linear generator tethered to the sea bed</a:t>
            </a:r>
          </a:p>
          <a:p>
            <a:r>
              <a:rPr lang="en-GB" sz="2200" dirty="0" smtClean="0"/>
              <a:t>Extracts 50% of wave power irrespective of direction, a ‘point absorber’</a:t>
            </a:r>
          </a:p>
          <a:p>
            <a:r>
              <a:rPr lang="en-GB" sz="2200" dirty="0" smtClean="0"/>
              <a:t>Simple, easy replacement and cost effective in terms of power per kg steel</a:t>
            </a:r>
          </a:p>
          <a:p>
            <a:r>
              <a:rPr lang="en-GB" sz="2200" dirty="0" smtClean="0"/>
              <a:t>Pilot project in Portugal has 3 AWS producing 8MW</a:t>
            </a:r>
          </a:p>
          <a:p>
            <a:r>
              <a:rPr lang="en-GB" sz="2200" dirty="0" smtClean="0"/>
              <a:t>A full system could have up to 6 per km. The global potential is  ~ 300GW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B4F-82C6-48BC-862F-F88D9D22D502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7" name="Picture 6" descr="4.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285860"/>
            <a:ext cx="3668275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7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FLOATING DEVICES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GB" dirty="0" smtClean="0"/>
              <a:t>Early 1970’s gave us the </a:t>
            </a:r>
            <a:r>
              <a:rPr lang="en-GB" b="1" dirty="0" smtClean="0">
                <a:solidFill>
                  <a:srgbClr val="FF0000"/>
                </a:solidFill>
              </a:rPr>
              <a:t>SALTER DUCK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surface profile was chosen to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follow the circular trajectories of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water particles minimising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reflection and transmission and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achieving ~90% efficiency in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ideal conditions </a:t>
            </a:r>
          </a:p>
          <a:p>
            <a:r>
              <a:rPr lang="en-GB" dirty="0" smtClean="0"/>
              <a:t>A complete system would be a string of ducks several km long</a:t>
            </a:r>
          </a:p>
          <a:p>
            <a:r>
              <a:rPr lang="en-GB" dirty="0" smtClean="0"/>
              <a:t>A central spine 14m in diameter used the relative motion to generate power.</a:t>
            </a:r>
          </a:p>
          <a:p>
            <a:r>
              <a:rPr lang="en-GB" dirty="0" smtClean="0"/>
              <a:t>Designed for use in the Atlantic but never got beyond small scale trials due to lack of funding in the 1980s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731E-8BE7-4227-91A6-B0261498F9BD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7" name="Picture 6" descr="4.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1071546"/>
            <a:ext cx="4264152" cy="2200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571480"/>
            <a:ext cx="8229600" cy="5697559"/>
          </a:xfrm>
        </p:spPr>
        <p:txBody>
          <a:bodyPr/>
          <a:lstStyle/>
          <a:p>
            <a:r>
              <a:rPr lang="en-GB" dirty="0" smtClean="0"/>
              <a:t>A more recent alternative is </a:t>
            </a:r>
            <a:r>
              <a:rPr lang="en-GB" smtClean="0"/>
              <a:t>the </a:t>
            </a:r>
            <a:r>
              <a:rPr lang="en-GB" b="1" smtClean="0">
                <a:solidFill>
                  <a:srgbClr val="FF0000"/>
                </a:solidFill>
              </a:rPr>
              <a:t>PELAMIS</a:t>
            </a: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Several cylindrical hinged sections pointed towards the wave</a:t>
            </a:r>
          </a:p>
          <a:p>
            <a:r>
              <a:rPr lang="en-GB" dirty="0" smtClean="0"/>
              <a:t>Segments rock back and forth. Relative motion activates hydraulic rams that pump high pressure oil  through hydraulic motors to drive generators</a:t>
            </a:r>
          </a:p>
          <a:p>
            <a:r>
              <a:rPr lang="en-GB" dirty="0" smtClean="0"/>
              <a:t>A  3 segment version is 130m long and 3.5m in diameter and generates 750 kW</a:t>
            </a:r>
          </a:p>
          <a:p>
            <a:r>
              <a:rPr lang="en-GB" dirty="0" smtClean="0"/>
              <a:t>Combination of great length and small cross section provides good protection for large amplitude waves</a:t>
            </a:r>
          </a:p>
          <a:p>
            <a:r>
              <a:rPr lang="en-GB" dirty="0" smtClean="0"/>
              <a:t>3 devices are due to be installed off Portugal</a:t>
            </a:r>
          </a:p>
          <a:p>
            <a:r>
              <a:rPr lang="en-GB" dirty="0" smtClean="0"/>
              <a:t>30 machines per sq km would generate ~ 30MW</a:t>
            </a:r>
          </a:p>
          <a:p>
            <a:r>
              <a:rPr lang="en-GB" dirty="0" smtClean="0"/>
              <a:t>To avoid interference the devices need spacing of 60-90m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A787-059F-42A7-87DC-6A3FEE60E286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 descr="4.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000108"/>
            <a:ext cx="9001156" cy="482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64294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IMPACT ON ENVIRONMENT AND PROSPECTS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572164"/>
          </a:xfrm>
        </p:spPr>
        <p:txBody>
          <a:bodyPr>
            <a:normAutofit/>
          </a:bodyPr>
          <a:lstStyle/>
          <a:p>
            <a:r>
              <a:rPr lang="en-GB" dirty="0" smtClean="0"/>
              <a:t>No greenhouse gases but shore based sites could affect scenic beauty and produce noise pollution</a:t>
            </a:r>
          </a:p>
          <a:p>
            <a:r>
              <a:rPr lang="en-GB" dirty="0" smtClean="0"/>
              <a:t>Global potential is very large ~ 1-10TW</a:t>
            </a:r>
          </a:p>
          <a:p>
            <a:pPr lvl="1"/>
            <a:r>
              <a:rPr lang="en-GB" dirty="0" smtClean="0"/>
              <a:t>The DTI (2001) estimated ~ 6GW around the UK</a:t>
            </a:r>
          </a:p>
          <a:p>
            <a:r>
              <a:rPr lang="en-GB" dirty="0" smtClean="0"/>
              <a:t>Main issues are capital cost, competitiveness and survivability</a:t>
            </a:r>
          </a:p>
          <a:p>
            <a:pPr lvl="1"/>
            <a:r>
              <a:rPr lang="en-GB" dirty="0" smtClean="0"/>
              <a:t>Regarded as high risk technology</a:t>
            </a:r>
          </a:p>
          <a:p>
            <a:pPr lvl="1"/>
            <a:r>
              <a:rPr lang="en-GB" dirty="0" smtClean="0"/>
              <a:t>Shore based schemes have reduced risk but less power</a:t>
            </a:r>
          </a:p>
          <a:p>
            <a:pPr lvl="1"/>
            <a:r>
              <a:rPr lang="en-GB" dirty="0" smtClean="0"/>
              <a:t>Every 50 years in the Atlantic there is a wave with 10 times the average amplitude so devices must withstand 100 times average wave energy</a:t>
            </a:r>
          </a:p>
          <a:p>
            <a:r>
              <a:rPr lang="en-GB" dirty="0" smtClean="0"/>
              <a:t>Wave frequency is ~ 0.2Hz so a cost effective solution to transform to 50-60Hz is required</a:t>
            </a:r>
          </a:p>
          <a:p>
            <a:r>
              <a:rPr lang="en-GB" dirty="0" smtClean="0"/>
              <a:t>In the long term wave power may provide ~ 15% of total demand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4342-2955-449F-94D0-638660C114F1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15106"/>
          </a:xfrm>
        </p:spPr>
        <p:txBody>
          <a:bodyPr/>
          <a:lstStyle/>
          <a:p>
            <a:r>
              <a:rPr lang="en-GB" dirty="0" smtClean="0"/>
              <a:t>Since atmospheric pressure at the surface is constant Bernoulli’s equation gives   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				½ u</a:t>
            </a:r>
            <a:r>
              <a:rPr lang="en-GB" b="1" baseline="-25000" dirty="0" smtClean="0">
                <a:solidFill>
                  <a:srgbClr val="FF0000"/>
                </a:solidFill>
              </a:rPr>
              <a:t>c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+ </a:t>
            </a:r>
            <a:r>
              <a:rPr lang="en-GB" b="1" dirty="0" err="1" smtClean="0">
                <a:solidFill>
                  <a:srgbClr val="FF0000"/>
                </a:solidFill>
              </a:rPr>
              <a:t>gh</a:t>
            </a:r>
            <a:r>
              <a:rPr lang="en-GB" b="1" dirty="0" smtClean="0">
                <a:solidFill>
                  <a:srgbClr val="FF0000"/>
                </a:solidFill>
              </a:rPr>
              <a:t> = ½ u</a:t>
            </a:r>
            <a:r>
              <a:rPr lang="en-GB" b="1" baseline="-25000" dirty="0" smtClean="0">
                <a:solidFill>
                  <a:srgbClr val="FF0000"/>
                </a:solidFill>
              </a:rPr>
              <a:t>t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+ 0 		 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(6.1) </a:t>
            </a:r>
          </a:p>
          <a:p>
            <a:pPr>
              <a:buNone/>
            </a:pPr>
            <a:r>
              <a:rPr lang="en-GB" dirty="0" smtClean="0"/>
              <a:t>	where 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 and 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are the particle velocities at crest and trough and </a:t>
            </a:r>
            <a:r>
              <a:rPr lang="en-GB" b="1" dirty="0" smtClean="0">
                <a:solidFill>
                  <a:srgbClr val="FF0000"/>
                </a:solidFill>
              </a:rPr>
              <a:t>h</a:t>
            </a:r>
            <a:r>
              <a:rPr lang="en-GB" dirty="0" smtClean="0"/>
              <a:t> is the difference in height between crest and trough</a:t>
            </a:r>
          </a:p>
          <a:p>
            <a:r>
              <a:rPr lang="en-GB" dirty="0" smtClean="0"/>
              <a:t>If r is the radius of the orbit and </a:t>
            </a:r>
            <a:r>
              <a:rPr lang="en-GB" dirty="0" smtClean="0">
                <a:latin typeface="Symbol" pitchFamily="18" charset="2"/>
              </a:rPr>
              <a:t>t</a:t>
            </a:r>
            <a:r>
              <a:rPr lang="en-GB" dirty="0" smtClean="0"/>
              <a:t> the period then we can substitute</a:t>
            </a:r>
          </a:p>
          <a:p>
            <a:pPr>
              <a:buNone/>
            </a:pPr>
            <a:r>
              <a:rPr lang="en-GB" dirty="0" smtClean="0"/>
              <a:t>   			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r/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t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–c,   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- 2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r/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t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-c,    h = 2r,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c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t</a:t>
            </a:r>
          </a:p>
          <a:p>
            <a:r>
              <a:rPr lang="en-GB" dirty="0" smtClean="0"/>
              <a:t>Substituting in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(6.1) </a:t>
            </a:r>
            <a:r>
              <a:rPr lang="en-GB" dirty="0" smtClean="0"/>
              <a:t>we obtain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		(2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rc/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–c)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– (- 2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rc/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-c)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+ 4gr = 8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rc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+ 4gr =0  so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             		</a:t>
            </a:r>
            <a:r>
              <a:rPr lang="en-GB" b="1" dirty="0" smtClean="0">
                <a:solidFill>
                  <a:srgbClr val="FF0000"/>
                </a:solidFill>
              </a:rPr>
              <a:t> c = [g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l/2p</a:t>
            </a:r>
            <a:r>
              <a:rPr lang="en-GB" b="1" dirty="0" smtClean="0">
                <a:solidFill>
                  <a:srgbClr val="FF0000"/>
                </a:solidFill>
              </a:rPr>
              <a:t>]</a:t>
            </a:r>
            <a:r>
              <a:rPr lang="en-GB" b="1" baseline="30000" dirty="0" smtClean="0">
                <a:solidFill>
                  <a:srgbClr val="FF0000"/>
                </a:solidFill>
              </a:rPr>
              <a:t>1/2  	</a:t>
            </a:r>
            <a:r>
              <a:rPr lang="en-GB" b="1" dirty="0" smtClean="0">
                <a:solidFill>
                  <a:srgbClr val="FF0000"/>
                </a:solidFill>
              </a:rPr>
              <a:t>= [g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/</a:t>
            </a:r>
            <a:r>
              <a:rPr lang="en-GB" b="1" dirty="0" smtClean="0">
                <a:solidFill>
                  <a:srgbClr val="FF0000"/>
                </a:solidFill>
              </a:rPr>
              <a:t>k]</a:t>
            </a:r>
            <a:r>
              <a:rPr lang="en-GB" b="1" baseline="30000" dirty="0" smtClean="0">
                <a:solidFill>
                  <a:srgbClr val="FF0000"/>
                </a:solidFill>
              </a:rPr>
              <a:t>1/2		</a:t>
            </a:r>
            <a:r>
              <a:rPr lang="en-GB" b="1" dirty="0" smtClean="0">
                <a:solidFill>
                  <a:srgbClr val="FF0000"/>
                </a:solidFill>
              </a:rPr>
              <a:t> 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(6.2)</a:t>
            </a:r>
            <a:endParaRPr lang="en-GB" b="1" baseline="30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/>
              <a:t>Note that these waves are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dispersive</a:t>
            </a:r>
            <a:r>
              <a:rPr lang="en-GB" dirty="0" smtClean="0"/>
              <a:t> and the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Group Velocity </a:t>
            </a:r>
            <a:r>
              <a:rPr lang="en-GB" dirty="0" smtClean="0"/>
              <a:t>is</a:t>
            </a:r>
          </a:p>
          <a:p>
            <a:pPr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 			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GB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b="1" dirty="0" err="1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GB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/dk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= </a:t>
            </a:r>
            <a:r>
              <a:rPr lang="en-GB" b="1" dirty="0" smtClean="0">
                <a:solidFill>
                  <a:srgbClr val="FF0000"/>
                </a:solidFill>
              </a:rPr>
              <a:t>d(</a:t>
            </a:r>
            <a:r>
              <a:rPr lang="en-GB" b="1" dirty="0" err="1" smtClean="0">
                <a:solidFill>
                  <a:srgbClr val="FF0000"/>
                </a:solidFill>
              </a:rPr>
              <a:t>kc</a:t>
            </a:r>
            <a:r>
              <a:rPr lang="en-GB" b="1" dirty="0" smtClean="0">
                <a:solidFill>
                  <a:srgbClr val="FF0000"/>
                </a:solidFill>
              </a:rPr>
              <a:t>) /</a:t>
            </a:r>
            <a:r>
              <a:rPr lang="en-GB" b="1" dirty="0" err="1" smtClean="0">
                <a:solidFill>
                  <a:srgbClr val="FF0000"/>
                </a:solidFill>
              </a:rPr>
              <a:t>dk</a:t>
            </a:r>
            <a:r>
              <a:rPr lang="en-GB" b="1" dirty="0" smtClean="0">
                <a:solidFill>
                  <a:srgbClr val="FF0000"/>
                </a:solidFill>
              </a:rPr>
              <a:t> = d[</a:t>
            </a:r>
            <a:r>
              <a:rPr lang="en-GB" b="1" dirty="0" err="1" smtClean="0">
                <a:solidFill>
                  <a:srgbClr val="FF0000"/>
                </a:solidFill>
              </a:rPr>
              <a:t>gk</a:t>
            </a:r>
            <a:r>
              <a:rPr lang="en-GB" b="1" dirty="0" smtClean="0">
                <a:solidFill>
                  <a:srgbClr val="FF0000"/>
                </a:solidFill>
              </a:rPr>
              <a:t>]</a:t>
            </a:r>
            <a:r>
              <a:rPr lang="en-GB" b="1" baseline="30000" dirty="0" smtClean="0">
                <a:solidFill>
                  <a:srgbClr val="FF0000"/>
                </a:solidFill>
              </a:rPr>
              <a:t>1/2 </a:t>
            </a:r>
            <a:r>
              <a:rPr lang="en-GB" b="1" dirty="0" smtClean="0">
                <a:solidFill>
                  <a:srgbClr val="FF0000"/>
                </a:solidFill>
              </a:rPr>
              <a:t>/</a:t>
            </a:r>
            <a:r>
              <a:rPr lang="en-GB" b="1" dirty="0" err="1" smtClean="0">
                <a:solidFill>
                  <a:srgbClr val="FF0000"/>
                </a:solidFill>
              </a:rPr>
              <a:t>dk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</a:t>
            </a: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 c</a:t>
            </a:r>
            <a:r>
              <a:rPr lang="en-GB" b="1" baseline="-25000" dirty="0" smtClean="0">
                <a:solidFill>
                  <a:srgbClr val="FF0000"/>
                </a:solidFill>
              </a:rPr>
              <a:t>g</a:t>
            </a:r>
            <a:r>
              <a:rPr lang="en-GB" b="1" dirty="0" smtClean="0">
                <a:solidFill>
                  <a:srgbClr val="FF0000"/>
                </a:solidFill>
              </a:rPr>
              <a:t> =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n-GB" sz="2400" b="1" dirty="0" smtClean="0">
                <a:solidFill>
                  <a:srgbClr val="FF0000"/>
                </a:solidFill>
              </a:rPr>
              <a:t> [g</a:t>
            </a:r>
            <a:r>
              <a:rPr lang="en-GB" sz="2400" b="1" dirty="0" smtClean="0">
                <a:solidFill>
                  <a:srgbClr val="FF0000"/>
                </a:solidFill>
                <a:latin typeface="Symbol" pitchFamily="18" charset="2"/>
              </a:rPr>
              <a:t>/</a:t>
            </a:r>
            <a:r>
              <a:rPr lang="en-GB" sz="2400" b="1" dirty="0" smtClean="0">
                <a:solidFill>
                  <a:srgbClr val="FF0000"/>
                </a:solidFill>
              </a:rPr>
              <a:t>k]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1/2</a:t>
            </a:r>
            <a:r>
              <a:rPr lang="en-GB" sz="2400" b="1" dirty="0" smtClean="0">
                <a:solidFill>
                  <a:srgbClr val="FF0000"/>
                </a:solidFill>
              </a:rPr>
              <a:t> = 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n-GB" sz="2400" b="1" dirty="0" smtClean="0">
                <a:solidFill>
                  <a:srgbClr val="FF0000"/>
                </a:solidFill>
              </a:rPr>
              <a:t> [g</a:t>
            </a:r>
            <a:r>
              <a:rPr lang="en-GB" sz="2400" b="1" dirty="0" smtClean="0">
                <a:solidFill>
                  <a:srgbClr val="FF0000"/>
                </a:solidFill>
                <a:latin typeface="Symbol" pitchFamily="18" charset="2"/>
              </a:rPr>
              <a:t>l/2p</a:t>
            </a:r>
            <a:r>
              <a:rPr lang="en-GB" sz="2400" b="1" dirty="0" smtClean="0">
                <a:solidFill>
                  <a:srgbClr val="FF0000"/>
                </a:solidFill>
              </a:rPr>
              <a:t>]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1/2 </a:t>
            </a:r>
            <a:r>
              <a:rPr lang="en-GB" b="1" dirty="0" smtClean="0">
                <a:solidFill>
                  <a:srgbClr val="FF0000"/>
                </a:solidFill>
              </a:rPr>
              <a:t> = ½ c            	  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(6.3)</a:t>
            </a:r>
            <a:endParaRPr lang="en-GB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6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ECB9-9CEB-4062-B184-CA944455C0E7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/>
          <a:lstStyle/>
          <a:p>
            <a:r>
              <a:rPr lang="en-GB" dirty="0" smtClean="0"/>
              <a:t>ENERGY IN A SURFACE WAVE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34036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Consider a unit width of </a:t>
            </a:r>
          </a:p>
          <a:p>
            <a:pPr>
              <a:buNone/>
            </a:pPr>
            <a:r>
              <a:rPr lang="en-GB" dirty="0" smtClean="0"/>
              <a:t>wave with surface profile</a:t>
            </a:r>
          </a:p>
          <a:p>
            <a:pPr>
              <a:buNone/>
            </a:pPr>
            <a:r>
              <a:rPr lang="en-GB" dirty="0" smtClean="0"/>
              <a:t>z = a sin[2</a:t>
            </a:r>
            <a:r>
              <a:rPr lang="en-GB" dirty="0" smtClean="0">
                <a:latin typeface="Symbol" pitchFamily="18" charset="2"/>
              </a:rPr>
              <a:t>p</a:t>
            </a:r>
            <a:r>
              <a:rPr lang="en-GB" dirty="0" smtClean="0"/>
              <a:t>x/</a:t>
            </a:r>
            <a:r>
              <a:rPr lang="en-GB" dirty="0" smtClean="0">
                <a:latin typeface="Symbol" pitchFamily="18" charset="2"/>
              </a:rPr>
              <a:t>l</a:t>
            </a:r>
            <a:r>
              <a:rPr lang="en-GB" dirty="0" smtClean="0"/>
              <a:t>]</a:t>
            </a:r>
          </a:p>
          <a:p>
            <a:pPr>
              <a:buNone/>
            </a:pPr>
            <a:r>
              <a:rPr lang="en-GB" dirty="0" smtClean="0"/>
              <a:t>(time dependence is not</a:t>
            </a:r>
          </a:p>
          <a:p>
            <a:pPr>
              <a:buNone/>
            </a:pPr>
            <a:r>
              <a:rPr lang="en-GB" dirty="0" smtClean="0"/>
              <a:t>required for this derivation)</a:t>
            </a:r>
          </a:p>
          <a:p>
            <a:r>
              <a:rPr lang="en-GB" dirty="0" smtClean="0"/>
              <a:t>Consider the gain in potential energy of  an elemental mass      </a:t>
            </a:r>
            <a:r>
              <a:rPr lang="en-GB" dirty="0" smtClean="0">
                <a:latin typeface="Symbol" pitchFamily="18" charset="2"/>
              </a:rPr>
              <a:t>d</a:t>
            </a:r>
            <a:r>
              <a:rPr lang="en-GB" dirty="0" smtClean="0"/>
              <a:t>m = </a:t>
            </a:r>
            <a:r>
              <a:rPr lang="en-GB" smtClean="0">
                <a:latin typeface="Symbol" pitchFamily="18" charset="2"/>
              </a:rPr>
              <a:t>rd</a:t>
            </a:r>
            <a:r>
              <a:rPr lang="en-GB" smtClean="0"/>
              <a:t>x</a:t>
            </a:r>
            <a:r>
              <a:rPr lang="en-GB" smtClean="0">
                <a:latin typeface="Symbol" pitchFamily="18" charset="2"/>
              </a:rPr>
              <a:t>d</a:t>
            </a:r>
            <a:r>
              <a:rPr lang="en-GB" smtClean="0"/>
              <a:t>z</a:t>
            </a:r>
            <a:r>
              <a:rPr lang="en-GB" dirty="0" smtClean="0"/>
              <a:t> </a:t>
            </a:r>
            <a:r>
              <a:rPr lang="en-GB" dirty="0" smtClean="0"/>
              <a:t>of fluid moving from –z to z     </a:t>
            </a:r>
            <a:r>
              <a:rPr lang="en-GB" dirty="0" err="1" smtClean="0">
                <a:latin typeface="Symbol" pitchFamily="18" charset="2"/>
              </a:rPr>
              <a:t>d</a:t>
            </a:r>
            <a:r>
              <a:rPr lang="en-GB" dirty="0" err="1" smtClean="0"/>
              <a:t>V</a:t>
            </a:r>
            <a:r>
              <a:rPr lang="en-GB" dirty="0" smtClean="0"/>
              <a:t> = </a:t>
            </a:r>
            <a:r>
              <a:rPr lang="en-GB" dirty="0" err="1" smtClean="0">
                <a:latin typeface="Symbol" pitchFamily="18" charset="2"/>
              </a:rPr>
              <a:t>d</a:t>
            </a:r>
            <a:r>
              <a:rPr lang="en-GB" dirty="0" err="1" smtClean="0"/>
              <a:t>mg</a:t>
            </a:r>
            <a:r>
              <a:rPr lang="en-GB" dirty="0" smtClean="0"/>
              <a:t>(2z)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Symbol" pitchFamily="18" charset="2"/>
              </a:rPr>
              <a:t> 		</a:t>
            </a:r>
            <a:r>
              <a:rPr lang="en-GB" dirty="0" err="1" smtClean="0">
                <a:latin typeface="Symbol" pitchFamily="18" charset="2"/>
              </a:rPr>
              <a:t>d</a:t>
            </a:r>
            <a:r>
              <a:rPr lang="en-GB" dirty="0" err="1" smtClean="0"/>
              <a:t>V</a:t>
            </a:r>
            <a:r>
              <a:rPr lang="en-GB" dirty="0" smtClean="0"/>
              <a:t> = 2</a:t>
            </a:r>
            <a:r>
              <a:rPr lang="en-GB" dirty="0" smtClean="0">
                <a:latin typeface="Symbol" pitchFamily="18" charset="2"/>
              </a:rPr>
              <a:t>r</a:t>
            </a:r>
            <a:r>
              <a:rPr lang="en-GB" dirty="0" smtClean="0"/>
              <a:t>gz </a:t>
            </a:r>
            <a:r>
              <a:rPr lang="en-GB" dirty="0" err="1" smtClean="0">
                <a:latin typeface="Symbol" pitchFamily="18" charset="2"/>
              </a:rPr>
              <a:t>d</a:t>
            </a:r>
            <a:r>
              <a:rPr lang="en-GB" dirty="0" err="1" smtClean="0"/>
              <a:t>x</a:t>
            </a:r>
            <a:r>
              <a:rPr lang="en-GB" dirty="0" smtClean="0"/>
              <a:t> </a:t>
            </a:r>
            <a:r>
              <a:rPr lang="en-GB" dirty="0" err="1" smtClean="0">
                <a:latin typeface="Symbol" pitchFamily="18" charset="2"/>
              </a:rPr>
              <a:t>d</a:t>
            </a:r>
            <a:r>
              <a:rPr lang="en-GB" dirty="0" err="1" smtClean="0"/>
              <a:t>z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08FD-57A4-45FC-8262-498A66F49655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 descr="4.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785794"/>
            <a:ext cx="4933881" cy="214314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9" name="Equation" r:id="rId4" imgW="11412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36550" y="4357688"/>
          <a:ext cx="8399463" cy="1754187"/>
        </p:xfrm>
        <a:graphic>
          <a:graphicData uri="http://schemas.openxmlformats.org/presentationml/2006/ole">
            <p:oleObj spid="_x0000_s4100" name="Equation" r:id="rId5" imgW="486396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Assuming </a:t>
            </a:r>
            <a:r>
              <a:rPr lang="en-GB" dirty="0" err="1" smtClean="0"/>
              <a:t>equipartition</a:t>
            </a:r>
            <a:r>
              <a:rPr lang="en-GB" dirty="0" smtClean="0"/>
              <a:t> of energy the time averaged kinetic energy is equal to the time averaged potential energy, so that over the whole  wavelength the total energy is E = ½ </a:t>
            </a:r>
            <a:r>
              <a:rPr lang="en-GB" dirty="0" smtClean="0">
                <a:latin typeface="Symbol" pitchFamily="18" charset="2"/>
              </a:rPr>
              <a:t>r</a:t>
            </a:r>
            <a:r>
              <a:rPr lang="en-GB" dirty="0" smtClean="0"/>
              <a:t>ga</a:t>
            </a:r>
            <a:r>
              <a:rPr lang="en-GB" baseline="30000" dirty="0" smtClean="0"/>
              <a:t>2</a:t>
            </a:r>
            <a:r>
              <a:rPr lang="en-GB" dirty="0" smtClean="0">
                <a:latin typeface="Symbol" pitchFamily="18" charset="2"/>
              </a:rPr>
              <a:t>l</a:t>
            </a:r>
            <a:r>
              <a:rPr lang="en-GB" dirty="0" smtClean="0"/>
              <a:t> or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b="1" dirty="0" smtClean="0">
                <a:solidFill>
                  <a:srgbClr val="FF0000"/>
                </a:solidFill>
              </a:rPr>
              <a:t>E = ½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ga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   		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(6.4)</a:t>
            </a:r>
          </a:p>
          <a:p>
            <a:pPr>
              <a:buNone/>
            </a:pPr>
            <a:r>
              <a:rPr lang="en-GB" dirty="0" smtClean="0"/>
              <a:t>      </a:t>
            </a:r>
            <a:r>
              <a:rPr lang="en-GB" b="1" dirty="0" smtClean="0">
                <a:solidFill>
                  <a:srgbClr val="FF0000"/>
                </a:solidFill>
              </a:rPr>
              <a:t>per unit length in the x direction and per unit width</a:t>
            </a:r>
          </a:p>
          <a:p>
            <a:r>
              <a:rPr lang="en-GB" dirty="0" smtClean="0"/>
              <a:t>The power per unit width P = product  E x c</a:t>
            </a:r>
            <a:r>
              <a:rPr lang="en-GB" baseline="-25000" dirty="0" smtClean="0"/>
              <a:t>g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    P = ½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ga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x ½ [g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l/2p</a:t>
            </a:r>
            <a:r>
              <a:rPr lang="en-GB" b="1" dirty="0" smtClean="0">
                <a:solidFill>
                  <a:srgbClr val="FF0000"/>
                </a:solidFill>
              </a:rPr>
              <a:t>]</a:t>
            </a:r>
            <a:r>
              <a:rPr lang="en-GB" b="1" baseline="30000" dirty="0" smtClean="0">
                <a:solidFill>
                  <a:srgbClr val="FF0000"/>
                </a:solidFill>
              </a:rPr>
              <a:t>1/2  </a:t>
            </a:r>
            <a:r>
              <a:rPr lang="en-GB" b="1" dirty="0" smtClean="0">
                <a:solidFill>
                  <a:srgbClr val="FF0000"/>
                </a:solidFill>
              </a:rPr>
              <a:t>= ¼ 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ga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[g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l/2p</a:t>
            </a:r>
            <a:r>
              <a:rPr lang="en-GB" b="1" dirty="0" smtClean="0">
                <a:solidFill>
                  <a:srgbClr val="FF0000"/>
                </a:solidFill>
              </a:rPr>
              <a:t>]</a:t>
            </a:r>
            <a:r>
              <a:rPr lang="en-GB" b="1" baseline="30000" dirty="0" smtClean="0">
                <a:solidFill>
                  <a:srgbClr val="FF0000"/>
                </a:solidFill>
              </a:rPr>
              <a:t>1/2     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(6.5)</a:t>
            </a:r>
          </a:p>
          <a:p>
            <a:pPr>
              <a:buNone/>
            </a:pPr>
            <a:endParaRPr lang="en-GB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Example.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Estimate the power per unit width of wave-front for a wave amplitude a = 1m and a wavelength of 100m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			P= ¼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ga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[g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l/2p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1/2 </a:t>
            </a:r>
          </a:p>
          <a:p>
            <a:pPr>
              <a:buNone/>
            </a:pP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≈ ¼ x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x 10 x 1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x {(10 x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)/(2 x 3.14)}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1/2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≈ 32 kWm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-1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In mid ocean conditions the typical power per metre width of a wave-front is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30 – 70 kW m</a:t>
            </a:r>
            <a:r>
              <a:rPr lang="en-GB" b="1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</a:p>
          <a:p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34A5-78BD-435F-BB91-FF0AB2CFC913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en-GB" dirty="0" smtClean="0"/>
              <a:t>WAVE POWER DEVICES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Historically the first patent dates from 1799 but interest revived in the oil crisis in the early 1970s</a:t>
            </a:r>
          </a:p>
          <a:p>
            <a:r>
              <a:rPr lang="en-GB" dirty="0" smtClean="0"/>
              <a:t>Many inventions but most were impractical </a:t>
            </a:r>
          </a:p>
          <a:p>
            <a:pPr lvl="1"/>
            <a:r>
              <a:rPr lang="en-GB" dirty="0" smtClean="0"/>
              <a:t>Concerns  about capital costs and storm damage</a:t>
            </a:r>
          </a:p>
          <a:p>
            <a:r>
              <a:rPr lang="en-GB" dirty="0" smtClean="0"/>
              <a:t>Interest declined in 1980s but revived in 1990s with 2</a:t>
            </a:r>
            <a:r>
              <a:rPr lang="en-GB" baseline="30000" dirty="0" smtClean="0"/>
              <a:t>nd</a:t>
            </a:r>
            <a:r>
              <a:rPr lang="en-GB" dirty="0" smtClean="0"/>
              <a:t> generation wave power devices</a:t>
            </a:r>
          </a:p>
          <a:p>
            <a:r>
              <a:rPr lang="en-GB" dirty="0" smtClean="0"/>
              <a:t>Key issues are</a:t>
            </a:r>
          </a:p>
          <a:p>
            <a:pPr lvl="1"/>
            <a:r>
              <a:rPr lang="en-GB" dirty="0" smtClean="0"/>
              <a:t>Survivability in violent storms</a:t>
            </a:r>
          </a:p>
          <a:p>
            <a:pPr lvl="1"/>
            <a:r>
              <a:rPr lang="en-GB" dirty="0" smtClean="0"/>
              <a:t>Vulnerability of moving parts to sea water</a:t>
            </a:r>
          </a:p>
          <a:p>
            <a:pPr lvl="1"/>
            <a:r>
              <a:rPr lang="en-GB" dirty="0" smtClean="0"/>
              <a:t>Capital cost of construction</a:t>
            </a:r>
          </a:p>
          <a:p>
            <a:pPr lvl="1"/>
            <a:r>
              <a:rPr lang="en-GB" dirty="0" smtClean="0"/>
              <a:t>Operational costs of maintenance and repair</a:t>
            </a:r>
          </a:p>
          <a:p>
            <a:pPr lvl="1"/>
            <a:r>
              <a:rPr lang="en-GB" dirty="0" smtClean="0"/>
              <a:t>Cost of connection to the electricity grid</a:t>
            </a:r>
          </a:p>
          <a:p>
            <a:r>
              <a:rPr lang="en-GB" dirty="0" smtClean="0"/>
              <a:t>Various types of wave power devices are under study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39C1-A2FF-4F89-81C5-0858100D9D5E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SPILL-OVER DEVICES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072230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TAPCHAN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TAPered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CHANnel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en-GB" dirty="0" smtClean="0"/>
              <a:t>is a Norwegian system in which sea waves are focussed in a tapered channel on the shoreline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Tapering increases the amplitude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and forces water to rise up a ramp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and spill over a wall into a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reservoir 3-5m above sea level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potential energy is tapped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using a low head Kaplan turbine</a:t>
            </a:r>
          </a:p>
          <a:p>
            <a:r>
              <a:rPr lang="en-GB" dirty="0" smtClean="0"/>
              <a:t>No moving parts apart from the</a:t>
            </a:r>
          </a:p>
          <a:p>
            <a:pPr>
              <a:buNone/>
            </a:pPr>
            <a:r>
              <a:rPr lang="en-GB" dirty="0" smtClean="0"/>
              <a:t>     turbine and easy connection to the grid</a:t>
            </a:r>
          </a:p>
          <a:p>
            <a:r>
              <a:rPr lang="en-GB" dirty="0" smtClean="0"/>
              <a:t>Relatively low power and limited to sites with a deep water shoreline and a low tidal range of &lt; 1m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WAVE DRAGON </a:t>
            </a:r>
            <a:r>
              <a:rPr lang="en-GB" dirty="0" smtClean="0"/>
              <a:t>is a floating offshore version with an inlet span of ~ 200m to generate  ~ 4 MW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A278-B220-4094-A92B-ED502FF87D89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7" name="Picture 6" descr="4.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1214422"/>
            <a:ext cx="4154424" cy="2923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296842"/>
          </a:xfrm>
        </p:spPr>
        <p:txBody>
          <a:bodyPr>
            <a:noAutofit/>
          </a:bodyPr>
          <a:lstStyle/>
          <a:p>
            <a:r>
              <a:rPr lang="en-GB" sz="2400" dirty="0" smtClean="0"/>
              <a:t>OSCILLATING WATER COLUMNS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/>
          </a:bodyPr>
          <a:lstStyle/>
          <a:p>
            <a:r>
              <a:rPr lang="en-GB" dirty="0" smtClean="0"/>
              <a:t>The oscillating water column (OWC) uses an air turbine housed in a duct well above the water surface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base is open to the sea so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that incident waves force the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column to oscillate vertically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air above moves in phase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with the surface of the water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speed of the air is enhanced by making the cross section of the duct &lt;&lt; that of the column</a:t>
            </a: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dirty="0" smtClean="0"/>
              <a:t>A </a:t>
            </a:r>
            <a:r>
              <a:rPr lang="en-GB" b="1" dirty="0" smtClean="0">
                <a:solidFill>
                  <a:srgbClr val="FF0000"/>
                </a:solidFill>
              </a:rPr>
              <a:t>Wells Turbine </a:t>
            </a:r>
            <a:r>
              <a:rPr lang="en-GB" dirty="0" smtClean="0"/>
              <a:t>has the property that it spins in the same direction irrespective of the direction of the airflow!</a:t>
            </a:r>
          </a:p>
          <a:p>
            <a:r>
              <a:rPr lang="en-GB" dirty="0" smtClean="0"/>
              <a:t>Unlike conventional blades, the blades in a Wells turbine are symmetrical about the direction of motion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7AA8-846B-4E93-8DF7-593609CB64CF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Picture 6" descr="4.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1899" y="1285860"/>
            <a:ext cx="4642101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650083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Relative to the blade the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airflow is at a non-zero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angle of attack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GB" dirty="0" smtClean="0"/>
              <a:t>					</a:t>
            </a:r>
            <a:r>
              <a:rPr lang="en-GB" dirty="0" smtClean="0">
                <a:solidFill>
                  <a:srgbClr val="FF0000"/>
                </a:solidFill>
              </a:rPr>
              <a:t> Plan View	Blade’s frame of reference</a:t>
            </a:r>
            <a:endParaRPr lang="en-GB" dirty="0" smtClean="0"/>
          </a:p>
          <a:p>
            <a:r>
              <a:rPr lang="en-GB" dirty="0" smtClean="0"/>
              <a:t>The net force on the blade in the direction of motion is                      </a:t>
            </a:r>
            <a:r>
              <a:rPr lang="en-GB" b="1" dirty="0" smtClean="0">
                <a:solidFill>
                  <a:srgbClr val="FF0000"/>
                </a:solidFill>
              </a:rPr>
              <a:t>F = L </a:t>
            </a:r>
            <a:r>
              <a:rPr lang="en-GB" b="1" dirty="0" err="1" smtClean="0">
                <a:solidFill>
                  <a:srgbClr val="FF0000"/>
                </a:solidFill>
              </a:rPr>
              <a:t>sin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dirty="0" smtClean="0">
                <a:solidFill>
                  <a:srgbClr val="FF0000"/>
                </a:solidFill>
              </a:rPr>
              <a:t> – D </a:t>
            </a:r>
            <a:r>
              <a:rPr lang="en-GB" b="1" dirty="0" err="1" smtClean="0">
                <a:solidFill>
                  <a:srgbClr val="FF0000"/>
                </a:solidFill>
              </a:rPr>
              <a:t>cos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(6.6) </a:t>
            </a:r>
            <a:r>
              <a:rPr lang="en-GB" dirty="0" smtClean="0"/>
              <a:t>where L and D are the lift and drag forces</a:t>
            </a:r>
          </a:p>
          <a:p>
            <a:r>
              <a:rPr lang="en-GB" dirty="0" smtClean="0"/>
              <a:t>Diagram shows that the net force is independent of direction of airflow</a:t>
            </a:r>
          </a:p>
          <a:p>
            <a:r>
              <a:rPr lang="en-GB" dirty="0" smtClean="0"/>
              <a:t>Operational efficiency is ~ 80% but</a:t>
            </a:r>
          </a:p>
          <a:p>
            <a:pPr lvl="1"/>
            <a:r>
              <a:rPr lang="en-GB" dirty="0" smtClean="0"/>
              <a:t>At low air speeds the turbine absorbs power from the generator to maintain steady rotational speed</a:t>
            </a:r>
          </a:p>
          <a:p>
            <a:pPr lvl="1"/>
            <a:r>
              <a:rPr lang="en-GB" dirty="0" smtClean="0"/>
              <a:t>At high air speeds motion becomes turbulent reducing the net force on the blade and the efficiency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D8A2-B11B-4AE3-8956-DFBB4A98E065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7" name="Picture 6" descr="4.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1811" y="285728"/>
            <a:ext cx="4978263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GB" dirty="0" smtClean="0"/>
              <a:t>Two designs of shore based </a:t>
            </a:r>
            <a:r>
              <a:rPr lang="en-GB" dirty="0" err="1" smtClean="0"/>
              <a:t>OWCs</a:t>
            </a:r>
            <a:r>
              <a:rPr lang="en-GB" dirty="0" smtClean="0"/>
              <a:t> are the </a:t>
            </a:r>
            <a:r>
              <a:rPr lang="en-GB" b="1" dirty="0" smtClean="0">
                <a:solidFill>
                  <a:srgbClr val="FF0000"/>
                </a:solidFill>
              </a:rPr>
              <a:t>Limpet</a:t>
            </a:r>
            <a:r>
              <a:rPr lang="en-GB" dirty="0" smtClean="0"/>
              <a:t> (UK) and </a:t>
            </a:r>
            <a:r>
              <a:rPr lang="en-GB" b="1" dirty="0" smtClean="0">
                <a:solidFill>
                  <a:srgbClr val="FF0000"/>
                </a:solidFill>
              </a:rPr>
              <a:t>Osprey</a:t>
            </a:r>
            <a:r>
              <a:rPr lang="en-GB" dirty="0" smtClean="0"/>
              <a:t> (UK) generating 0.5 and 1.5 MW respectively</a:t>
            </a:r>
          </a:p>
          <a:p>
            <a:r>
              <a:rPr lang="en-GB" dirty="0" smtClean="0"/>
              <a:t>A 0.5MW OWC scheme is being prototyped in Australia using a 40m wide parabolic wave reflector to focus waves onto a 10m wide shoreline OWC</a:t>
            </a:r>
          </a:p>
          <a:p>
            <a:pPr lvl="1"/>
            <a:r>
              <a:rPr lang="en-GB" dirty="0" smtClean="0"/>
              <a:t>Capital cost 30% higher but 300% increase in output</a:t>
            </a:r>
          </a:p>
          <a:p>
            <a:r>
              <a:rPr lang="en-GB" dirty="0" smtClean="0"/>
              <a:t>Japan has a large floating OWC, the </a:t>
            </a:r>
            <a:r>
              <a:rPr lang="en-GB" b="1" dirty="0" smtClean="0">
                <a:solidFill>
                  <a:srgbClr val="FF0000"/>
                </a:solidFill>
              </a:rPr>
              <a:t>Mighty Whale</a:t>
            </a:r>
            <a:r>
              <a:rPr lang="en-GB" dirty="0" smtClean="0"/>
              <a:t>, generating 110kW but its primary role is as a wave breaker to produce calm water for fisheries etc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422D9-5547-41BC-8B50-82054249059A}" type="datetime1">
              <a:rPr lang="en-US" smtClean="0"/>
              <a:pPr/>
              <a:t>2/12/2010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30803</TotalTime>
  <Words>1055</Words>
  <Application>Microsoft Office PowerPoint</Application>
  <PresentationFormat>On-screen Show (4:3)</PresentationFormat>
  <Paragraphs>175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Custom Design</vt:lpstr>
      <vt:lpstr>1_Custom Design</vt:lpstr>
      <vt:lpstr>Equation</vt:lpstr>
      <vt:lpstr>WAVE ENERGY</vt:lpstr>
      <vt:lpstr>Slide 2</vt:lpstr>
      <vt:lpstr>ENERGY IN A SURFACE WAVE</vt:lpstr>
      <vt:lpstr>Slide 4</vt:lpstr>
      <vt:lpstr>WAVE POWER DEVICES</vt:lpstr>
      <vt:lpstr>SPILL-OVER DEVICES</vt:lpstr>
      <vt:lpstr>OSCILLATING WATER COLUMNS</vt:lpstr>
      <vt:lpstr>Slide 8</vt:lpstr>
      <vt:lpstr>Slide 9</vt:lpstr>
      <vt:lpstr>SUBMERGED DEVICES</vt:lpstr>
      <vt:lpstr>FLOATING DEVICES</vt:lpstr>
      <vt:lpstr>Slide 12</vt:lpstr>
      <vt:lpstr>IMPACT ON ENVIRONMENT AND PROSPECTS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114</cp:revision>
  <dcterms:created xsi:type="dcterms:W3CDTF">2009-05-20T14:32:32Z</dcterms:created>
  <dcterms:modified xsi:type="dcterms:W3CDTF">2010-02-12T11:38:07Z</dcterms:modified>
</cp:coreProperties>
</file>