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9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1/14/2010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62A1-2BEE-4794-B323-DC44323D58E0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8BC23-9079-44FE-AC79-0EBC310CB917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C3D3-F856-42A1-8372-B319F2CB5830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7F1F-EF9F-4F02-B210-D31F8294E4FA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23F4-BD65-4C63-86A0-990D7AF03E33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DD163-6804-4D04-8CA7-952FF1468B02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76A6-EE7D-4D20-A7BA-6223BCE580AF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F165-8F81-4D82-824F-77ABAF54DE4A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5B91-757B-4A6C-A864-5332096DE696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46D0-DB1A-4614-856F-DC314D075B84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1168-6113-4571-9D52-33C618CF3D16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A9220F-79F6-4DCD-9670-3D7155CF8F45}" type="datetime1">
              <a:rPr lang="en-US" smtClean="0"/>
              <a:pPr/>
              <a:t>1/14/2010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Lecture 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7CDE-B4F7-4A5A-87E4-7A52E1EA3E96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2B8E-181E-4D36-8068-2DA71A63FD82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E0B7-B88F-430F-8C35-773451131182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9118E-0EC4-4EFE-B2BF-56246F7BF31A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2245-38C9-47CD-9F8C-2CFEEE2160C1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A3C3-7569-4252-885A-71CE88AAAD2C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AF26-CCFD-4C9F-A978-8A84F94C7F65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03F7-A51B-4B0E-BF5E-5B057111A044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F8CE-A14A-48AB-888B-669A77299B03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7A11-F7A7-45B5-91E3-3F442864D13A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29D72-42DB-4D59-9BA1-5BA9AFC54C39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E9F91-8DDA-4D9C-A9D7-8F26902B7E70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C2342-C4D4-4802-92CD-6ACB84B42CF1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E4AAF-DED5-407C-8156-43B9CF4D665A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0C8E-BB37-4A81-BE72-48F3B8795781}" type="datetime1">
              <a:rPr lang="en-US" smtClean="0"/>
              <a:pPr/>
              <a:t>1/14/2010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/>
          <a:lstStyle/>
          <a:p>
            <a:r>
              <a:rPr lang="en-GB" dirty="0" smtClean="0"/>
              <a:t>HYDROPOWER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8501122" cy="557216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Hydropower taps into the natural cycle of</a:t>
            </a:r>
          </a:p>
          <a:p>
            <a:pPr lvl="1"/>
            <a:r>
              <a:rPr lang="en-GB" dirty="0" smtClean="0"/>
              <a:t>Solar </a:t>
            </a:r>
            <a:r>
              <a:rPr lang="en-GB" dirty="0" err="1" smtClean="0"/>
              <a:t>heat</a:t>
            </a:r>
            <a:r>
              <a:rPr lang="en-GB" dirty="0" err="1" smtClean="0">
                <a:sym typeface="Wingdings" pitchFamily="2" charset="2"/>
              </a:rPr>
              <a:t>sea</a:t>
            </a:r>
            <a:r>
              <a:rPr lang="en-GB" dirty="0" smtClean="0">
                <a:sym typeface="Wingdings" pitchFamily="2" charset="2"/>
              </a:rPr>
              <a:t> water </a:t>
            </a:r>
            <a:r>
              <a:rPr lang="en-GB" dirty="0" err="1" smtClean="0">
                <a:sym typeface="Wingdings" pitchFamily="2" charset="2"/>
              </a:rPr>
              <a:t>evaporationrainfallriverssea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It is an established technology delivering ~20% of global electric production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By far the largest source of renewable energy</a:t>
            </a:r>
          </a:p>
          <a:p>
            <a:r>
              <a:rPr lang="en-GB" dirty="0" smtClean="0">
                <a:sym typeface="Wingdings" pitchFamily="2" charset="2"/>
              </a:rPr>
              <a:t>Energy of water is either potential (reservoirs) or kinetic (rivers). In both cases large water turbines are needed.</a:t>
            </a:r>
          </a:p>
          <a:p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Tidal energy </a:t>
            </a:r>
            <a:r>
              <a:rPr lang="en-GB" dirty="0" smtClean="0">
                <a:sym typeface="Wingdings" pitchFamily="2" charset="2"/>
              </a:rPr>
              <a:t>exploits bulk motion of water and requires low-head water turbines</a:t>
            </a:r>
          </a:p>
          <a:p>
            <a:r>
              <a:rPr lang="en-GB" b="1" dirty="0" smtClean="0">
                <a:solidFill>
                  <a:srgbClr val="FF0000"/>
                </a:solidFill>
                <a:sym typeface="Wingdings" pitchFamily="2" charset="2"/>
              </a:rPr>
              <a:t>Wave power </a:t>
            </a:r>
            <a:r>
              <a:rPr lang="en-GB" dirty="0" smtClean="0">
                <a:sym typeface="Wingdings" pitchFamily="2" charset="2"/>
              </a:rPr>
              <a:t>is a huge and largely untapped resource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Ocean waves transport 30 – 70 kW of power per metre width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Need technologies to survive violent sea conditions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Best sites are between 40</a:t>
            </a:r>
            <a:r>
              <a:rPr lang="en-GB" baseline="30000" dirty="0" smtClean="0">
                <a:sym typeface="Wingdings" pitchFamily="2" charset="2"/>
              </a:rPr>
              <a:t>o</a:t>
            </a:r>
            <a:r>
              <a:rPr lang="en-GB" dirty="0" smtClean="0">
                <a:sym typeface="Wingdings" pitchFamily="2" charset="2"/>
              </a:rPr>
              <a:t> and 60</a:t>
            </a:r>
            <a:r>
              <a:rPr lang="en-GB" baseline="30000" dirty="0" smtClean="0">
                <a:sym typeface="Wingdings" pitchFamily="2" charset="2"/>
              </a:rPr>
              <a:t>o</a:t>
            </a:r>
            <a:r>
              <a:rPr lang="en-GB" dirty="0" smtClean="0">
                <a:sym typeface="Wingdings" pitchFamily="2" charset="2"/>
              </a:rPr>
              <a:t> latitudes on western coastlines above and below the equator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1B966-0139-4657-A39B-FBD07422F08B}" type="datetime1">
              <a:rPr lang="en-US" smtClean="0"/>
              <a:pPr/>
              <a:t>1/14/2010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9001156" cy="650083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Consider two extreme cases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q</a:t>
            </a:r>
            <a:r>
              <a:rPr lang="en-GB" baseline="-25000" dirty="0" smtClean="0"/>
              <a:t>1</a:t>
            </a:r>
            <a:r>
              <a:rPr lang="en-GB" dirty="0" smtClean="0"/>
              <a:t> = q</a:t>
            </a:r>
            <a:r>
              <a:rPr lang="en-GB" baseline="-25000" dirty="0" smtClean="0"/>
              <a:t>2</a:t>
            </a:r>
            <a:r>
              <a:rPr lang="en-GB" dirty="0" smtClean="0"/>
              <a:t>  i.e.     ‘pure reaction’ 	then 	E = (p</a:t>
            </a:r>
            <a:r>
              <a:rPr lang="en-GB" baseline="-25000" dirty="0" smtClean="0"/>
              <a:t>1</a:t>
            </a:r>
            <a:r>
              <a:rPr lang="en-GB" dirty="0" smtClean="0"/>
              <a:t> – p</a:t>
            </a:r>
            <a:r>
              <a:rPr lang="en-GB" baseline="-25000" dirty="0" smtClean="0"/>
              <a:t>2</a:t>
            </a:r>
            <a:r>
              <a:rPr lang="en-GB" dirty="0" smtClean="0"/>
              <a:t> )/ </a:t>
            </a:r>
            <a:r>
              <a:rPr lang="en-GB" dirty="0" smtClean="0">
                <a:latin typeface="Symbol" pitchFamily="18" charset="2"/>
              </a:rPr>
              <a:t>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</a:t>
            </a:r>
            <a:r>
              <a:rPr lang="en-GB" baseline="-25000" dirty="0" smtClean="0"/>
              <a:t>1</a:t>
            </a:r>
            <a:r>
              <a:rPr lang="en-GB" dirty="0" smtClean="0"/>
              <a:t> = p</a:t>
            </a:r>
            <a:r>
              <a:rPr lang="en-GB" baseline="-25000" dirty="0" smtClean="0"/>
              <a:t>2</a:t>
            </a:r>
            <a:r>
              <a:rPr lang="en-GB" dirty="0" smtClean="0"/>
              <a:t>  i.e.     ‘pure impulsive’ </a:t>
            </a:r>
            <a:r>
              <a:rPr lang="en-GB" baseline="-25000" dirty="0" smtClean="0"/>
              <a:t>	</a:t>
            </a:r>
            <a:r>
              <a:rPr lang="en-GB" dirty="0" smtClean="0"/>
              <a:t>then	E = ½ ( q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2</a:t>
            </a:r>
            <a:r>
              <a:rPr lang="en-GB" dirty="0" smtClean="0"/>
              <a:t> – q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2</a:t>
            </a:r>
            <a:r>
              <a:rPr lang="en-GB" dirty="0" smtClean="0"/>
              <a:t>)</a:t>
            </a:r>
          </a:p>
          <a:p>
            <a:pPr marL="457200" indent="-457200"/>
            <a:r>
              <a:rPr lang="en-GB" dirty="0" smtClean="0"/>
              <a:t>Define the degree of reaction </a:t>
            </a:r>
          </a:p>
          <a:p>
            <a:pPr marL="457200" indent="-457200">
              <a:buNone/>
            </a:pPr>
            <a:r>
              <a:rPr lang="en-GB" dirty="0" smtClean="0"/>
              <a:t>		</a:t>
            </a:r>
            <a:r>
              <a:rPr lang="en-GB" b="1" dirty="0" smtClean="0">
                <a:solidFill>
                  <a:srgbClr val="FF0000"/>
                </a:solidFill>
              </a:rPr>
              <a:t>R = (p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 – p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)/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 </a:t>
            </a:r>
            <a:r>
              <a:rPr lang="en-GB" b="1" dirty="0" smtClean="0">
                <a:solidFill>
                  <a:srgbClr val="FF0000"/>
                </a:solidFill>
              </a:rPr>
              <a:t>E = 1 - ( q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– q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)/2E  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(4.4)</a:t>
            </a:r>
          </a:p>
          <a:p>
            <a:pPr marL="457200" indent="-457200"/>
            <a:r>
              <a:rPr lang="en-GB" dirty="0" smtClean="0"/>
              <a:t>Euler’s turbine </a:t>
            </a:r>
            <a:r>
              <a:rPr lang="en-GB" dirty="0" err="1" smtClean="0"/>
              <a:t>eqn</a:t>
            </a:r>
            <a:r>
              <a:rPr lang="en-GB" dirty="0" smtClean="0"/>
              <a:t>. </a:t>
            </a:r>
            <a:r>
              <a:rPr lang="en-GB" dirty="0" smtClean="0">
                <a:solidFill>
                  <a:srgbClr val="FF0000"/>
                </a:solidFill>
              </a:rPr>
              <a:t>(3.8) </a:t>
            </a:r>
          </a:p>
          <a:p>
            <a:pPr marL="457200" indent="-457200">
              <a:buNone/>
            </a:pPr>
            <a:r>
              <a:rPr lang="en-GB" dirty="0" smtClean="0">
                <a:solidFill>
                  <a:srgbClr val="FF0000"/>
                </a:solidFill>
              </a:rPr>
              <a:t>		P =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w </a:t>
            </a:r>
            <a:r>
              <a:rPr lang="en-GB" dirty="0" err="1" smtClean="0">
                <a:solidFill>
                  <a:srgbClr val="FF0000"/>
                </a:solidFill>
              </a:rPr>
              <a:t>Q</a:t>
            </a:r>
            <a:r>
              <a:rPr lang="en-GB" dirty="0" err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(r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q</a:t>
            </a:r>
            <a:r>
              <a:rPr lang="en-GB" baseline="-25000" dirty="0" smtClean="0">
                <a:solidFill>
                  <a:srgbClr val="FF0000"/>
                </a:solidFill>
              </a:rPr>
              <a:t>1 </a:t>
            </a:r>
            <a:r>
              <a:rPr lang="en-GB" dirty="0" smtClean="0">
                <a:solidFill>
                  <a:srgbClr val="FF0000"/>
                </a:solidFill>
              </a:rPr>
              <a:t>cos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 -r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q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cos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  <a:p>
            <a:pPr marL="457200" indent="-457200">
              <a:buNone/>
            </a:pPr>
            <a:r>
              <a:rPr lang="en-GB" dirty="0" smtClean="0">
                <a:solidFill>
                  <a:srgbClr val="FF0000"/>
                </a:solidFill>
              </a:rPr>
              <a:t>		</a:t>
            </a:r>
            <a:r>
              <a:rPr lang="en-GB" b="1" dirty="0" smtClean="0">
                <a:solidFill>
                  <a:srgbClr val="FF0000"/>
                </a:solidFill>
              </a:rPr>
              <a:t>P  = </a:t>
            </a:r>
            <a:r>
              <a:rPr lang="en-GB" b="1" dirty="0" err="1" smtClean="0">
                <a:solidFill>
                  <a:srgbClr val="FF0000"/>
                </a:solidFill>
              </a:rPr>
              <a:t>Q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(u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q</a:t>
            </a:r>
            <a:r>
              <a:rPr lang="en-GB" b="1" baseline="-25000" dirty="0" smtClean="0">
                <a:solidFill>
                  <a:srgbClr val="FF0000"/>
                </a:solidFill>
              </a:rPr>
              <a:t>1 </a:t>
            </a:r>
            <a:r>
              <a:rPr lang="en-GB" b="1" dirty="0" smtClean="0">
                <a:solidFill>
                  <a:srgbClr val="FF0000"/>
                </a:solidFill>
              </a:rPr>
              <a:t>cos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 -u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q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cos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) = </a:t>
            </a:r>
            <a:r>
              <a:rPr lang="en-GB" b="1" dirty="0" err="1" smtClean="0">
                <a:solidFill>
                  <a:srgbClr val="FF0000"/>
                </a:solidFill>
              </a:rPr>
              <a:t>Q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E ; E is energy per unit mass i.e.	E = u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q</a:t>
            </a:r>
            <a:r>
              <a:rPr lang="en-GB" b="1" baseline="-25000" dirty="0" smtClean="0">
                <a:solidFill>
                  <a:srgbClr val="FF0000"/>
                </a:solidFill>
              </a:rPr>
              <a:t>1 </a:t>
            </a:r>
            <a:r>
              <a:rPr lang="en-GB" b="1" dirty="0" smtClean="0">
                <a:solidFill>
                  <a:srgbClr val="FF0000"/>
                </a:solidFill>
              </a:rPr>
              <a:t>cos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 -u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q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cos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GB" b="1" baseline="-25000" dirty="0" smtClean="0">
                <a:solidFill>
                  <a:srgbClr val="FF0000"/>
                </a:solidFill>
              </a:rPr>
              <a:t>2  			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(4.5)</a:t>
            </a:r>
          </a:p>
          <a:p>
            <a:pPr marL="457200" indent="-457200"/>
            <a:r>
              <a:rPr lang="en-GB" dirty="0" smtClean="0"/>
              <a:t>The power available from a head of water h is</a:t>
            </a:r>
          </a:p>
          <a:p>
            <a:pPr marL="457200" indent="-457200">
              <a:buNone/>
            </a:pPr>
            <a:r>
              <a:rPr lang="en-GB" dirty="0" smtClean="0"/>
              <a:t>			  </a:t>
            </a:r>
            <a:r>
              <a:rPr lang="en-GB" dirty="0" smtClean="0">
                <a:solidFill>
                  <a:srgbClr val="FF0000"/>
                </a:solidFill>
              </a:rPr>
              <a:t>P =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h r </a:t>
            </a:r>
            <a:r>
              <a:rPr lang="en-GB" dirty="0" smtClean="0">
                <a:solidFill>
                  <a:srgbClr val="FF0000"/>
                </a:solidFill>
              </a:rPr>
              <a:t>g h Q     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(4.1)</a:t>
            </a:r>
          </a:p>
          <a:p>
            <a:pPr marL="457200" indent="-457200"/>
            <a:r>
              <a:rPr lang="en-GB" dirty="0" smtClean="0"/>
              <a:t>Equating the two we define the </a:t>
            </a:r>
            <a:r>
              <a:rPr lang="en-GB" b="1" dirty="0" smtClean="0">
                <a:solidFill>
                  <a:srgbClr val="FF0000"/>
                </a:solidFill>
              </a:rPr>
              <a:t>hydraulic efficiency </a:t>
            </a:r>
            <a:r>
              <a:rPr lang="en-GB" dirty="0" smtClean="0"/>
              <a:t>as</a:t>
            </a:r>
          </a:p>
          <a:p>
            <a:pPr marL="457200" indent="-457200">
              <a:buNone/>
            </a:pPr>
            <a:r>
              <a:rPr lang="en-GB" dirty="0" smtClean="0"/>
              <a:t> 			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h </a:t>
            </a:r>
            <a:r>
              <a:rPr lang="en-GB" dirty="0" smtClean="0">
                <a:solidFill>
                  <a:srgbClr val="FF0000"/>
                </a:solidFill>
              </a:rPr>
              <a:t>= </a:t>
            </a:r>
            <a:r>
              <a:rPr lang="en-GB" dirty="0" err="1" smtClean="0">
                <a:solidFill>
                  <a:srgbClr val="FF0000"/>
                </a:solidFill>
              </a:rPr>
              <a:t>Q</a:t>
            </a:r>
            <a:r>
              <a:rPr lang="en-GB" dirty="0" err="1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(u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q</a:t>
            </a:r>
            <a:r>
              <a:rPr lang="en-GB" baseline="-25000" dirty="0" smtClean="0">
                <a:solidFill>
                  <a:srgbClr val="FF0000"/>
                </a:solidFill>
              </a:rPr>
              <a:t>1 </a:t>
            </a:r>
            <a:r>
              <a:rPr lang="en-GB" dirty="0" smtClean="0">
                <a:solidFill>
                  <a:srgbClr val="FF0000"/>
                </a:solidFill>
              </a:rPr>
              <a:t>cos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FF0000"/>
                </a:solidFill>
              </a:rPr>
              <a:t> -u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q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cos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) /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r </a:t>
            </a:r>
            <a:r>
              <a:rPr lang="en-GB" dirty="0" smtClean="0">
                <a:solidFill>
                  <a:srgbClr val="FF0000"/>
                </a:solidFill>
              </a:rPr>
              <a:t>g h Q </a:t>
            </a:r>
          </a:p>
          <a:p>
            <a:pPr marL="457200" indent="-457200">
              <a:buNone/>
            </a:pPr>
            <a:r>
              <a:rPr lang="en-GB" dirty="0" smtClean="0"/>
              <a:t>	so		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h </a:t>
            </a:r>
            <a:r>
              <a:rPr lang="en-GB" b="1" dirty="0" smtClean="0">
                <a:solidFill>
                  <a:srgbClr val="FF0000"/>
                </a:solidFill>
              </a:rPr>
              <a:t>=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(u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q</a:t>
            </a:r>
            <a:r>
              <a:rPr lang="en-GB" b="1" baseline="-25000" dirty="0" smtClean="0">
                <a:solidFill>
                  <a:srgbClr val="FF0000"/>
                </a:solidFill>
              </a:rPr>
              <a:t>1 </a:t>
            </a:r>
            <a:r>
              <a:rPr lang="en-GB" b="1" dirty="0" smtClean="0">
                <a:solidFill>
                  <a:srgbClr val="FF0000"/>
                </a:solidFill>
              </a:rPr>
              <a:t>cos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 -u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q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cos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) /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g h    	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(4.6)</a:t>
            </a:r>
          </a:p>
          <a:p>
            <a:pPr marL="457200" indent="-457200"/>
            <a:r>
              <a:rPr lang="en-GB" dirty="0" smtClean="0"/>
              <a:t>Maximum efficiency when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= 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GB" dirty="0" smtClean="0">
                <a:solidFill>
                  <a:srgbClr val="FF0000"/>
                </a:solidFill>
              </a:rPr>
              <a:t>/2 is  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h</a:t>
            </a:r>
            <a:r>
              <a:rPr lang="en-GB" baseline="-25000" dirty="0" err="1" smtClean="0">
                <a:solidFill>
                  <a:srgbClr val="FF0000"/>
                </a:solidFill>
              </a:rPr>
              <a:t>max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= </a:t>
            </a:r>
            <a:r>
              <a:rPr lang="en-GB" b="1" dirty="0" smtClean="0">
                <a:solidFill>
                  <a:srgbClr val="FF0000"/>
                </a:solidFill>
              </a:rPr>
              <a:t>u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q</a:t>
            </a:r>
            <a:r>
              <a:rPr lang="en-GB" b="1" baseline="-25000" dirty="0" smtClean="0">
                <a:solidFill>
                  <a:srgbClr val="FF0000"/>
                </a:solidFill>
              </a:rPr>
              <a:t>1 </a:t>
            </a:r>
            <a:r>
              <a:rPr lang="en-GB" b="1" dirty="0" smtClean="0">
                <a:solidFill>
                  <a:srgbClr val="FF0000"/>
                </a:solidFill>
              </a:rPr>
              <a:t>cos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 /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g h</a:t>
            </a:r>
          </a:p>
          <a:p>
            <a:pPr marL="457200" indent="-457200">
              <a:buNone/>
            </a:pPr>
            <a:r>
              <a:rPr lang="en-GB" dirty="0" smtClean="0"/>
              <a:t>	</a:t>
            </a:r>
            <a:r>
              <a:rPr lang="en-GB" dirty="0" err="1" smtClean="0"/>
              <a:t>i.e</a:t>
            </a:r>
            <a:r>
              <a:rPr lang="en-GB" dirty="0" smtClean="0"/>
              <a:t> when the fluid exits in the radial direction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5EB1-89DE-4AC4-87D0-437E872B1FCA}" type="datetime1">
              <a:rPr lang="en-US" smtClean="0"/>
              <a:pPr/>
              <a:t>1/14/2010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2357454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b="0" dirty="0" smtClean="0"/>
              <a:t>Example: 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A reaction turbine has equal areas at entrance of the stator  and runner and at the runner exit. Water enters the stator </a:t>
            </a:r>
            <a:r>
              <a:rPr lang="en-GB" sz="2400" b="0" dirty="0" err="1" smtClean="0">
                <a:solidFill>
                  <a:schemeClr val="accent3">
                    <a:lumMod val="50000"/>
                  </a:schemeClr>
                </a:solidFill>
              </a:rPr>
              <a:t>radially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with velocity q</a:t>
            </a:r>
            <a:r>
              <a:rPr lang="en-GB" sz="2400" b="0" baseline="-25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= 2 ms</a:t>
            </a:r>
            <a:r>
              <a:rPr lang="en-GB" sz="2400" b="0" baseline="30000" dirty="0" smtClean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and leaves at an angle 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b</a:t>
            </a:r>
            <a:r>
              <a:rPr lang="en-GB" sz="2400" b="0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= 10</a:t>
            </a:r>
            <a:r>
              <a:rPr lang="en-GB" sz="2400" b="0" baseline="30000" dirty="0" smtClean="0">
                <a:solidFill>
                  <a:schemeClr val="accent3">
                    <a:lumMod val="50000"/>
                  </a:schemeClr>
                </a:solidFill>
              </a:rPr>
              <a:t>0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with velocity q</a:t>
            </a:r>
            <a:r>
              <a:rPr lang="en-GB" sz="2400" b="0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= 10 ms</a:t>
            </a:r>
            <a:r>
              <a:rPr lang="en-GB" sz="2400" b="0" baseline="30000" dirty="0" smtClean="0">
                <a:solidFill>
                  <a:schemeClr val="accent3">
                    <a:lumMod val="50000"/>
                  </a:schemeClr>
                </a:solidFill>
              </a:rPr>
              <a:t>-1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. The velocity of the runner at r = r</a:t>
            </a:r>
            <a:r>
              <a:rPr lang="en-GB" sz="2400" b="0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is u</a:t>
            </a:r>
            <a:r>
              <a:rPr lang="en-GB" sz="2400" b="0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tangentially such that the relative velocity of the water w</a:t>
            </a:r>
            <a:r>
              <a:rPr lang="en-GB" sz="2400" b="0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is radial. On leaving the runner the absolute velocity q</a:t>
            </a:r>
            <a:r>
              <a:rPr lang="en-GB" sz="2400" b="0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sz="2400" b="0" dirty="0" smtClean="0">
                <a:solidFill>
                  <a:schemeClr val="accent3">
                    <a:lumMod val="50000"/>
                  </a:schemeClr>
                </a:solidFill>
              </a:rPr>
              <a:t> is radial. If the head h = 11m calculate the degree of reaction and the hydraulic efficiency</a:t>
            </a:r>
            <a:endParaRPr lang="en-GB" sz="2400" b="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401080" cy="3857652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Let A be the common areas at the entrance etc. </a:t>
            </a:r>
          </a:p>
          <a:p>
            <a:pPr>
              <a:buNone/>
            </a:pPr>
            <a:r>
              <a:rPr lang="en-GB" dirty="0" smtClean="0"/>
              <a:t>Flow rate =  q</a:t>
            </a:r>
            <a:r>
              <a:rPr lang="en-GB" baseline="-25000" dirty="0" smtClean="0"/>
              <a:t>0</a:t>
            </a:r>
            <a:r>
              <a:rPr lang="en-GB" dirty="0" smtClean="0"/>
              <a:t>A = w</a:t>
            </a:r>
            <a:r>
              <a:rPr lang="en-GB" baseline="-25000" dirty="0" smtClean="0"/>
              <a:t>1</a:t>
            </a:r>
            <a:r>
              <a:rPr lang="en-GB" dirty="0" smtClean="0"/>
              <a:t>A = q</a:t>
            </a:r>
            <a:r>
              <a:rPr lang="en-GB" baseline="-25000" dirty="0" smtClean="0"/>
              <a:t>2</a:t>
            </a:r>
            <a:r>
              <a:rPr lang="en-GB" dirty="0" smtClean="0"/>
              <a:t>A     therefore   q</a:t>
            </a:r>
            <a:r>
              <a:rPr lang="en-GB" baseline="-25000" dirty="0" smtClean="0"/>
              <a:t>0</a:t>
            </a:r>
            <a:r>
              <a:rPr lang="en-GB" dirty="0" smtClean="0"/>
              <a:t> = w</a:t>
            </a:r>
            <a:r>
              <a:rPr lang="en-GB" baseline="-25000" dirty="0" smtClean="0"/>
              <a:t>1</a:t>
            </a:r>
            <a:r>
              <a:rPr lang="en-GB" dirty="0" smtClean="0"/>
              <a:t> = q</a:t>
            </a:r>
            <a:r>
              <a:rPr lang="en-GB" baseline="-25000" dirty="0" smtClean="0"/>
              <a:t>2</a:t>
            </a:r>
          </a:p>
          <a:p>
            <a:pPr>
              <a:buNone/>
            </a:pPr>
            <a:r>
              <a:rPr lang="en-GB" dirty="0" smtClean="0"/>
              <a:t>Energy transfer per unit mass E = u</a:t>
            </a:r>
            <a:r>
              <a:rPr lang="en-GB" baseline="-25000" dirty="0" smtClean="0"/>
              <a:t>1</a:t>
            </a:r>
            <a:r>
              <a:rPr lang="en-GB" dirty="0" smtClean="0"/>
              <a:t>q</a:t>
            </a:r>
            <a:r>
              <a:rPr lang="en-GB" baseline="-25000" dirty="0" smtClean="0"/>
              <a:t>1 </a:t>
            </a:r>
            <a:r>
              <a:rPr lang="en-GB" dirty="0" smtClean="0"/>
              <a:t>cos</a:t>
            </a:r>
            <a:r>
              <a:rPr lang="en-GB" dirty="0" smtClean="0">
                <a:latin typeface="Symbol" pitchFamily="18" charset="2"/>
              </a:rPr>
              <a:t>b</a:t>
            </a:r>
            <a:r>
              <a:rPr lang="en-GB" baseline="-25000" dirty="0" smtClean="0"/>
              <a:t>1</a:t>
            </a:r>
            <a:r>
              <a:rPr lang="en-GB" dirty="0" smtClean="0"/>
              <a:t> -u</a:t>
            </a:r>
            <a:r>
              <a:rPr lang="en-GB" baseline="-25000" dirty="0" smtClean="0"/>
              <a:t>2</a:t>
            </a:r>
            <a:r>
              <a:rPr lang="en-GB" dirty="0" smtClean="0"/>
              <a:t>q</a:t>
            </a:r>
            <a:r>
              <a:rPr lang="en-GB" baseline="-25000" dirty="0" smtClean="0"/>
              <a:t>2</a:t>
            </a:r>
            <a:r>
              <a:rPr lang="en-GB" dirty="0" smtClean="0"/>
              <a:t> cos</a:t>
            </a:r>
            <a:r>
              <a:rPr lang="en-GB" dirty="0" smtClean="0">
                <a:latin typeface="Symbol" pitchFamily="18" charset="2"/>
              </a:rPr>
              <a:t>b</a:t>
            </a:r>
            <a:r>
              <a:rPr lang="en-GB" baseline="-25000" dirty="0" smtClean="0"/>
              <a:t>2  </a:t>
            </a:r>
            <a:r>
              <a:rPr lang="en-GB" dirty="0" smtClean="0"/>
              <a:t>(4.5)</a:t>
            </a:r>
          </a:p>
          <a:p>
            <a:pPr>
              <a:buNone/>
            </a:pPr>
            <a:r>
              <a:rPr lang="en-GB" dirty="0" smtClean="0"/>
              <a:t>Since the direction of q</a:t>
            </a:r>
            <a:r>
              <a:rPr lang="en-GB" baseline="-25000" dirty="0" smtClean="0"/>
              <a:t>2</a:t>
            </a:r>
            <a:r>
              <a:rPr lang="en-GB" dirty="0" smtClean="0"/>
              <a:t> is radial </a:t>
            </a:r>
            <a:r>
              <a:rPr lang="en-GB" dirty="0" smtClean="0">
                <a:latin typeface="Symbol" pitchFamily="18" charset="2"/>
              </a:rPr>
              <a:t>b</a:t>
            </a:r>
            <a:r>
              <a:rPr lang="en-GB" baseline="-25000" dirty="0" smtClean="0">
                <a:latin typeface="Symbol" pitchFamily="18" charset="2"/>
              </a:rPr>
              <a:t>2</a:t>
            </a:r>
            <a:r>
              <a:rPr lang="en-GB" dirty="0" smtClean="0">
                <a:latin typeface="Symbol" pitchFamily="18" charset="2"/>
              </a:rPr>
              <a:t> = p </a:t>
            </a:r>
            <a:r>
              <a:rPr lang="en-GB" dirty="0" smtClean="0"/>
              <a:t>/ 2.</a:t>
            </a:r>
          </a:p>
          <a:p>
            <a:pPr>
              <a:buNone/>
            </a:pPr>
            <a:r>
              <a:rPr lang="en-GB" dirty="0" smtClean="0"/>
              <a:t>Putting q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GB" dirty="0" err="1" smtClean="0"/>
              <a:t>cos</a:t>
            </a:r>
            <a:r>
              <a:rPr lang="en-GB" dirty="0" smtClean="0"/>
              <a:t> </a:t>
            </a:r>
            <a:r>
              <a:rPr lang="en-GB" dirty="0" smtClean="0">
                <a:latin typeface="Symbol" pitchFamily="18" charset="2"/>
              </a:rPr>
              <a:t>b</a:t>
            </a:r>
            <a:r>
              <a:rPr lang="en-GB" baseline="-25000" dirty="0" smtClean="0">
                <a:latin typeface="Symbol" pitchFamily="18" charset="2"/>
              </a:rPr>
              <a:t>1 </a:t>
            </a:r>
            <a:r>
              <a:rPr lang="en-GB" dirty="0" smtClean="0"/>
              <a:t>= u</a:t>
            </a:r>
            <a:r>
              <a:rPr lang="en-GB" baseline="-25000" dirty="0" smtClean="0"/>
              <a:t>1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(since w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is radial)  </a:t>
            </a:r>
            <a:r>
              <a:rPr lang="en-GB" dirty="0" smtClean="0"/>
              <a:t>then E = u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2</a:t>
            </a:r>
            <a:r>
              <a:rPr lang="en-GB" dirty="0" smtClean="0"/>
              <a:t> . </a:t>
            </a:r>
          </a:p>
          <a:p>
            <a:pPr>
              <a:buNone/>
            </a:pPr>
            <a:r>
              <a:rPr lang="en-GB" dirty="0" smtClean="0"/>
              <a:t>Now   q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2 </a:t>
            </a:r>
            <a:r>
              <a:rPr lang="en-GB" dirty="0" smtClean="0"/>
              <a:t>= u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2</a:t>
            </a:r>
            <a:r>
              <a:rPr lang="en-GB" dirty="0" smtClean="0"/>
              <a:t>+w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2</a:t>
            </a:r>
            <a:r>
              <a:rPr lang="en-GB" dirty="0" smtClean="0"/>
              <a:t> = u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2</a:t>
            </a:r>
            <a:r>
              <a:rPr lang="en-GB" dirty="0" smtClean="0"/>
              <a:t>+q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2 </a:t>
            </a:r>
            <a:r>
              <a:rPr lang="en-GB" dirty="0" smtClean="0"/>
              <a:t>since </a:t>
            </a:r>
            <a:r>
              <a:rPr lang="en-GB" smtClean="0"/>
              <a:t>w</a:t>
            </a:r>
            <a:r>
              <a:rPr lang="en-GB" baseline="-25000" smtClean="0"/>
              <a:t>1</a:t>
            </a:r>
            <a:r>
              <a:rPr lang="en-GB" smtClean="0"/>
              <a:t> and q</a:t>
            </a:r>
            <a:r>
              <a:rPr lang="en-GB" baseline="-25000" smtClean="0"/>
              <a:t>2</a:t>
            </a:r>
            <a:r>
              <a:rPr lang="en-GB" smtClean="0"/>
              <a:t> </a:t>
            </a:r>
            <a:r>
              <a:rPr lang="en-GB" dirty="0" smtClean="0"/>
              <a:t>are equal and radial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Degree of reaction R = 1 – (q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– q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)/2E = 1 - u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baseline="30000" dirty="0" smtClean="0">
                <a:solidFill>
                  <a:srgbClr val="FF0000"/>
                </a:solidFill>
              </a:rPr>
              <a:t>2 </a:t>
            </a:r>
            <a:r>
              <a:rPr lang="en-GB" b="1" dirty="0" smtClean="0">
                <a:solidFill>
                  <a:srgbClr val="FF0000"/>
                </a:solidFill>
              </a:rPr>
              <a:t>/ 2u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=   ½ 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Hydraulic efficiency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h </a:t>
            </a:r>
            <a:r>
              <a:rPr lang="en-GB" dirty="0" smtClean="0">
                <a:solidFill>
                  <a:srgbClr val="FF0000"/>
                </a:solidFill>
              </a:rPr>
              <a:t>= </a:t>
            </a:r>
            <a:r>
              <a:rPr lang="en-GB" b="1" dirty="0" smtClean="0">
                <a:solidFill>
                  <a:srgbClr val="FF0000"/>
                </a:solidFill>
              </a:rPr>
              <a:t>u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q</a:t>
            </a:r>
            <a:r>
              <a:rPr lang="en-GB" b="1" baseline="-25000" dirty="0" smtClean="0">
                <a:solidFill>
                  <a:srgbClr val="FF0000"/>
                </a:solidFill>
              </a:rPr>
              <a:t>1 </a:t>
            </a:r>
            <a:r>
              <a:rPr lang="en-GB" b="1" dirty="0" smtClean="0">
                <a:solidFill>
                  <a:srgbClr val="FF0000"/>
                </a:solidFill>
              </a:rPr>
              <a:t>cos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 /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g h ≈ 0.9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D6732-2E59-409B-81BA-1F784EBF2356}" type="datetime1">
              <a:rPr lang="en-US" smtClean="0"/>
              <a:pPr/>
              <a:t>1/14/2010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357190"/>
          </a:xfrm>
        </p:spPr>
        <p:txBody>
          <a:bodyPr>
            <a:noAutofit/>
          </a:bodyPr>
          <a:lstStyle/>
          <a:p>
            <a:r>
              <a:rPr lang="en-GB" sz="2400" dirty="0" smtClean="0"/>
              <a:t>Choice of water turbine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28654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Choice depends on head of water h and flow rate Q available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Impulse turbines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are suited to large h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and low Q e.g. fast mountain streams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Kaplan turbines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are suited to low h ,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large Q sites e.g. run-of-river sites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Francis turbines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are preferred for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large h, large Q sites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e.g.dams</a:t>
            </a: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		</a:t>
            </a:r>
            <a:r>
              <a:rPr lang="en-GB" b="1" dirty="0" smtClean="0">
                <a:solidFill>
                  <a:srgbClr val="FF0000"/>
                </a:solidFill>
              </a:rPr>
              <a:t>Impact and Prospects of hydropower</a:t>
            </a:r>
          </a:p>
          <a:p>
            <a:r>
              <a:rPr lang="en-GB" dirty="0" smtClean="0"/>
              <a:t>Positive issues for hydropower include: no greenhouse gases, long lifetime and minimal maintenance and operation costs</a:t>
            </a:r>
          </a:p>
          <a:p>
            <a:r>
              <a:rPr lang="en-GB" dirty="0" smtClean="0"/>
              <a:t>Negative issues include: relocation of 30M-60M people worldwide, only 1% chance of a dam collapsing but catastrophic consequences, large capital cost, availability of sites, impact on environment</a:t>
            </a:r>
          </a:p>
          <a:p>
            <a:r>
              <a:rPr lang="en-GB" dirty="0" smtClean="0"/>
              <a:t>Future developments are patchy depending on the above issues and comparative economics with other power sources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264D-5217-4E7F-953F-0D633EA4741E}" type="datetime1">
              <a:rPr lang="en-US" smtClean="0"/>
              <a:pPr/>
              <a:t>1/14/2010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7" name="Picture 6" descr="4.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714357"/>
            <a:ext cx="3528243" cy="2540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786478"/>
          </a:xfrm>
        </p:spPr>
        <p:txBody>
          <a:bodyPr/>
          <a:lstStyle/>
          <a:p>
            <a:r>
              <a:rPr lang="en-GB" dirty="0" smtClean="0"/>
              <a:t>Waterwheels have been in use since ancient times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Early examples were of the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undershot design (a)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Later the overshot design (b)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with shaped blades were much more efficient</a:t>
            </a:r>
          </a:p>
          <a:p>
            <a:r>
              <a:rPr lang="en-GB" dirty="0" smtClean="0"/>
              <a:t>In 1832 the </a:t>
            </a:r>
            <a:r>
              <a:rPr lang="en-GB" b="1" dirty="0" err="1" smtClean="0">
                <a:solidFill>
                  <a:srgbClr val="FF0000"/>
                </a:solidFill>
              </a:rPr>
              <a:t>Fourneyron</a:t>
            </a:r>
            <a:r>
              <a:rPr lang="en-GB" b="1" dirty="0" smtClean="0">
                <a:solidFill>
                  <a:srgbClr val="FF0000"/>
                </a:solidFill>
              </a:rPr>
              <a:t> Turbine </a:t>
            </a:r>
            <a:r>
              <a:rPr lang="en-GB" dirty="0" smtClean="0"/>
              <a:t>was invented,  efficiencies &gt; 80%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 fully submerged vertical axis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device with fixed guide vanes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directing water outwards through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gaps between the moving runner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blades</a:t>
            </a:r>
          </a:p>
          <a:p>
            <a:r>
              <a:rPr lang="en-GB" dirty="0" smtClean="0"/>
              <a:t>Modern water turbines are typically &gt; 90% efficient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7C45-AB9B-4423-984E-2D56B3EA4344}" type="datetime1">
              <a:rPr lang="en-US" smtClean="0"/>
              <a:pPr/>
              <a:t>1/14/2010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8" name="Picture 7" descr="4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8791" y="1142984"/>
            <a:ext cx="4925209" cy="1428760"/>
          </a:xfrm>
          <a:prstGeom prst="rect">
            <a:avLst/>
          </a:prstGeom>
        </p:spPr>
      </p:pic>
      <p:pic>
        <p:nvPicPr>
          <p:cNvPr id="9" name="Picture 8" descr="4.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29900" y="3286124"/>
            <a:ext cx="4914100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en-GB" dirty="0" smtClean="0"/>
              <a:t>Economic advantages include</a:t>
            </a:r>
          </a:p>
          <a:p>
            <a:pPr lvl="1"/>
            <a:r>
              <a:rPr lang="en-GB" dirty="0" smtClean="0"/>
              <a:t>Low operating costs, minimal impact on atmosphere, quick response to demand and long plant life although the capital cost is high and there is a very long payback period</a:t>
            </a:r>
          </a:p>
          <a:p>
            <a:r>
              <a:rPr lang="en-GB" dirty="0" smtClean="0"/>
              <a:t>There are serious environmental and social issues</a:t>
            </a:r>
          </a:p>
          <a:p>
            <a:pPr lvl="1"/>
            <a:r>
              <a:rPr lang="en-GB" dirty="0" smtClean="0"/>
              <a:t>Displacement of population and impact on sedimentation, water quality, fish and flooding</a:t>
            </a:r>
          </a:p>
          <a:p>
            <a:r>
              <a:rPr lang="en-GB" dirty="0" smtClean="0"/>
              <a:t>Mountainous countries like Norway and Iceland are virtually self sufficient in hydropower</a:t>
            </a:r>
          </a:p>
          <a:p>
            <a:r>
              <a:rPr lang="en-GB" dirty="0" smtClean="0"/>
              <a:t>When resources are less abundant it is mainly used to satisfy peak load demand.</a:t>
            </a:r>
          </a:p>
          <a:p>
            <a:r>
              <a:rPr lang="en-GB" dirty="0" smtClean="0"/>
              <a:t>The following tables summarise the current world situation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EA0A-8BB1-43B1-B7B4-E75D5E927178}" type="datetime1">
              <a:rPr lang="en-US" smtClean="0"/>
              <a:pPr/>
              <a:t>1/14/2010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20357"/>
          </a:xfrm>
        </p:spPr>
        <p:txBody>
          <a:bodyPr>
            <a:noAutofit/>
          </a:bodyPr>
          <a:lstStyle/>
          <a:p>
            <a:r>
              <a:rPr lang="en-GB" sz="2400" dirty="0" smtClean="0"/>
              <a:t>INSTALLED HYDROPOWER</a:t>
            </a:r>
            <a:endParaRPr lang="en-GB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28596" y="357166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Country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Hydroelectric capacity in 2005 (GW)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Canada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Brazil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Norway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Japan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WORLD</a:t>
                      </a:r>
                      <a:r>
                        <a:rPr lang="en-GB" baseline="0" dirty="0" smtClean="0"/>
                        <a:t> 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4932-C95A-43CA-856E-A693C4FCA763}" type="datetime1">
              <a:rPr lang="en-US" smtClean="0"/>
              <a:pPr/>
              <a:t>1/14/2010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3357562"/>
            <a:ext cx="5712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LARGEST SITES FOR HYDROPOWER</a:t>
            </a:r>
            <a:endParaRPr lang="en-GB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85720" y="3786190"/>
          <a:ext cx="8643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333"/>
                <a:gridCol w="2881333"/>
                <a:gridCol w="288133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Country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Hydroelectric capacity (GW)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Three Gorges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18.2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Brazil/Paraguay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Itaipu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12.6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Venezuela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Guri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Grand Coulee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Russia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Sayano-Shushenk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Russia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Krasnoyarsk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42"/>
          </a:xfrm>
        </p:spPr>
        <p:txBody>
          <a:bodyPr>
            <a:normAutofit/>
          </a:bodyPr>
          <a:lstStyle/>
          <a:p>
            <a:r>
              <a:rPr lang="en-GB" dirty="0" smtClean="0"/>
              <a:t>POWER OUTPUT FROM A DAM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401080" cy="6072230"/>
          </a:xfrm>
        </p:spPr>
        <p:txBody>
          <a:bodyPr>
            <a:normAutofit/>
          </a:bodyPr>
          <a:lstStyle/>
          <a:p>
            <a:r>
              <a:rPr lang="en-GB" dirty="0" smtClean="0"/>
              <a:t>Consider a turbine operating with a head of water h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Power     </a:t>
            </a:r>
            <a:r>
              <a:rPr lang="en-GB" b="1" dirty="0" smtClean="0">
                <a:solidFill>
                  <a:srgbClr val="FF0000"/>
                </a:solidFill>
              </a:rPr>
              <a:t>P =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h r </a:t>
            </a:r>
            <a:r>
              <a:rPr lang="en-GB" b="1" dirty="0" smtClean="0">
                <a:solidFill>
                  <a:srgbClr val="FF0000"/>
                </a:solidFill>
              </a:rPr>
              <a:t>g h Q     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(4.1)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where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h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is the efficiency of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converting the potential energy and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Q is the volume flowing s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-1</a:t>
            </a:r>
          </a:p>
          <a:p>
            <a:r>
              <a:rPr lang="en-GB" dirty="0" smtClean="0"/>
              <a:t>Q may be measured  by using an </a:t>
            </a:r>
          </a:p>
          <a:p>
            <a:pPr>
              <a:buNone/>
            </a:pPr>
            <a:r>
              <a:rPr lang="en-GB" dirty="0" smtClean="0"/>
              <a:t>     artificial barrier called a </a:t>
            </a:r>
            <a:r>
              <a:rPr lang="en-GB" b="1" dirty="0" smtClean="0">
                <a:solidFill>
                  <a:srgbClr val="FF0000"/>
                </a:solidFill>
              </a:rPr>
              <a:t>weir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stream is diverted and the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presence of the weir causes the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level of water upstream to rise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Upstream at A the velocity is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u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while at the weir the velocity is u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pressure on the surface is constant atmospheric pressure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81D-777C-43CF-8C80-9CAA3505219F}" type="datetime1">
              <a:rPr lang="en-US" smtClean="0"/>
              <a:pPr/>
              <a:t>1/14/2010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7" name="Picture 6" descr="4.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1214422"/>
            <a:ext cx="4011958" cy="1928826"/>
          </a:xfrm>
          <a:prstGeom prst="rect">
            <a:avLst/>
          </a:prstGeom>
        </p:spPr>
      </p:pic>
      <p:pic>
        <p:nvPicPr>
          <p:cNvPr id="8" name="Picture 7" descr="4.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3357562"/>
            <a:ext cx="4143372" cy="2017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43668"/>
          </a:xfrm>
        </p:spPr>
        <p:txBody>
          <a:bodyPr>
            <a:normAutofit/>
          </a:bodyPr>
          <a:lstStyle/>
          <a:p>
            <a:r>
              <a:rPr lang="en-GB" dirty="0" smtClean="0"/>
              <a:t>Ignoring any vertical component for a broad-crested weir the flow per unit width is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Q ≈ u d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Bernoulli’s equation  ½ u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–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gh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≈ ½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	For large h u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&lt;&lt; u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and so u ≈ (2gh)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1/2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	Hence d ≈ Q / (2gh)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1/2</a:t>
            </a: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dirty="0" smtClean="0"/>
              <a:t>The vertical distance from the undisturbed level at A to the top of the weir is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y = d + h = Q / (2gh)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1/2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+ h</a:t>
            </a:r>
          </a:p>
          <a:p>
            <a:r>
              <a:rPr lang="en-GB" dirty="0" smtClean="0"/>
              <a:t>Note that there is a minimum value for y obtained by setting </a:t>
            </a:r>
            <a:r>
              <a:rPr lang="en-GB" dirty="0" err="1" smtClean="0"/>
              <a:t>dy</a:t>
            </a:r>
            <a:r>
              <a:rPr lang="en-GB" dirty="0" smtClean="0"/>
              <a:t>/dh = 0. This corresponds to minimising the PE increase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dy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/dh = - Q / (8gh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1/2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+1 = 0 so h = (Q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/8g)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1/3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Hence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</a:rPr>
              <a:t>min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= Q / (2g (Q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/8g)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1/3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1/2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+ (Q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/8g)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1/3 </a:t>
            </a:r>
            <a:endParaRPr lang="en-GB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                = Q / (g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2/3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Q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2/3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1/2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+ (Q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/8g)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1/3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= Q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2/3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/ g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1/3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+ (Q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/8g)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1/3 	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    = 3/2 (Q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/g)</a:t>
            </a:r>
            <a:r>
              <a:rPr lang="en-GB" baseline="30000" dirty="0" smtClean="0">
                <a:solidFill>
                  <a:schemeClr val="accent3">
                    <a:lumMod val="50000"/>
                  </a:schemeClr>
                </a:solidFill>
              </a:rPr>
              <a:t>1/3 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  <a:sym typeface="Symbol"/>
              </a:rPr>
              <a:t>     </a:t>
            </a:r>
            <a:r>
              <a:rPr lang="en-GB" b="1" dirty="0" smtClean="0">
                <a:solidFill>
                  <a:srgbClr val="FF0000"/>
                </a:solidFill>
              </a:rPr>
              <a:t>Flow rate  Q </a:t>
            </a:r>
            <a:r>
              <a:rPr lang="en-GB" b="1" smtClean="0">
                <a:solidFill>
                  <a:srgbClr val="FF0000"/>
                </a:solidFill>
              </a:rPr>
              <a:t>= g</a:t>
            </a:r>
            <a:r>
              <a:rPr lang="en-GB" b="1" baseline="30000" smtClean="0">
                <a:solidFill>
                  <a:srgbClr val="FF0000"/>
                </a:solidFill>
              </a:rPr>
              <a:t>1/2</a:t>
            </a:r>
            <a:r>
              <a:rPr lang="en-GB" b="1" smtClean="0">
                <a:solidFill>
                  <a:srgbClr val="FF0000"/>
                </a:solidFill>
              </a:rPr>
              <a:t>(2/3 </a:t>
            </a:r>
            <a:r>
              <a:rPr lang="en-GB" b="1" dirty="0" err="1" smtClean="0">
                <a:solidFill>
                  <a:srgbClr val="FF0000"/>
                </a:solidFill>
              </a:rPr>
              <a:t>y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min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r>
              <a:rPr lang="en-GB" b="1" baseline="30000" dirty="0" smtClean="0">
                <a:solidFill>
                  <a:srgbClr val="FF0000"/>
                </a:solidFill>
              </a:rPr>
              <a:t>3/2 </a:t>
            </a:r>
            <a:r>
              <a:rPr lang="en-GB" b="1" dirty="0" smtClean="0">
                <a:solidFill>
                  <a:srgbClr val="FF0000"/>
                </a:solidFill>
              </a:rPr>
              <a:t>      Francis Formula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(4.2)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C76D-9FD8-4CE0-906B-A317B86995C2}" type="datetime1">
              <a:rPr lang="en-US" smtClean="0"/>
              <a:pPr/>
              <a:t>1/14/2010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/>
          <a:lstStyle/>
          <a:p>
            <a:r>
              <a:rPr lang="en-GB" dirty="0" smtClean="0"/>
              <a:t>WATER TURBINES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592935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 a waterwheel the force on the blades is due to the pressure difference as the water is almost stationary</a:t>
            </a:r>
          </a:p>
          <a:p>
            <a:r>
              <a:rPr lang="en-GB" dirty="0" smtClean="0"/>
              <a:t>In water turbines the water is fast moving and the turbine extracts kinetic energy</a:t>
            </a:r>
          </a:p>
          <a:p>
            <a:r>
              <a:rPr lang="en-GB" dirty="0" smtClean="0"/>
              <a:t>Two main designs, </a:t>
            </a:r>
            <a:r>
              <a:rPr lang="en-GB" b="1" dirty="0" smtClean="0">
                <a:solidFill>
                  <a:srgbClr val="FF0000"/>
                </a:solidFill>
              </a:rPr>
              <a:t>impulse turbines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FF0000"/>
                </a:solidFill>
              </a:rPr>
              <a:t>reaction turbines</a:t>
            </a:r>
          </a:p>
          <a:p>
            <a:r>
              <a:rPr lang="en-GB" dirty="0" smtClean="0"/>
              <a:t>The </a:t>
            </a:r>
            <a:r>
              <a:rPr lang="en-GB" b="1" dirty="0" err="1" smtClean="0">
                <a:solidFill>
                  <a:srgbClr val="FF0000"/>
                </a:solidFill>
              </a:rPr>
              <a:t>Pelton</a:t>
            </a:r>
            <a:r>
              <a:rPr lang="en-GB" b="1" dirty="0" smtClean="0">
                <a:solidFill>
                  <a:srgbClr val="FF0000"/>
                </a:solidFill>
              </a:rPr>
              <a:t> wheel </a:t>
            </a:r>
            <a:r>
              <a:rPr lang="en-GB" dirty="0" smtClean="0"/>
              <a:t>is an example of an impulse turbine in which the blades rotate in air apart from when being hit by a high speed jet.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Pelton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shaped the cups so that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direction of the splash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was opposite the jet whose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speed was controlled by the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spear valve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Let u be the velocity of the jet and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u</a:t>
            </a:r>
            <a:r>
              <a:rPr lang="en-GB" baseline="-25000" dirty="0" err="1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the velocity of the cup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Total change in the velocity of the jet relative to the cup is    </a:t>
            </a:r>
            <a:r>
              <a:rPr lang="en-GB" b="1" dirty="0" smtClean="0">
                <a:solidFill>
                  <a:srgbClr val="FF0000"/>
                </a:solidFill>
              </a:rPr>
              <a:t>2 (u- </a:t>
            </a:r>
            <a:r>
              <a:rPr lang="en-GB" b="1" dirty="0" err="1" smtClean="0">
                <a:solidFill>
                  <a:srgbClr val="FF0000"/>
                </a:solidFill>
              </a:rPr>
              <a:t>u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0B2C-92C0-4AE4-990D-4C7048D995FD}" type="datetime1">
              <a:rPr lang="en-US" smtClean="0"/>
              <a:pPr/>
              <a:t>1/14/2010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7" name="Picture 6" descr="4.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489" y="3643314"/>
            <a:ext cx="5333511" cy="1829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72272"/>
          </a:xfrm>
        </p:spPr>
        <p:txBody>
          <a:bodyPr>
            <a:normAutofit/>
          </a:bodyPr>
          <a:lstStyle/>
          <a:p>
            <a:r>
              <a:rPr lang="en-GB" dirty="0" smtClean="0"/>
              <a:t>Force on cup F = 2</a:t>
            </a:r>
            <a:r>
              <a:rPr lang="en-GB" dirty="0" smtClean="0">
                <a:latin typeface="Symbol" pitchFamily="18" charset="2"/>
              </a:rPr>
              <a:t>r</a:t>
            </a:r>
            <a:r>
              <a:rPr lang="en-GB" dirty="0" smtClean="0"/>
              <a:t>Q(u – </a:t>
            </a:r>
            <a:r>
              <a:rPr lang="en-GB" dirty="0" err="1" smtClean="0"/>
              <a:t>u</a:t>
            </a:r>
            <a:r>
              <a:rPr lang="en-GB" baseline="-25000" dirty="0" err="1" smtClean="0"/>
              <a:t>C</a:t>
            </a:r>
            <a:r>
              <a:rPr lang="en-GB" dirty="0" smtClean="0"/>
              <a:t>) where </a:t>
            </a:r>
            <a:r>
              <a:rPr lang="en-GB" dirty="0" err="1" smtClean="0">
                <a:latin typeface="Symbol" pitchFamily="18" charset="2"/>
              </a:rPr>
              <a:t>r</a:t>
            </a:r>
            <a:r>
              <a:rPr lang="en-GB" dirty="0" err="1" smtClean="0"/>
              <a:t>Q</a:t>
            </a:r>
            <a:r>
              <a:rPr lang="en-GB" dirty="0" smtClean="0"/>
              <a:t> is the mass of water striking the cup per second</a:t>
            </a:r>
          </a:p>
          <a:p>
            <a:r>
              <a:rPr lang="en-GB" dirty="0" smtClean="0"/>
              <a:t>Power P = F </a:t>
            </a:r>
            <a:r>
              <a:rPr lang="en-GB" dirty="0" err="1" smtClean="0"/>
              <a:t>u</a:t>
            </a:r>
            <a:r>
              <a:rPr lang="en-GB" baseline="-25000" dirty="0" err="1" smtClean="0"/>
              <a:t>C</a:t>
            </a:r>
            <a:r>
              <a:rPr lang="en-GB" dirty="0" smtClean="0"/>
              <a:t> = 2</a:t>
            </a:r>
            <a:r>
              <a:rPr lang="en-GB" dirty="0" smtClean="0">
                <a:latin typeface="Symbol" pitchFamily="18" charset="2"/>
              </a:rPr>
              <a:t>r</a:t>
            </a:r>
            <a:r>
              <a:rPr lang="en-GB" dirty="0" smtClean="0"/>
              <a:t>Q(u – </a:t>
            </a:r>
            <a:r>
              <a:rPr lang="en-GB" dirty="0" err="1" smtClean="0"/>
              <a:t>u</a:t>
            </a:r>
            <a:r>
              <a:rPr lang="en-GB" baseline="-25000" dirty="0" err="1" smtClean="0"/>
              <a:t>C</a:t>
            </a:r>
            <a:r>
              <a:rPr lang="en-GB" dirty="0" smtClean="0"/>
              <a:t>) </a:t>
            </a:r>
            <a:r>
              <a:rPr lang="en-GB" dirty="0" err="1" smtClean="0"/>
              <a:t>u</a:t>
            </a:r>
            <a:r>
              <a:rPr lang="en-GB" baseline="-25000" dirty="0" err="1" smtClean="0"/>
              <a:t>C</a:t>
            </a:r>
            <a:r>
              <a:rPr lang="en-GB" dirty="0" smtClean="0"/>
              <a:t> </a:t>
            </a:r>
          </a:p>
          <a:p>
            <a:r>
              <a:rPr lang="en-GB" dirty="0" smtClean="0"/>
              <a:t>To obtain the maximum power   </a:t>
            </a:r>
            <a:r>
              <a:rPr lang="en-GB" dirty="0" err="1" smtClean="0"/>
              <a:t>dP</a:t>
            </a:r>
            <a:r>
              <a:rPr lang="en-GB" dirty="0" smtClean="0"/>
              <a:t> / d </a:t>
            </a:r>
            <a:r>
              <a:rPr lang="en-GB" dirty="0" err="1" smtClean="0"/>
              <a:t>u</a:t>
            </a:r>
            <a:r>
              <a:rPr lang="en-GB" baseline="-25000" dirty="0" err="1" smtClean="0"/>
              <a:t>C</a:t>
            </a:r>
            <a:r>
              <a:rPr lang="en-GB" dirty="0" smtClean="0"/>
              <a:t> =0 </a:t>
            </a:r>
          </a:p>
          <a:p>
            <a:pPr>
              <a:buNone/>
            </a:pPr>
            <a:r>
              <a:rPr lang="en-GB" dirty="0" smtClean="0"/>
              <a:t>	Hence </a:t>
            </a:r>
            <a:r>
              <a:rPr lang="en-GB" b="1" dirty="0" err="1" smtClean="0">
                <a:solidFill>
                  <a:srgbClr val="FF0000"/>
                </a:solidFill>
              </a:rPr>
              <a:t>u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GB" b="1" baseline="-25000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= ½ u    </a:t>
            </a:r>
            <a:r>
              <a:rPr lang="en-GB" dirty="0" smtClean="0"/>
              <a:t>and    </a:t>
            </a:r>
            <a:r>
              <a:rPr lang="en-GB" b="1" dirty="0" err="1" smtClean="0">
                <a:solidFill>
                  <a:srgbClr val="FF0000"/>
                </a:solidFill>
              </a:rPr>
              <a:t>P</a:t>
            </a:r>
            <a:r>
              <a:rPr lang="en-GB" b="1" baseline="-25000" dirty="0" err="1" smtClean="0">
                <a:solidFill>
                  <a:srgbClr val="FF0000"/>
                </a:solidFill>
              </a:rPr>
              <a:t>max</a:t>
            </a:r>
            <a:r>
              <a:rPr lang="en-GB" b="1" dirty="0" smtClean="0">
                <a:solidFill>
                  <a:srgbClr val="FF0000"/>
                </a:solidFill>
              </a:rPr>
              <a:t> = ½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Qu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   	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(4.3)</a:t>
            </a:r>
          </a:p>
          <a:p>
            <a:r>
              <a:rPr lang="en-GB" dirty="0" err="1" smtClean="0"/>
              <a:t>i.e</a:t>
            </a:r>
            <a:r>
              <a:rPr lang="en-GB" dirty="0" smtClean="0"/>
              <a:t> the maximum power output is equal to the kinetic energy incident per second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As in the </a:t>
            </a:r>
            <a:r>
              <a:rPr lang="en-GB" dirty="0" err="1" smtClean="0"/>
              <a:t>Fourneyron</a:t>
            </a:r>
            <a:r>
              <a:rPr lang="en-GB" dirty="0" smtClean="0"/>
              <a:t> turbine </a:t>
            </a:r>
          </a:p>
          <a:p>
            <a:pPr>
              <a:buNone/>
            </a:pPr>
            <a:r>
              <a:rPr lang="en-GB" dirty="0" smtClean="0"/>
              <a:t>	modern </a:t>
            </a:r>
            <a:r>
              <a:rPr lang="en-GB" b="1" dirty="0" smtClean="0">
                <a:solidFill>
                  <a:srgbClr val="FF0000"/>
                </a:solidFill>
              </a:rPr>
              <a:t>Reaction Turbines 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 </a:t>
            </a:r>
            <a:r>
              <a:rPr lang="en-GB" dirty="0" smtClean="0"/>
              <a:t>use fixed guide vanes to direct </a:t>
            </a:r>
          </a:p>
          <a:p>
            <a:pPr>
              <a:buNone/>
            </a:pPr>
            <a:r>
              <a:rPr lang="en-GB" dirty="0" smtClean="0"/>
              <a:t>	water between the blades of a </a:t>
            </a:r>
          </a:p>
          <a:p>
            <a:pPr>
              <a:buNone/>
            </a:pPr>
            <a:r>
              <a:rPr lang="en-GB" dirty="0" smtClean="0"/>
              <a:t>	runner mounted on a rotating </a:t>
            </a:r>
          </a:p>
          <a:p>
            <a:pPr>
              <a:buNone/>
            </a:pPr>
            <a:r>
              <a:rPr lang="en-GB" dirty="0" smtClean="0"/>
              <a:t>     wheel. The direction of flow is inwards (in the </a:t>
            </a:r>
            <a:r>
              <a:rPr lang="en-GB" dirty="0" err="1" smtClean="0"/>
              <a:t>Fourneyron</a:t>
            </a:r>
            <a:r>
              <a:rPr lang="en-GB" dirty="0" smtClean="0"/>
              <a:t> the outward flow caused problems in changing the flow)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32E8-A6B3-475C-9FB8-87C5EAD34BFF}" type="datetime1">
              <a:rPr lang="en-US" smtClean="0"/>
              <a:pPr/>
              <a:t>1/14/2010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7" name="Picture 6" descr="4.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57949" y="3286124"/>
            <a:ext cx="4386051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6500834"/>
          </a:xfrm>
        </p:spPr>
        <p:txBody>
          <a:bodyPr>
            <a:normAutofit/>
          </a:bodyPr>
          <a:lstStyle/>
          <a:p>
            <a:r>
              <a:rPr lang="en-GB" dirty="0" smtClean="0"/>
              <a:t>Reaction turbines are fully immersed in water and the thrust on the blades is due to a combination of impulse and reaction forces</a:t>
            </a:r>
          </a:p>
          <a:p>
            <a:r>
              <a:rPr lang="en-GB" dirty="0" smtClean="0"/>
              <a:t>The most common designs are the </a:t>
            </a:r>
            <a:r>
              <a:rPr lang="en-GB" b="1" dirty="0" smtClean="0">
                <a:solidFill>
                  <a:srgbClr val="FF0000"/>
                </a:solidFill>
              </a:rPr>
              <a:t>Francis turbine </a:t>
            </a:r>
            <a:r>
              <a:rPr lang="en-GB" dirty="0" smtClean="0"/>
              <a:t>(runner is a spiral annulus) and the </a:t>
            </a:r>
            <a:r>
              <a:rPr lang="en-GB" b="1" dirty="0" smtClean="0">
                <a:solidFill>
                  <a:srgbClr val="FF0000"/>
                </a:solidFill>
              </a:rPr>
              <a:t>Kaplan turbine </a:t>
            </a:r>
            <a:r>
              <a:rPr lang="en-GB" dirty="0" smtClean="0"/>
              <a:t>(runner is propeller shaped)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Velocity diagrams for</a:t>
            </a:r>
          </a:p>
          <a:p>
            <a:pPr marL="457200" indent="-457200">
              <a:buAutoNum type="alphaLcParenBoth"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An impulse turbine</a:t>
            </a:r>
          </a:p>
          <a:p>
            <a:pPr marL="457200" indent="-457200">
              <a:buAutoNum type="alphaLcParenBoth"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 reaction turbine</a:t>
            </a:r>
          </a:p>
          <a:p>
            <a:pPr marL="457200" indent="-45720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u, q and w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define the </a:t>
            </a:r>
          </a:p>
          <a:p>
            <a:pPr marL="457200" indent="-457200"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velocities of the runner </a:t>
            </a:r>
          </a:p>
          <a:p>
            <a:pPr marL="457200" indent="-457200"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blades, fluid and the relative velocity of the fluid to the blade</a:t>
            </a:r>
          </a:p>
          <a:p>
            <a:pPr marL="457200" indent="-457200"/>
            <a:r>
              <a:rPr lang="en-GB" dirty="0" smtClean="0"/>
              <a:t>The thrust for a reaction turbine can be analysed using Bernoulli’s equation. It is a combination of impulsive and reaction forces.        If labels 1 and 2 indicate input and output we have:-</a:t>
            </a:r>
          </a:p>
          <a:p>
            <a:pPr marL="457200" indent="-457200">
              <a:buNone/>
            </a:pPr>
            <a:r>
              <a:rPr lang="en-GB" dirty="0" smtClean="0"/>
              <a:t>	</a:t>
            </a:r>
            <a:r>
              <a:rPr lang="en-GB" b="1" dirty="0" smtClean="0">
                <a:solidFill>
                  <a:srgbClr val="FF0000"/>
                </a:solidFill>
              </a:rPr>
              <a:t>p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/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 + ½ q</a:t>
            </a:r>
            <a:r>
              <a:rPr lang="en-GB" b="1" baseline="-25000" dirty="0" smtClean="0">
                <a:solidFill>
                  <a:srgbClr val="FF0000"/>
                </a:solidFill>
              </a:rPr>
              <a:t>1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= p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/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GB" b="1" dirty="0" smtClean="0">
                <a:solidFill>
                  <a:srgbClr val="FF0000"/>
                </a:solidFill>
              </a:rPr>
              <a:t> + ½ q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 + E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where </a:t>
            </a:r>
            <a:r>
              <a:rPr lang="en-GB" b="1" dirty="0" smtClean="0">
                <a:solidFill>
                  <a:srgbClr val="FF0000"/>
                </a:solidFill>
              </a:rPr>
              <a:t>E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is the energy per unit mass of water transferred to the runner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81B1C-735A-4E69-AC04-BCCA70ABF54C}" type="datetime1">
              <a:rPr lang="en-US" smtClean="0"/>
              <a:pPr/>
              <a:t>1/14/2010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7" name="Picture 6" descr="4.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1571612"/>
            <a:ext cx="4998102" cy="2312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22285</TotalTime>
  <Words>1075</Words>
  <Application>Microsoft Office PowerPoint</Application>
  <PresentationFormat>On-screen Show (4:3)</PresentationFormat>
  <Paragraphs>200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Custom Design</vt:lpstr>
      <vt:lpstr>1_Custom Design</vt:lpstr>
      <vt:lpstr>HYDROPOWER</vt:lpstr>
      <vt:lpstr>Slide 2</vt:lpstr>
      <vt:lpstr>Slide 3</vt:lpstr>
      <vt:lpstr>INSTALLED HYDROPOWER</vt:lpstr>
      <vt:lpstr>POWER OUTPUT FROM A DAM</vt:lpstr>
      <vt:lpstr>Slide 6</vt:lpstr>
      <vt:lpstr>WATER TURBINES</vt:lpstr>
      <vt:lpstr>Slide 8</vt:lpstr>
      <vt:lpstr>Slide 9</vt:lpstr>
      <vt:lpstr>Slide 10</vt:lpstr>
      <vt:lpstr>Example: A reaction turbine has equal areas at entrance of the stator  and runner and at the runner exit. Water enters the stator radially with velocity q0 = 2 ms-1 and leaves at an angle b1 = 100 with velocity q1 = 10 ms-1. The velocity of the runner at r = r1 is u1 tangentially such that the relative velocity of the water w1 is radial. On leaving the runner the absolute velocity q2 is radial. If the head h = 11m calculate the degree of reaction and the hydraulic efficiency</vt:lpstr>
      <vt:lpstr>Choice of water turbine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Computing Services</cp:lastModifiedBy>
  <cp:revision>62</cp:revision>
  <dcterms:created xsi:type="dcterms:W3CDTF">2009-05-20T14:32:32Z</dcterms:created>
  <dcterms:modified xsi:type="dcterms:W3CDTF">2010-01-14T16:28:53Z</dcterms:modified>
</cp:coreProperties>
</file>