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4/23/2010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 fontScale="90000"/>
          </a:bodyPr>
          <a:lstStyle/>
          <a:p>
            <a:pPr marL="381000" indent="-381000">
              <a:lnSpc>
                <a:spcPct val="90000"/>
              </a:lnSpc>
              <a:defRPr/>
            </a:pP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Radiations from a Reactor: </a:t>
            </a:r>
            <a:b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Shielding &amp; Monitoring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357298"/>
            <a:ext cx="7572428" cy="5088567"/>
          </a:xfrm>
        </p:spPr>
        <p:txBody>
          <a:bodyPr>
            <a:normAutofit fontScale="85000" lnSpcReduction="20000"/>
          </a:bodyPr>
          <a:lstStyle/>
          <a:p>
            <a:pPr marL="381000" indent="-381000">
              <a:lnSpc>
                <a:spcPct val="90000"/>
              </a:lnSpc>
              <a:buFontTx/>
              <a:buNone/>
              <a:defRPr/>
            </a:pPr>
            <a:r>
              <a:rPr lang="en-GB" b="1" dirty="0" smtClean="0">
                <a:solidFill>
                  <a:srgbClr val="0000FF"/>
                </a:solidFill>
                <a:cs typeface="Times New Roman" pitchFamily="18" charset="0"/>
              </a:rPr>
              <a:t> </a:t>
            </a:r>
            <a:r>
              <a:rPr lang="en-GB" b="1" dirty="0" smtClean="0">
                <a:solidFill>
                  <a:srgbClr val="006600"/>
                </a:solidFill>
                <a:cs typeface="Times New Roman" pitchFamily="18" charset="0"/>
              </a:rPr>
              <a:t> </a:t>
            </a:r>
            <a:r>
              <a:rPr lang="en-GB" sz="2600" dirty="0" smtClean="0">
                <a:solidFill>
                  <a:srgbClr val="006600"/>
                </a:solidFill>
              </a:rPr>
              <a:t>1.	</a:t>
            </a:r>
            <a:r>
              <a:rPr lang="en-GB" sz="2600" b="1" dirty="0" smtClean="0">
                <a:solidFill>
                  <a:srgbClr val="006600"/>
                </a:solidFill>
                <a:cs typeface="Times New Roman" pitchFamily="18" charset="0"/>
              </a:rPr>
              <a:t>Neutrons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  <a:defRPr/>
            </a:pPr>
            <a:endParaRPr lang="en-GB" sz="26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Suppose a reactor is rated at 2000 MW </a:t>
            </a: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     =  2 x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9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Js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endParaRPr lang="en-GB" sz="2600" dirty="0" smtClean="0"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Each fission releases ~ 200 </a:t>
            </a:r>
            <a:r>
              <a:rPr lang="en-GB" sz="2600" dirty="0" err="1" smtClean="0">
                <a:solidFill>
                  <a:schemeClr val="tx2"/>
                </a:solidFill>
                <a:cs typeface="Times New Roman" pitchFamily="18" charset="0"/>
              </a:rPr>
              <a:t>MeV</a:t>
            </a:r>
            <a:r>
              <a:rPr lang="en-GB" sz="2600" dirty="0" smtClean="0">
                <a:cs typeface="Times New Roman" pitchFamily="18" charset="0"/>
              </a:rPr>
              <a:t> 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~ 3 x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-11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J</a:t>
            </a:r>
          </a:p>
          <a:p>
            <a:pPr marL="838200" lvl="1" indent="-381000">
              <a:lnSpc>
                <a:spcPct val="90000"/>
              </a:lnSpc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fission rate  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= 2x10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9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/3x10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-11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~ 0.7 x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20 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endParaRPr lang="en-GB" sz="26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838200" lvl="1" indent="-381000">
              <a:lnSpc>
                <a:spcPct val="90000"/>
              </a:lnSpc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 there are ~ 2.5 neutrons / fission.</a:t>
            </a:r>
          </a:p>
          <a:p>
            <a:pPr marL="381000" indent="-381000">
              <a:lnSpc>
                <a:spcPct val="90000"/>
              </a:lnSpc>
              <a:defRPr/>
            </a:pPr>
            <a:r>
              <a:rPr lang="en-GB" sz="2600" u="sng" dirty="0" smtClean="0">
                <a:solidFill>
                  <a:schemeClr val="tx2"/>
                </a:solidFill>
                <a:cs typeface="Times New Roman" pitchFamily="18" charset="0"/>
              </a:rPr>
              <a:t>Assume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5% leak from core</a:t>
            </a:r>
          </a:p>
          <a:p>
            <a:pPr marL="838200" lvl="1" indent="-381000">
              <a:lnSpc>
                <a:spcPct val="90000"/>
              </a:lnSpc>
              <a:defRPr/>
            </a:pPr>
            <a:r>
              <a:rPr lang="en-GB" sz="26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neutrons escaping 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~ 2.5 x 0.05 x 0.7 x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20</a:t>
            </a:r>
            <a:endParaRPr lang="en-GB" sz="2600" dirty="0" smtClean="0"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r>
              <a:rPr lang="en-GB" sz="2600" dirty="0" smtClean="0">
                <a:cs typeface="Times New Roman" pitchFamily="18" charset="0"/>
              </a:rPr>
              <a:t>					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~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19 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endParaRPr lang="en-GB" sz="2600" dirty="0" smtClean="0"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At 100m from the reactor, neutron flux will be</a:t>
            </a: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	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19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/4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~ 8 x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13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m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-2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endParaRPr lang="en-GB" sz="2600" dirty="0" smtClean="0"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If the average neutron energy is ~ 1 </a:t>
            </a:r>
            <a:r>
              <a:rPr lang="en-GB" sz="2600" dirty="0" err="1" smtClean="0">
                <a:solidFill>
                  <a:schemeClr val="tx2"/>
                </a:solidFill>
                <a:cs typeface="Times New Roman" pitchFamily="18" charset="0"/>
              </a:rPr>
              <a:t>MeV</a:t>
            </a:r>
            <a:endParaRPr lang="en-GB" sz="26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	(i.e. some moderation before escape)</a:t>
            </a: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	then power density of neutron beam </a:t>
            </a: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	= 1.6 x 10 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–13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x 8 x 10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13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= 13 J m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-2</a:t>
            </a:r>
            <a:r>
              <a:rPr lang="en-GB" sz="2600" dirty="0" smtClean="0">
                <a:solidFill>
                  <a:srgbClr val="FF0000"/>
                </a:solidFill>
                <a:cs typeface="Times New Roman" pitchFamily="18" charset="0"/>
              </a:rPr>
              <a:t> s</a:t>
            </a:r>
            <a:r>
              <a:rPr lang="en-GB" sz="2600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endParaRPr lang="en-GB" sz="2600" dirty="0" smtClean="0"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endParaRPr lang="en-GB" sz="2600" dirty="0" smtClean="0">
              <a:cs typeface="Times New Roman" pitchFamily="18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  <a:defRPr/>
            </a:pPr>
            <a:endParaRPr lang="en-GB" sz="2600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57166"/>
            <a:ext cx="8429684" cy="61843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For our average man standing here, making the same assumptions as before (1MeV neutrons, etc.) ,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Dose rate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= 10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19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/4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e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-t/0.1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x 1.6 x 10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-13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x 0.7 x 1/70 x 20 </a:t>
            </a:r>
            <a:r>
              <a:rPr lang="en-GB" dirty="0" err="1" smtClean="0">
                <a:solidFill>
                  <a:srgbClr val="FF0000"/>
                </a:solidFill>
                <a:cs typeface="Times New Roman" pitchFamily="18" charset="0"/>
              </a:rPr>
              <a:t>Sv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s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endParaRPr lang="en-GB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Must be less than the permissible level allowed by law, i.e.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b="1" dirty="0" smtClean="0">
                <a:solidFill>
                  <a:srgbClr val="FF0000"/>
                </a:solidFill>
                <a:cs typeface="Times New Roman" pitchFamily="18" charset="0"/>
              </a:rPr>
              <a:t>&lt; 1mSv / yr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for a member of the general public [above natural background of 2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mSv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/ yr];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b="1" dirty="0" smtClean="0">
                <a:solidFill>
                  <a:srgbClr val="FF0000"/>
                </a:solidFill>
                <a:cs typeface="Times New Roman" pitchFamily="18" charset="0"/>
              </a:rPr>
              <a:t>&lt; 20 </a:t>
            </a:r>
            <a:r>
              <a:rPr lang="en-GB" sz="2400" b="1" dirty="0" err="1" smtClean="0">
                <a:solidFill>
                  <a:srgbClr val="FF0000"/>
                </a:solidFill>
                <a:cs typeface="Times New Roman" pitchFamily="18" charset="0"/>
              </a:rPr>
              <a:t>mSv</a:t>
            </a:r>
            <a:r>
              <a:rPr lang="en-GB" sz="2400" b="1" dirty="0" smtClean="0">
                <a:solidFill>
                  <a:srgbClr val="FF0000"/>
                </a:solidFill>
                <a:cs typeface="Times New Roman" pitchFamily="18" charset="0"/>
              </a:rPr>
              <a:t> / yr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for a radiation worker.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In radiation protection terms 1 year = 2000 hours (40 hr. working week x 50 weeks)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	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cs typeface="Times New Roman" pitchFamily="18" charset="0"/>
              </a:rPr>
              <a:t>mSv</a:t>
            </a:r>
            <a:r>
              <a:rPr lang="en-GB" smtClean="0">
                <a:solidFill>
                  <a:srgbClr val="FF0000"/>
                </a:solidFill>
                <a:cs typeface="Times New Roman" pitchFamily="18" charset="0"/>
              </a:rPr>
              <a:t> / yr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. = 10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-3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/ 2000x3600 </a:t>
            </a:r>
            <a:r>
              <a:rPr lang="en-GB" dirty="0" err="1" smtClean="0">
                <a:solidFill>
                  <a:srgbClr val="FF0000"/>
                </a:solidFill>
                <a:cs typeface="Times New Roman" pitchFamily="18" charset="0"/>
              </a:rPr>
              <a:t>Sv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s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endParaRPr lang="en-GB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	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we require 1/t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e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-t/0.1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 &lt;  5.45 x 10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-15</a:t>
            </a:r>
            <a:endParaRPr lang="en-GB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	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t ~ 3 m.</a:t>
            </a:r>
            <a:endParaRPr lang="en-GB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This is only approximate because of the assumption of a point source. In practise modelling,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monte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carlo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simulations are used.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00042"/>
            <a:ext cx="7924800" cy="597329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b="1" u="sng" dirty="0" smtClean="0">
                <a:solidFill>
                  <a:srgbClr val="FF0000"/>
                </a:solidFill>
                <a:cs typeface="Times New Roman" pitchFamily="18" charset="0"/>
              </a:rPr>
              <a:t>Standard Man</a:t>
            </a:r>
            <a:r>
              <a:rPr lang="en-GB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in radiological problems is assumed to have a mass of 70 kg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If we assume average height ~ 1.8m and width ~ 0.4 m then cross-sectional area is ~ 0.7 m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endParaRPr lang="en-GB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Then if he absorbs all neutrons incident on him at 100 m from the reactor, energy deposited 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= 13 x 0.7/70 = 0.13 J kg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= 0.13 </a:t>
            </a:r>
            <a:r>
              <a:rPr lang="en-GB" dirty="0" err="1" smtClean="0">
                <a:solidFill>
                  <a:srgbClr val="FF0000"/>
                </a:solidFill>
                <a:cs typeface="Times New Roman" pitchFamily="18" charset="0"/>
              </a:rPr>
              <a:t>Gy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s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 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The Radiation Weighting Factor W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GB" dirty="0" smtClean="0">
                <a:solidFill>
                  <a:srgbClr val="000000"/>
                </a:solidFill>
                <a:cs typeface="Times New Roman" pitchFamily="18" charset="0"/>
              </a:rPr>
              <a:t>=20</a:t>
            </a:r>
            <a:r>
              <a:rPr lang="en-GB" baseline="-30000" dirty="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for fast neutrons. Thus, the </a:t>
            </a:r>
            <a:r>
              <a:rPr lang="en-GB" u="sng" dirty="0" smtClean="0">
                <a:solidFill>
                  <a:schemeClr val="tx2"/>
                </a:solidFill>
                <a:cs typeface="Times New Roman" pitchFamily="18" charset="0"/>
              </a:rPr>
              <a:t>effective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biological dose rate for the previous calculation is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20 x 0.13 J kg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s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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2.6 </a:t>
            </a:r>
            <a:r>
              <a:rPr lang="en-GB" dirty="0" err="1" smtClean="0">
                <a:solidFill>
                  <a:srgbClr val="FF0000"/>
                </a:solidFill>
                <a:cs typeface="Times New Roman" pitchFamily="18" charset="0"/>
              </a:rPr>
              <a:t>Sv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s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-1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Even with our crude calculation lethal dose is obtained in a few seconds at 100m from an unshielded reactor.		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Neutrons are uncharged and massive compared to electrons – collisions with atomic electrons are ineffective in stopping neutrons. 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Need collisions with other massive particles to slow down and stop fast neutrons.</a:t>
            </a:r>
          </a:p>
          <a:p>
            <a:pPr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428604"/>
            <a:ext cx="8128000" cy="5901857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Collisions with light nuclei enable neutrons to lose most energy (as with moderators) </a:t>
            </a:r>
            <a:endParaRPr lang="en-GB" dirty="0" smtClean="0">
              <a:solidFill>
                <a:schemeClr val="tx2"/>
              </a:solidFill>
              <a:cs typeface="Times New Roman" pitchFamily="18" charset="0"/>
              <a:sym typeface="Symbol" pitchFamily="18" charset="2"/>
            </a:endParaRPr>
          </a:p>
          <a:p>
            <a:pPr marL="914400" lvl="1" indent="-457200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use hydrogenous materials for shielding (solid or liquid) e.g. paraffin wax, plastics, water, concrete.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Monitoring of fast neutrons is achieved by scintillating plastics </a:t>
            </a:r>
          </a:p>
          <a:p>
            <a:pPr marL="914400" lvl="1" indent="-457200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light is produced in the plastic after collision and is collected in a photomultiplier tube. This amplifies the pulse of electrons for dose rate to be registered on an analogue or digital scale.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endParaRPr lang="en-GB" dirty="0" smtClean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 startAt="2"/>
              <a:defRPr/>
            </a:pPr>
            <a:r>
              <a:rPr lang="en-GB" b="1" dirty="0" smtClean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b="1" dirty="0" smtClean="0">
                <a:solidFill>
                  <a:srgbClr val="006600"/>
                </a:solidFill>
                <a:cs typeface="Times New Roman" pitchFamily="18" charset="0"/>
              </a:rPr>
              <a:t>-rays</a:t>
            </a:r>
          </a:p>
          <a:p>
            <a:pPr marL="457200" indent="-457200">
              <a:lnSpc>
                <a:spcPct val="90000"/>
              </a:lnSpc>
              <a:buFontTx/>
              <a:buNone/>
              <a:defRPr/>
            </a:pPr>
            <a:endParaRPr lang="en-GB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There are several sources of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-rays from reactors: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r>
              <a:rPr lang="en-GB" b="1" dirty="0" smtClean="0">
                <a:solidFill>
                  <a:srgbClr val="B50069"/>
                </a:solidFill>
                <a:cs typeface="Times New Roman" pitchFamily="18" charset="0"/>
              </a:rPr>
              <a:t>	(</a:t>
            </a:r>
            <a:r>
              <a:rPr lang="en-GB" b="1" dirty="0" err="1" smtClean="0">
                <a:solidFill>
                  <a:srgbClr val="B50069"/>
                </a:solidFill>
                <a:cs typeface="Times New Roman" pitchFamily="18" charset="0"/>
              </a:rPr>
              <a:t>i</a:t>
            </a:r>
            <a:r>
              <a:rPr lang="en-GB" b="1" dirty="0" smtClean="0">
                <a:solidFill>
                  <a:srgbClr val="B50069"/>
                </a:solidFill>
                <a:cs typeface="Times New Roman" pitchFamily="18" charset="0"/>
              </a:rPr>
              <a:t>)                       </a:t>
            </a:r>
            <a:r>
              <a:rPr lang="en-GB" b="1" u="sng" dirty="0" smtClean="0">
                <a:solidFill>
                  <a:srgbClr val="B50069"/>
                </a:solidFill>
                <a:cs typeface="Times New Roman" pitchFamily="18" charset="0"/>
              </a:rPr>
              <a:t>Prompt </a:t>
            </a:r>
            <a:r>
              <a:rPr lang="en-GB" b="1" u="sng" dirty="0" smtClean="0">
                <a:solidFill>
                  <a:srgbClr val="B50069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b="1" u="sng" dirty="0" smtClean="0">
                <a:solidFill>
                  <a:srgbClr val="B50069"/>
                </a:solidFill>
                <a:cs typeface="Times New Roman" pitchFamily="18" charset="0"/>
              </a:rPr>
              <a:t>-rays</a:t>
            </a:r>
            <a:endParaRPr lang="en-GB" dirty="0" smtClean="0">
              <a:solidFill>
                <a:srgbClr val="B50069"/>
              </a:solidFill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On average 8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-rays of average energy 1MeV are emitted at the instant of fission.</a:t>
            </a:r>
          </a:p>
          <a:p>
            <a:pPr marL="457200" indent="-457200">
              <a:lnSpc>
                <a:spcPct val="90000"/>
              </a:lnSpc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Lecture 29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642918"/>
            <a:ext cx="7858179" cy="58985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>
                <a:cs typeface="Times New Roman" pitchFamily="18" charset="0"/>
              </a:rPr>
              <a:t>	</a:t>
            </a:r>
            <a:r>
              <a:rPr lang="en-GB" sz="2600" b="1" dirty="0" smtClean="0">
                <a:solidFill>
                  <a:srgbClr val="B50069"/>
                </a:solidFill>
                <a:cs typeface="Times New Roman" pitchFamily="18" charset="0"/>
              </a:rPr>
              <a:t>(ii)          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</a:rPr>
              <a:t>Fission Product 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</a:rPr>
              <a:t>-rays</a:t>
            </a:r>
            <a:endParaRPr lang="en-GB" sz="2600" dirty="0" smtClean="0">
              <a:solidFill>
                <a:srgbClr val="B50069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Emitted during the decay of fission products. Important after shutdown.</a:t>
            </a:r>
          </a:p>
          <a:p>
            <a:pPr algn="just">
              <a:lnSpc>
                <a:spcPct val="90000"/>
              </a:lnSpc>
            </a:pPr>
            <a:r>
              <a:rPr lang="en-GB" sz="2600" b="1" dirty="0" smtClean="0">
                <a:solidFill>
                  <a:srgbClr val="B50069"/>
                </a:solidFill>
                <a:cs typeface="Times New Roman" pitchFamily="18" charset="0"/>
              </a:rPr>
              <a:t>(iii)          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</a:rPr>
              <a:t>Capture 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</a:rPr>
              <a:t>-rays</a:t>
            </a:r>
            <a:endParaRPr lang="en-GB" sz="2600" dirty="0" smtClean="0">
              <a:solidFill>
                <a:srgbClr val="B50069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Emitted as a result of (n,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) reactions in the core and in the shield.</a:t>
            </a:r>
          </a:p>
          <a:p>
            <a:pPr algn="just">
              <a:lnSpc>
                <a:spcPct val="90000"/>
              </a:lnSpc>
            </a:pPr>
            <a:r>
              <a:rPr lang="en-GB" sz="2600" b="1" dirty="0" smtClean="0">
                <a:solidFill>
                  <a:srgbClr val="B50069"/>
                </a:solidFill>
                <a:cs typeface="Times New Roman" pitchFamily="18" charset="0"/>
              </a:rPr>
              <a:t>(iv)           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</a:rPr>
              <a:t>Activation Product 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600" b="1" u="sng" dirty="0" smtClean="0">
                <a:solidFill>
                  <a:srgbClr val="B50069"/>
                </a:solidFill>
                <a:cs typeface="Times New Roman" pitchFamily="18" charset="0"/>
              </a:rPr>
              <a:t>-rays</a:t>
            </a:r>
            <a:endParaRPr lang="en-GB" sz="2600" b="1" dirty="0" smtClean="0">
              <a:solidFill>
                <a:srgbClr val="B50069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Emitted from radioactive products of (n,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) reactions, e.g.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600" b="1" baseline="30000" dirty="0" smtClean="0">
                <a:solidFill>
                  <a:srgbClr val="FF0000"/>
                </a:solidFill>
                <a:cs typeface="Times New Roman" pitchFamily="18" charset="0"/>
              </a:rPr>
              <a:t>		23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Na + n 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sz="2600" b="1" baseline="30000" dirty="0" smtClean="0">
                <a:solidFill>
                  <a:srgbClr val="FF0000"/>
                </a:solidFill>
                <a:cs typeface="Times New Roman" pitchFamily="18" charset="0"/>
              </a:rPr>
              <a:t>24</a:t>
            </a:r>
            <a:r>
              <a:rPr lang="en-GB" sz="2600" b="1" dirty="0" smtClean="0">
                <a:solidFill>
                  <a:srgbClr val="FF0000"/>
                </a:solidFill>
                <a:cs typeface="Times New Roman" pitchFamily="18" charset="0"/>
              </a:rPr>
              <a:t>Na</a:t>
            </a:r>
            <a:r>
              <a:rPr lang="en-GB" sz="2600" b="1" baseline="30000" dirty="0" smtClean="0">
                <a:solidFill>
                  <a:srgbClr val="FF0000"/>
                </a:solidFill>
                <a:cs typeface="Times New Roman" pitchFamily="18" charset="0"/>
              </a:rPr>
              <a:t>*</a:t>
            </a:r>
            <a:r>
              <a:rPr lang="en-GB" sz="2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600" dirty="0" smtClean="0">
                <a:cs typeface="Times New Roman" pitchFamily="18" charset="0"/>
              </a:rPr>
              <a:t>(T</a:t>
            </a:r>
            <a:r>
              <a:rPr lang="en-GB" sz="2600" baseline="-30000" dirty="0" smtClean="0">
                <a:cs typeface="Times New Roman" pitchFamily="18" charset="0"/>
              </a:rPr>
              <a:t>1/2</a:t>
            </a:r>
            <a:r>
              <a:rPr lang="en-GB" sz="2600" dirty="0" smtClean="0">
                <a:cs typeface="Times New Roman" pitchFamily="18" charset="0"/>
              </a:rPr>
              <a:t> = 15 hours)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 smtClean="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Radiation will be external to the reactor in sodium cooled systems.</a:t>
            </a: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All 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600" dirty="0" smtClean="0">
                <a:solidFill>
                  <a:schemeClr val="tx2"/>
                </a:solidFill>
                <a:cs typeface="Times New Roman" pitchFamily="18" charset="0"/>
              </a:rPr>
              <a:t>-ray absorption cross sections increase as the Z of the absorbing material increases.  Lead is the best non-radioactive material but relatively expensive in large quantities.  Steel is cheaper and more robust mechanically. Steel loaded concrete is cheaper still.</a:t>
            </a:r>
            <a:endParaRPr lang="en-GB" sz="26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0"/>
            <a:ext cx="8286808" cy="6357982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Monitoring of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-radiation 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use dense materials to obtain most efficient 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-ray detectors.  Bismuth </a:t>
            </a:r>
            <a:r>
              <a:rPr lang="en-GB" sz="2400" dirty="0" err="1" smtClean="0">
                <a:solidFill>
                  <a:schemeClr val="tx2"/>
                </a:solidFill>
                <a:cs typeface="Times New Roman" pitchFamily="18" charset="0"/>
              </a:rPr>
              <a:t>Germanate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GB" sz="2400" dirty="0" err="1" smtClean="0">
                <a:solidFill>
                  <a:schemeClr val="tx2"/>
                </a:solidFill>
                <a:cs typeface="Times New Roman" pitchFamily="18" charset="0"/>
              </a:rPr>
              <a:t>NaI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 (Tℓ) uses luminescence from 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-ray interactions to produce light – phototubes amplify the photoelectrons from the light to register pulses.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Cheap alternative is to use gas filled ionisation chambers, collect the electrons produced from an ionising 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-ray interaction.</a:t>
            </a:r>
            <a:endParaRPr lang="en-GB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GB" b="1" dirty="0" smtClean="0">
                <a:solidFill>
                  <a:srgbClr val="006600"/>
                </a:solidFill>
                <a:cs typeface="Times New Roman" pitchFamily="18" charset="0"/>
              </a:rPr>
              <a:t>3.     Slow neutrons</a:t>
            </a:r>
          </a:p>
          <a:p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Some isotopes have very large absorption cross sections for slow neutrons, e.g.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10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B,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113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Cd.  Can use boron carbide encased in steel/ concrete to reduce slow neutron flux.</a:t>
            </a:r>
          </a:p>
          <a:p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For slow neutron detection use a gas ionisation chamber filled with </a:t>
            </a:r>
            <a:r>
              <a:rPr lang="en-GB" baseline="30000" dirty="0" smtClean="0">
                <a:solidFill>
                  <a:schemeClr val="tx2"/>
                </a:solidFill>
                <a:cs typeface="Times New Roman" pitchFamily="18" charset="0"/>
              </a:rPr>
              <a:t>10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BF</a:t>
            </a:r>
            <a:r>
              <a:rPr lang="en-GB" baseline="-30000" dirty="0" smtClean="0">
                <a:solidFill>
                  <a:schemeClr val="tx2"/>
                </a:solidFill>
                <a:cs typeface="Times New Roman" pitchFamily="18" charset="0"/>
              </a:rPr>
              <a:t>3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gas, e.g. 	</a:t>
            </a:r>
            <a:r>
              <a:rPr lang="en-GB" b="1" baseline="30000" dirty="0" smtClean="0">
                <a:solidFill>
                  <a:srgbClr val="FF0000"/>
                </a:solidFill>
                <a:cs typeface="Times New Roman" pitchFamily="18" charset="0"/>
              </a:rPr>
              <a:t>10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B  + n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b="1" baseline="30000" dirty="0" smtClean="0">
                <a:solidFill>
                  <a:srgbClr val="FF0000"/>
                </a:solidFill>
                <a:cs typeface="Times New Roman" pitchFamily="18" charset="0"/>
              </a:rPr>
              <a:t>7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Li + 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 + 2.8 MeV</a:t>
            </a:r>
            <a:endParaRPr lang="en-GB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/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collect electrons from the ionisation produced by the recoiling </a:t>
            </a:r>
            <a:r>
              <a:rPr lang="en-GB" sz="2400" baseline="30000" dirty="0" smtClean="0">
                <a:solidFill>
                  <a:schemeClr val="tx2"/>
                </a:solidFill>
                <a:cs typeface="Times New Roman" pitchFamily="18" charset="0"/>
              </a:rPr>
              <a:t>7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Li and 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solidFill>
                  <a:schemeClr val="tx2"/>
                </a:solidFill>
                <a:cs typeface="Times New Roman" pitchFamily="18" charset="0"/>
              </a:rPr>
              <a:t>’s – register pulses electronically</a:t>
            </a:r>
            <a:r>
              <a:rPr lang="en-GB" sz="2400" dirty="0" smtClean="0">
                <a:solidFill>
                  <a:srgbClr val="2A54A8"/>
                </a:solidFill>
                <a:cs typeface="Times New Roman" pitchFamily="18" charset="0"/>
              </a:rPr>
              <a:t>.</a:t>
            </a:r>
            <a:endParaRPr lang="en-GB" sz="2400" dirty="0" smtClean="0">
              <a:solidFill>
                <a:srgbClr val="2A54A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85728"/>
            <a:ext cx="8432800" cy="6222763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GB" b="1" dirty="0" smtClean="0">
                <a:solidFill>
                  <a:srgbClr val="006600"/>
                </a:solidFill>
                <a:cs typeface="Times New Roman" pitchFamily="18" charset="0"/>
              </a:rPr>
              <a:t>4.             Other Radiation </a:t>
            </a:r>
            <a:endParaRPr lang="en-GB" dirty="0" smtClean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Fission fragments,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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particles can, in principle, be more hazardous than </a:t>
            </a:r>
            <a:r>
              <a:rPr lang="en-GB" dirty="0" err="1" smtClean="0">
                <a:solidFill>
                  <a:schemeClr val="tx2"/>
                </a:solidFill>
                <a:cs typeface="Times New Roman" pitchFamily="18" charset="0"/>
              </a:rPr>
              <a:t>n’s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or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’s. However, their range in matter is much smaller and so do not present such an important health hazard as far as reactor shielding is concerned.</a:t>
            </a:r>
          </a:p>
          <a:p>
            <a:pPr marL="457200" indent="-457200">
              <a:lnSpc>
                <a:spcPct val="90000"/>
              </a:lnSpc>
            </a:pPr>
            <a:endParaRPr lang="en-GB" dirty="0" smtClean="0">
              <a:cs typeface="Times New Roman" pitchFamily="18" charset="0"/>
            </a:endParaRPr>
          </a:p>
          <a:p>
            <a:pPr marL="457200" indent="-457200" algn="ctr">
              <a:lnSpc>
                <a:spcPct val="90000"/>
              </a:lnSpc>
              <a:buFontTx/>
              <a:buNone/>
            </a:pPr>
            <a:r>
              <a:rPr lang="en-GB" b="1" dirty="0" smtClean="0">
                <a:solidFill>
                  <a:srgbClr val="FF0000"/>
                </a:solidFill>
                <a:cs typeface="Times New Roman" pitchFamily="18" charset="0"/>
              </a:rPr>
              <a:t>ATTENUATION</a:t>
            </a:r>
          </a:p>
          <a:p>
            <a:pPr marL="457200" indent="-457200">
              <a:lnSpc>
                <a:spcPct val="90000"/>
              </a:lnSpc>
              <a:buFontTx/>
              <a:buAutoNum type="arabicParenR"/>
            </a:pP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g</a:t>
            </a:r>
            <a:r>
              <a:rPr lang="en-GB" b="1" dirty="0" err="1" smtClean="0">
                <a:solidFill>
                  <a:srgbClr val="006600"/>
                </a:solidFill>
              </a:rPr>
              <a:t>s</a:t>
            </a:r>
            <a:endParaRPr lang="en-GB" b="1" dirty="0" smtClean="0">
              <a:solidFill>
                <a:srgbClr val="0066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The total cross section for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interaction is the sum of the cross sections for pair production, photoelectric effect and Compton Scattering depending on energy and the material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chemeClr val="tx2"/>
                </a:solidFill>
              </a:rPr>
              <a:t>		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TOT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PE</a:t>
            </a:r>
            <a:r>
              <a:rPr lang="en-GB" b="1" dirty="0" smtClean="0">
                <a:solidFill>
                  <a:srgbClr val="FF0000"/>
                </a:solidFill>
              </a:rPr>
              <a:t> + </a:t>
            </a:r>
            <a:r>
              <a:rPr lang="en-GB" b="1" dirty="0" err="1" smtClean="0">
                <a:solidFill>
                  <a:srgbClr val="FF0000"/>
                </a:solidFill>
              </a:rPr>
              <a:t>Z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 +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pp</a:t>
            </a:r>
            <a:endParaRPr lang="en-GB" b="1" baseline="-250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The attenuation law is then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I = I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0</a:t>
            </a:r>
            <a:r>
              <a:rPr lang="en-GB" sz="2400" b="1" dirty="0" smtClean="0">
                <a:solidFill>
                  <a:srgbClr val="FF0000"/>
                </a:solidFill>
              </a:rPr>
              <a:t>exp (-N </a:t>
            </a:r>
            <a:r>
              <a:rPr lang="en-GB" sz="2400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 smtClean="0">
                <a:solidFill>
                  <a:srgbClr val="FF0000"/>
                </a:solidFill>
              </a:rPr>
              <a:t>TOT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x) = I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0</a:t>
            </a:r>
            <a:r>
              <a:rPr lang="en-GB" sz="2400" b="1" dirty="0" smtClean="0">
                <a:solidFill>
                  <a:srgbClr val="FF0000"/>
                </a:solidFill>
              </a:rPr>
              <a:t>exp (-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x) </a:t>
            </a:r>
          </a:p>
          <a:p>
            <a:pPr marL="457200" indent="-457200">
              <a:lnSpc>
                <a:spcPct val="90000"/>
              </a:lnSpc>
            </a:pPr>
            <a:r>
              <a:rPr lang="en-GB" dirty="0" smtClean="0">
                <a:solidFill>
                  <a:schemeClr val="tx2"/>
                </a:solidFill>
              </a:rPr>
              <a:t>Intensity is reduced by half in a thickness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chemeClr val="tx2"/>
                </a:solidFill>
              </a:rPr>
              <a:t> 	= </a:t>
            </a:r>
            <a:r>
              <a:rPr lang="en-GB" dirty="0" err="1" smtClean="0">
                <a:solidFill>
                  <a:schemeClr val="tx2"/>
                </a:solidFill>
              </a:rPr>
              <a:t>ln</a:t>
            </a:r>
            <a:r>
              <a:rPr lang="en-GB" dirty="0" smtClean="0">
                <a:solidFill>
                  <a:schemeClr val="tx2"/>
                </a:solidFill>
              </a:rPr>
              <a:t>(2)/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m </a:t>
            </a:r>
            <a:r>
              <a:rPr lang="en-GB" dirty="0" smtClean="0">
                <a:solidFill>
                  <a:schemeClr val="tx2"/>
                </a:solidFill>
              </a:rPr>
              <a:t>(half thickness)</a:t>
            </a:r>
            <a:endParaRPr lang="en-GB" baseline="-25000" dirty="0" smtClean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28604"/>
            <a:ext cx="8072494" cy="5758982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en-GB" dirty="0" smtClean="0">
                <a:solidFill>
                  <a:schemeClr val="tx2"/>
                </a:solidFill>
              </a:rPr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Mass Attenuation Coefficient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is defined as </a:t>
            </a:r>
          </a:p>
          <a:p>
            <a:pPr marL="457200" indent="-457200">
              <a:buFont typeface="Symbol" pitchFamily="18" charset="2"/>
              <a:buNone/>
              <a:defRPr/>
            </a:pPr>
            <a:r>
              <a:rPr lang="en-GB" b="1" dirty="0" smtClean="0">
                <a:solidFill>
                  <a:schemeClr val="tx2"/>
                </a:solidFill>
                <a:latin typeface="Symbol" pitchFamily="18" charset="2"/>
              </a:rPr>
              <a:t>		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/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where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 r</a:t>
            </a:r>
            <a:r>
              <a:rPr lang="en-GB" dirty="0" smtClean="0">
                <a:solidFill>
                  <a:schemeClr val="tx2"/>
                </a:solidFill>
              </a:rPr>
              <a:t> is the density</a:t>
            </a:r>
          </a:p>
          <a:p>
            <a:pPr marL="914400" lvl="1" indent="-457200">
              <a:buFont typeface="Symbol" pitchFamily="18" charset="2"/>
              <a:buChar char=" "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Units are 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kg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marL="457200" indent="-457200">
              <a:defRPr/>
            </a:pPr>
            <a:r>
              <a:rPr lang="en-GB" dirty="0" smtClean="0">
                <a:solidFill>
                  <a:schemeClr val="tx2"/>
                </a:solidFill>
              </a:rPr>
              <a:t>In general it is harder to shield against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g</a:t>
            </a:r>
            <a:r>
              <a:rPr lang="en-GB" dirty="0" err="1" smtClean="0">
                <a:solidFill>
                  <a:schemeClr val="tx2"/>
                </a:solidFill>
              </a:rPr>
              <a:t>s</a:t>
            </a:r>
            <a:r>
              <a:rPr lang="en-GB" dirty="0" smtClean="0">
                <a:solidFill>
                  <a:schemeClr val="tx2"/>
                </a:solidFill>
              </a:rPr>
              <a:t> than charged particles</a:t>
            </a:r>
          </a:p>
          <a:p>
            <a:pPr marL="914400" lvl="1" indent="-457200"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e.g. half thickness for 1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</a:rPr>
              <a:t>MeV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g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in aluminium is 4.2 cm</a:t>
            </a:r>
          </a:p>
          <a:p>
            <a:pPr marL="1371600" lvl="2" indent="-457200">
              <a:defRPr/>
            </a:pPr>
            <a:r>
              <a:rPr lang="en-GB" sz="2400" dirty="0" smtClean="0"/>
              <a:t>20 x that for an electron</a:t>
            </a:r>
          </a:p>
          <a:p>
            <a:pPr marL="1371600" lvl="2" indent="-457200">
              <a:defRPr/>
            </a:pPr>
            <a:r>
              <a:rPr lang="en-GB" sz="2400" dirty="0" smtClean="0"/>
              <a:t>10000 x that for an </a:t>
            </a:r>
            <a:r>
              <a:rPr lang="en-GB" sz="2400" dirty="0" smtClean="0">
                <a:latin typeface="Symbol" pitchFamily="18" charset="2"/>
              </a:rPr>
              <a:t>a</a:t>
            </a:r>
          </a:p>
          <a:p>
            <a:pPr marL="1371600" lvl="2" indent="-457200">
              <a:buFontTx/>
              <a:buNone/>
              <a:defRPr/>
            </a:pPr>
            <a:endParaRPr lang="en-GB" sz="2400" dirty="0" smtClean="0">
              <a:latin typeface="Symbol" pitchFamily="18" charset="2"/>
            </a:endParaRPr>
          </a:p>
          <a:p>
            <a:pPr marL="457200" indent="-457200">
              <a:buFontTx/>
              <a:buAutoNum type="arabicParenR" startAt="2"/>
              <a:defRPr/>
            </a:pPr>
            <a:r>
              <a:rPr lang="en-GB" b="1" dirty="0" smtClean="0">
                <a:solidFill>
                  <a:srgbClr val="006600"/>
                </a:solidFill>
              </a:rPr>
              <a:t>Neutrons</a:t>
            </a:r>
          </a:p>
          <a:p>
            <a:pPr marL="457200" indent="-457200">
              <a:defRPr/>
            </a:pPr>
            <a:r>
              <a:rPr lang="en-GB" dirty="0" smtClean="0">
                <a:solidFill>
                  <a:schemeClr val="tx2"/>
                </a:solidFill>
              </a:rPr>
              <a:t>Neutron interactions and attenuation law has been discussed earlier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(Lectures 15,16)</a:t>
            </a:r>
          </a:p>
          <a:p>
            <a:pPr marL="914400" lvl="1" indent="-457200"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Reactions where an energetic charged particle is emitted are used to detect neutrons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28605"/>
            <a:ext cx="8331200" cy="59018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Problem</a:t>
            </a:r>
          </a:p>
          <a:p>
            <a:pPr lvl="1"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A pulse of 10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18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100-keV X-rays per 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impinges normally on a slab of iron 5mm thick. Calculate the temperature increase given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 = 7870 kg 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-3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,m</a:t>
            </a:r>
            <a:r>
              <a:rPr lang="en-GB" sz="2400" baseline="-25000" dirty="0" smtClean="0">
                <a:solidFill>
                  <a:schemeClr val="accent2">
                    <a:lumMod val="50000"/>
                  </a:schemeClr>
                </a:solidFill>
              </a:rPr>
              <a:t>M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= 0.04 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kg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,             C</a:t>
            </a:r>
            <a:r>
              <a:rPr lang="en-GB" sz="2400" baseline="-25000" dirty="0" smtClean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= 106 J kg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K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Solution </a:t>
            </a:r>
          </a:p>
          <a:p>
            <a:pPr lvl="1">
              <a:buFont typeface="Symbol" pitchFamily="18" charset="2"/>
              <a:buChar char="m"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rm</a:t>
            </a:r>
            <a:r>
              <a:rPr lang="en-GB" sz="2400" baseline="-25000" dirty="0" err="1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= 314.8 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Fraction absorbed = 1 – exp(-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m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				= 0.793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Energy absorbed 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18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x 10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x 1.6 x 10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-19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x 0.793 = 1.27 10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J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Mass of iron m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-2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= 7870 x 0.005 = 39.35 kg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Temperature rise = 1.27 10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/(39.35 x 106) 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			= 3 degrees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800" y="211015"/>
            <a:ext cx="4368800" cy="47478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SHIELDING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738554"/>
            <a:ext cx="8215370" cy="53281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Shielding is designed to reduce the flux of neutrons and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-rays to an acceptable level – should also shield external cooling ducts, etc.</a:t>
            </a:r>
          </a:p>
          <a:p>
            <a:pPr>
              <a:lnSpc>
                <a:spcPct val="90000"/>
              </a:lnSpc>
              <a:defRPr/>
            </a:pPr>
            <a:r>
              <a:rPr lang="en-GB" b="1" u="sng" dirty="0" smtClean="0">
                <a:solidFill>
                  <a:schemeClr val="tx2"/>
                </a:solidFill>
                <a:cs typeface="Times New Roman" pitchFamily="18" charset="0"/>
              </a:rPr>
              <a:t>Concrete</a:t>
            </a:r>
            <a:r>
              <a:rPr lang="en-GB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impregnated with barium and/or steel shot (or boron-steel shot) is usually used for the </a:t>
            </a:r>
            <a:r>
              <a:rPr lang="en-GB" u="sng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Biological Shield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Because concrete cannot withstand the stresses resulting from the high temperatures of the core a relatively thin </a:t>
            </a:r>
            <a:r>
              <a:rPr lang="en-GB" u="sng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Thermal Shield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is placed between the core and the biological shield to absorb the heat radiation energy.  This is usually made of </a:t>
            </a:r>
            <a:r>
              <a:rPr lang="en-GB" u="sng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steel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How thick?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Both neutrons and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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-rays have a value of 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 of ~ 10 cm for the biological shield.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  <a:cs typeface="Times New Roman" pitchFamily="18" charset="0"/>
              </a:rPr>
              <a:t>If we assume a point source as the origin of the neutrons, then for the 2000 MW reactor considered earlier, the flux after thickness t of shield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= 10 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19 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/ 4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(flux with no attenuation) x   e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</a:rPr>
              <a:t>-t/</a:t>
            </a:r>
            <a:r>
              <a:rPr lang="en-GB" baseline="30000" dirty="0" smtClean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</a:t>
            </a:r>
            <a:r>
              <a:rPr lang="en-GB" dirty="0" smtClean="0">
                <a:solidFill>
                  <a:srgbClr val="FF0000"/>
                </a:solidFill>
                <a:cs typeface="Times New Roman" pitchFamily="18" charset="0"/>
              </a:rPr>
              <a:t> (attenuation)</a:t>
            </a:r>
            <a:endParaRPr lang="en-GB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29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22889</TotalTime>
  <Words>695</Words>
  <Application>Microsoft Office PowerPoint</Application>
  <PresentationFormat>On-screen Show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Custom Design</vt:lpstr>
      <vt:lpstr>1_Custom Design</vt:lpstr>
      <vt:lpstr>Radiations from a Reactor:  Shielding &amp; Monitoring</vt:lpstr>
      <vt:lpstr>Slide 2</vt:lpstr>
      <vt:lpstr>Slide 3</vt:lpstr>
      <vt:lpstr>Slide 4</vt:lpstr>
      <vt:lpstr>Slide 5</vt:lpstr>
      <vt:lpstr>Slide 6</vt:lpstr>
      <vt:lpstr>Slide 7</vt:lpstr>
      <vt:lpstr>Slide 8</vt:lpstr>
      <vt:lpstr>SHIELDING</vt:lpstr>
      <vt:lpstr>Slide 10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94</cp:revision>
  <dcterms:created xsi:type="dcterms:W3CDTF">2009-05-20T14:32:32Z</dcterms:created>
  <dcterms:modified xsi:type="dcterms:W3CDTF">2010-04-26T08:12:15Z</dcterms:modified>
</cp:coreProperties>
</file>