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63" r:id="rId3"/>
  </p:sldMasterIdLst>
  <p:notesMasterIdLst>
    <p:notesMasterId r:id="rId16"/>
  </p:notesMasterIdLst>
  <p:sldIdLst>
    <p:sldId id="256" r:id="rId4"/>
    <p:sldId id="268" r:id="rId5"/>
    <p:sldId id="258" r:id="rId6"/>
    <p:sldId id="259" r:id="rId7"/>
    <p:sldId id="26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6FB006-66E4-441D-A4CB-DAABFE7392B8}" type="datetimeFigureOut">
              <a:rPr lang="en-US" smtClean="0"/>
              <a:pPr/>
              <a:t>4/20/2010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3FD86D-2233-4C72-9C9C-B26C0E50B68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sz="3600" b="1">
                <a:solidFill>
                  <a:srgbClr val="FF0000"/>
                </a:solidFill>
                <a:latin typeface="Times New Roman" pitchFamily="18" charset="0"/>
                <a:cs typeface="Times New Roman" pitchFamily="18" charset="0"/>
              </a:defRPr>
            </a:lvl1pPr>
          </a:lstStyle>
          <a:p>
            <a:r>
              <a:rPr lang="en-US" dirty="0" smtClean="0"/>
              <a:t>PHYSICS OF ENERGY SOURCES</a:t>
            </a:r>
            <a:br>
              <a:rPr lang="en-US" dirty="0" smtClean="0"/>
            </a:br>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28</a:t>
            </a:r>
            <a:endParaRPr lang="en-GB"/>
          </a:p>
        </p:txBody>
      </p:sp>
      <p:sp>
        <p:nvSpPr>
          <p:cNvPr id="6" name="Slide Number Placeholder 5"/>
          <p:cNvSpPr>
            <a:spLocks noGrp="1"/>
          </p:cNvSpPr>
          <p:nvPr>
            <p:ph type="sldNum" sz="quarter" idx="12"/>
          </p:nvPr>
        </p:nvSpPr>
        <p:spPr/>
        <p:txBody>
          <a:bodyPr/>
          <a:lstStyle/>
          <a:p>
            <a:fld id="{0B9AA805-2D3F-426F-8DAC-F16525489BC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Lecture 28</a:t>
            </a:r>
            <a:endParaRPr lang="en-GB"/>
          </a:p>
        </p:txBody>
      </p:sp>
      <p:sp>
        <p:nvSpPr>
          <p:cNvPr id="7" name="Slide Number Placeholder 6"/>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Lecture 28</a:t>
            </a:r>
            <a:endParaRPr lang="en-GB"/>
          </a:p>
        </p:txBody>
      </p:sp>
      <p:sp>
        <p:nvSpPr>
          <p:cNvPr id="7" name="Slide Number Placeholder 6"/>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28</a:t>
            </a:r>
            <a:endParaRPr lang="en-GB"/>
          </a:p>
        </p:txBody>
      </p:sp>
      <p:sp>
        <p:nvSpPr>
          <p:cNvPr id="6" name="Slide Number Placeholder 5"/>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28</a:t>
            </a:r>
            <a:endParaRPr lang="en-GB"/>
          </a:p>
        </p:txBody>
      </p:sp>
      <p:sp>
        <p:nvSpPr>
          <p:cNvPr id="6" name="Slide Number Placeholder 5"/>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28</a:t>
            </a:r>
            <a:endParaRPr lang="en-GB"/>
          </a:p>
        </p:txBody>
      </p:sp>
      <p:sp>
        <p:nvSpPr>
          <p:cNvPr id="6" name="Slide Number Placeholder 5"/>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28</a:t>
            </a:r>
            <a:endParaRPr lang="en-GB"/>
          </a:p>
        </p:txBody>
      </p:sp>
      <p:sp>
        <p:nvSpPr>
          <p:cNvPr id="6" name="Slide Number Placeholder 5"/>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28</a:t>
            </a:r>
            <a:endParaRPr lang="en-GB"/>
          </a:p>
        </p:txBody>
      </p:sp>
      <p:sp>
        <p:nvSpPr>
          <p:cNvPr id="6" name="Slide Number Placeholder 5"/>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Lecture 28</a:t>
            </a:r>
            <a:endParaRPr lang="en-GB"/>
          </a:p>
        </p:txBody>
      </p:sp>
      <p:sp>
        <p:nvSpPr>
          <p:cNvPr id="7" name="Slide Number Placeholder 6"/>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smtClean="0"/>
              <a:t>Lecture 28</a:t>
            </a:r>
            <a:endParaRPr lang="en-GB"/>
          </a:p>
        </p:txBody>
      </p:sp>
      <p:sp>
        <p:nvSpPr>
          <p:cNvPr id="9" name="Slide Number Placeholder 8"/>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Lecture 28</a:t>
            </a:r>
            <a:endParaRPr lang="en-GB"/>
          </a:p>
        </p:txBody>
      </p:sp>
      <p:sp>
        <p:nvSpPr>
          <p:cNvPr id="5" name="Slide Number Placeholder 4"/>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a:solidFill>
            <a:schemeClr val="bg1"/>
          </a:solidFill>
        </p:spPr>
        <p:txBody>
          <a:bodyPr/>
          <a:lstStyle>
            <a:lvl1pPr>
              <a:defRPr sz="2400">
                <a:solidFill>
                  <a:schemeClr val="accent1"/>
                </a:solidFill>
                <a:latin typeface="Times New Roman" pitchFamily="18" charset="0"/>
                <a:cs typeface="Times New Roman" pitchFamily="18" charset="0"/>
              </a:defRPr>
            </a:lvl1pPr>
            <a:lvl2pPr>
              <a:defRPr sz="2000">
                <a:solidFill>
                  <a:schemeClr val="accent3">
                    <a:lumMod val="50000"/>
                  </a:schemeClr>
                </a:solidFill>
                <a:latin typeface="Times New Roman" pitchFamily="18" charset="0"/>
                <a:cs typeface="Times New Roman" pitchFamily="18" charset="0"/>
              </a:defRPr>
            </a:lvl2pPr>
            <a:lvl3pPr>
              <a:defRPr sz="1800">
                <a:solidFill>
                  <a:srgbClr val="C00000"/>
                </a:solidFill>
                <a:latin typeface="Times New Roman" pitchFamily="18" charset="0"/>
                <a:cs typeface="Times New Roman" pitchFamily="18" charset="0"/>
              </a:defRPr>
            </a:lvl3pPr>
            <a:lvl4pPr>
              <a:defRPr sz="1800">
                <a:latin typeface="Times New Roman" pitchFamily="18" charset="0"/>
                <a:cs typeface="Times New Roman" pitchFamily="18" charset="0"/>
              </a:defRPr>
            </a:lvl4pPr>
            <a:lvl5pPr>
              <a:defRPr sz="1800">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Date Placeholder 9"/>
          <p:cNvSpPr>
            <a:spLocks noGrp="1"/>
          </p:cNvSpPr>
          <p:nvPr>
            <p:ph type="dt" sz="half" idx="10"/>
          </p:nvPr>
        </p:nvSpPr>
        <p:spPr/>
        <p:txBody>
          <a:bodyPr/>
          <a:lstStyle/>
          <a:p>
            <a:endParaRPr lang="en-GB"/>
          </a:p>
        </p:txBody>
      </p:sp>
      <p:sp>
        <p:nvSpPr>
          <p:cNvPr id="11" name="Slide Number Placeholder 10"/>
          <p:cNvSpPr>
            <a:spLocks noGrp="1"/>
          </p:cNvSpPr>
          <p:nvPr>
            <p:ph type="sldNum" sz="quarter" idx="11"/>
          </p:nvPr>
        </p:nvSpPr>
        <p:spPr/>
        <p:txBody>
          <a:bodyPr/>
          <a:lstStyle/>
          <a:p>
            <a:fld id="{0B9AA805-2D3F-426F-8DAC-F16525489BC5}" type="slidenum">
              <a:rPr lang="en-GB" smtClean="0"/>
              <a:pPr/>
              <a:t>‹#›</a:t>
            </a:fld>
            <a:endParaRPr lang="en-GB"/>
          </a:p>
        </p:txBody>
      </p:sp>
      <p:sp>
        <p:nvSpPr>
          <p:cNvPr id="12" name="Footer Placeholder 11"/>
          <p:cNvSpPr>
            <a:spLocks noGrp="1"/>
          </p:cNvSpPr>
          <p:nvPr>
            <p:ph type="ftr" sz="quarter" idx="12"/>
          </p:nvPr>
        </p:nvSpPr>
        <p:spPr/>
        <p:txBody>
          <a:bodyPr/>
          <a:lstStyle/>
          <a:p>
            <a:r>
              <a:rPr lang="en-GB" smtClean="0"/>
              <a:t>Lecture 28</a:t>
            </a: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Lecture 28</a:t>
            </a:r>
            <a:endParaRPr lang="en-GB"/>
          </a:p>
        </p:txBody>
      </p:sp>
      <p:sp>
        <p:nvSpPr>
          <p:cNvPr id="4" name="Slide Number Placeholder 3"/>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Lecture 28</a:t>
            </a:r>
            <a:endParaRPr lang="en-GB"/>
          </a:p>
        </p:txBody>
      </p:sp>
      <p:sp>
        <p:nvSpPr>
          <p:cNvPr id="7" name="Slide Number Placeholder 6"/>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Lecture 28</a:t>
            </a:r>
            <a:endParaRPr lang="en-GB"/>
          </a:p>
        </p:txBody>
      </p:sp>
      <p:sp>
        <p:nvSpPr>
          <p:cNvPr id="7" name="Slide Number Placeholder 6"/>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28</a:t>
            </a:r>
            <a:endParaRPr lang="en-GB"/>
          </a:p>
        </p:txBody>
      </p:sp>
      <p:sp>
        <p:nvSpPr>
          <p:cNvPr id="6" name="Slide Number Placeholder 5"/>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28</a:t>
            </a:r>
            <a:endParaRPr lang="en-GB"/>
          </a:p>
        </p:txBody>
      </p:sp>
      <p:sp>
        <p:nvSpPr>
          <p:cNvPr id="6" name="Slide Number Placeholder 5"/>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28</a:t>
            </a:r>
            <a:endParaRPr lang="en-GB"/>
          </a:p>
        </p:txBody>
      </p:sp>
      <p:sp>
        <p:nvSpPr>
          <p:cNvPr id="6" name="Slide Number Placeholder 5"/>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28</a:t>
            </a:r>
            <a:endParaRPr lang="en-GB"/>
          </a:p>
        </p:txBody>
      </p:sp>
      <p:sp>
        <p:nvSpPr>
          <p:cNvPr id="6" name="Slide Number Placeholder 5"/>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Lecture 28</a:t>
            </a:r>
            <a:endParaRPr lang="en-GB"/>
          </a:p>
        </p:txBody>
      </p:sp>
      <p:sp>
        <p:nvSpPr>
          <p:cNvPr id="6" name="Slide Number Placeholder 5"/>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Lecture 28</a:t>
            </a:r>
            <a:endParaRPr lang="en-GB"/>
          </a:p>
        </p:txBody>
      </p:sp>
      <p:sp>
        <p:nvSpPr>
          <p:cNvPr id="7" name="Slide Number Placeholder 6"/>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smtClean="0"/>
              <a:t>Lecture 28</a:t>
            </a:r>
            <a:endParaRPr lang="en-GB"/>
          </a:p>
        </p:txBody>
      </p:sp>
      <p:sp>
        <p:nvSpPr>
          <p:cNvPr id="9" name="Slide Number Placeholder 8"/>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Lecture 28</a:t>
            </a:r>
            <a:endParaRPr lang="en-GB"/>
          </a:p>
        </p:txBody>
      </p:sp>
      <p:sp>
        <p:nvSpPr>
          <p:cNvPr id="5" name="Slide Number Placeholder 4"/>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Lecture 28</a:t>
            </a:r>
            <a:endParaRPr lang="en-GB"/>
          </a:p>
        </p:txBody>
      </p:sp>
      <p:sp>
        <p:nvSpPr>
          <p:cNvPr id="4" name="Slide Number Placeholder 3"/>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Lecture 28</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9AA805-2D3F-426F-8DAC-F16525489BC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Lecture 28</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B25D2-3E27-463A-BDDE-D1114D6537D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Lecture 28</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F3F88B-A137-4D6A-B193-F83311716A2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1026"/>
          <p:cNvSpPr>
            <a:spLocks noGrp="1" noChangeArrowheads="1"/>
          </p:cNvSpPr>
          <p:nvPr>
            <p:ph type="title"/>
          </p:nvPr>
        </p:nvSpPr>
        <p:spPr>
          <a:xfrm>
            <a:off x="457200" y="274638"/>
            <a:ext cx="8229600" cy="654032"/>
          </a:xfrm>
        </p:spPr>
        <p:txBody>
          <a:bodyPr>
            <a:normAutofit/>
          </a:bodyPr>
          <a:lstStyle/>
          <a:p>
            <a:r>
              <a:rPr lang="en-GB" sz="3200" b="1" dirty="0" smtClean="0">
                <a:solidFill>
                  <a:srgbClr val="FF0000"/>
                </a:solidFill>
                <a:latin typeface="Times New Roman" pitchFamily="18" charset="0"/>
                <a:cs typeface="Times New Roman" pitchFamily="18" charset="0"/>
              </a:rPr>
              <a:t>ENVIRONMENTAL RADIATION</a:t>
            </a:r>
            <a:endParaRPr lang="en-GB" sz="3200" b="1" dirty="0">
              <a:solidFill>
                <a:schemeClr val="hlink"/>
              </a:solidFill>
              <a:latin typeface="Times New Roman" pitchFamily="18" charset="0"/>
              <a:cs typeface="Times New Roman" pitchFamily="18" charset="0"/>
            </a:endParaRPr>
          </a:p>
        </p:txBody>
      </p:sp>
      <p:sp>
        <p:nvSpPr>
          <p:cNvPr id="120835" name="Rectangle 1027"/>
          <p:cNvSpPr>
            <a:spLocks noGrp="1" noChangeArrowheads="1"/>
          </p:cNvSpPr>
          <p:nvPr>
            <p:ph type="body" idx="1"/>
          </p:nvPr>
        </p:nvSpPr>
        <p:spPr>
          <a:xfrm>
            <a:off x="304800" y="1000108"/>
            <a:ext cx="8534400" cy="5488615"/>
          </a:xfrm>
        </p:spPr>
        <p:txBody>
          <a:bodyPr>
            <a:noAutofit/>
          </a:bodyPr>
          <a:lstStyle/>
          <a:p>
            <a:pPr>
              <a:spcBef>
                <a:spcPct val="0"/>
              </a:spcBef>
              <a:buSzTx/>
              <a:buFontTx/>
              <a:buNone/>
            </a:pPr>
            <a:r>
              <a:rPr lang="en-GB" b="1" dirty="0" smtClean="0">
                <a:solidFill>
                  <a:srgbClr val="006600"/>
                </a:solidFill>
                <a:cs typeface="Times New Roman" pitchFamily="18" charset="0"/>
              </a:rPr>
              <a:t>Interaction </a:t>
            </a:r>
            <a:r>
              <a:rPr lang="en-GB" b="1" dirty="0">
                <a:solidFill>
                  <a:srgbClr val="006600"/>
                </a:solidFill>
                <a:cs typeface="Times New Roman" pitchFamily="18" charset="0"/>
              </a:rPr>
              <a:t>of Radiation with Matter</a:t>
            </a:r>
          </a:p>
          <a:p>
            <a:pPr>
              <a:spcBef>
                <a:spcPct val="0"/>
              </a:spcBef>
              <a:buSzTx/>
            </a:pPr>
            <a:r>
              <a:rPr lang="en-GB" dirty="0">
                <a:solidFill>
                  <a:schemeClr val="accent2">
                    <a:lumMod val="75000"/>
                  </a:schemeClr>
                </a:solidFill>
                <a:cs typeface="Times New Roman" pitchFamily="18" charset="0"/>
              </a:rPr>
              <a:t>The primary </a:t>
            </a:r>
            <a:r>
              <a:rPr lang="en-GB" dirty="0" smtClean="0">
                <a:solidFill>
                  <a:schemeClr val="accent2">
                    <a:lumMod val="75000"/>
                  </a:schemeClr>
                </a:solidFill>
                <a:cs typeface="Times New Roman" pitchFamily="18" charset="0"/>
              </a:rPr>
              <a:t>interaction </a:t>
            </a:r>
            <a:r>
              <a:rPr lang="en-GB" dirty="0">
                <a:solidFill>
                  <a:schemeClr val="accent2">
                    <a:lumMod val="75000"/>
                  </a:schemeClr>
                </a:solidFill>
                <a:cs typeface="Times New Roman" pitchFamily="18" charset="0"/>
              </a:rPr>
              <a:t>is dependent of the type of radiation:</a:t>
            </a:r>
          </a:p>
          <a:p>
            <a:pPr>
              <a:spcBef>
                <a:spcPct val="0"/>
              </a:spcBef>
              <a:buSzTx/>
              <a:buFontTx/>
              <a:buNone/>
            </a:pPr>
            <a:r>
              <a:rPr lang="en-GB" dirty="0">
                <a:solidFill>
                  <a:schemeClr val="accent2">
                    <a:lumMod val="75000"/>
                  </a:schemeClr>
                </a:solidFill>
                <a:cs typeface="Times New Roman" pitchFamily="18" charset="0"/>
              </a:rPr>
              <a:t> </a:t>
            </a:r>
          </a:p>
          <a:p>
            <a:pPr>
              <a:spcBef>
                <a:spcPct val="0"/>
              </a:spcBef>
              <a:buSzTx/>
              <a:buFontTx/>
              <a:buNone/>
            </a:pPr>
            <a:r>
              <a:rPr lang="en-GB" dirty="0">
                <a:solidFill>
                  <a:schemeClr val="accent2">
                    <a:lumMod val="75000"/>
                  </a:schemeClr>
                </a:solidFill>
                <a:cs typeface="Times New Roman" pitchFamily="18" charset="0"/>
              </a:rPr>
              <a:t>Radiation	     Interaction		</a:t>
            </a:r>
            <a:r>
              <a:rPr lang="en-GB" dirty="0" smtClean="0">
                <a:solidFill>
                  <a:schemeClr val="accent2">
                    <a:lumMod val="75000"/>
                  </a:schemeClr>
                </a:solidFill>
                <a:cs typeface="Times New Roman" pitchFamily="18" charset="0"/>
              </a:rPr>
              <a:t>		Range</a:t>
            </a:r>
            <a:r>
              <a:rPr lang="en-GB" dirty="0">
                <a:solidFill>
                  <a:schemeClr val="accent2">
                    <a:lumMod val="75000"/>
                  </a:schemeClr>
                </a:solidFill>
                <a:cs typeface="Times New Roman" pitchFamily="18" charset="0"/>
              </a:rPr>
              <a:t>					          </a:t>
            </a:r>
            <a:r>
              <a:rPr lang="en-GB" dirty="0" smtClean="0">
                <a:solidFill>
                  <a:schemeClr val="accent2">
                    <a:lumMod val="75000"/>
                  </a:schemeClr>
                </a:solidFill>
                <a:cs typeface="Times New Roman" pitchFamily="18" charset="0"/>
              </a:rPr>
              <a:t>				Air   	H</a:t>
            </a:r>
            <a:r>
              <a:rPr lang="en-GB" baseline="-30000" dirty="0" smtClean="0">
                <a:solidFill>
                  <a:schemeClr val="accent2">
                    <a:lumMod val="75000"/>
                  </a:schemeClr>
                </a:solidFill>
                <a:cs typeface="Times New Roman" pitchFamily="18" charset="0"/>
              </a:rPr>
              <a:t>2</a:t>
            </a:r>
            <a:r>
              <a:rPr lang="en-GB" dirty="0" smtClean="0">
                <a:solidFill>
                  <a:schemeClr val="accent2">
                    <a:lumMod val="75000"/>
                  </a:schemeClr>
                </a:solidFill>
                <a:cs typeface="Times New Roman" pitchFamily="18" charset="0"/>
              </a:rPr>
              <a:t>O</a:t>
            </a:r>
            <a:endParaRPr lang="en-GB" dirty="0">
              <a:solidFill>
                <a:schemeClr val="accent2">
                  <a:lumMod val="75000"/>
                </a:schemeClr>
              </a:solidFill>
              <a:cs typeface="Times New Roman" pitchFamily="18" charset="0"/>
            </a:endParaRPr>
          </a:p>
          <a:p>
            <a:pPr>
              <a:spcBef>
                <a:spcPct val="0"/>
              </a:spcBef>
              <a:buSzTx/>
              <a:buFontTx/>
              <a:buNone/>
            </a:pPr>
            <a:r>
              <a:rPr lang="en-GB" dirty="0">
                <a:solidFill>
                  <a:srgbClr val="0000FF"/>
                </a:solidFill>
                <a:cs typeface="Times New Roman" pitchFamily="18" charset="0"/>
              </a:rPr>
              <a:t>1 MeV </a:t>
            </a:r>
            <a:r>
              <a:rPr lang="en-GB" dirty="0">
                <a:solidFill>
                  <a:srgbClr val="0000FF"/>
                </a:solidFill>
                <a:cs typeface="Times New Roman" pitchFamily="18" charset="0"/>
                <a:sym typeface="Symbol" pitchFamily="18" charset="2"/>
              </a:rPr>
              <a:t></a:t>
            </a:r>
            <a:r>
              <a:rPr lang="en-GB" dirty="0">
                <a:solidFill>
                  <a:srgbClr val="0000FF"/>
                </a:solidFill>
                <a:cs typeface="Times New Roman" pitchFamily="18" charset="0"/>
              </a:rPr>
              <a:t>-particles   Coulomb with nuclei  </a:t>
            </a:r>
            <a:r>
              <a:rPr lang="en-GB" dirty="0" smtClean="0">
                <a:solidFill>
                  <a:srgbClr val="0000FF"/>
                </a:solidFill>
                <a:cs typeface="Times New Roman" pitchFamily="18" charset="0"/>
              </a:rPr>
              <a:t>		3mm  </a:t>
            </a:r>
            <a:r>
              <a:rPr lang="en-GB" dirty="0">
                <a:solidFill>
                  <a:srgbClr val="0000FF"/>
                </a:solidFill>
                <a:cs typeface="Times New Roman" pitchFamily="18" charset="0"/>
              </a:rPr>
              <a:t>0.04mm</a:t>
            </a:r>
            <a:endParaRPr lang="en-GB" dirty="0">
              <a:solidFill>
                <a:srgbClr val="000000"/>
              </a:solidFill>
              <a:cs typeface="Times New Roman" pitchFamily="18" charset="0"/>
            </a:endParaRPr>
          </a:p>
          <a:p>
            <a:pPr>
              <a:spcBef>
                <a:spcPct val="0"/>
              </a:spcBef>
              <a:buSzTx/>
              <a:buFontTx/>
              <a:buNone/>
            </a:pPr>
            <a:r>
              <a:rPr lang="en-GB" dirty="0">
                <a:solidFill>
                  <a:srgbClr val="0000FF"/>
                </a:solidFill>
                <a:cs typeface="Times New Roman" pitchFamily="18" charset="0"/>
              </a:rPr>
              <a:t>		                   and atomic electrons</a:t>
            </a:r>
            <a:endParaRPr lang="en-GB" dirty="0">
              <a:solidFill>
                <a:srgbClr val="000000"/>
              </a:solidFill>
              <a:cs typeface="Times New Roman" pitchFamily="18" charset="0"/>
            </a:endParaRPr>
          </a:p>
          <a:p>
            <a:pPr>
              <a:spcBef>
                <a:spcPct val="0"/>
              </a:spcBef>
              <a:buSzTx/>
              <a:buFontTx/>
              <a:buNone/>
            </a:pPr>
            <a:r>
              <a:rPr lang="en-GB" dirty="0">
                <a:solidFill>
                  <a:srgbClr val="0000FF"/>
                </a:solidFill>
                <a:cs typeface="Times New Roman" pitchFamily="18" charset="0"/>
              </a:rPr>
              <a:t>1 MeV </a:t>
            </a:r>
            <a:r>
              <a:rPr lang="en-GB" dirty="0">
                <a:solidFill>
                  <a:srgbClr val="0000FF"/>
                </a:solidFill>
                <a:cs typeface="Times New Roman" pitchFamily="18" charset="0"/>
                <a:sym typeface="Symbol" pitchFamily="18" charset="2"/>
              </a:rPr>
              <a:t></a:t>
            </a:r>
            <a:r>
              <a:rPr lang="en-GB" dirty="0">
                <a:solidFill>
                  <a:srgbClr val="0000FF"/>
                </a:solidFill>
                <a:cs typeface="Times New Roman" pitchFamily="18" charset="0"/>
              </a:rPr>
              <a:t>-particles    Coulomb </a:t>
            </a:r>
            <a:r>
              <a:rPr lang="en-GB" dirty="0" smtClean="0">
                <a:solidFill>
                  <a:srgbClr val="0000FF"/>
                </a:solidFill>
              </a:rPr>
              <a:t>with 	</a:t>
            </a:r>
            <a:r>
              <a:rPr lang="en-GB" dirty="0">
                <a:solidFill>
                  <a:srgbClr val="0000FF"/>
                </a:solidFill>
                <a:cs typeface="Times New Roman" pitchFamily="18" charset="0"/>
              </a:rPr>
              <a:t>	            </a:t>
            </a:r>
            <a:r>
              <a:rPr lang="en-GB" dirty="0" smtClean="0">
                <a:solidFill>
                  <a:srgbClr val="0000FF"/>
                </a:solidFill>
                <a:cs typeface="Times New Roman" pitchFamily="18" charset="0"/>
              </a:rPr>
              <a:t>3m        </a:t>
            </a:r>
            <a:r>
              <a:rPr lang="en-GB" dirty="0">
                <a:solidFill>
                  <a:srgbClr val="0000FF"/>
                </a:solidFill>
                <a:cs typeface="Times New Roman" pitchFamily="18" charset="0"/>
              </a:rPr>
              <a:t>5mm</a:t>
            </a:r>
            <a:endParaRPr lang="en-GB" dirty="0">
              <a:solidFill>
                <a:srgbClr val="000000"/>
              </a:solidFill>
              <a:cs typeface="Times New Roman" pitchFamily="18" charset="0"/>
            </a:endParaRPr>
          </a:p>
          <a:p>
            <a:pPr>
              <a:spcBef>
                <a:spcPct val="0"/>
              </a:spcBef>
              <a:buSzTx/>
              <a:buFontTx/>
              <a:buNone/>
            </a:pPr>
            <a:r>
              <a:rPr lang="en-GB" dirty="0">
                <a:solidFill>
                  <a:srgbClr val="0000FF"/>
                </a:solidFill>
                <a:cs typeface="Times New Roman" pitchFamily="18" charset="0"/>
              </a:rPr>
              <a:t>	                            atomic electrons</a:t>
            </a:r>
            <a:endParaRPr lang="en-GB" dirty="0">
              <a:solidFill>
                <a:srgbClr val="000000"/>
              </a:solidFill>
              <a:cs typeface="Times New Roman" pitchFamily="18" charset="0"/>
            </a:endParaRPr>
          </a:p>
          <a:p>
            <a:pPr>
              <a:spcBef>
                <a:spcPct val="0"/>
              </a:spcBef>
              <a:buSzTx/>
              <a:buFontTx/>
              <a:buNone/>
            </a:pPr>
            <a:r>
              <a:rPr lang="en-GB" dirty="0">
                <a:solidFill>
                  <a:srgbClr val="0000FF"/>
                </a:solidFill>
                <a:cs typeface="Times New Roman" pitchFamily="18" charset="0"/>
              </a:rPr>
              <a:t>1 MeV </a:t>
            </a:r>
            <a:r>
              <a:rPr lang="en-GB" dirty="0">
                <a:solidFill>
                  <a:srgbClr val="0000FF"/>
                </a:solidFill>
                <a:cs typeface="Times New Roman" pitchFamily="18" charset="0"/>
                <a:sym typeface="Symbol" pitchFamily="18" charset="2"/>
              </a:rPr>
              <a:t></a:t>
            </a:r>
            <a:r>
              <a:rPr lang="en-GB" dirty="0">
                <a:solidFill>
                  <a:srgbClr val="0000FF"/>
                </a:solidFill>
                <a:cs typeface="Times New Roman" pitchFamily="18" charset="0"/>
              </a:rPr>
              <a:t>-rays	    Compton + 	</a:t>
            </a:r>
            <a:r>
              <a:rPr lang="en-GB" dirty="0" smtClean="0">
                <a:solidFill>
                  <a:srgbClr val="0000FF"/>
                </a:solidFill>
              </a:rPr>
              <a:t> Photoelectric </a:t>
            </a:r>
            <a:r>
              <a:rPr lang="en-GB" dirty="0" smtClean="0">
                <a:solidFill>
                  <a:srgbClr val="0000FF"/>
                </a:solidFill>
                <a:cs typeface="Times New Roman" pitchFamily="18" charset="0"/>
              </a:rPr>
              <a:t>		100m     0.2m</a:t>
            </a:r>
            <a:endParaRPr lang="en-GB" dirty="0">
              <a:solidFill>
                <a:srgbClr val="000000"/>
              </a:solidFill>
              <a:cs typeface="Times New Roman" pitchFamily="18" charset="0"/>
            </a:endParaRPr>
          </a:p>
          <a:p>
            <a:pPr>
              <a:spcBef>
                <a:spcPct val="0"/>
              </a:spcBef>
              <a:buSzTx/>
              <a:buFontTx/>
              <a:buNone/>
            </a:pPr>
            <a:r>
              <a:rPr lang="en-GB" dirty="0">
                <a:solidFill>
                  <a:srgbClr val="0000FF"/>
                </a:solidFill>
                <a:cs typeface="Times New Roman" pitchFamily="18" charset="0"/>
              </a:rPr>
              <a:t>1 MeV neutrons	    Nuclear collisions	</a:t>
            </a:r>
            <a:endParaRPr lang="en-GB" dirty="0">
              <a:solidFill>
                <a:srgbClr val="000000"/>
              </a:solidFill>
              <a:cs typeface="Times New Roman" pitchFamily="18" charset="0"/>
            </a:endParaRPr>
          </a:p>
          <a:p>
            <a:pPr>
              <a:spcBef>
                <a:spcPct val="0"/>
              </a:spcBef>
              <a:buSzTx/>
              <a:buFontTx/>
              <a:buNone/>
            </a:pPr>
            <a:r>
              <a:rPr lang="en-GB" dirty="0">
                <a:solidFill>
                  <a:srgbClr val="0000FF"/>
                </a:solidFill>
                <a:cs typeface="Times New Roman" pitchFamily="18" charset="0"/>
              </a:rPr>
              <a:t>Thermal neutrons	     Nuclear collisions    </a:t>
            </a:r>
            <a:r>
              <a:rPr lang="en-GB" dirty="0" smtClean="0">
                <a:solidFill>
                  <a:srgbClr val="0000FF"/>
                </a:solidFill>
                <a:cs typeface="Times New Roman" pitchFamily="18" charset="0"/>
              </a:rPr>
              <a:t>	50m     </a:t>
            </a:r>
            <a:r>
              <a:rPr lang="en-GB" dirty="0">
                <a:solidFill>
                  <a:srgbClr val="0000FF"/>
                </a:solidFill>
                <a:cs typeface="Times New Roman" pitchFamily="18" charset="0"/>
              </a:rPr>
              <a:t>0.15m</a:t>
            </a:r>
            <a:endParaRPr lang="en-GB" dirty="0">
              <a:solidFill>
                <a:srgbClr val="000000"/>
              </a:solidFill>
              <a:cs typeface="Times New Roman" pitchFamily="18" charset="0"/>
            </a:endParaRPr>
          </a:p>
          <a:p>
            <a:pPr>
              <a:spcBef>
                <a:spcPct val="0"/>
              </a:spcBef>
              <a:buSzTx/>
              <a:buFontTx/>
              <a:buNone/>
            </a:pPr>
            <a:r>
              <a:rPr lang="en-GB" dirty="0">
                <a:solidFill>
                  <a:srgbClr val="0000FF"/>
                </a:solidFill>
                <a:cs typeface="Times New Roman" pitchFamily="18" charset="0"/>
              </a:rPr>
              <a:t>		      	     + absorption</a:t>
            </a:r>
            <a:endParaRPr lang="en-GB" dirty="0">
              <a:solidFill>
                <a:srgbClr val="000000"/>
              </a:solidFill>
              <a:cs typeface="Times New Roman" pitchFamily="18" charset="0"/>
            </a:endParaRPr>
          </a:p>
          <a:p>
            <a:pPr>
              <a:spcBef>
                <a:spcPct val="0"/>
              </a:spcBef>
              <a:buSzTx/>
              <a:buFontTx/>
              <a:buNone/>
            </a:pPr>
            <a:r>
              <a:rPr lang="en-GB" dirty="0">
                <a:solidFill>
                  <a:srgbClr val="FF0000"/>
                </a:solidFill>
                <a:cs typeface="Times New Roman" pitchFamily="18" charset="0"/>
              </a:rPr>
              <a:t> </a:t>
            </a:r>
            <a:endParaRPr lang="en-GB" dirty="0">
              <a:solidFill>
                <a:srgbClr val="000000"/>
              </a:solidFill>
              <a:cs typeface="Times New Roman" pitchFamily="18" charset="0"/>
            </a:endParaRPr>
          </a:p>
        </p:txBody>
      </p:sp>
      <p:sp>
        <p:nvSpPr>
          <p:cNvPr id="4" name="Slide Number Placeholder 3"/>
          <p:cNvSpPr>
            <a:spLocks noGrp="1"/>
          </p:cNvSpPr>
          <p:nvPr>
            <p:ph type="sldNum" sz="quarter" idx="11"/>
          </p:nvPr>
        </p:nvSpPr>
        <p:spPr/>
        <p:txBody>
          <a:bodyPr/>
          <a:lstStyle/>
          <a:p>
            <a:fld id="{0B9AA805-2D3F-426F-8DAC-F16525489BC5}" type="slidenum">
              <a:rPr lang="en-GB" smtClean="0"/>
              <a:pPr/>
              <a:t>1</a:t>
            </a:fld>
            <a:endParaRPr lang="en-GB"/>
          </a:p>
        </p:txBody>
      </p:sp>
      <p:sp>
        <p:nvSpPr>
          <p:cNvPr id="5" name="Footer Placeholder 4"/>
          <p:cNvSpPr>
            <a:spLocks noGrp="1"/>
          </p:cNvSpPr>
          <p:nvPr>
            <p:ph type="ftr" sz="quarter" idx="12"/>
          </p:nvPr>
        </p:nvSpPr>
        <p:spPr/>
        <p:txBody>
          <a:bodyPr/>
          <a:lstStyle/>
          <a:p>
            <a:r>
              <a:rPr lang="en-GB" smtClean="0"/>
              <a:t>Lecture 28</a:t>
            </a: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0"/>
            <a:ext cx="8229600" cy="785794"/>
          </a:xfrm>
        </p:spPr>
        <p:txBody>
          <a:bodyPr>
            <a:normAutofit/>
          </a:bodyPr>
          <a:lstStyle/>
          <a:p>
            <a:r>
              <a:rPr lang="en-GB" sz="3200" b="1" dirty="0" smtClean="0">
                <a:solidFill>
                  <a:srgbClr val="FF0000"/>
                </a:solidFill>
                <a:latin typeface="Times New Roman" pitchFamily="18" charset="0"/>
                <a:cs typeface="Times New Roman" pitchFamily="18" charset="0"/>
              </a:rPr>
              <a:t>Early Limits</a:t>
            </a:r>
            <a:endParaRPr lang="en-US" sz="3200" dirty="0">
              <a:solidFill>
                <a:srgbClr val="FF0000"/>
              </a:solidFill>
              <a:latin typeface="Times New Roman" pitchFamily="18" charset="0"/>
              <a:cs typeface="Times New Roman" pitchFamily="18" charset="0"/>
            </a:endParaRPr>
          </a:p>
        </p:txBody>
      </p:sp>
      <p:sp>
        <p:nvSpPr>
          <p:cNvPr id="129027" name="Rectangle 3"/>
          <p:cNvSpPr>
            <a:spLocks noGrp="1" noChangeArrowheads="1"/>
          </p:cNvSpPr>
          <p:nvPr>
            <p:ph type="body" idx="1"/>
          </p:nvPr>
        </p:nvSpPr>
        <p:spPr>
          <a:xfrm>
            <a:off x="285720" y="959441"/>
            <a:ext cx="8643998" cy="5898559"/>
          </a:xfrm>
        </p:spPr>
        <p:txBody>
          <a:bodyPr>
            <a:normAutofit lnSpcReduction="10000"/>
          </a:bodyPr>
          <a:lstStyle/>
          <a:p>
            <a:pPr>
              <a:lnSpc>
                <a:spcPct val="90000"/>
              </a:lnSpc>
            </a:pPr>
            <a:r>
              <a:rPr lang="en-GB" dirty="0" smtClean="0">
                <a:solidFill>
                  <a:srgbClr val="2A54A8"/>
                </a:solidFill>
                <a:cs typeface="Times New Roman" pitchFamily="18" charset="0"/>
              </a:rPr>
              <a:t>Thousands </a:t>
            </a:r>
            <a:r>
              <a:rPr lang="en-GB" dirty="0">
                <a:solidFill>
                  <a:srgbClr val="2A54A8"/>
                </a:solidFill>
                <a:cs typeface="Times New Roman" pitchFamily="18" charset="0"/>
              </a:rPr>
              <a:t>of watches were painted with radium doped luminous paints during and after World War I </a:t>
            </a:r>
          </a:p>
          <a:p>
            <a:pPr lvl="1">
              <a:lnSpc>
                <a:spcPct val="90000"/>
              </a:lnSpc>
            </a:pPr>
            <a:r>
              <a:rPr lang="en-GB" dirty="0">
                <a:solidFill>
                  <a:srgbClr val="2A54A8"/>
                </a:solidFill>
                <a:cs typeface="Times New Roman" pitchFamily="18" charset="0"/>
              </a:rPr>
              <a:t> </a:t>
            </a:r>
            <a:r>
              <a:rPr lang="en-GB" sz="2400" dirty="0">
                <a:solidFill>
                  <a:schemeClr val="accent2"/>
                </a:solidFill>
                <a:cs typeface="Times New Roman" pitchFamily="18" charset="0"/>
              </a:rPr>
              <a:t>the practice was to lick the brush to a fine point </a:t>
            </a:r>
          </a:p>
          <a:p>
            <a:pPr lvl="1">
              <a:lnSpc>
                <a:spcPct val="90000"/>
              </a:lnSpc>
            </a:pPr>
            <a:r>
              <a:rPr lang="en-GB" sz="2400" dirty="0">
                <a:solidFill>
                  <a:schemeClr val="accent2"/>
                </a:solidFill>
                <a:cs typeface="Times New Roman" pitchFamily="18" charset="0"/>
              </a:rPr>
              <a:t>~ 40 deaths were directly attributed to radium ingestion before safe practices were introduced in 1935.  </a:t>
            </a:r>
          </a:p>
          <a:p>
            <a:pPr lvl="1">
              <a:lnSpc>
                <a:spcPct val="90000"/>
              </a:lnSpc>
            </a:pPr>
            <a:r>
              <a:rPr lang="en-GB" sz="2400" dirty="0">
                <a:solidFill>
                  <a:schemeClr val="accent2"/>
                </a:solidFill>
                <a:cs typeface="Times New Roman" pitchFamily="18" charset="0"/>
              </a:rPr>
              <a:t>Limits were set for radium contamination and were used to determine limits for other radiation.</a:t>
            </a:r>
          </a:p>
          <a:p>
            <a:pPr algn="ctr">
              <a:lnSpc>
                <a:spcPct val="90000"/>
              </a:lnSpc>
              <a:buFontTx/>
              <a:buNone/>
            </a:pPr>
            <a:r>
              <a:rPr lang="en-GB" b="1" u="sng" dirty="0">
                <a:solidFill>
                  <a:srgbClr val="008000"/>
                </a:solidFill>
                <a:cs typeface="Times New Roman" pitchFamily="18" charset="0"/>
              </a:rPr>
              <a:t> Main Sources of Information on Radiation Exposure</a:t>
            </a:r>
            <a:endParaRPr lang="en-GB" dirty="0">
              <a:solidFill>
                <a:srgbClr val="000000"/>
              </a:solidFill>
              <a:cs typeface="Times New Roman" pitchFamily="18" charset="0"/>
            </a:endParaRPr>
          </a:p>
          <a:p>
            <a:pPr lvl="1">
              <a:lnSpc>
                <a:spcPct val="90000"/>
              </a:lnSpc>
              <a:buNone/>
            </a:pPr>
            <a:r>
              <a:rPr lang="en-GB" dirty="0">
                <a:solidFill>
                  <a:srgbClr val="2A54A8"/>
                </a:solidFill>
                <a:cs typeface="Times New Roman" pitchFamily="18" charset="0"/>
              </a:rPr>
              <a:t>1. </a:t>
            </a:r>
            <a:r>
              <a:rPr lang="en-GB" sz="2400" dirty="0">
                <a:solidFill>
                  <a:schemeClr val="accent2"/>
                </a:solidFill>
                <a:cs typeface="Times New Roman" pitchFamily="18" charset="0"/>
              </a:rPr>
              <a:t> A-bomb survivors in Japan</a:t>
            </a:r>
          </a:p>
          <a:p>
            <a:pPr lvl="1">
              <a:lnSpc>
                <a:spcPct val="90000"/>
              </a:lnSpc>
              <a:buNone/>
            </a:pPr>
            <a:r>
              <a:rPr lang="en-GB" sz="2400" dirty="0">
                <a:solidFill>
                  <a:schemeClr val="accent2"/>
                </a:solidFill>
                <a:cs typeface="Times New Roman" pitchFamily="18" charset="0"/>
              </a:rPr>
              <a:t>2.  Marshall Islanders caught in Fallout from     </a:t>
            </a:r>
          </a:p>
          <a:p>
            <a:pPr lvl="1">
              <a:lnSpc>
                <a:spcPct val="90000"/>
              </a:lnSpc>
              <a:buNone/>
            </a:pPr>
            <a:r>
              <a:rPr lang="en-GB" sz="2400" dirty="0">
                <a:solidFill>
                  <a:schemeClr val="accent2"/>
                </a:solidFill>
                <a:cs typeface="Times New Roman" pitchFamily="18" charset="0"/>
              </a:rPr>
              <a:t>     US bomb tests on Bikini Atoll 1954</a:t>
            </a:r>
          </a:p>
          <a:p>
            <a:pPr lvl="1">
              <a:lnSpc>
                <a:spcPct val="90000"/>
              </a:lnSpc>
              <a:buNone/>
            </a:pPr>
            <a:r>
              <a:rPr lang="en-GB" sz="2400" dirty="0">
                <a:solidFill>
                  <a:schemeClr val="accent2"/>
                </a:solidFill>
                <a:cs typeface="Times New Roman" pitchFamily="18" charset="0"/>
              </a:rPr>
              <a:t>3.  US and British Radiologists</a:t>
            </a:r>
          </a:p>
          <a:p>
            <a:pPr lvl="1">
              <a:lnSpc>
                <a:spcPct val="90000"/>
              </a:lnSpc>
              <a:buNone/>
            </a:pPr>
            <a:r>
              <a:rPr lang="en-GB" sz="2400" dirty="0">
                <a:solidFill>
                  <a:schemeClr val="accent2"/>
                </a:solidFill>
                <a:cs typeface="Times New Roman" pitchFamily="18" charset="0"/>
              </a:rPr>
              <a:t>4.  Radiotherapy and Radio-diagnostic patients</a:t>
            </a:r>
          </a:p>
          <a:p>
            <a:pPr lvl="1">
              <a:lnSpc>
                <a:spcPct val="90000"/>
              </a:lnSpc>
              <a:buNone/>
            </a:pPr>
            <a:r>
              <a:rPr lang="en-GB" sz="2400" dirty="0">
                <a:solidFill>
                  <a:schemeClr val="accent2"/>
                </a:solidFill>
                <a:cs typeface="Times New Roman" pitchFamily="18" charset="0"/>
              </a:rPr>
              <a:t>5.   Accidentally exposed people (US reactors, </a:t>
            </a:r>
          </a:p>
          <a:p>
            <a:pPr lvl="1">
              <a:lnSpc>
                <a:spcPct val="90000"/>
              </a:lnSpc>
              <a:buNone/>
            </a:pPr>
            <a:r>
              <a:rPr lang="en-GB" sz="2400" dirty="0">
                <a:solidFill>
                  <a:schemeClr val="accent2"/>
                </a:solidFill>
                <a:cs typeface="Times New Roman" pitchFamily="18" charset="0"/>
              </a:rPr>
              <a:t>       hospital patients)</a:t>
            </a:r>
          </a:p>
          <a:p>
            <a:pPr lvl="1">
              <a:lnSpc>
                <a:spcPct val="90000"/>
              </a:lnSpc>
              <a:buNone/>
            </a:pPr>
            <a:r>
              <a:rPr lang="en-GB" sz="2400" dirty="0">
                <a:solidFill>
                  <a:schemeClr val="accent2"/>
                </a:solidFill>
                <a:cs typeface="Times New Roman" pitchFamily="18" charset="0"/>
              </a:rPr>
              <a:t>6.   Animal </a:t>
            </a:r>
            <a:r>
              <a:rPr lang="en-GB" sz="2400" dirty="0" smtClean="0">
                <a:solidFill>
                  <a:schemeClr val="accent2"/>
                </a:solidFill>
                <a:cs typeface="Times New Roman" pitchFamily="18" charset="0"/>
              </a:rPr>
              <a:t>experiments</a:t>
            </a:r>
            <a:endParaRPr lang="en-GB" sz="2400" dirty="0">
              <a:solidFill>
                <a:schemeClr val="accent2"/>
              </a:solidFill>
              <a:cs typeface="Times New Roman" pitchFamily="18" charset="0"/>
            </a:endParaRPr>
          </a:p>
        </p:txBody>
      </p:sp>
      <p:sp>
        <p:nvSpPr>
          <p:cNvPr id="4" name="Slide Number Placeholder 3"/>
          <p:cNvSpPr>
            <a:spLocks noGrp="1"/>
          </p:cNvSpPr>
          <p:nvPr>
            <p:ph type="sldNum" sz="quarter" idx="11"/>
          </p:nvPr>
        </p:nvSpPr>
        <p:spPr/>
        <p:txBody>
          <a:bodyPr/>
          <a:lstStyle/>
          <a:p>
            <a:fld id="{0B9AA805-2D3F-426F-8DAC-F16525489BC5}" type="slidenum">
              <a:rPr lang="en-GB" smtClean="0"/>
              <a:pPr/>
              <a:t>10</a:t>
            </a:fld>
            <a:endParaRPr lang="en-GB"/>
          </a:p>
        </p:txBody>
      </p:sp>
      <p:sp>
        <p:nvSpPr>
          <p:cNvPr id="5" name="Footer Placeholder 4"/>
          <p:cNvSpPr>
            <a:spLocks noGrp="1"/>
          </p:cNvSpPr>
          <p:nvPr>
            <p:ph type="ftr" sz="quarter" idx="12"/>
          </p:nvPr>
        </p:nvSpPr>
        <p:spPr/>
        <p:txBody>
          <a:bodyPr/>
          <a:lstStyle/>
          <a:p>
            <a:r>
              <a:rPr lang="en-GB" smtClean="0"/>
              <a:t>Lecture 28</a:t>
            </a: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endParaRPr lang="en-GB" sz="3200" b="1" dirty="0" smtClean="0">
              <a:solidFill>
                <a:schemeClr val="hlink"/>
              </a:solidFill>
            </a:endParaRPr>
          </a:p>
        </p:txBody>
      </p:sp>
      <p:sp>
        <p:nvSpPr>
          <p:cNvPr id="120835" name="Rectangle 3"/>
          <p:cNvSpPr>
            <a:spLocks noGrp="1" noChangeArrowheads="1"/>
          </p:cNvSpPr>
          <p:nvPr>
            <p:ph type="body" idx="1"/>
          </p:nvPr>
        </p:nvSpPr>
        <p:spPr>
          <a:xfrm>
            <a:off x="304800" y="285728"/>
            <a:ext cx="8624918" cy="6202995"/>
          </a:xfrm>
        </p:spPr>
        <p:txBody>
          <a:bodyPr>
            <a:normAutofit lnSpcReduction="10000"/>
          </a:bodyPr>
          <a:lstStyle/>
          <a:p>
            <a:pPr marL="0" indent="0">
              <a:buFontTx/>
              <a:buNone/>
              <a:defRPr/>
            </a:pPr>
            <a:r>
              <a:rPr lang="en-GB" dirty="0" smtClean="0">
                <a:cs typeface="Times New Roman" pitchFamily="18" charset="0"/>
              </a:rPr>
              <a:t> </a:t>
            </a:r>
            <a:r>
              <a:rPr lang="en-GB" b="1" dirty="0" smtClean="0">
                <a:solidFill>
                  <a:srgbClr val="0000FF"/>
                </a:solidFill>
                <a:cs typeface="Times New Roman" pitchFamily="18" charset="0"/>
              </a:rPr>
              <a:t>      	</a:t>
            </a:r>
            <a:r>
              <a:rPr lang="en-GB" b="1" dirty="0" smtClean="0">
                <a:solidFill>
                  <a:srgbClr val="006600"/>
                </a:solidFill>
                <a:cs typeface="Times New Roman" pitchFamily="18" charset="0"/>
              </a:rPr>
              <a:t>Effective dose</a:t>
            </a:r>
          </a:p>
          <a:p>
            <a:pPr marL="0" indent="0">
              <a:defRPr/>
            </a:pPr>
            <a:r>
              <a:rPr lang="en-GB" dirty="0" smtClean="0">
                <a:solidFill>
                  <a:schemeClr val="tx2"/>
                </a:solidFill>
                <a:cs typeface="Times New Roman" pitchFamily="18" charset="0"/>
              </a:rPr>
              <a:t>Different organs are more sensitive to    </a:t>
            </a:r>
          </a:p>
          <a:p>
            <a:pPr marL="0" indent="0">
              <a:buFontTx/>
              <a:buNone/>
              <a:defRPr/>
            </a:pPr>
            <a:r>
              <a:rPr lang="en-GB" dirty="0" smtClean="0">
                <a:solidFill>
                  <a:schemeClr val="tx2"/>
                </a:solidFill>
                <a:cs typeface="Times New Roman" pitchFamily="18" charset="0"/>
              </a:rPr>
              <a:t>radiation than others</a:t>
            </a:r>
          </a:p>
          <a:p>
            <a:pPr marL="865188" lvl="1" indent="-381000">
              <a:defRPr/>
            </a:pPr>
            <a:r>
              <a:rPr lang="en-GB" sz="2400" b="1" dirty="0" smtClean="0">
                <a:solidFill>
                  <a:schemeClr val="tx2"/>
                </a:solidFill>
                <a:cs typeface="Times New Roman" pitchFamily="18" charset="0"/>
              </a:rPr>
              <a:t>Effective dose E = </a:t>
            </a:r>
            <a:r>
              <a:rPr lang="en-GB" sz="2400" b="1" dirty="0" smtClean="0">
                <a:solidFill>
                  <a:schemeClr val="tx2"/>
                </a:solidFill>
                <a:latin typeface="Symbol" pitchFamily="18" charset="2"/>
                <a:cs typeface="Times New Roman" pitchFamily="18" charset="0"/>
              </a:rPr>
              <a:t>S</a:t>
            </a:r>
            <a:r>
              <a:rPr lang="en-GB" sz="2400" b="1" dirty="0" smtClean="0">
                <a:solidFill>
                  <a:schemeClr val="tx2"/>
                </a:solidFill>
                <a:cs typeface="Times New Roman" pitchFamily="18" charset="0"/>
              </a:rPr>
              <a:t> </a:t>
            </a:r>
            <a:r>
              <a:rPr lang="en-GB" sz="2400" b="1" dirty="0" err="1" smtClean="0">
                <a:solidFill>
                  <a:schemeClr val="tx2"/>
                </a:solidFill>
                <a:cs typeface="Times New Roman" pitchFamily="18" charset="0"/>
              </a:rPr>
              <a:t>w</a:t>
            </a:r>
            <a:r>
              <a:rPr lang="en-GB" sz="2400" b="1" baseline="-25000" dirty="0" err="1" smtClean="0">
                <a:solidFill>
                  <a:schemeClr val="tx2"/>
                </a:solidFill>
                <a:cs typeface="Times New Roman" pitchFamily="18" charset="0"/>
              </a:rPr>
              <a:t>T</a:t>
            </a:r>
            <a:r>
              <a:rPr lang="en-GB" sz="2400" b="1" dirty="0" smtClean="0">
                <a:solidFill>
                  <a:schemeClr val="tx2"/>
                </a:solidFill>
                <a:cs typeface="Times New Roman" pitchFamily="18" charset="0"/>
              </a:rPr>
              <a:t>(per organ) x equivalent dose (per organ in </a:t>
            </a:r>
            <a:r>
              <a:rPr lang="en-GB" sz="2400" b="1" dirty="0" err="1" smtClean="0">
                <a:solidFill>
                  <a:schemeClr val="tx2"/>
                </a:solidFill>
                <a:cs typeface="Times New Roman" pitchFamily="18" charset="0"/>
              </a:rPr>
              <a:t>S</a:t>
            </a:r>
            <a:r>
              <a:rPr lang="en-GB" sz="2400" b="1" baseline="-25000" dirty="0" err="1" smtClean="0">
                <a:solidFill>
                  <a:schemeClr val="tx2"/>
                </a:solidFill>
                <a:cs typeface="Times New Roman" pitchFamily="18" charset="0"/>
              </a:rPr>
              <a:t>v</a:t>
            </a:r>
            <a:r>
              <a:rPr lang="en-GB" sz="2400" b="1" dirty="0" smtClean="0">
                <a:solidFill>
                  <a:schemeClr val="tx2"/>
                </a:solidFill>
                <a:cs typeface="Times New Roman" pitchFamily="18" charset="0"/>
              </a:rPr>
              <a:t>)</a:t>
            </a:r>
          </a:p>
          <a:p>
            <a:pPr marL="865188" lvl="1" indent="-381000">
              <a:defRPr/>
            </a:pPr>
            <a:r>
              <a:rPr lang="en-GB" sz="2400" b="1" dirty="0" err="1" smtClean="0">
                <a:solidFill>
                  <a:schemeClr val="accent2">
                    <a:lumMod val="50000"/>
                  </a:schemeClr>
                </a:solidFill>
                <a:cs typeface="Times New Roman" pitchFamily="18" charset="0"/>
              </a:rPr>
              <a:t>w</a:t>
            </a:r>
            <a:r>
              <a:rPr lang="en-GB" sz="2400" b="1" baseline="-25000" dirty="0" err="1" smtClean="0">
                <a:solidFill>
                  <a:schemeClr val="accent2">
                    <a:lumMod val="50000"/>
                  </a:schemeClr>
                </a:solidFill>
                <a:cs typeface="Times New Roman" pitchFamily="18" charset="0"/>
              </a:rPr>
              <a:t>T</a:t>
            </a:r>
            <a:r>
              <a:rPr lang="en-GB" sz="2400" b="1" dirty="0" smtClean="0">
                <a:solidFill>
                  <a:schemeClr val="accent2">
                    <a:lumMod val="50000"/>
                  </a:schemeClr>
                </a:solidFill>
                <a:cs typeface="Times New Roman" pitchFamily="18" charset="0"/>
              </a:rPr>
              <a:t> varies from 0.2 (gonads), 0.12 (lung, stomach) to 0.01 (skin)</a:t>
            </a:r>
          </a:p>
          <a:p>
            <a:pPr marL="865188" lvl="1" indent="-381000">
              <a:defRPr/>
            </a:pPr>
            <a:r>
              <a:rPr lang="en-GB" sz="2400" b="1" dirty="0" err="1" smtClean="0">
                <a:solidFill>
                  <a:schemeClr val="accent2">
                    <a:lumMod val="50000"/>
                  </a:schemeClr>
                </a:solidFill>
                <a:cs typeface="Times New Roman" pitchFamily="18" charset="0"/>
              </a:rPr>
              <a:t>w</a:t>
            </a:r>
            <a:r>
              <a:rPr lang="en-GB" sz="2400" b="1" baseline="-25000" dirty="0" err="1" smtClean="0">
                <a:solidFill>
                  <a:schemeClr val="accent2">
                    <a:lumMod val="50000"/>
                  </a:schemeClr>
                </a:solidFill>
                <a:cs typeface="Times New Roman" pitchFamily="18" charset="0"/>
              </a:rPr>
              <a:t>T</a:t>
            </a:r>
            <a:r>
              <a:rPr lang="en-GB" sz="2400" b="1" dirty="0" err="1" smtClean="0">
                <a:solidFill>
                  <a:schemeClr val="accent2">
                    <a:lumMod val="50000"/>
                  </a:schemeClr>
                </a:solidFill>
                <a:cs typeface="Times New Roman" pitchFamily="18" charset="0"/>
              </a:rPr>
              <a:t>s</a:t>
            </a:r>
            <a:r>
              <a:rPr lang="en-GB" sz="2400" b="1" dirty="0" smtClean="0">
                <a:solidFill>
                  <a:schemeClr val="accent2">
                    <a:lumMod val="50000"/>
                  </a:schemeClr>
                </a:solidFill>
                <a:cs typeface="Times New Roman" pitchFamily="18" charset="0"/>
              </a:rPr>
              <a:t> chosen so that for the whole body the effective dose = equivalent dose</a:t>
            </a:r>
          </a:p>
          <a:p>
            <a:pPr marL="865188" lvl="1" indent="-381000">
              <a:buNone/>
              <a:defRPr/>
            </a:pPr>
            <a:endParaRPr lang="en-GB" sz="2400" b="1" dirty="0" smtClean="0">
              <a:solidFill>
                <a:schemeClr val="accent2">
                  <a:lumMod val="50000"/>
                </a:schemeClr>
              </a:solidFill>
              <a:cs typeface="Times New Roman" pitchFamily="18" charset="0"/>
            </a:endParaRPr>
          </a:p>
          <a:p>
            <a:pPr marL="0" indent="0">
              <a:buFontTx/>
              <a:buNone/>
              <a:defRPr/>
            </a:pPr>
            <a:r>
              <a:rPr lang="en-GB" b="1" dirty="0" smtClean="0">
                <a:solidFill>
                  <a:srgbClr val="0000FF"/>
                </a:solidFill>
                <a:cs typeface="Times New Roman" pitchFamily="18" charset="0"/>
              </a:rPr>
              <a:t>	</a:t>
            </a:r>
            <a:r>
              <a:rPr lang="en-GB" b="1" dirty="0" smtClean="0">
                <a:solidFill>
                  <a:srgbClr val="006600"/>
                </a:solidFill>
                <a:cs typeface="Times New Roman" pitchFamily="18" charset="0"/>
              </a:rPr>
              <a:t>Biological Half life</a:t>
            </a:r>
          </a:p>
          <a:p>
            <a:pPr marL="0" indent="0">
              <a:defRPr/>
            </a:pPr>
            <a:r>
              <a:rPr lang="en-GB" dirty="0" smtClean="0">
                <a:solidFill>
                  <a:schemeClr val="tx2"/>
                </a:solidFill>
                <a:cs typeface="Times New Roman" pitchFamily="18" charset="0"/>
              </a:rPr>
              <a:t>Inhaled or ingested radioactive material may be expelled from the   </a:t>
            </a:r>
          </a:p>
          <a:p>
            <a:pPr marL="0" indent="0">
              <a:buNone/>
              <a:defRPr/>
            </a:pPr>
            <a:r>
              <a:rPr lang="en-GB" dirty="0" smtClean="0">
                <a:solidFill>
                  <a:schemeClr val="tx2"/>
                </a:solidFill>
              </a:rPr>
              <a:t> </a:t>
            </a:r>
            <a:r>
              <a:rPr lang="en-GB" dirty="0" smtClean="0">
                <a:solidFill>
                  <a:schemeClr val="tx2"/>
                </a:solidFill>
                <a:cs typeface="Times New Roman" pitchFamily="18" charset="0"/>
              </a:rPr>
              <a:t>body over a period of time</a:t>
            </a:r>
          </a:p>
          <a:p>
            <a:pPr marL="865188" lvl="1" indent="-381000">
              <a:defRPr/>
            </a:pPr>
            <a:r>
              <a:rPr lang="en-GB" sz="2400" dirty="0" smtClean="0">
                <a:solidFill>
                  <a:schemeClr val="accent2">
                    <a:lumMod val="50000"/>
                  </a:schemeClr>
                </a:solidFill>
                <a:cs typeface="Times New Roman" pitchFamily="18" charset="0"/>
              </a:rPr>
              <a:t>Hence the concept of biological half life is used when assessing the effective dose received</a:t>
            </a:r>
          </a:p>
          <a:p>
            <a:pPr marL="865188" lvl="1" indent="-381000">
              <a:defRPr/>
            </a:pPr>
            <a:r>
              <a:rPr lang="en-GB" sz="2400" dirty="0" smtClean="0">
                <a:solidFill>
                  <a:schemeClr val="accent2">
                    <a:lumMod val="50000"/>
                  </a:schemeClr>
                </a:solidFill>
                <a:cs typeface="Times New Roman" pitchFamily="18" charset="0"/>
              </a:rPr>
              <a:t>Depends on material ingested and the organ it concentrates in</a:t>
            </a:r>
          </a:p>
          <a:p>
            <a:pPr marL="0" indent="0">
              <a:buFontTx/>
              <a:buNone/>
              <a:defRPr/>
            </a:pPr>
            <a:endParaRPr lang="en-GB" dirty="0" smtClean="0">
              <a:solidFill>
                <a:schemeClr val="accent2"/>
              </a:solidFill>
              <a:cs typeface="Times New Roman" pitchFamily="18" charset="0"/>
            </a:endParaRPr>
          </a:p>
        </p:txBody>
      </p:sp>
      <p:sp>
        <p:nvSpPr>
          <p:cNvPr id="4" name="Slide Number Placeholder 3"/>
          <p:cNvSpPr>
            <a:spLocks noGrp="1"/>
          </p:cNvSpPr>
          <p:nvPr>
            <p:ph type="sldNum" sz="quarter" idx="11"/>
          </p:nvPr>
        </p:nvSpPr>
        <p:spPr/>
        <p:txBody>
          <a:bodyPr/>
          <a:lstStyle/>
          <a:p>
            <a:fld id="{0B9AA805-2D3F-426F-8DAC-F16525489BC5}" type="slidenum">
              <a:rPr lang="en-GB" smtClean="0"/>
              <a:pPr/>
              <a:t>11</a:t>
            </a:fld>
            <a:endParaRPr lang="en-GB"/>
          </a:p>
        </p:txBody>
      </p:sp>
      <p:sp>
        <p:nvSpPr>
          <p:cNvPr id="5" name="Footer Placeholder 4"/>
          <p:cNvSpPr>
            <a:spLocks noGrp="1"/>
          </p:cNvSpPr>
          <p:nvPr>
            <p:ph type="ftr" sz="quarter" idx="12"/>
          </p:nvPr>
        </p:nvSpPr>
        <p:spPr/>
        <p:txBody>
          <a:bodyPr/>
          <a:lstStyle/>
          <a:p>
            <a:r>
              <a:rPr lang="en-GB" smtClean="0"/>
              <a:t>Lecture 28</a:t>
            </a:r>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endParaRPr lang="en-US" smtClean="0"/>
          </a:p>
        </p:txBody>
      </p:sp>
      <p:sp>
        <p:nvSpPr>
          <p:cNvPr id="1029" name="Rectangle 3"/>
          <p:cNvSpPr>
            <a:spLocks noGrp="1" noChangeArrowheads="1"/>
          </p:cNvSpPr>
          <p:nvPr>
            <p:ph type="body" idx="1"/>
          </p:nvPr>
        </p:nvSpPr>
        <p:spPr>
          <a:xfrm>
            <a:off x="785786" y="214290"/>
            <a:ext cx="7858180" cy="2110154"/>
          </a:xfrm>
        </p:spPr>
        <p:txBody>
          <a:bodyPr/>
          <a:lstStyle/>
          <a:p>
            <a:pPr marL="0" indent="0">
              <a:buFontTx/>
              <a:buNone/>
            </a:pPr>
            <a:r>
              <a:rPr lang="en-GB" b="1" dirty="0" smtClean="0">
                <a:solidFill>
                  <a:srgbClr val="FF0000"/>
                </a:solidFill>
              </a:rPr>
              <a:t>Question</a:t>
            </a:r>
          </a:p>
          <a:p>
            <a:pPr marL="0" indent="0">
              <a:buFontTx/>
              <a:buNone/>
            </a:pPr>
            <a:r>
              <a:rPr lang="en-GB" dirty="0" smtClean="0">
                <a:solidFill>
                  <a:schemeClr val="tx2"/>
                </a:solidFill>
              </a:rPr>
              <a:t>N</a:t>
            </a:r>
            <a:r>
              <a:rPr lang="en-GB" baseline="-25000" dirty="0" smtClean="0">
                <a:solidFill>
                  <a:schemeClr val="tx2"/>
                </a:solidFill>
              </a:rPr>
              <a:t>0</a:t>
            </a:r>
            <a:r>
              <a:rPr lang="en-GB" dirty="0" smtClean="0">
                <a:solidFill>
                  <a:schemeClr val="tx2"/>
                </a:solidFill>
              </a:rPr>
              <a:t> atoms of a radionuclide with half life </a:t>
            </a:r>
            <a:r>
              <a:rPr lang="en-GB" dirty="0" smtClean="0">
                <a:solidFill>
                  <a:schemeClr val="tx2"/>
                </a:solidFill>
                <a:latin typeface="Symbol" pitchFamily="18" charset="2"/>
              </a:rPr>
              <a:t>t</a:t>
            </a:r>
            <a:r>
              <a:rPr lang="en-GB" baseline="-25000" dirty="0" smtClean="0">
                <a:solidFill>
                  <a:schemeClr val="tx2"/>
                </a:solidFill>
              </a:rPr>
              <a:t>1/2</a:t>
            </a:r>
            <a:r>
              <a:rPr lang="en-GB" dirty="0" smtClean="0">
                <a:solidFill>
                  <a:schemeClr val="tx2"/>
                </a:solidFill>
              </a:rPr>
              <a:t> are ingested. If the biological half life is </a:t>
            </a:r>
            <a:r>
              <a:rPr lang="en-GB" dirty="0" err="1" smtClean="0">
                <a:solidFill>
                  <a:schemeClr val="tx2"/>
                </a:solidFill>
                <a:latin typeface="Symbol" pitchFamily="18" charset="2"/>
              </a:rPr>
              <a:t>t</a:t>
            </a:r>
            <a:r>
              <a:rPr lang="en-GB" baseline="-25000" dirty="0" err="1" smtClean="0">
                <a:solidFill>
                  <a:schemeClr val="tx2"/>
                </a:solidFill>
              </a:rPr>
              <a:t>B</a:t>
            </a:r>
            <a:r>
              <a:rPr lang="en-GB" dirty="0" smtClean="0">
                <a:solidFill>
                  <a:schemeClr val="tx2"/>
                </a:solidFill>
              </a:rPr>
              <a:t> calculate the effective half life and the number of decays in the body</a:t>
            </a:r>
          </a:p>
          <a:p>
            <a:pPr marL="0" indent="0">
              <a:buFontTx/>
              <a:buNone/>
            </a:pPr>
            <a:r>
              <a:rPr lang="en-GB" dirty="0" smtClean="0">
                <a:solidFill>
                  <a:schemeClr val="tx2"/>
                </a:solidFill>
              </a:rPr>
              <a:t>Use </a:t>
            </a:r>
            <a:r>
              <a:rPr lang="en-GB" dirty="0" smtClean="0">
                <a:solidFill>
                  <a:schemeClr val="tx2"/>
                </a:solidFill>
                <a:latin typeface="Symbol" pitchFamily="18" charset="2"/>
              </a:rPr>
              <a:t>l</a:t>
            </a:r>
            <a:r>
              <a:rPr lang="en-GB" dirty="0" smtClean="0">
                <a:solidFill>
                  <a:schemeClr val="tx2"/>
                </a:solidFill>
              </a:rPr>
              <a:t> = </a:t>
            </a:r>
            <a:r>
              <a:rPr lang="en-GB" dirty="0" err="1" smtClean="0">
                <a:solidFill>
                  <a:schemeClr val="tx2"/>
                </a:solidFill>
              </a:rPr>
              <a:t>ln</a:t>
            </a:r>
            <a:r>
              <a:rPr lang="en-GB" dirty="0" smtClean="0">
                <a:solidFill>
                  <a:schemeClr val="tx2"/>
                </a:solidFill>
              </a:rPr>
              <a:t>(2) / </a:t>
            </a:r>
            <a:r>
              <a:rPr lang="en-GB" dirty="0" smtClean="0">
                <a:solidFill>
                  <a:schemeClr val="tx2"/>
                </a:solidFill>
                <a:latin typeface="Symbol" pitchFamily="18" charset="2"/>
              </a:rPr>
              <a:t>t</a:t>
            </a:r>
            <a:r>
              <a:rPr lang="en-GB" baseline="-25000" dirty="0" smtClean="0">
                <a:solidFill>
                  <a:schemeClr val="tx2"/>
                </a:solidFill>
              </a:rPr>
              <a:t>1/2 </a:t>
            </a:r>
            <a:r>
              <a:rPr lang="en-GB" dirty="0" smtClean="0">
                <a:solidFill>
                  <a:schemeClr val="tx2"/>
                </a:solidFill>
              </a:rPr>
              <a:t>and assume </a:t>
            </a:r>
            <a:r>
              <a:rPr lang="en-GB" dirty="0" err="1" smtClean="0">
                <a:solidFill>
                  <a:schemeClr val="tx2"/>
                </a:solidFill>
                <a:latin typeface="Symbol" pitchFamily="18" charset="2"/>
              </a:rPr>
              <a:t>t</a:t>
            </a:r>
            <a:r>
              <a:rPr lang="en-GB" dirty="0" err="1" smtClean="0">
                <a:solidFill>
                  <a:schemeClr val="tx2"/>
                </a:solidFill>
              </a:rPr>
              <a:t>s</a:t>
            </a:r>
            <a:r>
              <a:rPr lang="en-GB" dirty="0" smtClean="0">
                <a:solidFill>
                  <a:schemeClr val="tx2"/>
                </a:solidFill>
              </a:rPr>
              <a:t> are &lt;&lt;human lifetime</a:t>
            </a:r>
          </a:p>
          <a:p>
            <a:pPr marL="0" indent="0">
              <a:buFontTx/>
              <a:buNone/>
            </a:pPr>
            <a:endParaRPr lang="en-GB" baseline="-25000" dirty="0" smtClean="0"/>
          </a:p>
          <a:p>
            <a:pPr marL="0" indent="0">
              <a:buFontTx/>
              <a:buNone/>
            </a:pPr>
            <a:endParaRPr lang="en-GB" baseline="-25000" dirty="0" smtClean="0"/>
          </a:p>
          <a:p>
            <a:pPr marL="0" indent="0">
              <a:buFontTx/>
              <a:buNone/>
            </a:pPr>
            <a:endParaRPr lang="en-GB" baseline="-25000" dirty="0" smtClean="0"/>
          </a:p>
          <a:p>
            <a:pPr marL="0" indent="0">
              <a:buFontTx/>
              <a:buNone/>
            </a:pPr>
            <a:endParaRPr lang="en-GB" baseline="-25000" dirty="0" smtClean="0"/>
          </a:p>
          <a:p>
            <a:pPr marL="0" indent="0">
              <a:buFontTx/>
              <a:buNone/>
            </a:pPr>
            <a:endParaRPr lang="en-GB" baseline="-25000" dirty="0" smtClean="0"/>
          </a:p>
          <a:p>
            <a:pPr marL="0" indent="0">
              <a:buFontTx/>
              <a:buNone/>
            </a:pPr>
            <a:endParaRPr lang="en-GB" baseline="-25000" dirty="0" smtClean="0"/>
          </a:p>
        </p:txBody>
      </p:sp>
      <p:graphicFrame>
        <p:nvGraphicFramePr>
          <p:cNvPr id="1026" name="Object 4"/>
          <p:cNvGraphicFramePr>
            <a:graphicFrameLocks noChangeAspect="1"/>
          </p:cNvGraphicFramePr>
          <p:nvPr/>
        </p:nvGraphicFramePr>
        <p:xfrm>
          <a:off x="1139825" y="2428875"/>
          <a:ext cx="6527800" cy="1428750"/>
        </p:xfrm>
        <a:graphic>
          <a:graphicData uri="http://schemas.openxmlformats.org/presentationml/2006/ole">
            <p:oleObj spid="_x0000_s279554" name="Equation" r:id="rId3" imgW="2958840" imgH="838080" progId="Equation.3">
              <p:embed/>
            </p:oleObj>
          </a:graphicData>
        </a:graphic>
      </p:graphicFrame>
      <p:graphicFrame>
        <p:nvGraphicFramePr>
          <p:cNvPr id="1027" name="Object 6"/>
          <p:cNvGraphicFramePr>
            <a:graphicFrameLocks noChangeAspect="1"/>
          </p:cNvGraphicFramePr>
          <p:nvPr/>
        </p:nvGraphicFramePr>
        <p:xfrm>
          <a:off x="1471613" y="4071938"/>
          <a:ext cx="5805487" cy="2103437"/>
        </p:xfrm>
        <a:graphic>
          <a:graphicData uri="http://schemas.openxmlformats.org/presentationml/2006/ole">
            <p:oleObj spid="_x0000_s279555" name="Equation" r:id="rId4" imgW="2539800" imgH="1155600" progId="Equation.3">
              <p:embed/>
            </p:oleObj>
          </a:graphicData>
        </a:graphic>
      </p:graphicFrame>
      <p:sp>
        <p:nvSpPr>
          <p:cNvPr id="6" name="Slide Number Placeholder 5"/>
          <p:cNvSpPr>
            <a:spLocks noGrp="1"/>
          </p:cNvSpPr>
          <p:nvPr>
            <p:ph type="sldNum" sz="quarter" idx="11"/>
          </p:nvPr>
        </p:nvSpPr>
        <p:spPr/>
        <p:txBody>
          <a:bodyPr/>
          <a:lstStyle/>
          <a:p>
            <a:fld id="{0B9AA805-2D3F-426F-8DAC-F16525489BC5}" type="slidenum">
              <a:rPr lang="en-GB" smtClean="0"/>
              <a:pPr/>
              <a:t>12</a:t>
            </a:fld>
            <a:endParaRPr lang="en-GB"/>
          </a:p>
        </p:txBody>
      </p:sp>
      <p:sp>
        <p:nvSpPr>
          <p:cNvPr id="7" name="Footer Placeholder 6"/>
          <p:cNvSpPr>
            <a:spLocks noGrp="1"/>
          </p:cNvSpPr>
          <p:nvPr>
            <p:ph type="ftr" sz="quarter" idx="12"/>
          </p:nvPr>
        </p:nvSpPr>
        <p:spPr/>
        <p:txBody>
          <a:bodyPr/>
          <a:lstStyle/>
          <a:p>
            <a:r>
              <a:rPr lang="en-GB" smtClean="0"/>
              <a:t>Lecture 28</a:t>
            </a: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500042"/>
            <a:ext cx="8229600" cy="5786478"/>
          </a:xfrm>
        </p:spPr>
        <p:txBody>
          <a:bodyPr>
            <a:normAutofit lnSpcReduction="10000"/>
          </a:bodyPr>
          <a:lstStyle/>
          <a:p>
            <a:pPr>
              <a:spcBef>
                <a:spcPct val="0"/>
              </a:spcBef>
              <a:buSzTx/>
            </a:pPr>
            <a:r>
              <a:rPr lang="en-GB" dirty="0" smtClean="0">
                <a:solidFill>
                  <a:schemeClr val="accent2"/>
                </a:solidFill>
              </a:rPr>
              <a:t>Ionisation always follows these interactions</a:t>
            </a:r>
          </a:p>
          <a:p>
            <a:pPr lvl="1">
              <a:spcBef>
                <a:spcPct val="0"/>
              </a:spcBef>
              <a:buSzTx/>
              <a:buFontTx/>
              <a:buChar char="o"/>
            </a:pPr>
            <a:r>
              <a:rPr lang="en-GB" sz="2400" dirty="0" smtClean="0"/>
              <a:t>Either directly or as a result of kinetic energy given to the stopping nuclei.  </a:t>
            </a:r>
          </a:p>
          <a:p>
            <a:pPr lvl="1">
              <a:spcBef>
                <a:spcPct val="0"/>
              </a:spcBef>
              <a:buSzTx/>
              <a:buFontTx/>
              <a:buChar char="o"/>
            </a:pPr>
            <a:r>
              <a:rPr lang="en-GB" sz="2400" dirty="0" smtClean="0"/>
              <a:t>For the heavier particles (n, </a:t>
            </a:r>
            <a:r>
              <a:rPr lang="en-GB" sz="2400" dirty="0" smtClean="0">
                <a:sym typeface="Symbol" pitchFamily="18" charset="2"/>
              </a:rPr>
              <a:t></a:t>
            </a:r>
            <a:r>
              <a:rPr lang="en-GB" sz="2400" dirty="0" smtClean="0"/>
              <a:t>’s etc.) ejection of the target atom from its host site will occur</a:t>
            </a:r>
          </a:p>
          <a:p>
            <a:pPr>
              <a:spcBef>
                <a:spcPct val="0"/>
              </a:spcBef>
            </a:pPr>
            <a:r>
              <a:rPr lang="en-GB" dirty="0" smtClean="0">
                <a:solidFill>
                  <a:schemeClr val="tx2"/>
                </a:solidFill>
              </a:rPr>
              <a:t>Some simple ideas give an insight into the dependence of the energy loss on the charge of the particle and the nature of the material</a:t>
            </a:r>
          </a:p>
          <a:p>
            <a:pPr lvl="1"/>
            <a:r>
              <a:rPr lang="en-GB" sz="2400" dirty="0" smtClean="0"/>
              <a:t>Force </a:t>
            </a:r>
            <a:r>
              <a:rPr lang="en-GB" sz="2400" dirty="0" smtClean="0">
                <a:sym typeface="Symbol"/>
              </a:rPr>
              <a:t> (ze</a:t>
            </a:r>
            <a:r>
              <a:rPr lang="en-GB" sz="2400" baseline="30000" dirty="0" smtClean="0">
                <a:sym typeface="Symbol"/>
              </a:rPr>
              <a:t>2</a:t>
            </a:r>
            <a:r>
              <a:rPr lang="en-GB" sz="2400" dirty="0" smtClean="0">
                <a:sym typeface="Symbol"/>
              </a:rPr>
              <a:t>/4</a:t>
            </a:r>
            <a:r>
              <a:rPr lang="en-GB" sz="2400" dirty="0" smtClean="0">
                <a:latin typeface="Symbol" pitchFamily="18" charset="2"/>
                <a:sym typeface="Symbol"/>
              </a:rPr>
              <a:t>pe</a:t>
            </a:r>
            <a:r>
              <a:rPr lang="en-GB" sz="2400" baseline="-25000" dirty="0" smtClean="0">
                <a:sym typeface="Symbol"/>
              </a:rPr>
              <a:t>0</a:t>
            </a:r>
            <a:r>
              <a:rPr lang="en-GB" sz="2400" dirty="0" smtClean="0">
                <a:sym typeface="Symbol"/>
              </a:rPr>
              <a:t>) and momentum p transferred = F x time</a:t>
            </a:r>
          </a:p>
          <a:p>
            <a:pPr lvl="1"/>
            <a:r>
              <a:rPr lang="en-GB" sz="2400" dirty="0" smtClean="0">
                <a:sym typeface="Symbol"/>
              </a:rPr>
              <a:t> p  (ze</a:t>
            </a:r>
            <a:r>
              <a:rPr lang="en-GB" sz="2400" baseline="30000" dirty="0" smtClean="0">
                <a:sym typeface="Symbol"/>
              </a:rPr>
              <a:t>2</a:t>
            </a:r>
            <a:r>
              <a:rPr lang="en-GB" sz="2400" dirty="0" smtClean="0">
                <a:sym typeface="Symbol"/>
              </a:rPr>
              <a:t>/4</a:t>
            </a:r>
            <a:r>
              <a:rPr lang="en-GB" sz="2400" dirty="0" smtClean="0">
                <a:latin typeface="Symbol" pitchFamily="18" charset="2"/>
                <a:sym typeface="Symbol"/>
              </a:rPr>
              <a:t>pe</a:t>
            </a:r>
            <a:r>
              <a:rPr lang="en-GB" sz="2400" baseline="-25000" dirty="0" smtClean="0">
                <a:sym typeface="Symbol"/>
              </a:rPr>
              <a:t>0</a:t>
            </a:r>
            <a:r>
              <a:rPr lang="en-GB" sz="2400" dirty="0" smtClean="0">
                <a:sym typeface="Symbol"/>
              </a:rPr>
              <a:t>) x 1/v</a:t>
            </a:r>
          </a:p>
          <a:p>
            <a:pPr lvl="1"/>
            <a:r>
              <a:rPr lang="en-GB" sz="2400" dirty="0" smtClean="0"/>
              <a:t>Energy transferred = p</a:t>
            </a:r>
            <a:r>
              <a:rPr lang="en-GB" sz="2400" baseline="30000" dirty="0" smtClean="0"/>
              <a:t>2</a:t>
            </a:r>
            <a:r>
              <a:rPr lang="en-GB" sz="2400" dirty="0" smtClean="0"/>
              <a:t>/2m </a:t>
            </a:r>
            <a:r>
              <a:rPr lang="en-GB" sz="2400" dirty="0" smtClean="0">
                <a:sym typeface="Symbol"/>
              </a:rPr>
              <a:t> (ze</a:t>
            </a:r>
            <a:r>
              <a:rPr lang="en-GB" sz="2400" baseline="30000" dirty="0" smtClean="0">
                <a:sym typeface="Symbol"/>
              </a:rPr>
              <a:t>2</a:t>
            </a:r>
            <a:r>
              <a:rPr lang="en-GB" sz="2400" dirty="0" smtClean="0">
                <a:sym typeface="Symbol"/>
              </a:rPr>
              <a:t>/4</a:t>
            </a:r>
            <a:r>
              <a:rPr lang="en-GB" sz="2400" dirty="0" smtClean="0">
                <a:latin typeface="Symbol" pitchFamily="18" charset="2"/>
                <a:sym typeface="Symbol"/>
              </a:rPr>
              <a:t>pe</a:t>
            </a:r>
            <a:r>
              <a:rPr lang="en-GB" sz="2400" baseline="-25000" dirty="0" smtClean="0">
                <a:sym typeface="Symbol"/>
              </a:rPr>
              <a:t>0</a:t>
            </a:r>
            <a:r>
              <a:rPr lang="en-GB" sz="2400" dirty="0" smtClean="0">
                <a:sym typeface="Symbol"/>
              </a:rPr>
              <a:t>)</a:t>
            </a:r>
            <a:r>
              <a:rPr lang="en-GB" sz="2400" baseline="30000" dirty="0" smtClean="0">
                <a:sym typeface="Symbol"/>
              </a:rPr>
              <a:t>2</a:t>
            </a:r>
            <a:r>
              <a:rPr lang="en-GB" sz="2400" dirty="0" smtClean="0">
                <a:sym typeface="Symbol"/>
              </a:rPr>
              <a:t> x 1/v</a:t>
            </a:r>
            <a:r>
              <a:rPr lang="en-GB" sz="2400" baseline="30000" dirty="0" smtClean="0">
                <a:sym typeface="Symbol"/>
              </a:rPr>
              <a:t>2 </a:t>
            </a:r>
            <a:r>
              <a:rPr lang="en-GB" sz="2400" dirty="0" smtClean="0">
                <a:sym typeface="Symbol"/>
              </a:rPr>
              <a:t> x 1/m</a:t>
            </a:r>
          </a:p>
          <a:p>
            <a:pPr lvl="1"/>
            <a:r>
              <a:rPr lang="en-GB" sz="2400" dirty="0" smtClean="0"/>
              <a:t> Rate will be directly proportional to the electron density in the material  i.e. </a:t>
            </a:r>
            <a:r>
              <a:rPr lang="en-GB" sz="2400" dirty="0" smtClean="0">
                <a:sym typeface="Symbol"/>
              </a:rPr>
              <a:t> Z </a:t>
            </a:r>
            <a:r>
              <a:rPr lang="en-GB" sz="2400" dirty="0" smtClean="0">
                <a:latin typeface="Symbol" pitchFamily="18" charset="2"/>
                <a:sym typeface="Symbol"/>
              </a:rPr>
              <a:t>r</a:t>
            </a:r>
            <a:r>
              <a:rPr lang="en-GB" sz="2400" dirty="0" smtClean="0">
                <a:sym typeface="Symbol"/>
              </a:rPr>
              <a:t> N</a:t>
            </a:r>
            <a:r>
              <a:rPr lang="en-GB" sz="2400" baseline="-25000" dirty="0" smtClean="0">
                <a:sym typeface="Symbol"/>
              </a:rPr>
              <a:t>A</a:t>
            </a:r>
            <a:r>
              <a:rPr lang="en-GB" sz="2400" dirty="0" smtClean="0">
                <a:sym typeface="Symbol"/>
              </a:rPr>
              <a:t>/A</a:t>
            </a:r>
            <a:endParaRPr lang="en-GB" sz="2400" dirty="0" smtClean="0"/>
          </a:p>
          <a:p>
            <a:r>
              <a:rPr lang="en-GB" dirty="0" smtClean="0">
                <a:solidFill>
                  <a:schemeClr val="tx2"/>
                </a:solidFill>
              </a:rPr>
              <a:t>Putting these factors together with a detailed treatment of the ionisation process leads to the </a:t>
            </a:r>
            <a:r>
              <a:rPr lang="en-GB" b="1" dirty="0" smtClean="0">
                <a:solidFill>
                  <a:srgbClr val="FF0000"/>
                </a:solidFill>
              </a:rPr>
              <a:t>BETHE – BLOCH Formula</a:t>
            </a:r>
            <a:endParaRPr lang="en-GB" b="1" dirty="0">
              <a:solidFill>
                <a:srgbClr val="FF0000"/>
              </a:solidFill>
            </a:endParaRPr>
          </a:p>
        </p:txBody>
      </p:sp>
      <p:sp>
        <p:nvSpPr>
          <p:cNvPr id="4" name="Slide Number Placeholder 3"/>
          <p:cNvSpPr>
            <a:spLocks noGrp="1"/>
          </p:cNvSpPr>
          <p:nvPr>
            <p:ph type="sldNum" sz="quarter" idx="11"/>
          </p:nvPr>
        </p:nvSpPr>
        <p:spPr/>
        <p:txBody>
          <a:bodyPr/>
          <a:lstStyle/>
          <a:p>
            <a:fld id="{0B9AA805-2D3F-426F-8DAC-F16525489BC5}" type="slidenum">
              <a:rPr lang="en-GB" smtClean="0"/>
              <a:pPr/>
              <a:t>2</a:t>
            </a:fld>
            <a:endParaRPr lang="en-GB" dirty="0"/>
          </a:p>
        </p:txBody>
      </p:sp>
      <p:sp>
        <p:nvSpPr>
          <p:cNvPr id="5" name="Footer Placeholder 4"/>
          <p:cNvSpPr>
            <a:spLocks noGrp="1"/>
          </p:cNvSpPr>
          <p:nvPr>
            <p:ph type="ftr" sz="quarter" idx="12"/>
          </p:nvPr>
        </p:nvSpPr>
        <p:spPr/>
        <p:txBody>
          <a:bodyPr/>
          <a:lstStyle/>
          <a:p>
            <a:r>
              <a:rPr lang="en-GB" dirty="0" smtClean="0"/>
              <a:t>Lecture 28</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500034" y="0"/>
            <a:ext cx="8229600" cy="654032"/>
          </a:xfrm>
        </p:spPr>
        <p:txBody>
          <a:bodyPr>
            <a:normAutofit fontScale="90000"/>
          </a:bodyPr>
          <a:lstStyle/>
          <a:p>
            <a:r>
              <a:rPr lang="en-GB" dirty="0"/>
              <a:t> </a:t>
            </a:r>
            <a:r>
              <a:rPr lang="en-GB" sz="3600" b="1" dirty="0" smtClean="0">
                <a:solidFill>
                  <a:srgbClr val="FF0000"/>
                </a:solidFill>
                <a:latin typeface="Times New Roman" pitchFamily="18" charset="0"/>
                <a:cs typeface="Times New Roman" pitchFamily="18" charset="0"/>
              </a:rPr>
              <a:t>ENERGY LOSS BY IONISATION</a:t>
            </a:r>
            <a:endParaRPr lang="en-GB" dirty="0"/>
          </a:p>
        </p:txBody>
      </p:sp>
      <p:sp>
        <p:nvSpPr>
          <p:cNvPr id="121859" name="Rectangle 3"/>
          <p:cNvSpPr>
            <a:spLocks noGrp="1" noChangeArrowheads="1"/>
          </p:cNvSpPr>
          <p:nvPr>
            <p:ph type="body" idx="1"/>
          </p:nvPr>
        </p:nvSpPr>
        <p:spPr>
          <a:xfrm>
            <a:off x="1285852" y="642918"/>
            <a:ext cx="7175500" cy="5845805"/>
          </a:xfrm>
        </p:spPr>
        <p:txBody>
          <a:bodyPr>
            <a:normAutofit/>
          </a:bodyPr>
          <a:lstStyle/>
          <a:p>
            <a:r>
              <a:rPr lang="en-GB" dirty="0" smtClean="0"/>
              <a:t>The energy </a:t>
            </a:r>
            <a:r>
              <a:rPr lang="en-GB" dirty="0"/>
              <a:t>loss of charged particles in matter is governed by the </a:t>
            </a:r>
            <a:r>
              <a:rPr lang="en-GB" b="1" dirty="0">
                <a:solidFill>
                  <a:srgbClr val="FF0000"/>
                </a:solidFill>
              </a:rPr>
              <a:t>BETHE-BLOCH formula</a:t>
            </a:r>
          </a:p>
          <a:p>
            <a:endParaRPr lang="en-GB" b="1" dirty="0">
              <a:solidFill>
                <a:schemeClr val="accent2"/>
              </a:solidFill>
            </a:endParaRPr>
          </a:p>
          <a:p>
            <a:endParaRPr lang="en-GB" dirty="0"/>
          </a:p>
          <a:p>
            <a:pPr>
              <a:buFontTx/>
              <a:buNone/>
            </a:pPr>
            <a:endParaRPr lang="en-GB" dirty="0" smtClean="0"/>
          </a:p>
          <a:p>
            <a:pPr>
              <a:buFontTx/>
              <a:buNone/>
            </a:pPr>
            <a:r>
              <a:rPr lang="en-GB" dirty="0" smtClean="0"/>
              <a:t>where </a:t>
            </a:r>
            <a:r>
              <a:rPr lang="en-GB" dirty="0"/>
              <a:t>I = mean energy to ionise an atom</a:t>
            </a:r>
          </a:p>
          <a:p>
            <a:pPr>
              <a:buFontTx/>
              <a:buNone/>
            </a:pPr>
            <a:endParaRPr lang="en-GB" dirty="0"/>
          </a:p>
          <a:p>
            <a:pPr>
              <a:buFontTx/>
              <a:buNone/>
            </a:pPr>
            <a:endParaRPr lang="en-GB" dirty="0"/>
          </a:p>
          <a:p>
            <a:pPr>
              <a:buFontTx/>
              <a:buNone/>
            </a:pPr>
            <a:endParaRPr lang="en-GB" dirty="0"/>
          </a:p>
          <a:p>
            <a:pPr>
              <a:buFontTx/>
              <a:buNone/>
            </a:pPr>
            <a:endParaRPr lang="en-GB" dirty="0"/>
          </a:p>
          <a:p>
            <a:pPr>
              <a:buFontTx/>
              <a:buNone/>
            </a:pPr>
            <a:endParaRPr lang="en-GB" dirty="0"/>
          </a:p>
          <a:p>
            <a:pPr>
              <a:buFontTx/>
              <a:buNone/>
            </a:pPr>
            <a:endParaRPr lang="en-GB" dirty="0"/>
          </a:p>
          <a:p>
            <a:pPr>
              <a:buFontTx/>
              <a:buNone/>
            </a:pPr>
            <a:endParaRPr lang="en-GB" dirty="0"/>
          </a:p>
          <a:p>
            <a:pPr>
              <a:buFontTx/>
              <a:buNone/>
            </a:pPr>
            <a:endParaRPr lang="en-GB" dirty="0"/>
          </a:p>
        </p:txBody>
      </p:sp>
      <p:graphicFrame>
        <p:nvGraphicFramePr>
          <p:cNvPr id="121860" name="Object 4"/>
          <p:cNvGraphicFramePr>
            <a:graphicFrameLocks noChangeAspect="1"/>
          </p:cNvGraphicFramePr>
          <p:nvPr/>
        </p:nvGraphicFramePr>
        <p:xfrm>
          <a:off x="900113" y="1643063"/>
          <a:ext cx="7634287" cy="1000125"/>
        </p:xfrm>
        <a:graphic>
          <a:graphicData uri="http://schemas.openxmlformats.org/presentationml/2006/ole">
            <p:oleObj spid="_x0000_s276482" name="Equation" r:id="rId3" imgW="3340080" imgH="520560" progId="Equation.3">
              <p:embed/>
            </p:oleObj>
          </a:graphicData>
        </a:graphic>
      </p:graphicFrame>
      <p:graphicFrame>
        <p:nvGraphicFramePr>
          <p:cNvPr id="121861" name="Object 5"/>
          <p:cNvGraphicFramePr>
            <a:graphicFrameLocks noChangeAspect="1"/>
          </p:cNvGraphicFramePr>
          <p:nvPr/>
        </p:nvGraphicFramePr>
        <p:xfrm>
          <a:off x="2798662" y="2786058"/>
          <a:ext cx="5202362" cy="2920153"/>
        </p:xfrm>
        <a:graphic>
          <a:graphicData uri="http://schemas.openxmlformats.org/presentationml/2006/ole">
            <p:oleObj spid="_x0000_s276483" name="Microsoft Draw Drawing" r:id="rId4" imgW="4286880" imgH="2708640" progId="">
              <p:embed/>
            </p:oleObj>
          </a:graphicData>
        </a:graphic>
      </p:graphicFrame>
      <p:sp>
        <p:nvSpPr>
          <p:cNvPr id="121862" name="Text Box 6"/>
          <p:cNvSpPr txBox="1">
            <a:spLocks noChangeArrowheads="1"/>
          </p:cNvSpPr>
          <p:nvPr/>
        </p:nvSpPr>
        <p:spPr bwMode="auto">
          <a:xfrm>
            <a:off x="4000496" y="5643578"/>
            <a:ext cx="3365024" cy="707886"/>
          </a:xfrm>
          <a:prstGeom prst="rect">
            <a:avLst/>
          </a:prstGeom>
          <a:noFill/>
          <a:ln w="12700">
            <a:noFill/>
            <a:miter lim="800000"/>
            <a:headEnd/>
            <a:tailEnd/>
          </a:ln>
          <a:effectLst/>
        </p:spPr>
        <p:txBody>
          <a:bodyPr wrap="none">
            <a:spAutoFit/>
          </a:bodyPr>
          <a:lstStyle/>
          <a:p>
            <a:pPr algn="ctr">
              <a:buFont typeface="Symbol" pitchFamily="18" charset="2"/>
              <a:buChar char=" "/>
            </a:pPr>
            <a:r>
              <a:rPr lang="en-GB" sz="2000" dirty="0"/>
              <a:t>0.1    </a:t>
            </a:r>
            <a:r>
              <a:rPr lang="en-GB" sz="2000" dirty="0" smtClean="0"/>
              <a:t>  1         10      100   1000</a:t>
            </a:r>
            <a:endParaRPr lang="en-GB" sz="2000" dirty="0"/>
          </a:p>
          <a:p>
            <a:pPr algn="ctr">
              <a:buFont typeface="Symbol" pitchFamily="18" charset="2"/>
              <a:buChar char=" "/>
            </a:pPr>
            <a:r>
              <a:rPr lang="en-GB" sz="2000" dirty="0">
                <a:latin typeface="Arial" charset="0"/>
              </a:rPr>
              <a:t>Proton energy (MeV)</a:t>
            </a:r>
          </a:p>
        </p:txBody>
      </p:sp>
      <p:sp>
        <p:nvSpPr>
          <p:cNvPr id="121863" name="Text Box 7"/>
          <p:cNvSpPr txBox="1">
            <a:spLocks noChangeArrowheads="1"/>
          </p:cNvSpPr>
          <p:nvPr/>
        </p:nvSpPr>
        <p:spPr bwMode="auto">
          <a:xfrm>
            <a:off x="857224" y="3857628"/>
            <a:ext cx="1890261" cy="707886"/>
          </a:xfrm>
          <a:prstGeom prst="rect">
            <a:avLst/>
          </a:prstGeom>
          <a:noFill/>
          <a:ln w="12700">
            <a:noFill/>
            <a:miter lim="800000"/>
            <a:headEnd/>
            <a:tailEnd/>
          </a:ln>
          <a:effectLst/>
        </p:spPr>
        <p:txBody>
          <a:bodyPr wrap="none">
            <a:spAutoFit/>
          </a:bodyPr>
          <a:lstStyle/>
          <a:p>
            <a:r>
              <a:rPr lang="en-GB" sz="1200" dirty="0"/>
              <a:t>-</a:t>
            </a:r>
            <a:r>
              <a:rPr lang="en-GB" sz="2000" dirty="0" err="1">
                <a:latin typeface="Arial" charset="0"/>
              </a:rPr>
              <a:t>dE/dx</a:t>
            </a:r>
            <a:r>
              <a:rPr lang="en-GB" sz="2000" dirty="0">
                <a:latin typeface="Arial" charset="0"/>
              </a:rPr>
              <a:t> </a:t>
            </a:r>
            <a:r>
              <a:rPr lang="en-GB" sz="2000" dirty="0" smtClean="0">
                <a:latin typeface="Arial" charset="0"/>
              </a:rPr>
              <a:t> X</a:t>
            </a:r>
            <a:r>
              <a:rPr lang="en-GB" sz="2000" dirty="0" smtClean="0">
                <a:latin typeface="Arial" charset="0"/>
              </a:rPr>
              <a:t> </a:t>
            </a:r>
            <a:r>
              <a:rPr lang="en-GB" sz="2000" dirty="0"/>
              <a:t>1/</a:t>
            </a:r>
            <a:r>
              <a:rPr lang="en-GB" sz="2000" dirty="0">
                <a:latin typeface="Symbol" pitchFamily="18" charset="2"/>
              </a:rPr>
              <a:t>r </a:t>
            </a:r>
          </a:p>
          <a:p>
            <a:r>
              <a:rPr lang="en-GB" sz="2000" dirty="0">
                <a:latin typeface="Arial" charset="0"/>
              </a:rPr>
              <a:t>MeV / g /sq cm</a:t>
            </a:r>
          </a:p>
        </p:txBody>
      </p:sp>
      <p:sp>
        <p:nvSpPr>
          <p:cNvPr id="8" name="Slide Number Placeholder 7"/>
          <p:cNvSpPr>
            <a:spLocks noGrp="1"/>
          </p:cNvSpPr>
          <p:nvPr>
            <p:ph type="sldNum" sz="quarter" idx="11"/>
          </p:nvPr>
        </p:nvSpPr>
        <p:spPr/>
        <p:txBody>
          <a:bodyPr/>
          <a:lstStyle/>
          <a:p>
            <a:fld id="{0B9AA805-2D3F-426F-8DAC-F16525489BC5}" type="slidenum">
              <a:rPr lang="en-GB" smtClean="0"/>
              <a:pPr/>
              <a:t>3</a:t>
            </a:fld>
            <a:endParaRPr lang="en-GB" dirty="0"/>
          </a:p>
        </p:txBody>
      </p:sp>
      <p:sp>
        <p:nvSpPr>
          <p:cNvPr id="9" name="Footer Placeholder 8"/>
          <p:cNvSpPr>
            <a:spLocks noGrp="1"/>
          </p:cNvSpPr>
          <p:nvPr>
            <p:ph type="ftr" sz="quarter" idx="12"/>
          </p:nvPr>
        </p:nvSpPr>
        <p:spPr/>
        <p:txBody>
          <a:bodyPr/>
          <a:lstStyle/>
          <a:p>
            <a:r>
              <a:rPr lang="en-GB" dirty="0" smtClean="0"/>
              <a:t>Lecture 28</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endParaRPr lang="en-US" dirty="0"/>
          </a:p>
        </p:txBody>
      </p:sp>
      <p:sp>
        <p:nvSpPr>
          <p:cNvPr id="122883" name="Rectangle 3"/>
          <p:cNvSpPr>
            <a:spLocks noGrp="1" noChangeArrowheads="1"/>
          </p:cNvSpPr>
          <p:nvPr>
            <p:ph type="body" idx="1"/>
          </p:nvPr>
        </p:nvSpPr>
        <p:spPr>
          <a:xfrm>
            <a:off x="428596" y="357166"/>
            <a:ext cx="8215370" cy="5973295"/>
          </a:xfrm>
        </p:spPr>
        <p:txBody>
          <a:bodyPr/>
          <a:lstStyle/>
          <a:p>
            <a:r>
              <a:rPr lang="en-GB" dirty="0" smtClean="0"/>
              <a:t>Energy loss is greater for slow particles</a:t>
            </a:r>
          </a:p>
          <a:p>
            <a:r>
              <a:rPr lang="en-GB" dirty="0" smtClean="0"/>
              <a:t>Interaction is due to the electric field interacting with atomic electrons causing ionisation</a:t>
            </a:r>
          </a:p>
          <a:p>
            <a:r>
              <a:rPr lang="en-GB" dirty="0" smtClean="0"/>
              <a:t>Charged </a:t>
            </a:r>
            <a:r>
              <a:rPr lang="en-GB" dirty="0"/>
              <a:t>particles will slow down in materials and may stop.</a:t>
            </a:r>
          </a:p>
          <a:p>
            <a:r>
              <a:rPr lang="en-GB" dirty="0"/>
              <a:t>The distance a particle travels is called the </a:t>
            </a:r>
            <a:r>
              <a:rPr lang="en-GB" b="1" dirty="0">
                <a:solidFill>
                  <a:srgbClr val="FF0000"/>
                </a:solidFill>
              </a:rPr>
              <a:t>RANGE</a:t>
            </a:r>
          </a:p>
          <a:p>
            <a:r>
              <a:rPr lang="en-GB" dirty="0"/>
              <a:t>As they slow down the energy loss from ionisation increases</a:t>
            </a:r>
          </a:p>
          <a:p>
            <a:pPr lvl="1"/>
            <a:r>
              <a:rPr lang="en-GB" sz="2400" dirty="0"/>
              <a:t>This results in </a:t>
            </a:r>
            <a:r>
              <a:rPr lang="en-GB" sz="2400" dirty="0" smtClean="0"/>
              <a:t>the  </a:t>
            </a:r>
            <a:r>
              <a:rPr lang="en-GB" sz="2400" b="1" dirty="0" smtClean="0">
                <a:solidFill>
                  <a:srgbClr val="FF0000"/>
                </a:solidFill>
              </a:rPr>
              <a:t>BRAGG </a:t>
            </a:r>
            <a:r>
              <a:rPr lang="en-GB" sz="2400" b="1" dirty="0">
                <a:solidFill>
                  <a:srgbClr val="FF0000"/>
                </a:solidFill>
              </a:rPr>
              <a:t>CURVE</a:t>
            </a:r>
          </a:p>
        </p:txBody>
      </p:sp>
      <p:graphicFrame>
        <p:nvGraphicFramePr>
          <p:cNvPr id="122884" name="Object 4"/>
          <p:cNvGraphicFramePr>
            <a:graphicFrameLocks noChangeAspect="1"/>
          </p:cNvGraphicFramePr>
          <p:nvPr/>
        </p:nvGraphicFramePr>
        <p:xfrm>
          <a:off x="2071670" y="3286124"/>
          <a:ext cx="5715040" cy="2802554"/>
        </p:xfrm>
        <a:graphic>
          <a:graphicData uri="http://schemas.openxmlformats.org/presentationml/2006/ole">
            <p:oleObj spid="_x0000_s277506" name="Microsoft Draw Drawing" r:id="rId3" imgW="4286880" imgH="2745720" progId="">
              <p:embed/>
            </p:oleObj>
          </a:graphicData>
        </a:graphic>
      </p:graphicFrame>
      <p:sp>
        <p:nvSpPr>
          <p:cNvPr id="122885" name="Text Box 5"/>
          <p:cNvSpPr txBox="1">
            <a:spLocks noChangeArrowheads="1"/>
          </p:cNvSpPr>
          <p:nvPr/>
        </p:nvSpPr>
        <p:spPr bwMode="auto">
          <a:xfrm>
            <a:off x="1857356" y="4214818"/>
            <a:ext cx="1207382" cy="707886"/>
          </a:xfrm>
          <a:prstGeom prst="rect">
            <a:avLst/>
          </a:prstGeom>
          <a:noFill/>
          <a:ln w="12700">
            <a:noFill/>
            <a:miter lim="800000"/>
            <a:headEnd/>
            <a:tailEnd/>
          </a:ln>
          <a:effectLst/>
        </p:spPr>
        <p:txBody>
          <a:bodyPr wrap="none">
            <a:spAutoFit/>
          </a:bodyPr>
          <a:lstStyle/>
          <a:p>
            <a:r>
              <a:rPr lang="en-GB" sz="2000" dirty="0">
                <a:latin typeface="Times New Roman" pitchFamily="18" charset="0"/>
              </a:rPr>
              <a:t>Ionisation</a:t>
            </a:r>
          </a:p>
          <a:p>
            <a:r>
              <a:rPr lang="en-GB" sz="2000" dirty="0">
                <a:latin typeface="Times New Roman" pitchFamily="18" charset="0"/>
              </a:rPr>
              <a:t>density</a:t>
            </a:r>
          </a:p>
        </p:txBody>
      </p:sp>
      <p:sp>
        <p:nvSpPr>
          <p:cNvPr id="122886" name="Text Box 6"/>
          <p:cNvSpPr txBox="1">
            <a:spLocks noChangeArrowheads="1"/>
          </p:cNvSpPr>
          <p:nvPr/>
        </p:nvSpPr>
        <p:spPr bwMode="auto">
          <a:xfrm>
            <a:off x="3000364" y="5929330"/>
            <a:ext cx="2680542" cy="369332"/>
          </a:xfrm>
          <a:prstGeom prst="rect">
            <a:avLst/>
          </a:prstGeom>
          <a:noFill/>
          <a:ln w="12700">
            <a:noFill/>
            <a:miter lim="800000"/>
            <a:headEnd/>
            <a:tailEnd/>
          </a:ln>
          <a:effectLst/>
        </p:spPr>
        <p:txBody>
          <a:bodyPr wrap="none">
            <a:spAutoFit/>
          </a:bodyPr>
          <a:lstStyle/>
          <a:p>
            <a:r>
              <a:rPr lang="en-GB" dirty="0"/>
              <a:t>0         </a:t>
            </a:r>
            <a:r>
              <a:rPr lang="en-GB" dirty="0" smtClean="0"/>
              <a:t>  1         2           3 </a:t>
            </a:r>
            <a:r>
              <a:rPr lang="en-GB" dirty="0">
                <a:latin typeface="Times New Roman" pitchFamily="18" charset="0"/>
              </a:rPr>
              <a:t>cm</a:t>
            </a:r>
          </a:p>
        </p:txBody>
      </p:sp>
      <p:sp>
        <p:nvSpPr>
          <p:cNvPr id="7" name="Slide Number Placeholder 6"/>
          <p:cNvSpPr>
            <a:spLocks noGrp="1"/>
          </p:cNvSpPr>
          <p:nvPr>
            <p:ph type="sldNum" sz="quarter" idx="11"/>
          </p:nvPr>
        </p:nvSpPr>
        <p:spPr/>
        <p:txBody>
          <a:bodyPr/>
          <a:lstStyle/>
          <a:p>
            <a:fld id="{0B9AA805-2D3F-426F-8DAC-F16525489BC5}" type="slidenum">
              <a:rPr lang="en-GB" smtClean="0"/>
              <a:pPr/>
              <a:t>4</a:t>
            </a:fld>
            <a:endParaRPr lang="en-GB" dirty="0"/>
          </a:p>
        </p:txBody>
      </p:sp>
      <p:sp>
        <p:nvSpPr>
          <p:cNvPr id="8" name="Footer Placeholder 7"/>
          <p:cNvSpPr>
            <a:spLocks noGrp="1"/>
          </p:cNvSpPr>
          <p:nvPr>
            <p:ph type="ftr" sz="quarter" idx="12"/>
          </p:nvPr>
        </p:nvSpPr>
        <p:spPr/>
        <p:txBody>
          <a:bodyPr/>
          <a:lstStyle/>
          <a:p>
            <a:r>
              <a:rPr lang="en-GB" dirty="0" smtClean="0"/>
              <a:t>Lecture 28</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1026"/>
          <p:cNvSpPr>
            <a:spLocks noGrp="1" noChangeArrowheads="1"/>
          </p:cNvSpPr>
          <p:nvPr>
            <p:ph type="title"/>
          </p:nvPr>
        </p:nvSpPr>
        <p:spPr>
          <a:xfrm>
            <a:off x="457200" y="0"/>
            <a:ext cx="8229600" cy="785794"/>
          </a:xfrm>
        </p:spPr>
        <p:txBody>
          <a:bodyPr>
            <a:normAutofit/>
          </a:bodyPr>
          <a:lstStyle/>
          <a:p>
            <a:r>
              <a:rPr lang="en-GB" sz="3200" b="1" dirty="0" smtClean="0">
                <a:solidFill>
                  <a:srgbClr val="FF0000"/>
                </a:solidFill>
                <a:latin typeface="Times New Roman" pitchFamily="18" charset="0"/>
                <a:cs typeface="Times New Roman" pitchFamily="18" charset="0"/>
              </a:rPr>
              <a:t>UNITS FOR MEASURING RADIATION</a:t>
            </a:r>
            <a:endParaRPr lang="en-US" sz="3200" b="1" dirty="0">
              <a:solidFill>
                <a:srgbClr val="FF0000"/>
              </a:solidFill>
              <a:latin typeface="Times New Roman" pitchFamily="18" charset="0"/>
              <a:cs typeface="Times New Roman" pitchFamily="18" charset="0"/>
            </a:endParaRPr>
          </a:p>
        </p:txBody>
      </p:sp>
      <p:sp>
        <p:nvSpPr>
          <p:cNvPr id="123907" name="Rectangle 1027"/>
          <p:cNvSpPr>
            <a:spLocks noGrp="1" noChangeArrowheads="1"/>
          </p:cNvSpPr>
          <p:nvPr>
            <p:ph type="body" idx="1"/>
          </p:nvPr>
        </p:nvSpPr>
        <p:spPr>
          <a:xfrm>
            <a:off x="857224" y="1142984"/>
            <a:ext cx="7480300" cy="5222631"/>
          </a:xfrm>
        </p:spPr>
        <p:txBody>
          <a:bodyPr>
            <a:normAutofit/>
          </a:bodyPr>
          <a:lstStyle/>
          <a:p>
            <a:pPr>
              <a:buFontTx/>
              <a:buNone/>
            </a:pPr>
            <a:r>
              <a:rPr lang="en-GB" dirty="0" smtClean="0">
                <a:solidFill>
                  <a:srgbClr val="006600"/>
                </a:solidFill>
                <a:cs typeface="Times New Roman" pitchFamily="18" charset="0"/>
              </a:rPr>
              <a:t>(</a:t>
            </a:r>
            <a:r>
              <a:rPr lang="en-GB" dirty="0" err="1">
                <a:solidFill>
                  <a:srgbClr val="006600"/>
                </a:solidFill>
                <a:cs typeface="Times New Roman" pitchFamily="18" charset="0"/>
              </a:rPr>
              <a:t>i</a:t>
            </a:r>
            <a:r>
              <a:rPr lang="en-GB" dirty="0">
                <a:solidFill>
                  <a:srgbClr val="006600"/>
                </a:solidFill>
                <a:cs typeface="Times New Roman" pitchFamily="18" charset="0"/>
              </a:rPr>
              <a:t>)      </a:t>
            </a:r>
            <a:r>
              <a:rPr lang="en-GB" b="1" u="sng" dirty="0">
                <a:solidFill>
                  <a:srgbClr val="006600"/>
                </a:solidFill>
                <a:cs typeface="Times New Roman" pitchFamily="18" charset="0"/>
              </a:rPr>
              <a:t>Activity of Radiation Source</a:t>
            </a:r>
            <a:endParaRPr lang="en-GB" dirty="0">
              <a:solidFill>
                <a:srgbClr val="006600"/>
              </a:solidFill>
              <a:cs typeface="Times New Roman" pitchFamily="18" charset="0"/>
            </a:endParaRPr>
          </a:p>
          <a:p>
            <a:r>
              <a:rPr lang="en-GB" dirty="0">
                <a:solidFill>
                  <a:schemeClr val="tx2"/>
                </a:solidFill>
                <a:cs typeface="Times New Roman" pitchFamily="18" charset="0"/>
              </a:rPr>
              <a:t>SI unit is the </a:t>
            </a:r>
            <a:r>
              <a:rPr lang="en-GB" b="1" u="sng" dirty="0">
                <a:solidFill>
                  <a:srgbClr val="FF0000"/>
                </a:solidFill>
                <a:cs typeface="Times New Roman" pitchFamily="18" charset="0"/>
              </a:rPr>
              <a:t>Becquerel</a:t>
            </a:r>
            <a:r>
              <a:rPr lang="en-GB" b="1" dirty="0">
                <a:solidFill>
                  <a:srgbClr val="FF0000"/>
                </a:solidFill>
                <a:cs typeface="Times New Roman" pitchFamily="18" charset="0"/>
              </a:rPr>
              <a:t> (</a:t>
            </a:r>
            <a:r>
              <a:rPr lang="en-GB" b="1" dirty="0" err="1" smtClean="0">
                <a:solidFill>
                  <a:srgbClr val="FF0000"/>
                </a:solidFill>
                <a:cs typeface="Times New Roman" pitchFamily="18" charset="0"/>
              </a:rPr>
              <a:t>Bq</a:t>
            </a:r>
            <a:r>
              <a:rPr lang="en-GB" b="1" dirty="0" smtClean="0">
                <a:solidFill>
                  <a:schemeClr val="tx2"/>
                </a:solidFill>
                <a:cs typeface="Times New Roman" pitchFamily="18" charset="0"/>
              </a:rPr>
              <a:t>)</a:t>
            </a:r>
            <a:r>
              <a:rPr lang="en-GB" dirty="0" smtClean="0">
                <a:solidFill>
                  <a:schemeClr val="tx2"/>
                </a:solidFill>
                <a:cs typeface="Times New Roman" pitchFamily="18" charset="0"/>
              </a:rPr>
              <a:t> </a:t>
            </a:r>
            <a:r>
              <a:rPr lang="en-GB" dirty="0">
                <a:solidFill>
                  <a:schemeClr val="tx2"/>
                </a:solidFill>
                <a:cs typeface="Times New Roman" pitchFamily="18" charset="0"/>
              </a:rPr>
              <a:t>= 1 disintegration per second</a:t>
            </a:r>
          </a:p>
          <a:p>
            <a:r>
              <a:rPr lang="en-GB" dirty="0">
                <a:solidFill>
                  <a:schemeClr val="tx2"/>
                </a:solidFill>
                <a:cs typeface="Times New Roman" pitchFamily="18" charset="0"/>
              </a:rPr>
              <a:t>(</a:t>
            </a:r>
            <a:r>
              <a:rPr lang="en-GB" i="1" dirty="0">
                <a:solidFill>
                  <a:schemeClr val="tx2"/>
                </a:solidFill>
                <a:cs typeface="Times New Roman" pitchFamily="18" charset="0"/>
              </a:rPr>
              <a:t>Traditional unit is the </a:t>
            </a:r>
            <a:r>
              <a:rPr lang="en-GB" b="1" i="1" u="sng" dirty="0">
                <a:solidFill>
                  <a:srgbClr val="FF0000"/>
                </a:solidFill>
                <a:cs typeface="Times New Roman" pitchFamily="18" charset="0"/>
              </a:rPr>
              <a:t>Curie</a:t>
            </a:r>
            <a:r>
              <a:rPr lang="en-GB" b="1" i="1" dirty="0">
                <a:solidFill>
                  <a:srgbClr val="FF0000"/>
                </a:solidFill>
                <a:cs typeface="Times New Roman" pitchFamily="18" charset="0"/>
              </a:rPr>
              <a:t> (</a:t>
            </a:r>
            <a:r>
              <a:rPr lang="en-GB" b="1" i="1" dirty="0" err="1">
                <a:solidFill>
                  <a:srgbClr val="FF0000"/>
                </a:solidFill>
                <a:cs typeface="Times New Roman" pitchFamily="18" charset="0"/>
              </a:rPr>
              <a:t>Ci</a:t>
            </a:r>
            <a:r>
              <a:rPr lang="en-GB" b="1" i="1" dirty="0">
                <a:solidFill>
                  <a:srgbClr val="FF0000"/>
                </a:solidFill>
                <a:cs typeface="Times New Roman" pitchFamily="18" charset="0"/>
              </a:rPr>
              <a:t>)</a:t>
            </a:r>
            <a:r>
              <a:rPr lang="en-GB" i="1" dirty="0">
                <a:solidFill>
                  <a:srgbClr val="000000"/>
                </a:solidFill>
                <a:cs typeface="Times New Roman" pitchFamily="18" charset="0"/>
              </a:rPr>
              <a:t> </a:t>
            </a:r>
            <a:r>
              <a:rPr lang="en-GB" i="1" dirty="0">
                <a:solidFill>
                  <a:schemeClr val="tx2"/>
                </a:solidFill>
                <a:cs typeface="Times New Roman" pitchFamily="18" charset="0"/>
              </a:rPr>
              <a:t>= 3.7 x 10</a:t>
            </a:r>
            <a:r>
              <a:rPr lang="en-GB" i="1" baseline="30000" dirty="0">
                <a:solidFill>
                  <a:schemeClr val="tx2"/>
                </a:solidFill>
                <a:cs typeface="Times New Roman" pitchFamily="18" charset="0"/>
              </a:rPr>
              <a:t>10</a:t>
            </a:r>
            <a:r>
              <a:rPr lang="en-GB" i="1" dirty="0">
                <a:solidFill>
                  <a:schemeClr val="tx2"/>
                </a:solidFill>
                <a:cs typeface="Times New Roman" pitchFamily="18" charset="0"/>
              </a:rPr>
              <a:t> </a:t>
            </a:r>
            <a:r>
              <a:rPr lang="en-GB" i="1" dirty="0" err="1">
                <a:solidFill>
                  <a:schemeClr val="tx2"/>
                </a:solidFill>
                <a:cs typeface="Times New Roman" pitchFamily="18" charset="0"/>
              </a:rPr>
              <a:t>Bq</a:t>
            </a:r>
            <a:r>
              <a:rPr lang="en-GB" dirty="0">
                <a:solidFill>
                  <a:schemeClr val="tx2"/>
                </a:solidFill>
                <a:cs typeface="Times New Roman" pitchFamily="18" charset="0"/>
              </a:rPr>
              <a:t>)</a:t>
            </a:r>
          </a:p>
          <a:p>
            <a:r>
              <a:rPr lang="en-GB" dirty="0">
                <a:solidFill>
                  <a:schemeClr val="tx2"/>
                </a:solidFill>
                <a:cs typeface="Times New Roman" pitchFamily="18" charset="0"/>
              </a:rPr>
              <a:t>Each nuclear disintegration results in the emission of </a:t>
            </a:r>
            <a:r>
              <a:rPr lang="en-GB" dirty="0">
                <a:solidFill>
                  <a:schemeClr val="tx2"/>
                </a:solidFill>
                <a:cs typeface="Times New Roman" pitchFamily="18" charset="0"/>
                <a:sym typeface="Symbol" pitchFamily="18" charset="2"/>
              </a:rPr>
              <a:t></a:t>
            </a:r>
            <a:r>
              <a:rPr lang="en-GB" dirty="0">
                <a:solidFill>
                  <a:schemeClr val="tx2"/>
                </a:solidFill>
                <a:cs typeface="Times New Roman" pitchFamily="18" charset="0"/>
              </a:rPr>
              <a:t>, </a:t>
            </a:r>
            <a:r>
              <a:rPr lang="en-GB" dirty="0">
                <a:solidFill>
                  <a:schemeClr val="tx2"/>
                </a:solidFill>
                <a:cs typeface="Times New Roman" pitchFamily="18" charset="0"/>
                <a:sym typeface="Symbol" pitchFamily="18" charset="2"/>
              </a:rPr>
              <a:t></a:t>
            </a:r>
            <a:r>
              <a:rPr lang="en-GB" dirty="0">
                <a:solidFill>
                  <a:schemeClr val="tx2"/>
                </a:solidFill>
                <a:cs typeface="Times New Roman" pitchFamily="18" charset="0"/>
              </a:rPr>
              <a:t>, </a:t>
            </a:r>
            <a:r>
              <a:rPr lang="en-GB" dirty="0">
                <a:solidFill>
                  <a:schemeClr val="tx2"/>
                </a:solidFill>
                <a:cs typeface="Times New Roman" pitchFamily="18" charset="0"/>
                <a:sym typeface="Symbol" pitchFamily="18" charset="2"/>
              </a:rPr>
              <a:t></a:t>
            </a:r>
            <a:r>
              <a:rPr lang="en-GB" dirty="0">
                <a:solidFill>
                  <a:schemeClr val="tx2"/>
                </a:solidFill>
                <a:cs typeface="Times New Roman" pitchFamily="18" charset="0"/>
              </a:rPr>
              <a:t> etc. so that the details of the decay must be know in order to assess radiological hazard.</a:t>
            </a:r>
          </a:p>
          <a:p>
            <a:pPr>
              <a:buFontTx/>
              <a:buNone/>
            </a:pPr>
            <a:r>
              <a:rPr lang="en-GB" dirty="0">
                <a:solidFill>
                  <a:srgbClr val="006600"/>
                </a:solidFill>
                <a:cs typeface="Times New Roman" pitchFamily="18" charset="0"/>
              </a:rPr>
              <a:t>(ii)     </a:t>
            </a:r>
            <a:r>
              <a:rPr lang="en-GB" b="1" u="sng" dirty="0">
                <a:solidFill>
                  <a:srgbClr val="006600"/>
                </a:solidFill>
                <a:cs typeface="Times New Roman" pitchFamily="18" charset="0"/>
              </a:rPr>
              <a:t>Energy Deposited by Radiation</a:t>
            </a:r>
            <a:endParaRPr lang="en-GB" dirty="0">
              <a:solidFill>
                <a:srgbClr val="006600"/>
              </a:solidFill>
              <a:cs typeface="Times New Roman" pitchFamily="18" charset="0"/>
            </a:endParaRPr>
          </a:p>
          <a:p>
            <a:r>
              <a:rPr lang="en-GB" dirty="0">
                <a:solidFill>
                  <a:schemeClr val="tx2"/>
                </a:solidFill>
                <a:cs typeface="Times New Roman" pitchFamily="18" charset="0"/>
              </a:rPr>
              <a:t>SI unit is the </a:t>
            </a:r>
            <a:r>
              <a:rPr lang="en-GB" b="1" u="sng" dirty="0">
                <a:solidFill>
                  <a:srgbClr val="FF0000"/>
                </a:solidFill>
                <a:cs typeface="Times New Roman" pitchFamily="18" charset="0"/>
              </a:rPr>
              <a:t>Gray</a:t>
            </a:r>
            <a:r>
              <a:rPr lang="en-GB" b="1" dirty="0">
                <a:solidFill>
                  <a:srgbClr val="FF0000"/>
                </a:solidFill>
                <a:cs typeface="Times New Roman" pitchFamily="18" charset="0"/>
              </a:rPr>
              <a:t> (</a:t>
            </a:r>
            <a:r>
              <a:rPr lang="en-GB" b="1" dirty="0" err="1" smtClean="0">
                <a:solidFill>
                  <a:srgbClr val="FF0000"/>
                </a:solidFill>
                <a:cs typeface="Times New Roman" pitchFamily="18" charset="0"/>
              </a:rPr>
              <a:t>Gy</a:t>
            </a:r>
            <a:r>
              <a:rPr lang="en-GB" b="1" dirty="0" smtClean="0">
                <a:solidFill>
                  <a:srgbClr val="FF0000"/>
                </a:solidFill>
                <a:cs typeface="Times New Roman" pitchFamily="18" charset="0"/>
              </a:rPr>
              <a:t>)</a:t>
            </a:r>
            <a:r>
              <a:rPr lang="en-GB" dirty="0" smtClean="0">
                <a:solidFill>
                  <a:srgbClr val="000000"/>
                </a:solidFill>
                <a:cs typeface="Times New Roman" pitchFamily="18" charset="0"/>
              </a:rPr>
              <a:t> </a:t>
            </a:r>
            <a:r>
              <a:rPr lang="en-GB" dirty="0">
                <a:solidFill>
                  <a:schemeClr val="tx2"/>
                </a:solidFill>
                <a:cs typeface="Times New Roman" pitchFamily="18" charset="0"/>
              </a:rPr>
              <a:t>defined as the quantity required to impart 1 Joule of energy per kg of material. (</a:t>
            </a:r>
            <a:r>
              <a:rPr lang="en-GB" i="1" dirty="0">
                <a:solidFill>
                  <a:schemeClr val="tx2"/>
                </a:solidFill>
                <a:cs typeface="Times New Roman" pitchFamily="18" charset="0"/>
              </a:rPr>
              <a:t>Traditional unit is the</a:t>
            </a:r>
            <a:r>
              <a:rPr lang="en-GB" i="1" dirty="0">
                <a:solidFill>
                  <a:srgbClr val="000000"/>
                </a:solidFill>
                <a:cs typeface="Times New Roman" pitchFamily="18" charset="0"/>
              </a:rPr>
              <a:t> </a:t>
            </a:r>
            <a:r>
              <a:rPr lang="en-GB" b="1" i="1" u="sng" dirty="0">
                <a:solidFill>
                  <a:srgbClr val="FF0000"/>
                </a:solidFill>
                <a:cs typeface="Times New Roman" pitchFamily="18" charset="0"/>
              </a:rPr>
              <a:t>Radiation Absorbed Dose</a:t>
            </a:r>
            <a:r>
              <a:rPr lang="en-GB" b="1" i="1" dirty="0">
                <a:solidFill>
                  <a:srgbClr val="FF0000"/>
                </a:solidFill>
                <a:cs typeface="Times New Roman" pitchFamily="18" charset="0"/>
              </a:rPr>
              <a:t> (</a:t>
            </a:r>
            <a:r>
              <a:rPr lang="en-GB" b="1" i="1" dirty="0" err="1">
                <a:solidFill>
                  <a:srgbClr val="FF0000"/>
                </a:solidFill>
                <a:cs typeface="Times New Roman" pitchFamily="18" charset="0"/>
              </a:rPr>
              <a:t>Rad</a:t>
            </a:r>
            <a:r>
              <a:rPr lang="en-GB" b="1" i="1" dirty="0">
                <a:solidFill>
                  <a:srgbClr val="FF0000"/>
                </a:solidFill>
                <a:cs typeface="Times New Roman" pitchFamily="18" charset="0"/>
              </a:rPr>
              <a:t>)</a:t>
            </a:r>
            <a:r>
              <a:rPr lang="en-GB" i="1" dirty="0">
                <a:solidFill>
                  <a:srgbClr val="000000"/>
                </a:solidFill>
                <a:cs typeface="Times New Roman" pitchFamily="18" charset="0"/>
              </a:rPr>
              <a:t> </a:t>
            </a:r>
            <a:r>
              <a:rPr lang="en-GB" i="1" dirty="0">
                <a:solidFill>
                  <a:schemeClr val="tx2"/>
                </a:solidFill>
                <a:cs typeface="Times New Roman" pitchFamily="18" charset="0"/>
              </a:rPr>
              <a:t>= 1/100 </a:t>
            </a:r>
            <a:r>
              <a:rPr lang="en-GB" i="1" dirty="0" err="1" smtClean="0">
                <a:solidFill>
                  <a:schemeClr val="tx2"/>
                </a:solidFill>
                <a:cs typeface="Times New Roman" pitchFamily="18" charset="0"/>
              </a:rPr>
              <a:t>Gy</a:t>
            </a:r>
            <a:r>
              <a:rPr lang="en-GB" dirty="0" smtClean="0">
                <a:solidFill>
                  <a:schemeClr val="tx2"/>
                </a:solidFill>
                <a:cs typeface="Times New Roman" pitchFamily="18" charset="0"/>
              </a:rPr>
              <a:t>)</a:t>
            </a:r>
            <a:endParaRPr lang="en-GB" dirty="0">
              <a:solidFill>
                <a:schemeClr val="tx2"/>
              </a:solidFill>
              <a:cs typeface="Times New Roman" pitchFamily="18" charset="0"/>
            </a:endParaRPr>
          </a:p>
          <a:p>
            <a:pPr>
              <a:buFontTx/>
              <a:buNone/>
            </a:pPr>
            <a:endParaRPr lang="en-GB" dirty="0">
              <a:solidFill>
                <a:srgbClr val="000000"/>
              </a:solidFill>
              <a:cs typeface="Times New Roman" pitchFamily="18" charset="0"/>
            </a:endParaRPr>
          </a:p>
          <a:p>
            <a:endParaRPr lang="en-GB" dirty="0">
              <a:solidFill>
                <a:schemeClr val="accent2"/>
              </a:solidFill>
            </a:endParaRPr>
          </a:p>
        </p:txBody>
      </p:sp>
      <p:sp>
        <p:nvSpPr>
          <p:cNvPr id="4" name="Slide Number Placeholder 3"/>
          <p:cNvSpPr>
            <a:spLocks noGrp="1"/>
          </p:cNvSpPr>
          <p:nvPr>
            <p:ph type="sldNum" sz="quarter" idx="11"/>
          </p:nvPr>
        </p:nvSpPr>
        <p:spPr/>
        <p:txBody>
          <a:bodyPr/>
          <a:lstStyle/>
          <a:p>
            <a:fld id="{0B9AA805-2D3F-426F-8DAC-F16525489BC5}" type="slidenum">
              <a:rPr lang="en-GB" smtClean="0"/>
              <a:pPr/>
              <a:t>5</a:t>
            </a:fld>
            <a:endParaRPr lang="en-GB"/>
          </a:p>
        </p:txBody>
      </p:sp>
      <p:sp>
        <p:nvSpPr>
          <p:cNvPr id="5" name="Footer Placeholder 4"/>
          <p:cNvSpPr>
            <a:spLocks noGrp="1"/>
          </p:cNvSpPr>
          <p:nvPr>
            <p:ph type="ftr" sz="quarter" idx="12"/>
          </p:nvPr>
        </p:nvSpPr>
        <p:spPr/>
        <p:txBody>
          <a:bodyPr/>
          <a:lstStyle/>
          <a:p>
            <a:r>
              <a:rPr lang="en-GB" smtClean="0"/>
              <a:t>Lecture 28</a:t>
            </a:r>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endParaRPr lang="en-US"/>
          </a:p>
        </p:txBody>
      </p:sp>
      <p:sp>
        <p:nvSpPr>
          <p:cNvPr id="124931" name="Rectangle 3"/>
          <p:cNvSpPr>
            <a:spLocks noGrp="1" noChangeArrowheads="1"/>
          </p:cNvSpPr>
          <p:nvPr>
            <p:ph type="body" idx="1"/>
          </p:nvPr>
        </p:nvSpPr>
        <p:spPr>
          <a:xfrm>
            <a:off x="428596" y="0"/>
            <a:ext cx="8358246" cy="6429396"/>
          </a:xfrm>
        </p:spPr>
        <p:txBody>
          <a:bodyPr>
            <a:noAutofit/>
          </a:bodyPr>
          <a:lstStyle/>
          <a:p>
            <a:pPr>
              <a:lnSpc>
                <a:spcPct val="90000"/>
              </a:lnSpc>
              <a:buFontTx/>
              <a:buNone/>
            </a:pPr>
            <a:r>
              <a:rPr lang="en-GB" dirty="0">
                <a:solidFill>
                  <a:srgbClr val="006600"/>
                </a:solidFill>
                <a:cs typeface="Times New Roman" pitchFamily="18" charset="0"/>
              </a:rPr>
              <a:t>(iii)                        </a:t>
            </a:r>
            <a:r>
              <a:rPr lang="en-GB" b="1" u="sng" dirty="0">
                <a:solidFill>
                  <a:srgbClr val="006600"/>
                </a:solidFill>
                <a:cs typeface="Times New Roman" pitchFamily="18" charset="0"/>
              </a:rPr>
              <a:t>Biological Effects</a:t>
            </a:r>
            <a:endParaRPr lang="en-GB" dirty="0">
              <a:solidFill>
                <a:srgbClr val="006600"/>
              </a:solidFill>
              <a:cs typeface="Times New Roman" pitchFamily="18" charset="0"/>
            </a:endParaRPr>
          </a:p>
          <a:p>
            <a:pPr>
              <a:lnSpc>
                <a:spcPct val="90000"/>
              </a:lnSpc>
            </a:pPr>
            <a:r>
              <a:rPr lang="en-GB" dirty="0">
                <a:solidFill>
                  <a:schemeClr val="tx2"/>
                </a:solidFill>
              </a:rPr>
              <a:t>The biological effect of radiation is dependent on the energy loss/unit volume as well as the nature of the radiation.  We can illustrate the difference between X-rays and densely ionising </a:t>
            </a:r>
            <a:r>
              <a:rPr lang="en-GB" dirty="0">
                <a:solidFill>
                  <a:schemeClr val="tx2"/>
                </a:solidFill>
                <a:sym typeface="Symbol" pitchFamily="18" charset="2"/>
              </a:rPr>
              <a:t></a:t>
            </a:r>
            <a:r>
              <a:rPr lang="en-GB" dirty="0">
                <a:solidFill>
                  <a:schemeClr val="tx2"/>
                </a:solidFill>
              </a:rPr>
              <a:t>-particles which give equal amounts of energy to a given </a:t>
            </a:r>
            <a:r>
              <a:rPr lang="en-GB" dirty="0" smtClean="0">
                <a:solidFill>
                  <a:schemeClr val="tx2"/>
                </a:solidFill>
              </a:rPr>
              <a:t>cell</a:t>
            </a:r>
          </a:p>
          <a:p>
            <a:pPr>
              <a:lnSpc>
                <a:spcPct val="90000"/>
              </a:lnSpc>
            </a:pPr>
            <a:endParaRPr lang="en-GB" dirty="0">
              <a:solidFill>
                <a:schemeClr val="tx2"/>
              </a:solidFill>
            </a:endParaRPr>
          </a:p>
          <a:p>
            <a:pPr>
              <a:lnSpc>
                <a:spcPct val="90000"/>
              </a:lnSpc>
              <a:buFontTx/>
              <a:buNone/>
            </a:pPr>
            <a:endParaRPr lang="en-GB" dirty="0" smtClean="0">
              <a:solidFill>
                <a:srgbClr val="000000"/>
              </a:solidFill>
              <a:cs typeface="Times New Roman" pitchFamily="18" charset="0"/>
            </a:endParaRPr>
          </a:p>
          <a:p>
            <a:pPr>
              <a:lnSpc>
                <a:spcPct val="90000"/>
              </a:lnSpc>
              <a:buFontTx/>
              <a:buNone/>
            </a:pPr>
            <a:endParaRPr lang="en-GB" dirty="0" smtClean="0">
              <a:solidFill>
                <a:srgbClr val="000000"/>
              </a:solidFill>
              <a:cs typeface="Times New Roman" pitchFamily="18" charset="0"/>
            </a:endParaRPr>
          </a:p>
          <a:p>
            <a:pPr>
              <a:lnSpc>
                <a:spcPct val="90000"/>
              </a:lnSpc>
              <a:buFontTx/>
              <a:buNone/>
            </a:pPr>
            <a:endParaRPr lang="en-GB" dirty="0" smtClean="0">
              <a:solidFill>
                <a:srgbClr val="000000"/>
              </a:solidFill>
              <a:cs typeface="Times New Roman" pitchFamily="18" charset="0"/>
            </a:endParaRPr>
          </a:p>
          <a:p>
            <a:pPr>
              <a:lnSpc>
                <a:spcPct val="90000"/>
              </a:lnSpc>
              <a:buFontTx/>
              <a:buNone/>
            </a:pPr>
            <a:endParaRPr lang="en-GB" sz="1400" dirty="0" smtClean="0">
              <a:solidFill>
                <a:srgbClr val="000000"/>
              </a:solidFill>
              <a:cs typeface="Times New Roman" pitchFamily="18" charset="0"/>
            </a:endParaRPr>
          </a:p>
          <a:p>
            <a:pPr>
              <a:lnSpc>
                <a:spcPct val="90000"/>
              </a:lnSpc>
            </a:pPr>
            <a:r>
              <a:rPr lang="en-GB" dirty="0" smtClean="0">
                <a:solidFill>
                  <a:srgbClr val="006600"/>
                </a:solidFill>
                <a:latin typeface="Symbol" pitchFamily="18" charset="2"/>
              </a:rPr>
              <a:t>a</a:t>
            </a:r>
            <a:r>
              <a:rPr lang="en-GB" dirty="0" smtClean="0">
                <a:solidFill>
                  <a:srgbClr val="006600"/>
                </a:solidFill>
              </a:rPr>
              <a:t> particles have a larger Linear Energy Transfer </a:t>
            </a:r>
            <a:r>
              <a:rPr lang="en-GB" b="1" dirty="0" smtClean="0">
                <a:solidFill>
                  <a:srgbClr val="FF0000"/>
                </a:solidFill>
              </a:rPr>
              <a:t>(LET)</a:t>
            </a:r>
            <a:endParaRPr lang="en-GB" b="1" dirty="0">
              <a:solidFill>
                <a:srgbClr val="FF0000"/>
              </a:solidFill>
              <a:cs typeface="Times New Roman" pitchFamily="18" charset="0"/>
            </a:endParaRPr>
          </a:p>
          <a:p>
            <a:pPr>
              <a:lnSpc>
                <a:spcPct val="90000"/>
              </a:lnSpc>
            </a:pPr>
            <a:r>
              <a:rPr lang="en-GB" dirty="0">
                <a:solidFill>
                  <a:srgbClr val="000000"/>
                </a:solidFill>
                <a:cs typeface="Times New Roman" pitchFamily="18" charset="0"/>
              </a:rPr>
              <a:t> </a:t>
            </a:r>
            <a:r>
              <a:rPr lang="en-GB" b="1" dirty="0">
                <a:solidFill>
                  <a:srgbClr val="FF0000"/>
                </a:solidFill>
                <a:cs typeface="Times New Roman" pitchFamily="18" charset="0"/>
              </a:rPr>
              <a:t>Red Dots </a:t>
            </a:r>
            <a:r>
              <a:rPr lang="en-GB" dirty="0">
                <a:solidFill>
                  <a:schemeClr val="tx2"/>
                </a:solidFill>
                <a:cs typeface="Times New Roman" pitchFamily="18" charset="0"/>
              </a:rPr>
              <a:t>are a measure of the ionisation produced.</a:t>
            </a:r>
          </a:p>
          <a:p>
            <a:pPr>
              <a:lnSpc>
                <a:spcPct val="90000"/>
              </a:lnSpc>
            </a:pPr>
            <a:r>
              <a:rPr lang="en-GB" dirty="0">
                <a:solidFill>
                  <a:schemeClr val="tx2"/>
                </a:solidFill>
                <a:cs typeface="Times New Roman" pitchFamily="18" charset="0"/>
              </a:rPr>
              <a:t>The greater biological damage is caused by heavy particles (in principle) which results from their greater specific ionisation and because they can eject target nuclei (atoms) from their host site. This is taken into account by introducing the</a:t>
            </a:r>
            <a:r>
              <a:rPr lang="en-GB" dirty="0">
                <a:solidFill>
                  <a:srgbClr val="000000"/>
                </a:solidFill>
                <a:cs typeface="Times New Roman" pitchFamily="18" charset="0"/>
              </a:rPr>
              <a:t> </a:t>
            </a:r>
            <a:r>
              <a:rPr lang="en-GB" b="1" u="sng" dirty="0">
                <a:solidFill>
                  <a:srgbClr val="FF0000"/>
                </a:solidFill>
                <a:cs typeface="Times New Roman" pitchFamily="18" charset="0"/>
              </a:rPr>
              <a:t>Radiation Weighting Factor</a:t>
            </a:r>
            <a:r>
              <a:rPr lang="en-GB" b="1" dirty="0">
                <a:solidFill>
                  <a:srgbClr val="FF0000"/>
                </a:solidFill>
                <a:cs typeface="Times New Roman" pitchFamily="18" charset="0"/>
              </a:rPr>
              <a:t> (W</a:t>
            </a:r>
            <a:r>
              <a:rPr lang="en-GB" b="1" baseline="-30000" dirty="0">
                <a:solidFill>
                  <a:srgbClr val="FF0000"/>
                </a:solidFill>
                <a:cs typeface="Times New Roman" pitchFamily="18" charset="0"/>
              </a:rPr>
              <a:t>R</a:t>
            </a:r>
            <a:r>
              <a:rPr lang="en-GB" b="1" dirty="0">
                <a:solidFill>
                  <a:srgbClr val="FF0000"/>
                </a:solidFill>
                <a:cs typeface="Times New Roman" pitchFamily="18" charset="0"/>
              </a:rPr>
              <a:t>)</a:t>
            </a:r>
            <a:r>
              <a:rPr lang="en-GB" dirty="0">
                <a:solidFill>
                  <a:srgbClr val="FF0000"/>
                </a:solidFill>
                <a:cs typeface="Times New Roman" pitchFamily="18" charset="0"/>
              </a:rPr>
              <a:t> </a:t>
            </a:r>
            <a:r>
              <a:rPr lang="en-GB" dirty="0">
                <a:solidFill>
                  <a:schemeClr val="tx2"/>
                </a:solidFill>
                <a:cs typeface="Times New Roman" pitchFamily="18" charset="0"/>
              </a:rPr>
              <a:t>(</a:t>
            </a:r>
            <a:r>
              <a:rPr lang="en-GB" i="1" dirty="0">
                <a:solidFill>
                  <a:schemeClr val="tx2"/>
                </a:solidFill>
                <a:cs typeface="Times New Roman" pitchFamily="18" charset="0"/>
              </a:rPr>
              <a:t>formally the </a:t>
            </a:r>
            <a:r>
              <a:rPr lang="en-GB" b="1" i="1" dirty="0">
                <a:solidFill>
                  <a:srgbClr val="FF0000"/>
                </a:solidFill>
                <a:cs typeface="Times New Roman" pitchFamily="18" charset="0"/>
              </a:rPr>
              <a:t>Quality Factor Q.F.</a:t>
            </a:r>
            <a:r>
              <a:rPr lang="en-GB" i="1" dirty="0">
                <a:solidFill>
                  <a:srgbClr val="000000"/>
                </a:solidFill>
                <a:cs typeface="Times New Roman" pitchFamily="18" charset="0"/>
              </a:rPr>
              <a:t> </a:t>
            </a:r>
            <a:r>
              <a:rPr lang="en-GB" dirty="0">
                <a:cs typeface="Times New Roman" pitchFamily="18" charset="0"/>
              </a:rPr>
              <a:t>) </a:t>
            </a:r>
            <a:r>
              <a:rPr lang="en-GB" dirty="0">
                <a:solidFill>
                  <a:schemeClr val="tx2"/>
                </a:solidFill>
                <a:cs typeface="Times New Roman" pitchFamily="18" charset="0"/>
              </a:rPr>
              <a:t>which we can tabulate for the various ionising radiations:</a:t>
            </a:r>
          </a:p>
          <a:p>
            <a:pPr>
              <a:lnSpc>
                <a:spcPct val="90000"/>
              </a:lnSpc>
            </a:pPr>
            <a:endParaRPr lang="en-GB" dirty="0"/>
          </a:p>
        </p:txBody>
      </p:sp>
      <p:sp>
        <p:nvSpPr>
          <p:cNvPr id="124933" name="Rectangle 5"/>
          <p:cNvSpPr>
            <a:spLocks noChangeArrowheads="1"/>
          </p:cNvSpPr>
          <p:nvPr/>
        </p:nvSpPr>
        <p:spPr bwMode="auto">
          <a:xfrm>
            <a:off x="812800" y="2505808"/>
            <a:ext cx="9144000" cy="369332"/>
          </a:xfrm>
          <a:prstGeom prst="rect">
            <a:avLst/>
          </a:prstGeom>
          <a:noFill/>
          <a:ln w="12700">
            <a:noFill/>
            <a:miter lim="800000"/>
            <a:headEnd/>
            <a:tailEnd/>
          </a:ln>
          <a:effectLst/>
        </p:spPr>
        <p:txBody>
          <a:bodyPr>
            <a:spAutoFit/>
          </a:bodyPr>
          <a:lstStyle/>
          <a:p>
            <a:endParaRPr lang="en-GB"/>
          </a:p>
        </p:txBody>
      </p:sp>
      <p:graphicFrame>
        <p:nvGraphicFramePr>
          <p:cNvPr id="124932" name="Object 4"/>
          <p:cNvGraphicFramePr>
            <a:graphicFrameLocks noChangeAspect="1"/>
          </p:cNvGraphicFramePr>
          <p:nvPr/>
        </p:nvGraphicFramePr>
        <p:xfrm>
          <a:off x="1428728" y="1785926"/>
          <a:ext cx="5857916" cy="1721094"/>
        </p:xfrm>
        <a:graphic>
          <a:graphicData uri="http://schemas.openxmlformats.org/presentationml/2006/ole">
            <p:oleObj spid="_x0000_s278530" r:id="rId3" imgW="4657143" imgH="2200582" progId="">
              <p:embed/>
            </p:oleObj>
          </a:graphicData>
        </a:graphic>
      </p:graphicFrame>
      <p:sp>
        <p:nvSpPr>
          <p:cNvPr id="6" name="Slide Number Placeholder 5"/>
          <p:cNvSpPr>
            <a:spLocks noGrp="1"/>
          </p:cNvSpPr>
          <p:nvPr>
            <p:ph type="sldNum" sz="quarter" idx="11"/>
          </p:nvPr>
        </p:nvSpPr>
        <p:spPr/>
        <p:txBody>
          <a:bodyPr/>
          <a:lstStyle/>
          <a:p>
            <a:fld id="{0B9AA805-2D3F-426F-8DAC-F16525489BC5}" type="slidenum">
              <a:rPr lang="en-GB" smtClean="0"/>
              <a:pPr/>
              <a:t>6</a:t>
            </a:fld>
            <a:endParaRPr lang="en-GB"/>
          </a:p>
        </p:txBody>
      </p:sp>
      <p:sp>
        <p:nvSpPr>
          <p:cNvPr id="7" name="Footer Placeholder 6"/>
          <p:cNvSpPr>
            <a:spLocks noGrp="1"/>
          </p:cNvSpPr>
          <p:nvPr>
            <p:ph type="ftr" sz="quarter" idx="12"/>
          </p:nvPr>
        </p:nvSpPr>
        <p:spPr/>
        <p:txBody>
          <a:bodyPr/>
          <a:lstStyle/>
          <a:p>
            <a:r>
              <a:rPr lang="en-GB" dirty="0" smtClean="0"/>
              <a:t>Lecture 28</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1026"/>
          <p:cNvSpPr>
            <a:spLocks noGrp="1" noChangeArrowheads="1"/>
          </p:cNvSpPr>
          <p:nvPr>
            <p:ph type="title"/>
          </p:nvPr>
        </p:nvSpPr>
        <p:spPr/>
        <p:txBody>
          <a:bodyPr/>
          <a:lstStyle/>
          <a:p>
            <a:r>
              <a:rPr lang="en-GB"/>
              <a:t> </a:t>
            </a:r>
          </a:p>
        </p:txBody>
      </p:sp>
      <p:sp>
        <p:nvSpPr>
          <p:cNvPr id="125955" name="Rectangle 1027"/>
          <p:cNvSpPr>
            <a:spLocks noGrp="1" noChangeArrowheads="1"/>
          </p:cNvSpPr>
          <p:nvPr>
            <p:ph type="body" idx="1"/>
          </p:nvPr>
        </p:nvSpPr>
        <p:spPr>
          <a:xfrm>
            <a:off x="285720" y="571480"/>
            <a:ext cx="8572560" cy="5991980"/>
          </a:xfrm>
        </p:spPr>
        <p:txBody>
          <a:bodyPr>
            <a:normAutofit fontScale="92500" lnSpcReduction="20000"/>
          </a:bodyPr>
          <a:lstStyle/>
          <a:p>
            <a:pPr>
              <a:lnSpc>
                <a:spcPct val="90000"/>
              </a:lnSpc>
              <a:buFontTx/>
              <a:buNone/>
            </a:pPr>
            <a:r>
              <a:rPr lang="en-GB" sz="2000" b="1" dirty="0">
                <a:solidFill>
                  <a:srgbClr val="000000"/>
                </a:solidFill>
                <a:cs typeface="Times New Roman" pitchFamily="18" charset="0"/>
              </a:rPr>
              <a:t>	</a:t>
            </a:r>
            <a:r>
              <a:rPr lang="en-GB" sz="2600" b="1" dirty="0">
                <a:solidFill>
                  <a:srgbClr val="006600"/>
                </a:solidFill>
                <a:cs typeface="Times New Roman" pitchFamily="18" charset="0"/>
              </a:rPr>
              <a:t>Radiation			</a:t>
            </a:r>
            <a:r>
              <a:rPr lang="en-GB" sz="2600" b="1" dirty="0" smtClean="0">
                <a:solidFill>
                  <a:srgbClr val="006600"/>
                </a:solidFill>
                <a:cs typeface="Times New Roman" pitchFamily="18" charset="0"/>
              </a:rPr>
              <a:t>	W</a:t>
            </a:r>
            <a:r>
              <a:rPr lang="en-GB" sz="2600" b="1" baseline="-30000" dirty="0" smtClean="0">
                <a:solidFill>
                  <a:srgbClr val="006600"/>
                </a:solidFill>
                <a:cs typeface="Times New Roman" pitchFamily="18" charset="0"/>
              </a:rPr>
              <a:t>R</a:t>
            </a:r>
            <a:endParaRPr lang="en-GB" sz="2600" dirty="0">
              <a:solidFill>
                <a:srgbClr val="006600"/>
              </a:solidFill>
              <a:cs typeface="Times New Roman" pitchFamily="18" charset="0"/>
            </a:endParaRPr>
          </a:p>
          <a:p>
            <a:pPr>
              <a:lnSpc>
                <a:spcPct val="90000"/>
              </a:lnSpc>
            </a:pPr>
            <a:r>
              <a:rPr lang="en-GB" sz="2600" dirty="0">
                <a:solidFill>
                  <a:schemeClr val="tx2"/>
                </a:solidFill>
                <a:cs typeface="Times New Roman" pitchFamily="18" charset="0"/>
              </a:rPr>
              <a:t>X, </a:t>
            </a:r>
            <a:r>
              <a:rPr lang="en-GB" sz="2600" dirty="0">
                <a:solidFill>
                  <a:schemeClr val="tx2"/>
                </a:solidFill>
                <a:cs typeface="Times New Roman" pitchFamily="18" charset="0"/>
                <a:sym typeface="Symbol" pitchFamily="18" charset="2"/>
              </a:rPr>
              <a:t></a:t>
            </a:r>
            <a:r>
              <a:rPr lang="en-GB" sz="2600" dirty="0">
                <a:solidFill>
                  <a:schemeClr val="tx2"/>
                </a:solidFill>
                <a:cs typeface="Times New Roman" pitchFamily="18" charset="0"/>
              </a:rPr>
              <a:t>, </a:t>
            </a:r>
            <a:r>
              <a:rPr lang="en-GB" sz="2600" dirty="0">
                <a:solidFill>
                  <a:schemeClr val="tx2"/>
                </a:solidFill>
                <a:cs typeface="Times New Roman" pitchFamily="18" charset="0"/>
                <a:sym typeface="Symbol" pitchFamily="18" charset="2"/>
              </a:rPr>
              <a:t></a:t>
            </a:r>
            <a:r>
              <a:rPr lang="en-GB" sz="2600" dirty="0">
                <a:solidFill>
                  <a:schemeClr val="tx2"/>
                </a:solidFill>
                <a:cs typeface="Times New Roman" pitchFamily="18" charset="0"/>
              </a:rPr>
              <a:t>, e			</a:t>
            </a:r>
            <a:r>
              <a:rPr lang="en-GB" sz="2600" dirty="0" smtClean="0">
                <a:solidFill>
                  <a:schemeClr val="tx2"/>
                </a:solidFill>
                <a:cs typeface="Times New Roman" pitchFamily="18" charset="0"/>
              </a:rPr>
              <a:t>	1</a:t>
            </a:r>
            <a:endParaRPr lang="en-GB" sz="2600" dirty="0">
              <a:solidFill>
                <a:schemeClr val="tx2"/>
              </a:solidFill>
              <a:cs typeface="Times New Roman" pitchFamily="18" charset="0"/>
            </a:endParaRPr>
          </a:p>
          <a:p>
            <a:pPr>
              <a:lnSpc>
                <a:spcPct val="90000"/>
              </a:lnSpc>
            </a:pPr>
            <a:r>
              <a:rPr lang="en-GB" sz="2600" dirty="0">
                <a:solidFill>
                  <a:schemeClr val="tx2"/>
                </a:solidFill>
                <a:cs typeface="Times New Roman" pitchFamily="18" charset="0"/>
              </a:rPr>
              <a:t>Thermal neutrons		</a:t>
            </a:r>
            <a:r>
              <a:rPr lang="en-GB" sz="2600" dirty="0" smtClean="0">
                <a:solidFill>
                  <a:schemeClr val="tx2"/>
                </a:solidFill>
                <a:cs typeface="Times New Roman" pitchFamily="18" charset="0"/>
              </a:rPr>
              <a:t>	5</a:t>
            </a:r>
            <a:endParaRPr lang="en-GB" sz="2600" dirty="0">
              <a:solidFill>
                <a:schemeClr val="tx2"/>
              </a:solidFill>
              <a:cs typeface="Times New Roman" pitchFamily="18" charset="0"/>
            </a:endParaRPr>
          </a:p>
          <a:p>
            <a:pPr>
              <a:lnSpc>
                <a:spcPct val="90000"/>
              </a:lnSpc>
            </a:pPr>
            <a:r>
              <a:rPr lang="en-GB" sz="2600" dirty="0">
                <a:solidFill>
                  <a:schemeClr val="tx2"/>
                </a:solidFill>
                <a:cs typeface="Times New Roman" pitchFamily="18" charset="0"/>
              </a:rPr>
              <a:t>Protons			</a:t>
            </a:r>
            <a:r>
              <a:rPr lang="en-GB" sz="2600" dirty="0" smtClean="0">
                <a:solidFill>
                  <a:schemeClr val="tx2"/>
                </a:solidFill>
                <a:cs typeface="Times New Roman" pitchFamily="18" charset="0"/>
              </a:rPr>
              <a:t>	10</a:t>
            </a:r>
            <a:endParaRPr lang="en-GB" sz="2600" dirty="0">
              <a:solidFill>
                <a:schemeClr val="tx2"/>
              </a:solidFill>
              <a:cs typeface="Times New Roman" pitchFamily="18" charset="0"/>
            </a:endParaRPr>
          </a:p>
          <a:p>
            <a:pPr>
              <a:lnSpc>
                <a:spcPct val="90000"/>
              </a:lnSpc>
            </a:pPr>
            <a:r>
              <a:rPr lang="en-GB" sz="2600" dirty="0">
                <a:solidFill>
                  <a:schemeClr val="tx2"/>
                </a:solidFill>
                <a:cs typeface="Times New Roman" pitchFamily="18" charset="0"/>
              </a:rPr>
              <a:t>Fast neutrons, </a:t>
            </a:r>
            <a:r>
              <a:rPr lang="en-GB" sz="2600" dirty="0">
                <a:solidFill>
                  <a:schemeClr val="tx2"/>
                </a:solidFill>
                <a:cs typeface="Times New Roman" pitchFamily="18" charset="0"/>
                <a:sym typeface="Symbol" pitchFamily="18" charset="2"/>
              </a:rPr>
              <a:t></a:t>
            </a:r>
            <a:r>
              <a:rPr lang="en-GB" sz="2600" dirty="0">
                <a:solidFill>
                  <a:schemeClr val="tx2"/>
                </a:solidFill>
                <a:cs typeface="Times New Roman" pitchFamily="18" charset="0"/>
              </a:rPr>
              <a:t>, heavy nuclei	20</a:t>
            </a:r>
          </a:p>
          <a:p>
            <a:pPr>
              <a:lnSpc>
                <a:spcPct val="90000"/>
              </a:lnSpc>
            </a:pPr>
            <a:endParaRPr lang="en-GB" dirty="0">
              <a:cs typeface="Times New Roman" pitchFamily="18" charset="0"/>
            </a:endParaRPr>
          </a:p>
          <a:p>
            <a:pPr>
              <a:lnSpc>
                <a:spcPct val="90000"/>
              </a:lnSpc>
            </a:pPr>
            <a:r>
              <a:rPr lang="en-GB" sz="2600" dirty="0">
                <a:solidFill>
                  <a:schemeClr val="tx2"/>
                </a:solidFill>
                <a:cs typeface="Times New Roman" pitchFamily="18" charset="0"/>
              </a:rPr>
              <a:t>Humans are hydrogenous – a neutron collision within a human cell can disrupt chemical bonds leaving free radicals – when recombining they may attach to a different position on a DNA chain </a:t>
            </a:r>
            <a:r>
              <a:rPr lang="en-GB" sz="2600" dirty="0">
                <a:solidFill>
                  <a:schemeClr val="tx2"/>
                </a:solidFill>
                <a:cs typeface="Times New Roman" pitchFamily="18" charset="0"/>
                <a:sym typeface="Symbol" pitchFamily="18" charset="2"/>
              </a:rPr>
              <a:t></a:t>
            </a:r>
            <a:r>
              <a:rPr lang="en-GB" sz="2600" dirty="0">
                <a:solidFill>
                  <a:schemeClr val="tx2"/>
                </a:solidFill>
                <a:cs typeface="Times New Roman" pitchFamily="18" charset="0"/>
              </a:rPr>
              <a:t> producing mutations which then replicate – genetic or cancers</a:t>
            </a:r>
            <a:r>
              <a:rPr lang="en-GB" sz="2600" dirty="0" smtClean="0">
                <a:solidFill>
                  <a:schemeClr val="tx2"/>
                </a:solidFill>
                <a:cs typeface="Times New Roman" pitchFamily="18" charset="0"/>
              </a:rPr>
              <a:t>.</a:t>
            </a:r>
          </a:p>
          <a:p>
            <a:pPr>
              <a:lnSpc>
                <a:spcPct val="90000"/>
              </a:lnSpc>
              <a:buNone/>
            </a:pPr>
            <a:endParaRPr lang="en-GB" sz="2600" dirty="0">
              <a:solidFill>
                <a:schemeClr val="tx2"/>
              </a:solidFill>
              <a:cs typeface="Times New Roman" pitchFamily="18" charset="0"/>
            </a:endParaRPr>
          </a:p>
          <a:p>
            <a:pPr>
              <a:lnSpc>
                <a:spcPct val="90000"/>
              </a:lnSpc>
              <a:buFontTx/>
              <a:buNone/>
            </a:pPr>
            <a:r>
              <a:rPr lang="en-GB" dirty="0">
                <a:solidFill>
                  <a:srgbClr val="000000"/>
                </a:solidFill>
                <a:cs typeface="Times New Roman" pitchFamily="18" charset="0"/>
              </a:rPr>
              <a:t>	</a:t>
            </a:r>
            <a:r>
              <a:rPr lang="en-GB" sz="2600" dirty="0">
                <a:solidFill>
                  <a:srgbClr val="006600"/>
                </a:solidFill>
                <a:cs typeface="Times New Roman" pitchFamily="18" charset="0"/>
              </a:rPr>
              <a:t>(iv)           </a:t>
            </a:r>
            <a:r>
              <a:rPr lang="en-GB" sz="2600" b="1" u="sng" dirty="0">
                <a:solidFill>
                  <a:srgbClr val="006600"/>
                </a:solidFill>
                <a:cs typeface="Times New Roman" pitchFamily="18" charset="0"/>
              </a:rPr>
              <a:t>Radiation Dose Equivalent</a:t>
            </a:r>
            <a:endParaRPr lang="en-GB" sz="2600" dirty="0">
              <a:solidFill>
                <a:srgbClr val="006600"/>
              </a:solidFill>
              <a:cs typeface="Times New Roman" pitchFamily="18" charset="0"/>
            </a:endParaRPr>
          </a:p>
          <a:p>
            <a:pPr>
              <a:lnSpc>
                <a:spcPct val="90000"/>
              </a:lnSpc>
            </a:pPr>
            <a:r>
              <a:rPr lang="en-GB" sz="2600" dirty="0">
                <a:solidFill>
                  <a:schemeClr val="tx2"/>
                </a:solidFill>
                <a:cs typeface="Times New Roman" pitchFamily="18" charset="0"/>
              </a:rPr>
              <a:t>This quantity takes into account the radiation weighting factor in assessing the effect of radiation on the human body.  The SI unit of radiation dose equivalent is the </a:t>
            </a:r>
            <a:endParaRPr lang="en-GB" sz="2600" dirty="0" smtClean="0">
              <a:solidFill>
                <a:schemeClr val="tx2"/>
              </a:solidFill>
              <a:cs typeface="Times New Roman" pitchFamily="18" charset="0"/>
            </a:endParaRPr>
          </a:p>
          <a:p>
            <a:pPr>
              <a:lnSpc>
                <a:spcPct val="90000"/>
              </a:lnSpc>
              <a:buNone/>
            </a:pPr>
            <a:r>
              <a:rPr lang="en-GB" sz="2600" b="1" dirty="0" smtClean="0">
                <a:solidFill>
                  <a:srgbClr val="FF0000"/>
                </a:solidFill>
                <a:cs typeface="Times New Roman" pitchFamily="18" charset="0"/>
              </a:rPr>
              <a:t>	</a:t>
            </a:r>
            <a:r>
              <a:rPr lang="en-GB" sz="2600" b="1" u="sng" dirty="0" err="1" smtClean="0">
                <a:solidFill>
                  <a:srgbClr val="FF0000"/>
                </a:solidFill>
                <a:cs typeface="Times New Roman" pitchFamily="18" charset="0"/>
              </a:rPr>
              <a:t>Sievert</a:t>
            </a:r>
            <a:r>
              <a:rPr lang="en-GB" sz="2600" b="1" dirty="0" smtClean="0">
                <a:solidFill>
                  <a:srgbClr val="FF0000"/>
                </a:solidFill>
                <a:cs typeface="Times New Roman" pitchFamily="18" charset="0"/>
              </a:rPr>
              <a:t> </a:t>
            </a:r>
            <a:r>
              <a:rPr lang="en-GB" sz="2600" b="1" dirty="0">
                <a:solidFill>
                  <a:srgbClr val="FF0000"/>
                </a:solidFill>
                <a:cs typeface="Times New Roman" pitchFamily="18" charset="0"/>
              </a:rPr>
              <a:t>(</a:t>
            </a:r>
            <a:r>
              <a:rPr lang="en-GB" sz="2600" b="1" dirty="0" err="1">
                <a:solidFill>
                  <a:srgbClr val="FF0000"/>
                </a:solidFill>
                <a:cs typeface="Times New Roman" pitchFamily="18" charset="0"/>
              </a:rPr>
              <a:t>Sv</a:t>
            </a:r>
            <a:r>
              <a:rPr lang="en-GB" sz="2600" b="1" dirty="0">
                <a:solidFill>
                  <a:srgbClr val="FF0000"/>
                </a:solidFill>
                <a:cs typeface="Times New Roman" pitchFamily="18" charset="0"/>
              </a:rPr>
              <a:t>)</a:t>
            </a:r>
            <a:r>
              <a:rPr lang="en-GB" sz="2600" dirty="0">
                <a:solidFill>
                  <a:schemeClr val="tx2"/>
                </a:solidFill>
                <a:cs typeface="Times New Roman" pitchFamily="18" charset="0"/>
              </a:rPr>
              <a:t> </a:t>
            </a:r>
            <a:r>
              <a:rPr lang="en-GB" sz="2600" b="1" dirty="0">
                <a:solidFill>
                  <a:srgbClr val="FF0000"/>
                </a:solidFill>
                <a:cs typeface="Times New Roman" pitchFamily="18" charset="0"/>
              </a:rPr>
              <a:t>= weighting factor (W</a:t>
            </a:r>
            <a:r>
              <a:rPr lang="en-GB" sz="2600" b="1" baseline="-30000" dirty="0">
                <a:solidFill>
                  <a:srgbClr val="FF0000"/>
                </a:solidFill>
                <a:cs typeface="Times New Roman" pitchFamily="18" charset="0"/>
              </a:rPr>
              <a:t>R</a:t>
            </a:r>
            <a:r>
              <a:rPr lang="en-GB" sz="2600" b="1" dirty="0">
                <a:solidFill>
                  <a:srgbClr val="FF0000"/>
                </a:solidFill>
                <a:cs typeface="Times New Roman" pitchFamily="18" charset="0"/>
              </a:rPr>
              <a:t>) x energy absorbed </a:t>
            </a:r>
            <a:r>
              <a:rPr lang="en-GB" sz="2600" b="1" dirty="0" smtClean="0">
                <a:solidFill>
                  <a:srgbClr val="FF0000"/>
                </a:solidFill>
                <a:cs typeface="Times New Roman" pitchFamily="18" charset="0"/>
              </a:rPr>
              <a:t>(</a:t>
            </a:r>
            <a:r>
              <a:rPr lang="en-GB" sz="2600" b="1" dirty="0" err="1" smtClean="0">
                <a:solidFill>
                  <a:srgbClr val="FF0000"/>
                </a:solidFill>
                <a:cs typeface="Times New Roman" pitchFamily="18" charset="0"/>
              </a:rPr>
              <a:t>Gy</a:t>
            </a:r>
            <a:r>
              <a:rPr lang="en-GB" sz="2600" b="1" dirty="0">
                <a:solidFill>
                  <a:srgbClr val="FF0000"/>
                </a:solidFill>
                <a:cs typeface="Times New Roman" pitchFamily="18" charset="0"/>
              </a:rPr>
              <a:t>)</a:t>
            </a:r>
          </a:p>
          <a:p>
            <a:pPr>
              <a:lnSpc>
                <a:spcPct val="90000"/>
              </a:lnSpc>
            </a:pPr>
            <a:r>
              <a:rPr lang="en-GB" sz="2600" dirty="0">
                <a:solidFill>
                  <a:schemeClr val="tx2"/>
                </a:solidFill>
                <a:cs typeface="Times New Roman" pitchFamily="18" charset="0"/>
              </a:rPr>
              <a:t>(</a:t>
            </a:r>
            <a:r>
              <a:rPr lang="en-GB" sz="2600" i="1" dirty="0">
                <a:solidFill>
                  <a:schemeClr val="tx2"/>
                </a:solidFill>
                <a:cs typeface="Times New Roman" pitchFamily="18" charset="0"/>
              </a:rPr>
              <a:t>Traditional unit is the</a:t>
            </a:r>
            <a:r>
              <a:rPr lang="en-GB" sz="2600" i="1" dirty="0">
                <a:solidFill>
                  <a:srgbClr val="000000"/>
                </a:solidFill>
                <a:cs typeface="Times New Roman" pitchFamily="18" charset="0"/>
              </a:rPr>
              <a:t> </a:t>
            </a:r>
            <a:r>
              <a:rPr lang="en-GB" sz="2600" b="1" i="1" u="sng" dirty="0">
                <a:solidFill>
                  <a:srgbClr val="FF0000"/>
                </a:solidFill>
                <a:cs typeface="Times New Roman" pitchFamily="18" charset="0"/>
              </a:rPr>
              <a:t>Radiation Equivalent Man (</a:t>
            </a:r>
            <a:r>
              <a:rPr lang="en-GB" sz="2600" b="1" i="1" dirty="0" err="1">
                <a:solidFill>
                  <a:srgbClr val="FF0000"/>
                </a:solidFill>
                <a:cs typeface="Times New Roman" pitchFamily="18" charset="0"/>
              </a:rPr>
              <a:t>Rem</a:t>
            </a:r>
            <a:r>
              <a:rPr lang="en-GB" sz="2600" b="1" i="1" dirty="0">
                <a:solidFill>
                  <a:srgbClr val="FF0000"/>
                </a:solidFill>
                <a:cs typeface="Times New Roman" pitchFamily="18" charset="0"/>
              </a:rPr>
              <a:t>)</a:t>
            </a:r>
            <a:r>
              <a:rPr lang="en-GB" sz="2600" b="1" i="1" dirty="0">
                <a:solidFill>
                  <a:srgbClr val="000000"/>
                </a:solidFill>
                <a:cs typeface="Times New Roman" pitchFamily="18" charset="0"/>
              </a:rPr>
              <a:t>,</a:t>
            </a:r>
            <a:r>
              <a:rPr lang="en-GB" sz="2600" i="1" dirty="0">
                <a:solidFill>
                  <a:srgbClr val="000000"/>
                </a:solidFill>
                <a:cs typeface="Times New Roman" pitchFamily="18" charset="0"/>
              </a:rPr>
              <a:t> </a:t>
            </a:r>
            <a:r>
              <a:rPr lang="en-GB" sz="2600" i="1" dirty="0">
                <a:solidFill>
                  <a:srgbClr val="2A54A8"/>
                </a:solidFill>
                <a:cs typeface="Times New Roman" pitchFamily="18" charset="0"/>
              </a:rPr>
              <a:t>1 </a:t>
            </a:r>
            <a:r>
              <a:rPr lang="en-GB" sz="2600" i="1" dirty="0" err="1">
                <a:solidFill>
                  <a:schemeClr val="tx2"/>
                </a:solidFill>
                <a:cs typeface="Times New Roman" pitchFamily="18" charset="0"/>
              </a:rPr>
              <a:t>Rem</a:t>
            </a:r>
            <a:r>
              <a:rPr lang="en-GB" sz="2600" i="1" dirty="0">
                <a:solidFill>
                  <a:schemeClr val="tx2"/>
                </a:solidFill>
                <a:cs typeface="Times New Roman" pitchFamily="18" charset="0"/>
              </a:rPr>
              <a:t> = 1/100 </a:t>
            </a:r>
            <a:r>
              <a:rPr lang="en-GB" sz="2600" i="1" dirty="0" err="1">
                <a:solidFill>
                  <a:schemeClr val="tx2"/>
                </a:solidFill>
                <a:cs typeface="Times New Roman" pitchFamily="18" charset="0"/>
              </a:rPr>
              <a:t>Sv</a:t>
            </a:r>
            <a:r>
              <a:rPr lang="en-GB" sz="2600" i="1" dirty="0">
                <a:solidFill>
                  <a:schemeClr val="tx2"/>
                </a:solidFill>
                <a:cs typeface="Times New Roman" pitchFamily="18" charset="0"/>
              </a:rPr>
              <a:t>)</a:t>
            </a:r>
            <a:endParaRPr lang="en-GB" sz="2600" dirty="0">
              <a:solidFill>
                <a:schemeClr val="tx2"/>
              </a:solidFill>
              <a:cs typeface="Times New Roman" pitchFamily="18" charset="0"/>
            </a:endParaRPr>
          </a:p>
          <a:p>
            <a:pPr>
              <a:lnSpc>
                <a:spcPct val="90000"/>
              </a:lnSpc>
            </a:pPr>
            <a:endParaRPr lang="en-GB" dirty="0">
              <a:solidFill>
                <a:srgbClr val="2A54A8"/>
              </a:solidFill>
            </a:endParaRPr>
          </a:p>
        </p:txBody>
      </p:sp>
      <p:sp>
        <p:nvSpPr>
          <p:cNvPr id="4" name="Slide Number Placeholder 3"/>
          <p:cNvSpPr>
            <a:spLocks noGrp="1"/>
          </p:cNvSpPr>
          <p:nvPr>
            <p:ph type="sldNum" sz="quarter" idx="11"/>
          </p:nvPr>
        </p:nvSpPr>
        <p:spPr/>
        <p:txBody>
          <a:bodyPr/>
          <a:lstStyle/>
          <a:p>
            <a:fld id="{0B9AA805-2D3F-426F-8DAC-F16525489BC5}" type="slidenum">
              <a:rPr lang="en-GB" smtClean="0"/>
              <a:pPr/>
              <a:t>7</a:t>
            </a:fld>
            <a:endParaRPr lang="en-GB" dirty="0"/>
          </a:p>
        </p:txBody>
      </p:sp>
      <p:sp>
        <p:nvSpPr>
          <p:cNvPr id="5" name="Footer Placeholder 4"/>
          <p:cNvSpPr>
            <a:spLocks noGrp="1"/>
          </p:cNvSpPr>
          <p:nvPr>
            <p:ph type="ftr" sz="quarter" idx="12"/>
          </p:nvPr>
        </p:nvSpPr>
        <p:spPr/>
        <p:txBody>
          <a:bodyPr/>
          <a:lstStyle/>
          <a:p>
            <a:r>
              <a:rPr lang="en-GB" smtClean="0"/>
              <a:t>Lecture 28</a:t>
            </a:r>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500034" y="0"/>
            <a:ext cx="8229600" cy="725470"/>
          </a:xfrm>
        </p:spPr>
        <p:txBody>
          <a:bodyPr>
            <a:normAutofit/>
          </a:bodyPr>
          <a:lstStyle/>
          <a:p>
            <a:r>
              <a:rPr lang="en-GB" sz="3200" b="1" u="sng" dirty="0" smtClean="0">
                <a:solidFill>
                  <a:srgbClr val="FF0000"/>
                </a:solidFill>
                <a:latin typeface="Times New Roman" pitchFamily="18" charset="0"/>
                <a:cs typeface="Times New Roman" pitchFamily="18" charset="0"/>
              </a:rPr>
              <a:t>EFFECTS ON HUMANS</a:t>
            </a:r>
            <a:endParaRPr lang="en-US" sz="3200" b="1" dirty="0">
              <a:solidFill>
                <a:srgbClr val="FF0000"/>
              </a:solidFill>
              <a:latin typeface="Times New Roman" pitchFamily="18" charset="0"/>
              <a:cs typeface="Times New Roman" pitchFamily="18" charset="0"/>
            </a:endParaRPr>
          </a:p>
        </p:txBody>
      </p:sp>
      <p:sp>
        <p:nvSpPr>
          <p:cNvPr id="126979" name="Rectangle 3"/>
          <p:cNvSpPr>
            <a:spLocks noGrp="1" noChangeArrowheads="1"/>
          </p:cNvSpPr>
          <p:nvPr>
            <p:ph type="body" idx="1"/>
          </p:nvPr>
        </p:nvSpPr>
        <p:spPr>
          <a:xfrm>
            <a:off x="285720" y="844062"/>
            <a:ext cx="8643998" cy="5328138"/>
          </a:xfrm>
        </p:spPr>
        <p:txBody>
          <a:bodyPr>
            <a:noAutofit/>
          </a:bodyPr>
          <a:lstStyle/>
          <a:p>
            <a:pPr>
              <a:lnSpc>
                <a:spcPct val="90000"/>
              </a:lnSpc>
              <a:buFontTx/>
              <a:buNone/>
            </a:pPr>
            <a:r>
              <a:rPr lang="en-GB" dirty="0" smtClean="0">
                <a:solidFill>
                  <a:srgbClr val="006600"/>
                </a:solidFill>
                <a:cs typeface="Times New Roman" pitchFamily="18" charset="0"/>
              </a:rPr>
              <a:t>(</a:t>
            </a:r>
            <a:r>
              <a:rPr lang="en-GB" dirty="0" err="1" smtClean="0">
                <a:solidFill>
                  <a:srgbClr val="006600"/>
                </a:solidFill>
                <a:cs typeface="Times New Roman" pitchFamily="18" charset="0"/>
              </a:rPr>
              <a:t>i</a:t>
            </a:r>
            <a:r>
              <a:rPr lang="en-GB" dirty="0" smtClean="0">
                <a:solidFill>
                  <a:srgbClr val="006600"/>
                </a:solidFill>
                <a:cs typeface="Times New Roman" pitchFamily="18" charset="0"/>
              </a:rPr>
              <a:t>)                        </a:t>
            </a:r>
            <a:r>
              <a:rPr lang="en-GB" b="1" dirty="0" smtClean="0">
                <a:solidFill>
                  <a:srgbClr val="006600"/>
                </a:solidFill>
                <a:cs typeface="Times New Roman" pitchFamily="18" charset="0"/>
              </a:rPr>
              <a:t>High Doses</a:t>
            </a:r>
            <a:endParaRPr lang="en-GB" dirty="0" smtClean="0">
              <a:solidFill>
                <a:srgbClr val="006600"/>
              </a:solidFill>
              <a:cs typeface="Times New Roman" pitchFamily="18" charset="0"/>
            </a:endParaRPr>
          </a:p>
          <a:p>
            <a:pPr>
              <a:lnSpc>
                <a:spcPct val="90000"/>
              </a:lnSpc>
            </a:pPr>
            <a:r>
              <a:rPr lang="en-GB" dirty="0" smtClean="0">
                <a:solidFill>
                  <a:schemeClr val="tx2"/>
                </a:solidFill>
                <a:cs typeface="Times New Roman" pitchFamily="18" charset="0"/>
              </a:rPr>
              <a:t>The </a:t>
            </a:r>
            <a:r>
              <a:rPr lang="en-GB" dirty="0">
                <a:solidFill>
                  <a:schemeClr val="tx2"/>
                </a:solidFill>
                <a:cs typeface="Times New Roman" pitchFamily="18" charset="0"/>
              </a:rPr>
              <a:t>chance of surviving an </a:t>
            </a:r>
            <a:r>
              <a:rPr lang="en-GB" u="sng" dirty="0">
                <a:solidFill>
                  <a:schemeClr val="tx2"/>
                </a:solidFill>
                <a:cs typeface="Times New Roman" pitchFamily="18" charset="0"/>
              </a:rPr>
              <a:t>acute</a:t>
            </a:r>
            <a:r>
              <a:rPr lang="en-GB" dirty="0">
                <a:solidFill>
                  <a:schemeClr val="tx2"/>
                </a:solidFill>
                <a:cs typeface="Times New Roman" pitchFamily="18" charset="0"/>
              </a:rPr>
              <a:t> dose of 5 </a:t>
            </a:r>
            <a:r>
              <a:rPr lang="en-GB" dirty="0" err="1">
                <a:solidFill>
                  <a:schemeClr val="tx2"/>
                </a:solidFill>
                <a:cs typeface="Times New Roman" pitchFamily="18" charset="0"/>
              </a:rPr>
              <a:t>Sv</a:t>
            </a:r>
            <a:r>
              <a:rPr lang="en-GB" dirty="0">
                <a:solidFill>
                  <a:schemeClr val="tx2"/>
                </a:solidFill>
                <a:cs typeface="Times New Roman" pitchFamily="18" charset="0"/>
              </a:rPr>
              <a:t> is 50%; 10Sv is invariably lethal.  </a:t>
            </a:r>
          </a:p>
          <a:p>
            <a:pPr>
              <a:lnSpc>
                <a:spcPct val="90000"/>
              </a:lnSpc>
            </a:pPr>
            <a:r>
              <a:rPr lang="en-GB" dirty="0">
                <a:solidFill>
                  <a:schemeClr val="tx2"/>
                </a:solidFill>
                <a:cs typeface="Times New Roman" pitchFamily="18" charset="0"/>
              </a:rPr>
              <a:t>One can survive doses &gt; 10 </a:t>
            </a:r>
            <a:r>
              <a:rPr lang="en-GB" dirty="0" err="1">
                <a:solidFill>
                  <a:schemeClr val="tx2"/>
                </a:solidFill>
                <a:cs typeface="Times New Roman" pitchFamily="18" charset="0"/>
              </a:rPr>
              <a:t>Sv</a:t>
            </a:r>
            <a:r>
              <a:rPr lang="en-GB" dirty="0">
                <a:solidFill>
                  <a:schemeClr val="tx2"/>
                </a:solidFill>
                <a:cs typeface="Times New Roman" pitchFamily="18" charset="0"/>
              </a:rPr>
              <a:t> if delivered over an extended period of time as in radiotherapy, due to human repair mechanisms.</a:t>
            </a:r>
          </a:p>
          <a:p>
            <a:pPr>
              <a:lnSpc>
                <a:spcPct val="90000"/>
              </a:lnSpc>
              <a:buFontTx/>
              <a:buNone/>
            </a:pPr>
            <a:r>
              <a:rPr lang="en-GB" dirty="0">
                <a:solidFill>
                  <a:srgbClr val="006600"/>
                </a:solidFill>
                <a:cs typeface="Times New Roman" pitchFamily="18" charset="0"/>
              </a:rPr>
              <a:t>(ii)                    </a:t>
            </a:r>
            <a:r>
              <a:rPr lang="en-GB" b="1" dirty="0">
                <a:solidFill>
                  <a:srgbClr val="006600"/>
                </a:solidFill>
                <a:cs typeface="Times New Roman" pitchFamily="18" charset="0"/>
              </a:rPr>
              <a:t>Medium Doses</a:t>
            </a:r>
            <a:endParaRPr lang="en-GB" dirty="0">
              <a:solidFill>
                <a:srgbClr val="006600"/>
              </a:solidFill>
              <a:cs typeface="Times New Roman" pitchFamily="18" charset="0"/>
            </a:endParaRPr>
          </a:p>
          <a:p>
            <a:pPr>
              <a:lnSpc>
                <a:spcPct val="90000"/>
              </a:lnSpc>
            </a:pPr>
            <a:r>
              <a:rPr lang="en-GB" dirty="0">
                <a:solidFill>
                  <a:schemeClr val="tx2"/>
                </a:solidFill>
                <a:cs typeface="Times New Roman" pitchFamily="18" charset="0"/>
              </a:rPr>
              <a:t>Specific damage occurs to organs at the ~ 1 </a:t>
            </a:r>
            <a:r>
              <a:rPr lang="en-GB" dirty="0" err="1">
                <a:solidFill>
                  <a:schemeClr val="tx2"/>
                </a:solidFill>
                <a:cs typeface="Times New Roman" pitchFamily="18" charset="0"/>
              </a:rPr>
              <a:t>Sv</a:t>
            </a:r>
            <a:r>
              <a:rPr lang="en-GB" dirty="0">
                <a:solidFill>
                  <a:schemeClr val="tx2"/>
                </a:solidFill>
                <a:cs typeface="Times New Roman" pitchFamily="18" charset="0"/>
              </a:rPr>
              <a:t> level and some organs are more radiation sensitive than others, e.g. gonads (temporary sterility), eyes (cataracts), skin (blisters, loss of hair).  </a:t>
            </a:r>
          </a:p>
          <a:p>
            <a:pPr>
              <a:lnSpc>
                <a:spcPct val="90000"/>
              </a:lnSpc>
            </a:pPr>
            <a:r>
              <a:rPr lang="en-GB" dirty="0">
                <a:solidFill>
                  <a:schemeClr val="tx2"/>
                </a:solidFill>
                <a:cs typeface="Times New Roman" pitchFamily="18" charset="0"/>
              </a:rPr>
              <a:t>Cancer can be induced (particularly Leukaemia) after a long period.  For ingestion (via skin, stomach or lungs) of radioactivity, the toxicity depends on the </a:t>
            </a:r>
            <a:r>
              <a:rPr lang="en-GB" u="sng" dirty="0">
                <a:solidFill>
                  <a:schemeClr val="tx2"/>
                </a:solidFill>
                <a:cs typeface="Times New Roman" pitchFamily="18" charset="0"/>
              </a:rPr>
              <a:t>chemistry</a:t>
            </a:r>
            <a:r>
              <a:rPr lang="en-GB" dirty="0">
                <a:solidFill>
                  <a:schemeClr val="tx2"/>
                </a:solidFill>
                <a:cs typeface="Times New Roman" pitchFamily="18" charset="0"/>
              </a:rPr>
              <a:t> of the radioisotope e.g. for </a:t>
            </a:r>
            <a:r>
              <a:rPr lang="en-GB" baseline="30000" dirty="0">
                <a:solidFill>
                  <a:schemeClr val="tx2"/>
                </a:solidFill>
                <a:cs typeface="Times New Roman" pitchFamily="18" charset="0"/>
              </a:rPr>
              <a:t>226</a:t>
            </a:r>
            <a:r>
              <a:rPr lang="en-GB" dirty="0">
                <a:solidFill>
                  <a:schemeClr val="tx2"/>
                </a:solidFill>
                <a:cs typeface="Times New Roman" pitchFamily="18" charset="0"/>
              </a:rPr>
              <a:t>Ra, radium </a:t>
            </a:r>
            <a:r>
              <a:rPr lang="en-GB" dirty="0">
                <a:solidFill>
                  <a:schemeClr val="tx2"/>
                </a:solidFill>
                <a:cs typeface="Times New Roman" pitchFamily="18" charset="0"/>
                <a:sym typeface="Symbol" pitchFamily="18" charset="2"/>
              </a:rPr>
              <a:t></a:t>
            </a:r>
            <a:r>
              <a:rPr lang="en-GB" dirty="0">
                <a:solidFill>
                  <a:schemeClr val="tx2"/>
                </a:solidFill>
                <a:cs typeface="Times New Roman" pitchFamily="18" charset="0"/>
              </a:rPr>
              <a:t> calcium, </a:t>
            </a:r>
            <a:r>
              <a:rPr lang="en-GB" dirty="0">
                <a:solidFill>
                  <a:schemeClr val="tx2"/>
                </a:solidFill>
                <a:cs typeface="Times New Roman" pitchFamily="18" charset="0"/>
                <a:sym typeface="Symbol" pitchFamily="18" charset="2"/>
              </a:rPr>
              <a:t></a:t>
            </a:r>
            <a:r>
              <a:rPr lang="en-GB" dirty="0">
                <a:solidFill>
                  <a:schemeClr val="tx2"/>
                </a:solidFill>
                <a:cs typeface="Times New Roman" pitchFamily="18" charset="0"/>
              </a:rPr>
              <a:t> is a bone seeker and is much more dangerous than tritium (</a:t>
            </a:r>
            <a:r>
              <a:rPr lang="en-GB" baseline="30000" dirty="0">
                <a:solidFill>
                  <a:schemeClr val="tx2"/>
                </a:solidFill>
                <a:cs typeface="Times New Roman" pitchFamily="18" charset="0"/>
              </a:rPr>
              <a:t>3</a:t>
            </a:r>
            <a:r>
              <a:rPr lang="en-GB" dirty="0">
                <a:solidFill>
                  <a:schemeClr val="tx2"/>
                </a:solidFill>
                <a:cs typeface="Times New Roman" pitchFamily="18" charset="0"/>
              </a:rPr>
              <a:t>H)  which rapidly passes out of the body.</a:t>
            </a:r>
            <a:endParaRPr lang="en-GB" dirty="0">
              <a:solidFill>
                <a:schemeClr val="tx2"/>
              </a:solidFill>
            </a:endParaRPr>
          </a:p>
        </p:txBody>
      </p:sp>
      <p:sp>
        <p:nvSpPr>
          <p:cNvPr id="4" name="Slide Number Placeholder 3"/>
          <p:cNvSpPr>
            <a:spLocks noGrp="1"/>
          </p:cNvSpPr>
          <p:nvPr>
            <p:ph type="sldNum" sz="quarter" idx="11"/>
          </p:nvPr>
        </p:nvSpPr>
        <p:spPr/>
        <p:txBody>
          <a:bodyPr/>
          <a:lstStyle/>
          <a:p>
            <a:fld id="{0B9AA805-2D3F-426F-8DAC-F16525489BC5}" type="slidenum">
              <a:rPr lang="en-GB" smtClean="0"/>
              <a:pPr/>
              <a:t>8</a:t>
            </a:fld>
            <a:endParaRPr lang="en-GB" dirty="0"/>
          </a:p>
        </p:txBody>
      </p:sp>
      <p:sp>
        <p:nvSpPr>
          <p:cNvPr id="5" name="Footer Placeholder 4"/>
          <p:cNvSpPr>
            <a:spLocks noGrp="1"/>
          </p:cNvSpPr>
          <p:nvPr>
            <p:ph type="ftr" sz="quarter" idx="12"/>
          </p:nvPr>
        </p:nvSpPr>
        <p:spPr/>
        <p:txBody>
          <a:bodyPr/>
          <a:lstStyle/>
          <a:p>
            <a:r>
              <a:rPr lang="en-GB" smtClean="0"/>
              <a:t>Lecture 28</a:t>
            </a: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endParaRPr lang="en-US" dirty="0"/>
          </a:p>
        </p:txBody>
      </p:sp>
      <p:sp>
        <p:nvSpPr>
          <p:cNvPr id="128003" name="Rectangle 3"/>
          <p:cNvSpPr>
            <a:spLocks noGrp="1" noChangeArrowheads="1"/>
          </p:cNvSpPr>
          <p:nvPr>
            <p:ph type="body" idx="1"/>
          </p:nvPr>
        </p:nvSpPr>
        <p:spPr>
          <a:xfrm>
            <a:off x="285720" y="0"/>
            <a:ext cx="8572560" cy="6488723"/>
          </a:xfrm>
        </p:spPr>
        <p:txBody>
          <a:bodyPr>
            <a:noAutofit/>
          </a:bodyPr>
          <a:lstStyle/>
          <a:p>
            <a:pPr>
              <a:lnSpc>
                <a:spcPct val="90000"/>
              </a:lnSpc>
              <a:buFontTx/>
              <a:buNone/>
            </a:pPr>
            <a:r>
              <a:rPr lang="en-GB" dirty="0">
                <a:solidFill>
                  <a:srgbClr val="006600"/>
                </a:solidFill>
                <a:cs typeface="Times New Roman" pitchFamily="18" charset="0"/>
              </a:rPr>
              <a:t>(iii)               </a:t>
            </a:r>
            <a:r>
              <a:rPr lang="en-GB" b="1" dirty="0">
                <a:solidFill>
                  <a:srgbClr val="006600"/>
                </a:solidFill>
                <a:cs typeface="Times New Roman" pitchFamily="18" charset="0"/>
              </a:rPr>
              <a:t>Small Doses</a:t>
            </a:r>
            <a:endParaRPr lang="en-GB" dirty="0">
              <a:solidFill>
                <a:srgbClr val="006600"/>
              </a:solidFill>
              <a:cs typeface="Times New Roman" pitchFamily="18" charset="0"/>
            </a:endParaRPr>
          </a:p>
          <a:p>
            <a:pPr>
              <a:lnSpc>
                <a:spcPct val="90000"/>
              </a:lnSpc>
            </a:pPr>
            <a:r>
              <a:rPr lang="en-GB" dirty="0">
                <a:solidFill>
                  <a:schemeClr val="tx2"/>
                </a:solidFill>
                <a:cs typeface="Times New Roman" pitchFamily="18" charset="0"/>
              </a:rPr>
              <a:t>Even 1 ionising particle could cause irreversible mutation of a gene.  </a:t>
            </a:r>
          </a:p>
          <a:p>
            <a:pPr lvl="1">
              <a:lnSpc>
                <a:spcPct val="90000"/>
              </a:lnSpc>
            </a:pPr>
            <a:r>
              <a:rPr lang="en-GB" sz="2200" dirty="0">
                <a:solidFill>
                  <a:schemeClr val="accent2">
                    <a:lumMod val="75000"/>
                  </a:schemeClr>
                </a:solidFill>
                <a:cs typeface="Times New Roman" pitchFamily="18" charset="0"/>
              </a:rPr>
              <a:t>However, average background radiation causes, on average, </a:t>
            </a:r>
            <a:r>
              <a:rPr lang="en-GB" sz="2200" u="sng" dirty="0">
                <a:solidFill>
                  <a:schemeClr val="accent2">
                    <a:lumMod val="75000"/>
                  </a:schemeClr>
                </a:solidFill>
                <a:cs typeface="Times New Roman" pitchFamily="18" charset="0"/>
              </a:rPr>
              <a:t>each</a:t>
            </a:r>
            <a:r>
              <a:rPr lang="en-GB" sz="2200" dirty="0">
                <a:solidFill>
                  <a:schemeClr val="accent2">
                    <a:lumMod val="75000"/>
                  </a:schemeClr>
                </a:solidFill>
                <a:cs typeface="Times New Roman" pitchFamily="18" charset="0"/>
              </a:rPr>
              <a:t> cell in the body to suffer an ionising collision 4 times in every lifetime </a:t>
            </a:r>
          </a:p>
          <a:p>
            <a:pPr lvl="1">
              <a:lnSpc>
                <a:spcPct val="90000"/>
              </a:lnSpc>
            </a:pPr>
            <a:r>
              <a:rPr lang="en-GB" sz="2200" dirty="0">
                <a:solidFill>
                  <a:schemeClr val="accent2">
                    <a:lumMod val="75000"/>
                  </a:schemeClr>
                </a:solidFill>
                <a:cs typeface="Times New Roman" pitchFamily="18" charset="0"/>
                <a:sym typeface="Symbol" pitchFamily="18" charset="2"/>
              </a:rPr>
              <a:t></a:t>
            </a:r>
            <a:r>
              <a:rPr lang="en-GB" sz="2200" dirty="0">
                <a:solidFill>
                  <a:schemeClr val="accent2">
                    <a:lumMod val="75000"/>
                  </a:schemeClr>
                </a:solidFill>
                <a:cs typeface="Times New Roman" pitchFamily="18" charset="0"/>
              </a:rPr>
              <a:t> repair mechanisms must correct disruptions in majority of cases.</a:t>
            </a:r>
          </a:p>
          <a:p>
            <a:pPr>
              <a:lnSpc>
                <a:spcPct val="90000"/>
              </a:lnSpc>
              <a:buFontTx/>
              <a:buNone/>
            </a:pPr>
            <a:r>
              <a:rPr lang="en-GB" dirty="0">
                <a:solidFill>
                  <a:srgbClr val="006600"/>
                </a:solidFill>
                <a:cs typeface="Times New Roman" pitchFamily="18" charset="0"/>
              </a:rPr>
              <a:t>(iv)          </a:t>
            </a:r>
            <a:r>
              <a:rPr lang="en-GB" b="1" dirty="0">
                <a:solidFill>
                  <a:srgbClr val="006600"/>
                </a:solidFill>
                <a:cs typeface="Times New Roman" pitchFamily="18" charset="0"/>
              </a:rPr>
              <a:t>Maximum Permissible Dose</a:t>
            </a:r>
            <a:endParaRPr lang="en-GB" dirty="0">
              <a:solidFill>
                <a:srgbClr val="006600"/>
              </a:solidFill>
              <a:cs typeface="Times New Roman" pitchFamily="18" charset="0"/>
            </a:endParaRPr>
          </a:p>
          <a:p>
            <a:pPr>
              <a:lnSpc>
                <a:spcPct val="90000"/>
              </a:lnSpc>
            </a:pPr>
            <a:r>
              <a:rPr lang="en-GB" dirty="0">
                <a:solidFill>
                  <a:schemeClr val="tx2"/>
                </a:solidFill>
                <a:cs typeface="Times New Roman" pitchFamily="18" charset="0"/>
              </a:rPr>
              <a:t>20 </a:t>
            </a:r>
            <a:r>
              <a:rPr lang="en-GB" dirty="0" err="1">
                <a:solidFill>
                  <a:schemeClr val="tx2"/>
                </a:solidFill>
                <a:cs typeface="Times New Roman" pitchFamily="18" charset="0"/>
              </a:rPr>
              <a:t>mSv</a:t>
            </a:r>
            <a:r>
              <a:rPr lang="en-GB" dirty="0">
                <a:solidFill>
                  <a:schemeClr val="tx2"/>
                </a:solidFill>
                <a:cs typeface="Times New Roman" pitchFamily="18" charset="0"/>
              </a:rPr>
              <a:t>/year for radiation workers, 1 </a:t>
            </a:r>
            <a:r>
              <a:rPr lang="en-GB" dirty="0" err="1">
                <a:solidFill>
                  <a:schemeClr val="tx2"/>
                </a:solidFill>
                <a:cs typeface="Times New Roman" pitchFamily="18" charset="0"/>
              </a:rPr>
              <a:t>mSv</a:t>
            </a:r>
            <a:r>
              <a:rPr lang="en-GB" dirty="0">
                <a:solidFill>
                  <a:schemeClr val="tx2"/>
                </a:solidFill>
                <a:cs typeface="Times New Roman" pitchFamily="18" charset="0"/>
              </a:rPr>
              <a:t>/year for general public, above background radiation at that location.</a:t>
            </a:r>
          </a:p>
          <a:p>
            <a:pPr>
              <a:lnSpc>
                <a:spcPct val="90000"/>
              </a:lnSpc>
            </a:pPr>
            <a:r>
              <a:rPr lang="en-GB" dirty="0">
                <a:solidFill>
                  <a:schemeClr val="tx2"/>
                </a:solidFill>
                <a:cs typeface="Times New Roman" pitchFamily="18" charset="0"/>
              </a:rPr>
              <a:t>This is set by extrapolating from measured effects on A-bomb victims (Hiroshima and Nagasaki), recorded accidental doses, hospital radiotherapy.  Limits have been reduced several times over the years. </a:t>
            </a:r>
          </a:p>
          <a:p>
            <a:pPr lvl="1">
              <a:lnSpc>
                <a:spcPct val="90000"/>
              </a:lnSpc>
            </a:pPr>
            <a:r>
              <a:rPr lang="en-GB" sz="2200" dirty="0">
                <a:solidFill>
                  <a:schemeClr val="accent2">
                    <a:lumMod val="75000"/>
                  </a:schemeClr>
                </a:solidFill>
                <a:cs typeface="Times New Roman" pitchFamily="18" charset="0"/>
              </a:rPr>
              <a:t>Risk of serious genetic damage or cancer is assessed as 1 in 10</a:t>
            </a:r>
            <a:r>
              <a:rPr lang="en-GB" sz="2200" baseline="30000" dirty="0">
                <a:solidFill>
                  <a:schemeClr val="accent2">
                    <a:lumMod val="75000"/>
                  </a:schemeClr>
                </a:solidFill>
                <a:cs typeface="Times New Roman" pitchFamily="18" charset="0"/>
              </a:rPr>
              <a:t>5</a:t>
            </a:r>
            <a:r>
              <a:rPr lang="en-GB" sz="2200" dirty="0">
                <a:solidFill>
                  <a:schemeClr val="accent2">
                    <a:lumMod val="75000"/>
                  </a:schemeClr>
                </a:solidFill>
                <a:cs typeface="Times New Roman" pitchFamily="18" charset="0"/>
              </a:rPr>
              <a:t> for 1mSv dose (</a:t>
            </a:r>
            <a:r>
              <a:rPr lang="en-GB" sz="2200" dirty="0" err="1">
                <a:solidFill>
                  <a:schemeClr val="accent2">
                    <a:lumMod val="75000"/>
                  </a:schemeClr>
                </a:solidFill>
                <a:cs typeface="Times New Roman" pitchFamily="18" charset="0"/>
              </a:rPr>
              <a:t>cf</a:t>
            </a:r>
            <a:r>
              <a:rPr lang="en-GB" sz="2200" dirty="0">
                <a:solidFill>
                  <a:schemeClr val="accent2">
                    <a:lumMod val="75000"/>
                  </a:schemeClr>
                </a:solidFill>
                <a:cs typeface="Times New Roman" pitchFamily="18" charset="0"/>
              </a:rPr>
              <a:t> injury on road ~ 1 in 100 per year). </a:t>
            </a:r>
          </a:p>
          <a:p>
            <a:pPr lvl="1">
              <a:lnSpc>
                <a:spcPct val="90000"/>
              </a:lnSpc>
            </a:pPr>
            <a:r>
              <a:rPr lang="en-GB" sz="2200" dirty="0">
                <a:solidFill>
                  <a:schemeClr val="accent2">
                    <a:lumMod val="75000"/>
                  </a:schemeClr>
                </a:solidFill>
                <a:cs typeface="Times New Roman" pitchFamily="18" charset="0"/>
              </a:rPr>
              <a:t>Note that the dose limit for </a:t>
            </a:r>
            <a:r>
              <a:rPr lang="en-GB" sz="2200" u="sng" dirty="0">
                <a:solidFill>
                  <a:schemeClr val="accent2">
                    <a:lumMod val="75000"/>
                  </a:schemeClr>
                </a:solidFill>
                <a:cs typeface="Times New Roman" pitchFamily="18" charset="0"/>
              </a:rPr>
              <a:t>individual</a:t>
            </a:r>
            <a:r>
              <a:rPr lang="en-GB" sz="2200" dirty="0">
                <a:solidFill>
                  <a:schemeClr val="accent2">
                    <a:lumMod val="75000"/>
                  </a:schemeClr>
                </a:solidFill>
                <a:cs typeface="Times New Roman" pitchFamily="18" charset="0"/>
              </a:rPr>
              <a:t> organs can be higher, e.g. 20 </a:t>
            </a:r>
            <a:r>
              <a:rPr lang="en-GB" sz="2200" dirty="0" err="1">
                <a:solidFill>
                  <a:schemeClr val="accent2">
                    <a:lumMod val="75000"/>
                  </a:schemeClr>
                </a:solidFill>
                <a:cs typeface="Times New Roman" pitchFamily="18" charset="0"/>
              </a:rPr>
              <a:t>mSv</a:t>
            </a:r>
            <a:r>
              <a:rPr lang="en-GB" sz="2200" dirty="0">
                <a:solidFill>
                  <a:schemeClr val="accent2">
                    <a:lumMod val="75000"/>
                  </a:schemeClr>
                </a:solidFill>
                <a:cs typeface="Times New Roman" pitchFamily="18" charset="0"/>
              </a:rPr>
              <a:t> /year for thyroid.</a:t>
            </a:r>
          </a:p>
        </p:txBody>
      </p:sp>
      <p:sp>
        <p:nvSpPr>
          <p:cNvPr id="4" name="Slide Number Placeholder 3"/>
          <p:cNvSpPr>
            <a:spLocks noGrp="1"/>
          </p:cNvSpPr>
          <p:nvPr>
            <p:ph type="sldNum" sz="quarter" idx="11"/>
          </p:nvPr>
        </p:nvSpPr>
        <p:spPr/>
        <p:txBody>
          <a:bodyPr/>
          <a:lstStyle/>
          <a:p>
            <a:fld id="{0B9AA805-2D3F-426F-8DAC-F16525489BC5}" type="slidenum">
              <a:rPr lang="en-GB" smtClean="0"/>
              <a:pPr/>
              <a:t>9</a:t>
            </a:fld>
            <a:endParaRPr lang="en-GB"/>
          </a:p>
        </p:txBody>
      </p:sp>
      <p:sp>
        <p:nvSpPr>
          <p:cNvPr id="5" name="Footer Placeholder 4"/>
          <p:cNvSpPr>
            <a:spLocks noGrp="1"/>
          </p:cNvSpPr>
          <p:nvPr>
            <p:ph type="ftr" sz="quarter" idx="12"/>
          </p:nvPr>
        </p:nvSpPr>
        <p:spPr/>
        <p:txBody>
          <a:bodyPr/>
          <a:lstStyle/>
          <a:p>
            <a:r>
              <a:rPr lang="en-GB" smtClean="0"/>
              <a:t>Lecture 28</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17714</TotalTime>
  <Words>443</Words>
  <Application>Microsoft Office PowerPoint</Application>
  <PresentationFormat>On-screen Show (4:3)</PresentationFormat>
  <Paragraphs>151</Paragraphs>
  <Slides>12</Slides>
  <Notes>0</Notes>
  <HiddenSlides>0</HiddenSlides>
  <MMClips>0</MMClips>
  <ScaleCrop>false</ScaleCrop>
  <HeadingPairs>
    <vt:vector size="6" baseType="variant">
      <vt:variant>
        <vt:lpstr>Theme</vt:lpstr>
      </vt:variant>
      <vt:variant>
        <vt:i4>3</vt:i4>
      </vt:variant>
      <vt:variant>
        <vt:lpstr>Embedded OLE Servers</vt:lpstr>
      </vt:variant>
      <vt:variant>
        <vt:i4>2</vt:i4>
      </vt:variant>
      <vt:variant>
        <vt:lpstr>Slide Titles</vt:lpstr>
      </vt:variant>
      <vt:variant>
        <vt:i4>12</vt:i4>
      </vt:variant>
    </vt:vector>
  </HeadingPairs>
  <TitlesOfParts>
    <vt:vector size="17" baseType="lpstr">
      <vt:lpstr>Office Theme</vt:lpstr>
      <vt:lpstr>Custom Design</vt:lpstr>
      <vt:lpstr>1_Custom Design</vt:lpstr>
      <vt:lpstr>Microsoft Equation 3.0</vt:lpstr>
      <vt:lpstr>Microsoft Draw Drawing</vt:lpstr>
      <vt:lpstr>ENVIRONMENTAL RADIATION</vt:lpstr>
      <vt:lpstr>Slide 2</vt:lpstr>
      <vt:lpstr> ENERGY LOSS BY IONISATION</vt:lpstr>
      <vt:lpstr>Slide 4</vt:lpstr>
      <vt:lpstr>UNITS FOR MEASURING RADIATION</vt:lpstr>
      <vt:lpstr>Slide 6</vt:lpstr>
      <vt:lpstr> </vt:lpstr>
      <vt:lpstr>EFFECTS ON HUMANS</vt:lpstr>
      <vt:lpstr>Slide 9</vt:lpstr>
      <vt:lpstr>Early Limits</vt:lpstr>
      <vt:lpstr>Slide 11</vt:lpstr>
      <vt:lpstr>Slide 12</vt:lpstr>
    </vt:vector>
  </TitlesOfParts>
  <Company>The University of Liverpool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Computing Services</dc:creator>
  <cp:lastModifiedBy>Computing Services</cp:lastModifiedBy>
  <cp:revision>73</cp:revision>
  <dcterms:created xsi:type="dcterms:W3CDTF">2009-05-20T14:32:32Z</dcterms:created>
  <dcterms:modified xsi:type="dcterms:W3CDTF">2010-04-20T11:04:25Z</dcterms:modified>
</cp:coreProperties>
</file>