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8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4775200" cy="791308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FUSION REACTORS</a:t>
            </a:r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6147" name="Text Box 98"/>
          <p:cNvSpPr txBox="1">
            <a:spLocks noChangeArrowheads="1"/>
          </p:cNvSpPr>
          <p:nvPr/>
        </p:nvSpPr>
        <p:spPr bwMode="auto">
          <a:xfrm>
            <a:off x="285720" y="714356"/>
            <a:ext cx="8429684" cy="5632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457200" indent="-457200"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Examples of fusion reactions</a:t>
            </a:r>
          </a:p>
          <a:p>
            <a:pPr marL="1371600" lvl="2" indent="-457200"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 + D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T + p + 4.0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MeV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371600" lvl="2" indent="-457200"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 + D  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 + n + 3.3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MeV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371600" lvl="2" indent="-457200"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 + T  </a:t>
            </a:r>
            <a:r>
              <a:rPr lang="en-GB" sz="2400" dirty="0">
                <a:solidFill>
                  <a:schemeClr val="accent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a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n + 17.6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MeV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371600" lvl="2" indent="-457200"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 + 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  </a:t>
            </a:r>
            <a:r>
              <a:rPr lang="en-GB" sz="2400" dirty="0">
                <a:solidFill>
                  <a:schemeClr val="accent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a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p + 18.3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MeV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Release of energy because heavier nuclei are more tightly bound (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especially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-particles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ADVANTAGES OF FUSION OVER FISSION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1000 times as much energy resources from fusion fuels as from fission fuels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Fusion involves less toxic radioactive substances (e.g. T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12 yrs for 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H(T),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Emax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~ 20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(biological) ~days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However neutron flux induces radioactivity in the structure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Small amount of fuel used– can’t go super critical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329642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86808" cy="50006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			</a:t>
            </a:r>
            <a:r>
              <a:rPr lang="en-GB" dirty="0" smtClean="0">
                <a:solidFill>
                  <a:srgbClr val="FF0000"/>
                </a:solidFill>
              </a:rPr>
              <a:t>where 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F</a:t>
            </a:r>
            <a:r>
              <a:rPr lang="en-GB" b="1" dirty="0" smtClean="0">
                <a:solidFill>
                  <a:srgbClr val="FF0000"/>
                </a:solidFill>
              </a:rPr>
              <a:t> = T</a:t>
            </a:r>
            <a:r>
              <a:rPr lang="en-GB" b="1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+ </a:t>
            </a:r>
            <a:r>
              <a:rPr lang="en-GB" b="1" dirty="0" err="1" smtClean="0">
                <a:solidFill>
                  <a:srgbClr val="FF0000"/>
                </a:solidFill>
              </a:rPr>
              <a:t>T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sz="2400" b="1" baseline="-250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= K.E. of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=1/5 x 17.6=3.5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MeV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	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sz="2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=K.E. of n =4/5 x 17.6=14.1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MeV</a:t>
            </a:r>
            <a:endParaRPr lang="en-GB" sz="2400" b="1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GB" sz="2400" b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provides useful energy directly to the plasma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n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provides energy from the (n, </a:t>
            </a:r>
            <a:r>
              <a:rPr lang="en-GB" baseline="30000" dirty="0" smtClean="0">
                <a:solidFill>
                  <a:schemeClr val="tx2"/>
                </a:solidFill>
                <a:sym typeface="Wingdings" pitchFamily="2" charset="2"/>
              </a:rPr>
              <a:t>6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Li) reactions in the blanket which is removed by the coolant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The temperature dependence of the averaged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s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v product is known empirically yielding the following expression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where the temperature T is measured in </a:t>
            </a:r>
            <a:r>
              <a:rPr lang="en-GB" b="1" dirty="0" err="1" smtClean="0">
                <a:solidFill>
                  <a:schemeClr val="tx2"/>
                </a:solidFill>
                <a:sym typeface="Wingdings" pitchFamily="2" charset="2"/>
              </a:rPr>
              <a:t>eV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(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i.e.T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K 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kT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in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eV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to substitute into the formula)</a:t>
            </a:r>
          </a:p>
          <a:p>
            <a:pPr>
              <a:lnSpc>
                <a:spcPct val="90000"/>
              </a:lnSpc>
            </a:pPr>
            <a:endParaRPr lang="en-GB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									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(25.4)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214546" y="500042"/>
          <a:ext cx="2324101" cy="729043"/>
        </p:xfrm>
        <a:graphic>
          <a:graphicData uri="http://schemas.openxmlformats.org/presentationml/2006/ole">
            <p:oleObj spid="_x0000_s250882" name="Equation" r:id="rId3" imgW="939600" imgH="419040" progId="Equation.3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57158" y="142852"/>
            <a:ext cx="7175500" cy="1143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Power generated / unit vol.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by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fusion </a:t>
            </a:r>
            <a:endParaRPr lang="en-GB" sz="2400" b="1" dirty="0" smtClean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is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given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by			         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(25.3)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714480" y="5643578"/>
          <a:ext cx="5000660" cy="744637"/>
        </p:xfrm>
        <a:graphic>
          <a:graphicData uri="http://schemas.openxmlformats.org/presentationml/2006/ole">
            <p:oleObj spid="_x0000_s250883" name="Equation" r:id="rId4" imgW="2234880" imgH="4698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pic>
        <p:nvPicPr>
          <p:cNvPr id="9" name="Picture 8" descr="9.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1" y="214290"/>
            <a:ext cx="3580901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LOSSES </a:t>
            </a:r>
            <a:endParaRPr lang="en-US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72560" cy="2848708"/>
          </a:xfrm>
        </p:spPr>
        <p:txBody>
          <a:bodyPr>
            <a:normAutofit fontScale="85000" lnSpcReduction="10000"/>
          </a:bodyPr>
          <a:lstStyle/>
          <a:p>
            <a:pPr marL="457200" indent="-457200"/>
            <a:r>
              <a:rPr lang="en-GB" sz="2600" dirty="0" smtClean="0">
                <a:solidFill>
                  <a:schemeClr val="tx2"/>
                </a:solidFill>
              </a:rPr>
              <a:t>In addition to the usual heat leakage  other sources arise because charged particles give off radiation whenever they are accelerated. Two types:</a:t>
            </a:r>
          </a:p>
          <a:p>
            <a:pPr marL="457200" indent="-457200">
              <a:buFontTx/>
              <a:buAutoNum type="arabicPeriod"/>
            </a:pPr>
            <a:r>
              <a:rPr lang="en-GB" sz="2600" b="1" dirty="0" smtClean="0">
                <a:solidFill>
                  <a:srgbClr val="006600"/>
                </a:solidFill>
              </a:rPr>
              <a:t>BREMSSTRAHLUNG</a:t>
            </a:r>
          </a:p>
          <a:p>
            <a:pPr marL="457200" indent="-457200">
              <a:buFontTx/>
              <a:buNone/>
            </a:pPr>
            <a:r>
              <a:rPr lang="en-GB" sz="2600" dirty="0" smtClean="0">
                <a:solidFill>
                  <a:schemeClr val="tx2"/>
                </a:solidFill>
              </a:rPr>
              <a:t>	Acceleration caused by Coulomb force between two charged particles</a:t>
            </a:r>
          </a:p>
          <a:p>
            <a:pPr marL="914400" lvl="1" indent="-457200"/>
            <a:r>
              <a:rPr lang="en-GB" sz="2600" dirty="0" smtClean="0"/>
              <a:t>e.g.  e</a:t>
            </a:r>
            <a:r>
              <a:rPr lang="en-GB" sz="2600" baseline="30000" dirty="0" smtClean="0"/>
              <a:t>-</a:t>
            </a:r>
            <a:r>
              <a:rPr lang="en-GB" sz="2600" dirty="0" smtClean="0"/>
              <a:t> + D</a:t>
            </a:r>
            <a:r>
              <a:rPr lang="en-GB" sz="2600" baseline="30000" dirty="0" smtClean="0"/>
              <a:t>+  </a:t>
            </a:r>
            <a:r>
              <a:rPr lang="en-GB" sz="2600" dirty="0" smtClean="0"/>
              <a:t> or   e</a:t>
            </a:r>
            <a:r>
              <a:rPr lang="en-GB" sz="2600" baseline="30000" dirty="0" smtClean="0"/>
              <a:t>-</a:t>
            </a:r>
            <a:r>
              <a:rPr lang="en-GB" sz="2600" dirty="0" smtClean="0"/>
              <a:t> + T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( of less importance are e</a:t>
            </a:r>
            <a:r>
              <a:rPr lang="en-GB" sz="2600" baseline="30000" dirty="0" smtClean="0"/>
              <a:t>-</a:t>
            </a:r>
            <a:r>
              <a:rPr lang="en-GB" sz="2600" dirty="0" smtClean="0"/>
              <a:t> + e</a:t>
            </a:r>
            <a:r>
              <a:rPr lang="en-GB" sz="2600" baseline="30000" dirty="0" smtClean="0"/>
              <a:t>-</a:t>
            </a:r>
            <a:r>
              <a:rPr lang="en-GB" sz="2600" dirty="0" smtClean="0"/>
              <a:t> or D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+ D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)</a:t>
            </a:r>
          </a:p>
          <a:p>
            <a:pPr marL="457200" indent="-457200"/>
            <a:r>
              <a:rPr lang="en-GB" sz="2600" dirty="0" smtClean="0">
                <a:solidFill>
                  <a:schemeClr val="tx2"/>
                </a:solidFill>
              </a:rPr>
              <a:t>Power radiated goes as </a:t>
            </a:r>
          </a:p>
          <a:p>
            <a:pPr marL="457200" indent="-457200">
              <a:buFontTx/>
              <a:buAutoNum type="arabicPeriod"/>
            </a:pPr>
            <a:endParaRPr lang="en-GB" dirty="0" smtClean="0"/>
          </a:p>
          <a:p>
            <a:pPr marL="457200" indent="-457200">
              <a:buFontTx/>
              <a:buAutoNum type="arabicPeriod"/>
            </a:pPr>
            <a:endParaRPr lang="en-GB" dirty="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857625" y="3143250"/>
          <a:ext cx="4714875" cy="530225"/>
        </p:xfrm>
        <a:graphic>
          <a:graphicData uri="http://schemas.openxmlformats.org/presentationml/2006/ole">
            <p:oleObj spid="_x0000_s251906" name="Equation" r:id="rId3" imgW="2616120" imgH="279360" progId="Equation.3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00034" y="3737146"/>
            <a:ext cx="8048651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GB" dirty="0">
                <a:solidFill>
                  <a:schemeClr val="accent1"/>
                </a:solidFill>
                <a:latin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Radiation is in X-ray region and is the most</a:t>
            </a:r>
          </a:p>
          <a:p>
            <a:pPr>
              <a:spcBef>
                <a:spcPct val="20000"/>
              </a:spcBef>
              <a:buSzPct val="100000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  important energy loss</a:t>
            </a:r>
          </a:p>
          <a:p>
            <a:pPr>
              <a:spcBef>
                <a:spcPct val="20000"/>
              </a:spcBef>
              <a:buSzPct val="100000"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2.  </a:t>
            </a:r>
            <a:r>
              <a:rPr lang="en-GB" sz="2400" b="1" dirty="0">
                <a:solidFill>
                  <a:srgbClr val="006600"/>
                </a:solidFill>
                <a:latin typeface="Times New Roman" pitchFamily="18" charset="0"/>
              </a:rPr>
              <a:t>SYNCHROTRON RADIATION</a:t>
            </a:r>
          </a:p>
          <a:p>
            <a:pPr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Acceleration due to motion of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charged particles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in a circle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buSzPct val="100000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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Radiation in infra-red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and microwave region</a:t>
            </a:r>
          </a:p>
          <a:p>
            <a:pPr>
              <a:spcBef>
                <a:spcPct val="20000"/>
              </a:spcBef>
              <a:buSzPct val="100000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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much softer and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easily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absorbed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 much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less important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2714620"/>
            <a:ext cx="7175500" cy="31652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b="1" dirty="0" smtClean="0">
                <a:solidFill>
                  <a:schemeClr val="hlink"/>
                </a:solidFill>
              </a:rPr>
              <a:t>BREAK EVEN TEMPERATURES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214414" y="0"/>
          <a:ext cx="6682316" cy="2861918"/>
        </p:xfrm>
        <a:graphic>
          <a:graphicData uri="http://schemas.openxmlformats.org/presentationml/2006/ole">
            <p:oleObj spid="_x0000_s252930" name="Designer Drawing" r:id="rId3" imgW="5011560" imgH="2749680" progId="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292350" y="3143250"/>
          <a:ext cx="4924425" cy="785813"/>
        </p:xfrm>
        <a:graphic>
          <a:graphicData uri="http://schemas.openxmlformats.org/presentationml/2006/ole">
            <p:oleObj spid="_x0000_s252931" name="Equation" r:id="rId4" imgW="2006280" imgH="419040" progId="Equation.3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00034" y="3929066"/>
            <a:ext cx="8072494" cy="2500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For T = 4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 T  ~ 5 x 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7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K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  D-T</a:t>
            </a: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For T = 40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 T  ~ 4 x 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8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K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  D-D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most difficult problem in fusion technology is holding the plasma together sufficiently long for most of the particles to make a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reaction.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What is the required criterion </a:t>
            </a:r>
            <a:r>
              <a:rPr lang="en-GB" sz="2400" smtClean="0">
                <a:solidFill>
                  <a:schemeClr val="tx2"/>
                </a:solidFill>
                <a:latin typeface="Times New Roman" pitchFamily="18" charset="0"/>
              </a:rPr>
              <a:t>of performance?</a:t>
            </a:r>
            <a:endParaRPr lang="en-GB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7500990" cy="574779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ACHIEVEMENT OF FUSION IN PRACTICE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14282" y="500042"/>
            <a:ext cx="46434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D-T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most promising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biggest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s</a:t>
            </a:r>
            <a:endParaRPr lang="en-GB" sz="2400" baseline="30000" dirty="0">
              <a:solidFill>
                <a:schemeClr val="tx2"/>
              </a:solidFill>
              <a:latin typeface="Symbol" pitchFamily="18" charset="2"/>
              <a:cs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714876" y="517104"/>
          <a:ext cx="4214842" cy="2697582"/>
        </p:xfrm>
        <a:graphic>
          <a:graphicData uri="http://schemas.openxmlformats.org/presentationml/2006/ole">
            <p:oleObj spid="_x0000_s243714" name="Designer Drawing" r:id="rId3" imgW="5831280" imgH="2899080" progId="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00034" y="3143248"/>
            <a:ext cx="7793567" cy="3416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Resonance occurs in D-T at E ~100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 in D-D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Note that the Coulomb Barrier inhibits   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fusion at small values of T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V(r) = Z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4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pe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  (Z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1)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The value of V when r = 1.3 (2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 4 fm is 360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below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which the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nuclei must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tunnel though the barrier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Thus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0 as T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Remember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fission can reach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600 barns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 is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much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larger than the above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pic>
        <p:nvPicPr>
          <p:cNvPr id="8" name="Picture 7" descr="9.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19" y="1000108"/>
            <a:ext cx="436661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TO ACHIEVE FUSION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286808" cy="23057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GB" b="1" dirty="0" smtClean="0">
                <a:solidFill>
                  <a:srgbClr val="006600"/>
                </a:solidFill>
              </a:rPr>
              <a:t>NAÏVE APPROACH 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Accelerate D to 100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keV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and bombard T gas target at S.T.P.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sz="2400" dirty="0" smtClean="0"/>
              <a:t>N = 6 10</a:t>
            </a:r>
            <a:r>
              <a:rPr lang="en-GB" sz="2400" baseline="30000" dirty="0" smtClean="0"/>
              <a:t>25</a:t>
            </a:r>
            <a:r>
              <a:rPr lang="en-GB" sz="2400" dirty="0" smtClean="0"/>
              <a:t> atoms (so nuclei) m</a:t>
            </a:r>
            <a:r>
              <a:rPr lang="en-GB" sz="2400" baseline="30000" dirty="0" smtClean="0"/>
              <a:t>-3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GB" dirty="0" smtClean="0">
                <a:latin typeface="Symbol" pitchFamily="18" charset="2"/>
              </a:rPr>
              <a:t>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= 1 / 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= 1 /(6 10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x 5 10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-28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 ~ 30m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BUT D nuclei lose energy by ionisation in the T gas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sz="2400" dirty="0" smtClean="0"/>
              <a:t>For 100 </a:t>
            </a:r>
            <a:r>
              <a:rPr lang="en-GB" sz="2400" dirty="0" err="1" smtClean="0"/>
              <a:t>keV</a:t>
            </a:r>
            <a:r>
              <a:rPr lang="en-GB" sz="2400" dirty="0" smtClean="0"/>
              <a:t> D, range ~ 1mm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Probability of interaction in range R =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5572132" y="2643182"/>
          <a:ext cx="3257560" cy="685800"/>
        </p:xfrm>
        <a:graphic>
          <a:graphicData uri="http://schemas.openxmlformats.org/presentationml/2006/ole">
            <p:oleObj spid="_x0000_s244738" name="Equation" r:id="rId3" imgW="1384200" imgH="482400" progId="Equation.3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5720" y="3357562"/>
            <a:ext cx="8858280" cy="3000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Average energy liberated per D is</a:t>
            </a:r>
          </a:p>
          <a:p>
            <a:pPr marL="742950" lvl="1" indent="-285750">
              <a:lnSpc>
                <a:spcPct val="90000"/>
              </a:lnSpc>
              <a:buFontTx/>
              <a:buChar char="–"/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(10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</a:rPr>
              <a:t>-3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 / 30) x 17.6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</a:rPr>
              <a:t>MeV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 = 0.6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</a:rPr>
              <a:t>keV</a:t>
            </a:r>
            <a:endParaRPr lang="en-GB" sz="2400" baseline="30000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Since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incident energy is 100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keV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this gives an efficiency of 0.6 %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!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GB" sz="2400" dirty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</a:rPr>
              <a:t>   </a:t>
            </a:r>
            <a:r>
              <a:rPr lang="en-GB" sz="2400" b="1" dirty="0">
                <a:solidFill>
                  <a:srgbClr val="006600"/>
                </a:solidFill>
                <a:latin typeface="Times New Roman" pitchFamily="18" charset="0"/>
              </a:rPr>
              <a:t>THERMONUCLEAR APPROACH</a:t>
            </a:r>
            <a:endParaRPr lang="en-GB" sz="2400" dirty="0">
              <a:solidFill>
                <a:srgbClr val="0066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Much more promising – D,T gas is heated to a temperature T given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by  </a:t>
            </a:r>
            <a:r>
              <a:rPr lang="en-GB" sz="2400" b="1" dirty="0" smtClean="0">
                <a:solidFill>
                  <a:schemeClr val="accent2"/>
                </a:solidFill>
                <a:latin typeface="Times New Roman" pitchFamily="18" charset="0"/>
              </a:rPr>
              <a:t>E </a:t>
            </a: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~ </a:t>
            </a:r>
            <a:r>
              <a:rPr lang="en-GB" sz="2400" b="1" dirty="0" err="1">
                <a:solidFill>
                  <a:schemeClr val="accent2"/>
                </a:solidFill>
                <a:latin typeface="Times New Roman" pitchFamily="18" charset="0"/>
              </a:rPr>
              <a:t>kT</a:t>
            </a: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~ 100 </a:t>
            </a:r>
            <a:r>
              <a:rPr lang="en-GB" sz="2400" b="1" dirty="0" err="1">
                <a:solidFill>
                  <a:schemeClr val="accent2"/>
                </a:solidFill>
                <a:latin typeface="Times New Roman" pitchFamily="18" charset="0"/>
              </a:rPr>
              <a:t>keV</a:t>
            </a:r>
            <a:endParaRPr lang="en-GB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Energy will not be lost because of atomic collisions (Maxwell-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Boltzmann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distribution) so effectively 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 infinity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4"/>
            <a:ext cx="8501122" cy="57029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 this case fusion occurs and the heat generated leads to the process maintaining itself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Note that the </a:t>
            </a:r>
            <a:r>
              <a:rPr lang="en-GB" b="1" dirty="0" smtClean="0">
                <a:solidFill>
                  <a:schemeClr val="hlink"/>
                </a:solidFill>
              </a:rPr>
              <a:t>useful heat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is generated by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-particle collisions which remove ~ 1/5 of the total K.E. of 17.6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MeV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~ 4/5 of the total K.E. goes to the neutron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However if the reactor is surrounded by a </a:t>
            </a:r>
            <a:r>
              <a:rPr lang="en-GB" b="1" dirty="0" smtClean="0">
                <a:solidFill>
                  <a:srgbClr val="FF0000"/>
                </a:solidFill>
              </a:rPr>
              <a:t>Lithium blanket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more tritium can be produced from neutron interactions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n + </a:t>
            </a:r>
            <a:r>
              <a:rPr lang="en-GB" sz="2400" baseline="30000" dirty="0" smtClean="0"/>
              <a:t>6</a:t>
            </a:r>
            <a:r>
              <a:rPr lang="en-GB" sz="2400" dirty="0" smtClean="0"/>
              <a:t>Li (7% of natural Li) </a:t>
            </a:r>
            <a:r>
              <a:rPr lang="en-GB" sz="2400" dirty="0" smtClean="0">
                <a:sym typeface="Wingdings" pitchFamily="2" charset="2"/>
              </a:rPr>
              <a:t>                T + </a:t>
            </a:r>
            <a:r>
              <a:rPr lang="en-GB" sz="2400" dirty="0" smtClean="0">
                <a:latin typeface="Symbol" pitchFamily="18" charset="2"/>
                <a:sym typeface="Wingdings" pitchFamily="2" charset="2"/>
              </a:rPr>
              <a:t>a </a:t>
            </a:r>
            <a:r>
              <a:rPr lang="en-GB" sz="2400" dirty="0" smtClean="0">
                <a:sym typeface="Wingdings" pitchFamily="2" charset="2"/>
              </a:rPr>
              <a:t>+ 4.8 </a:t>
            </a:r>
            <a:r>
              <a:rPr lang="en-GB" sz="2400" dirty="0" err="1" smtClean="0">
                <a:sym typeface="Wingdings" pitchFamily="2" charset="2"/>
              </a:rPr>
              <a:t>MeV</a:t>
            </a:r>
            <a:endParaRPr lang="en-GB" sz="24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n + </a:t>
            </a:r>
            <a:r>
              <a:rPr lang="en-GB" sz="2400" baseline="30000" dirty="0" smtClean="0"/>
              <a:t>7</a:t>
            </a:r>
            <a:r>
              <a:rPr lang="en-GB" sz="2400" dirty="0" smtClean="0"/>
              <a:t>Li (93% of natural Li) </a:t>
            </a:r>
            <a:r>
              <a:rPr lang="en-GB" sz="2400" dirty="0" smtClean="0">
                <a:sym typeface="Wingdings" pitchFamily="2" charset="2"/>
              </a:rPr>
              <a:t>              T + </a:t>
            </a:r>
            <a:r>
              <a:rPr lang="en-GB" sz="2400" dirty="0" smtClean="0">
                <a:latin typeface="Symbol" pitchFamily="18" charset="2"/>
                <a:sym typeface="Wingdings" pitchFamily="2" charset="2"/>
              </a:rPr>
              <a:t>a </a:t>
            </a:r>
            <a:r>
              <a:rPr lang="en-GB" sz="2400" dirty="0" smtClean="0">
                <a:sym typeface="Wingdings" pitchFamily="2" charset="2"/>
              </a:rPr>
              <a:t>+ n – 2.5 </a:t>
            </a:r>
            <a:r>
              <a:rPr lang="en-GB" sz="2400" dirty="0" err="1" smtClean="0">
                <a:sym typeface="Wingdings" pitchFamily="2" charset="2"/>
              </a:rPr>
              <a:t>MeV</a:t>
            </a: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High grade Li reserves have energy content ~ reserves of U,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Th</a:t>
            </a:r>
            <a:endParaRPr lang="en-GB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Additional Li is available from low grade ores and the sea. At present the main source of T is from fission reactors [D is plentiful ~ 0.02% of natural H]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786190"/>
            <a:ext cx="8143931" cy="264099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Power generated ~ few MW days /g  Li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Look at energy balance. Let :-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P</a:t>
            </a:r>
            <a:r>
              <a:rPr lang="en-GB" sz="2400" baseline="-25000" dirty="0" smtClean="0"/>
              <a:t>T</a:t>
            </a:r>
            <a:r>
              <a:rPr lang="en-GB" sz="2400" dirty="0" smtClean="0"/>
              <a:t> = thermal power output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P</a:t>
            </a:r>
            <a:r>
              <a:rPr lang="en-GB" sz="2400" baseline="-25000" dirty="0" smtClean="0"/>
              <a:t>E</a:t>
            </a:r>
            <a:r>
              <a:rPr lang="en-GB" sz="2400" dirty="0" smtClean="0"/>
              <a:t> = </a:t>
            </a:r>
            <a:r>
              <a:rPr lang="en-GB" sz="2400" dirty="0" err="1" smtClean="0">
                <a:latin typeface="Symbol" pitchFamily="18" charset="2"/>
              </a:rPr>
              <a:t>h</a:t>
            </a:r>
            <a:r>
              <a:rPr lang="en-GB" sz="2400" baseline="-25000" dirty="0" err="1" smtClean="0"/>
              <a:t>T</a:t>
            </a:r>
            <a:r>
              <a:rPr lang="en-GB" sz="2400" dirty="0" err="1" smtClean="0"/>
              <a:t>P</a:t>
            </a:r>
            <a:r>
              <a:rPr lang="en-GB" sz="2400" baseline="-25000" dirty="0" err="1" smtClean="0"/>
              <a:t>T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itchFamily="2" charset="2"/>
              </a:rPr>
              <a:t> electrical power </a:t>
            </a:r>
            <a:r>
              <a:rPr lang="en-GB" sz="2400" dirty="0" err="1" smtClean="0">
                <a:sym typeface="Wingdings" pitchFamily="2" charset="2"/>
              </a:rPr>
              <a:t>outout</a:t>
            </a:r>
            <a:endParaRPr lang="en-GB" sz="2400" dirty="0" smtClean="0">
              <a:sym typeface="Wingdings" pitchFamily="2" charset="2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err="1" smtClean="0">
                <a:latin typeface="Symbol" pitchFamily="18" charset="2"/>
                <a:sym typeface="Wingdings" pitchFamily="2" charset="2"/>
              </a:rPr>
              <a:t>h</a:t>
            </a:r>
            <a:r>
              <a:rPr lang="en-GB" sz="2400" baseline="-25000" dirty="0" err="1" smtClean="0">
                <a:sym typeface="Wingdings" pitchFamily="2" charset="2"/>
              </a:rPr>
              <a:t>T</a:t>
            </a:r>
            <a:r>
              <a:rPr lang="en-GB" sz="2400" dirty="0" smtClean="0">
                <a:sym typeface="Wingdings" pitchFamily="2" charset="2"/>
              </a:rPr>
              <a:t> is the efficiency for this process (~ 0.35 – 0.5)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ym typeface="Wingdings" pitchFamily="2" charset="2"/>
              </a:rPr>
              <a:t>P</a:t>
            </a:r>
            <a:r>
              <a:rPr lang="en-GB" sz="2400" baseline="-25000" dirty="0" smtClean="0">
                <a:sym typeface="Wingdings" pitchFamily="2" charset="2"/>
              </a:rPr>
              <a:t>C</a:t>
            </a:r>
            <a:r>
              <a:rPr lang="en-GB" sz="2400" dirty="0" smtClean="0">
                <a:sym typeface="Wingdings" pitchFamily="2" charset="2"/>
              </a:rPr>
              <a:t> = </a:t>
            </a:r>
            <a:r>
              <a:rPr lang="en-GB" sz="2400" dirty="0" smtClean="0">
                <a:latin typeface="Symbol" pitchFamily="18" charset="2"/>
                <a:sym typeface="Wingdings" pitchFamily="2" charset="2"/>
              </a:rPr>
              <a:t>e </a:t>
            </a:r>
            <a:r>
              <a:rPr lang="en-GB" sz="2400" dirty="0" smtClean="0">
                <a:sym typeface="Wingdings" pitchFamily="2" charset="2"/>
              </a:rPr>
              <a:t>P</a:t>
            </a:r>
            <a:r>
              <a:rPr lang="en-GB" sz="2400" baseline="-25000" dirty="0" smtClean="0">
                <a:sym typeface="Wingdings" pitchFamily="2" charset="2"/>
              </a:rPr>
              <a:t>E</a:t>
            </a:r>
            <a:r>
              <a:rPr lang="en-GB" sz="2400" dirty="0" smtClean="0">
                <a:sym typeface="Wingdings" pitchFamily="2" charset="2"/>
              </a:rPr>
              <a:t>  Power utilised for re-injection into the reactor</a:t>
            </a:r>
            <a:endParaRPr lang="en-GB" sz="2400" dirty="0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14348" y="214290"/>
            <a:ext cx="7175500" cy="428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  <a:buSzPct val="100000"/>
            </a:pPr>
            <a:r>
              <a:rPr lang="en-GB" sz="2800" b="1" dirty="0">
                <a:solidFill>
                  <a:schemeClr val="hlink"/>
                </a:solidFill>
                <a:latin typeface="Times New Roman" pitchFamily="18" charset="0"/>
              </a:rPr>
              <a:t>IDEALISED REACTOR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endParaRPr lang="en-GB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85720" y="1214422"/>
          <a:ext cx="3917250" cy="2214578"/>
        </p:xfrm>
        <a:graphic>
          <a:graphicData uri="http://schemas.openxmlformats.org/presentationml/2006/ole">
            <p:oleObj spid="_x0000_s246786" name="Designer Drawing" r:id="rId3" imgW="5566320" imgH="358488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  <p:pic>
        <p:nvPicPr>
          <p:cNvPr id="8" name="Picture 7" descr="9.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1142984"/>
            <a:ext cx="4550664" cy="2578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85728"/>
            <a:ext cx="8072493" cy="1972792"/>
          </a:xfrm>
        </p:spPr>
        <p:txBody>
          <a:bodyPr>
            <a:noAutofit/>
          </a:bodyPr>
          <a:lstStyle/>
          <a:p>
            <a:pPr lvl="1"/>
            <a:r>
              <a:rPr lang="en-GB" sz="2400" dirty="0" smtClean="0"/>
              <a:t>P</a:t>
            </a:r>
            <a:r>
              <a:rPr lang="en-GB" sz="2400" baseline="-25000" dirty="0" smtClean="0"/>
              <a:t>I</a:t>
            </a:r>
            <a:r>
              <a:rPr lang="en-GB" sz="2400" dirty="0" smtClean="0"/>
              <a:t> = </a:t>
            </a:r>
            <a:r>
              <a:rPr lang="en-GB" sz="2400" dirty="0" err="1" smtClean="0">
                <a:latin typeface="Symbol" pitchFamily="18" charset="2"/>
              </a:rPr>
              <a:t>h</a:t>
            </a:r>
            <a:r>
              <a:rPr lang="en-GB" sz="2400" baseline="-25000" dirty="0" err="1" smtClean="0"/>
              <a:t>I</a:t>
            </a:r>
            <a:r>
              <a:rPr lang="en-GB" sz="2400" dirty="0" smtClean="0"/>
              <a:t> P</a:t>
            </a:r>
            <a:r>
              <a:rPr lang="en-GB" sz="2400" baseline="-25000" dirty="0" smtClean="0"/>
              <a:t>C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itchFamily="2" charset="2"/>
              </a:rPr>
              <a:t> actual injected power to sustain reaction</a:t>
            </a:r>
          </a:p>
          <a:p>
            <a:pPr lvl="2"/>
            <a:r>
              <a:rPr lang="en-GB" sz="2400" dirty="0" smtClean="0">
                <a:sym typeface="Wingdings" pitchFamily="2" charset="2"/>
              </a:rPr>
              <a:t>Allows for efficiency for converting power to form required for re-injection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P</a:t>
            </a:r>
            <a:r>
              <a:rPr lang="en-GB" sz="2400" baseline="-25000" dirty="0" smtClean="0">
                <a:sym typeface="Wingdings" pitchFamily="2" charset="2"/>
              </a:rPr>
              <a:t>P</a:t>
            </a:r>
            <a:r>
              <a:rPr lang="en-GB" sz="2400" dirty="0" smtClean="0">
                <a:sym typeface="Wingdings" pitchFamily="2" charset="2"/>
              </a:rPr>
              <a:t> = (1-</a:t>
            </a:r>
            <a:r>
              <a:rPr lang="en-GB" sz="2400" dirty="0" smtClean="0">
                <a:latin typeface="Symbol" pitchFamily="18" charset="2"/>
                <a:sym typeface="Wingdings" pitchFamily="2" charset="2"/>
              </a:rPr>
              <a:t>e</a:t>
            </a:r>
            <a:r>
              <a:rPr lang="en-GB" sz="2400" dirty="0" smtClean="0">
                <a:sym typeface="Wingdings" pitchFamily="2" charset="2"/>
              </a:rPr>
              <a:t>) P</a:t>
            </a:r>
            <a:r>
              <a:rPr lang="en-GB" sz="2400" baseline="-25000" dirty="0" smtClean="0">
                <a:sym typeface="Wingdings" pitchFamily="2" charset="2"/>
              </a:rPr>
              <a:t>E</a:t>
            </a:r>
            <a:r>
              <a:rPr lang="en-GB" sz="2400" dirty="0" smtClean="0">
                <a:sym typeface="Wingdings" pitchFamily="2" charset="2"/>
              </a:rPr>
              <a:t>  Plant output power</a:t>
            </a:r>
            <a:endParaRPr lang="en-GB" sz="2400" dirty="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85918" y="2214554"/>
          <a:ext cx="5937251" cy="1928826"/>
        </p:xfrm>
        <a:graphic>
          <a:graphicData uri="http://schemas.openxmlformats.org/presentationml/2006/ole">
            <p:oleObj spid="_x0000_s247810" name="Designer Drawing" r:id="rId3" imgW="4453560" imgH="2063880" progId="">
              <p:embed/>
            </p:oleObj>
          </a:graphicData>
        </a:graphic>
      </p:graphicFrame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714348" y="4325816"/>
            <a:ext cx="7858179" cy="1899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Define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AMPLIFICATION FACTOR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A = P</a:t>
            </a:r>
            <a:r>
              <a:rPr lang="en-GB" sz="2400" b="1" baseline="-25000" dirty="0">
                <a:solidFill>
                  <a:schemeClr val="accent2"/>
                </a:solidFill>
                <a:latin typeface="Times New Roman" pitchFamily="18" charset="0"/>
              </a:rPr>
              <a:t>T </a:t>
            </a: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</a:rPr>
              <a:t>  / P</a:t>
            </a:r>
            <a:r>
              <a:rPr lang="en-GB" sz="2400" b="1" baseline="-25000" dirty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endParaRPr lang="en-GB" sz="2400" b="1" baseline="-25000" dirty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A = P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/ (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) = 1 / (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e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</a:rPr>
              <a:t>			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(25.1)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For P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P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≥  0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and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≤ 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Then A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 ≥  1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/ (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)  ~ 3 optimistically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GB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149600" y="5486400"/>
          <a:ext cx="338667" cy="211015"/>
        </p:xfrm>
        <a:graphic>
          <a:graphicData uri="http://schemas.openxmlformats.org/presentationml/2006/ole">
            <p:oleObj spid="_x0000_s247812" name="Equation" r:id="rId4" imgW="126720" imgH="15228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92882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What is the energy released when 100 kg of deuterium and 150 kg of tritium are consumed in 1 year in a fusion reactor?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If the reactor’s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thermal plant is 35% efficient, find the average continuous electrical power output over the year.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No. D atoms = 100 / (2 * 1.66 10</a:t>
            </a:r>
            <a:r>
              <a:rPr lang="en-GB" baseline="30000" dirty="0" smtClean="0"/>
              <a:t>-27</a:t>
            </a:r>
            <a:r>
              <a:rPr lang="en-GB" dirty="0" smtClean="0"/>
              <a:t>) = 3.01 10</a:t>
            </a:r>
            <a:r>
              <a:rPr lang="en-GB" baseline="30000" dirty="0" smtClean="0"/>
              <a:t>28</a:t>
            </a:r>
          </a:p>
          <a:p>
            <a:pPr>
              <a:buNone/>
            </a:pPr>
            <a:r>
              <a:rPr lang="en-GB" dirty="0" smtClean="0"/>
              <a:t>No. T atoms = 150 / (3 * 1.66 10</a:t>
            </a:r>
            <a:r>
              <a:rPr lang="en-GB" baseline="30000" dirty="0" smtClean="0"/>
              <a:t>-27</a:t>
            </a:r>
            <a:r>
              <a:rPr lang="en-GB" dirty="0" smtClean="0"/>
              <a:t>) = 3.01 10</a:t>
            </a:r>
            <a:r>
              <a:rPr lang="en-GB" baseline="30000" dirty="0" smtClean="0"/>
              <a:t>28</a:t>
            </a:r>
          </a:p>
          <a:p>
            <a:pPr>
              <a:buNone/>
            </a:pPr>
            <a:r>
              <a:rPr lang="en-GB" dirty="0" smtClean="0"/>
              <a:t>Energy release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dirty="0" smtClean="0"/>
              <a:t> = 3.01 10</a:t>
            </a:r>
            <a:r>
              <a:rPr lang="en-GB" baseline="30000" dirty="0" smtClean="0"/>
              <a:t>28</a:t>
            </a:r>
            <a:r>
              <a:rPr lang="en-GB" dirty="0" smtClean="0"/>
              <a:t> x 17.6 10</a:t>
            </a:r>
            <a:r>
              <a:rPr lang="en-GB" baseline="30000" dirty="0" smtClean="0"/>
              <a:t>6</a:t>
            </a:r>
            <a:r>
              <a:rPr lang="en-GB" dirty="0" smtClean="0"/>
              <a:t> = 5.30 10</a:t>
            </a:r>
            <a:r>
              <a:rPr lang="en-GB" baseline="30000" dirty="0" smtClean="0"/>
              <a:t>35</a:t>
            </a:r>
            <a:r>
              <a:rPr lang="en-GB" dirty="0" smtClean="0"/>
              <a:t> </a:t>
            </a:r>
            <a:r>
              <a:rPr lang="en-GB" dirty="0" err="1" smtClean="0"/>
              <a:t>eV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     = 5.30 10</a:t>
            </a:r>
            <a:r>
              <a:rPr lang="en-GB" baseline="30000" dirty="0" smtClean="0"/>
              <a:t>35</a:t>
            </a:r>
            <a:r>
              <a:rPr lang="en-GB" dirty="0" smtClean="0"/>
              <a:t> x 1.6 10</a:t>
            </a:r>
            <a:r>
              <a:rPr lang="en-GB" baseline="30000" dirty="0" smtClean="0"/>
              <a:t>-19</a:t>
            </a:r>
            <a:r>
              <a:rPr lang="en-GB" dirty="0" smtClean="0"/>
              <a:t> =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8.48 10</a:t>
            </a:r>
            <a:r>
              <a:rPr lang="en-GB" b="1" baseline="30000" dirty="0" smtClean="0">
                <a:solidFill>
                  <a:schemeClr val="accent3">
                    <a:lumMod val="50000"/>
                  </a:schemeClr>
                </a:solidFill>
              </a:rPr>
              <a:t>16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J</a:t>
            </a:r>
          </a:p>
          <a:p>
            <a:pPr>
              <a:buNone/>
            </a:pPr>
            <a:r>
              <a:rPr lang="en-GB" dirty="0" smtClean="0"/>
              <a:t>Continuous power produced P =  </a:t>
            </a:r>
            <a:r>
              <a:rPr lang="en-GB" dirty="0" err="1" smtClean="0">
                <a:latin typeface="Symbol" pitchFamily="18" charset="2"/>
              </a:rPr>
              <a:t>e</a:t>
            </a:r>
            <a:r>
              <a:rPr lang="en-GB" dirty="0" err="1" smtClean="0"/>
              <a:t>E</a:t>
            </a:r>
            <a:r>
              <a:rPr lang="en-GB" dirty="0" smtClean="0"/>
              <a:t> / t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P = 0.35 x 8.48 10</a:t>
            </a:r>
            <a:r>
              <a:rPr lang="en-GB" b="1" baseline="30000" dirty="0" smtClean="0">
                <a:solidFill>
                  <a:schemeClr val="accent3">
                    <a:lumMod val="50000"/>
                  </a:schemeClr>
                </a:solidFill>
              </a:rPr>
              <a:t>16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/ (3600 x 24 x 365.25) = 0.94 GW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6500858" cy="64291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</a:rPr>
              <a:t>CONDITIONS FOR FUSION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0243" name="Text Box 98"/>
          <p:cNvSpPr txBox="1">
            <a:spLocks noChangeArrowheads="1"/>
          </p:cNvSpPr>
          <p:nvPr/>
        </p:nvSpPr>
        <p:spPr bwMode="auto">
          <a:xfrm>
            <a:off x="285720" y="571480"/>
            <a:ext cx="8572560" cy="6513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a practical fusion reactor two conditions have to be satisfied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D-T system has to be at a temperature such that the kinetic energies of the nuclei overcome the Coulomb repulsion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The system must be confined long enough to ensure that an adequate number of fusion reactions occurs</a:t>
            </a: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The temperature condition requires </a:t>
            </a:r>
          </a:p>
          <a:p>
            <a:pPr marL="457200" indent="-457200"/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	E ~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</a:rPr>
              <a:t>kT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~ 100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</a:rPr>
              <a:t>keV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so T ~ 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9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K</a:t>
            </a: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Care must be taken that the hot fuel does not melt the container</a:t>
            </a: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In fact somewhat lower temperatures will give rise to the condition when energy gained balances energy lost</a:t>
            </a: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Note  the energy for molecular dissociation</a:t>
            </a:r>
          </a:p>
          <a:p>
            <a:pPr marL="1371600" lvl="2" indent="-457200"/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GB" sz="2400" baseline="-25000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 D + D – 4.5 </a:t>
            </a:r>
            <a:r>
              <a:rPr lang="en-GB" sz="2400" dirty="0" err="1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eV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/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    and the energy for ionisation of the atom</a:t>
            </a:r>
          </a:p>
          <a:p>
            <a:pPr marL="1371600" lvl="2" indent="-457200"/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D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 D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 + e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-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 - 13.6 </a:t>
            </a:r>
            <a:r>
              <a:rPr lang="en-GB" sz="2400" dirty="0" err="1" smtClean="0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eV</a:t>
            </a:r>
            <a:endParaRPr lang="en-GB" sz="2400" dirty="0" smtClean="0">
              <a:solidFill>
                <a:schemeClr val="accent2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These energies are much smaller than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in the reactor so that the </a:t>
            </a:r>
          </a:p>
          <a:p>
            <a:pPr marL="457200" indent="-45720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 and T gases are fully ionised forming a </a:t>
            </a: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</a:p>
          <a:p>
            <a:pPr marL="1371600" lvl="2" indent="-457200"/>
            <a:endParaRPr lang="en-GB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PRODUCTION IN A PLASMA</a:t>
            </a:r>
            <a:b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429684" cy="5411688"/>
          </a:xfrm>
        </p:spPr>
        <p:txBody>
          <a:bodyPr>
            <a:noAutofit/>
          </a:bodyPr>
          <a:lstStyle/>
          <a:p>
            <a:pPr marL="457200" indent="-457200"/>
            <a:r>
              <a:rPr lang="en-GB" dirty="0" smtClean="0">
                <a:solidFill>
                  <a:schemeClr val="tx2"/>
                </a:solidFill>
              </a:rPr>
              <a:t>Assume  n/2 D and n/2 T nuclei / unit vol.</a:t>
            </a:r>
          </a:p>
          <a:p>
            <a:pPr marL="457200" indent="-457200"/>
            <a:r>
              <a:rPr lang="en-GB" dirty="0" smtClean="0">
                <a:solidFill>
                  <a:schemeClr val="tx2"/>
                </a:solidFill>
              </a:rPr>
              <a:t>Reaction rate in volume </a:t>
            </a:r>
            <a:r>
              <a:rPr lang="en-GB" dirty="0" err="1" smtClean="0">
                <a:solidFill>
                  <a:schemeClr val="tx2"/>
                </a:solidFill>
              </a:rPr>
              <a:t>dV</a:t>
            </a:r>
            <a:r>
              <a:rPr lang="en-GB" dirty="0" smtClean="0">
                <a:solidFill>
                  <a:schemeClr val="tx2"/>
                </a:solidFill>
              </a:rPr>
              <a:t>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f s</a:t>
            </a:r>
            <a:r>
              <a:rPr lang="en-GB" dirty="0" smtClean="0">
                <a:solidFill>
                  <a:schemeClr val="tx2"/>
                </a:solidFill>
              </a:rPr>
              <a:t> N </a:t>
            </a:r>
            <a:r>
              <a:rPr lang="en-GB" dirty="0" err="1" smtClean="0">
                <a:solidFill>
                  <a:schemeClr val="tx2"/>
                </a:solidFill>
              </a:rPr>
              <a:t>dV</a:t>
            </a:r>
            <a:r>
              <a:rPr lang="en-GB" dirty="0" smtClean="0">
                <a:solidFill>
                  <a:schemeClr val="tx2"/>
                </a:solidFill>
              </a:rPr>
              <a:t> where N = n/2 and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 = v n / 2 and v = relative velocity of the D, T nuclei.</a:t>
            </a:r>
          </a:p>
          <a:p>
            <a:pPr marL="457200" indent="-457200">
              <a:buFontTx/>
              <a:buNone/>
            </a:pPr>
            <a:r>
              <a:rPr lang="en-GB" dirty="0" smtClean="0">
                <a:sym typeface="Symbol" pitchFamily="18" charset="2"/>
              </a:rPr>
              <a:t>    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</a:t>
            </a:r>
            <a:r>
              <a:rPr lang="en-GB" b="1" dirty="0" smtClean="0">
                <a:solidFill>
                  <a:srgbClr val="FF0000"/>
                </a:solidFill>
              </a:rPr>
              <a:t>Reaction Rate / unit vol. = n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v / 4			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(25.2)</a:t>
            </a:r>
          </a:p>
          <a:p>
            <a:pPr marL="457200" indent="-457200"/>
            <a:r>
              <a:rPr lang="en-GB" dirty="0" smtClean="0">
                <a:solidFill>
                  <a:schemeClr val="tx2"/>
                </a:solidFill>
              </a:rPr>
              <a:t>For a given gas temperature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 smtClean="0"/>
              <a:t>Plasma behaves like a gas with a Maxwell-</a:t>
            </a:r>
            <a:r>
              <a:rPr lang="en-GB" sz="2400" dirty="0" err="1" smtClean="0"/>
              <a:t>Boltzmann</a:t>
            </a:r>
            <a:r>
              <a:rPr lang="en-GB" sz="2400" dirty="0" smtClean="0"/>
              <a:t> distribution of velocities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 smtClean="0">
                <a:latin typeface="Symbol" pitchFamily="18" charset="2"/>
              </a:rPr>
              <a:t>s</a:t>
            </a:r>
            <a:r>
              <a:rPr lang="en-GB" sz="2400" dirty="0" smtClean="0"/>
              <a:t> = f ( T</a:t>
            </a:r>
            <a:r>
              <a:rPr lang="en-GB" sz="2400" baseline="-25000" dirty="0" smtClean="0"/>
              <a:t>D-T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itchFamily="2" charset="2"/>
              </a:rPr>
              <a:t> Kinetic energy)</a:t>
            </a:r>
          </a:p>
          <a:p>
            <a:pPr marL="914400" lvl="1" indent="-457200">
              <a:buFontTx/>
              <a:buNone/>
            </a:pPr>
            <a:r>
              <a:rPr lang="en-GB" sz="2400" dirty="0" smtClean="0">
                <a:sym typeface="Wingdings" pitchFamily="2" charset="2"/>
              </a:rPr>
              <a:t>         = f* (v  velocity)</a:t>
            </a:r>
          </a:p>
          <a:p>
            <a:pPr marL="914400" lvl="1" indent="-457200">
              <a:buFontTx/>
              <a:buNone/>
            </a:pPr>
            <a:r>
              <a:rPr lang="en-GB" sz="2400" dirty="0" smtClean="0">
                <a:sym typeface="Wingdings" pitchFamily="2" charset="2"/>
              </a:rPr>
              <a:t>         = f** ( T  temperature)</a:t>
            </a:r>
            <a:endParaRPr lang="en-GB" sz="2400" dirty="0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714348" y="5072074"/>
            <a:ext cx="246734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 Replace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v by 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286116" y="5072074"/>
          <a:ext cx="711200" cy="500066"/>
        </p:xfrm>
        <a:graphic>
          <a:graphicData uri="http://schemas.openxmlformats.org/presentationml/2006/ole">
            <p:oleObj spid="_x0000_s249858" name="Equation" r:id="rId3" imgW="266400" imgH="241200" progId="Equation.3">
              <p:embed/>
            </p:oleObj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357686" y="5072074"/>
            <a:ext cx="40430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averaging over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the distribution </a:t>
            </a:r>
            <a:endParaRPr lang="en-GB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00100" y="5643578"/>
            <a:ext cx="548105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of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velocities appropriate for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temperature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17493</TotalTime>
  <Words>842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Custom Design</vt:lpstr>
      <vt:lpstr>1_Custom Design</vt:lpstr>
      <vt:lpstr>Designer Drawing</vt:lpstr>
      <vt:lpstr>Equation</vt:lpstr>
      <vt:lpstr>FUSION REACTORS</vt:lpstr>
      <vt:lpstr>ACHIEVEMENT OF FUSION IN PRACTICE</vt:lpstr>
      <vt:lpstr>HOW TO ACHIEVE FUSION</vt:lpstr>
      <vt:lpstr>Slide 4</vt:lpstr>
      <vt:lpstr>Slide 5</vt:lpstr>
      <vt:lpstr>Slide 6</vt:lpstr>
      <vt:lpstr>EXAMPLE:  What is the energy released when 100 kg of deuterium and 150 kg of tritium are consumed in 1 year in a fusion reactor?  If the reactor’s thermal plant is 35% efficient, find the average continuous electrical power output over the year.</vt:lpstr>
      <vt:lpstr> CONDITIONS FOR FUSION</vt:lpstr>
      <vt:lpstr>ENERGY PRODUCTION IN A PLASMA </vt:lpstr>
      <vt:lpstr>Slide 10</vt:lpstr>
      <vt:lpstr>ENERGY LOSSES </vt:lpstr>
      <vt:lpstr>Slide 12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68</cp:revision>
  <dcterms:created xsi:type="dcterms:W3CDTF">2009-05-20T14:32:32Z</dcterms:created>
  <dcterms:modified xsi:type="dcterms:W3CDTF">2010-03-31T14:49:16Z</dcterms:modified>
</cp:coreProperties>
</file>