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63" r:id="rId3"/>
  </p:sldMasterIdLst>
  <p:notesMasterIdLst>
    <p:notesMasterId r:id="rId17"/>
  </p:notesMasterIdLst>
  <p:sldIdLst>
    <p:sldId id="299" r:id="rId4"/>
    <p:sldId id="300" r:id="rId5"/>
    <p:sldId id="301" r:id="rId6"/>
    <p:sldId id="312" r:id="rId7"/>
    <p:sldId id="302" r:id="rId8"/>
    <p:sldId id="309" r:id="rId9"/>
    <p:sldId id="311" r:id="rId10"/>
    <p:sldId id="304" r:id="rId11"/>
    <p:sldId id="305" r:id="rId12"/>
    <p:sldId id="306" r:id="rId13"/>
    <p:sldId id="307" r:id="rId14"/>
    <p:sldId id="308" r:id="rId15"/>
    <p:sldId id="310" r:id="rId16"/>
  </p:sldIdLst>
  <p:sldSz cx="9144000" cy="6858000" type="screen4x3"/>
  <p:notesSz cx="6858000" cy="97345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6728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6728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r">
              <a:defRPr sz="1200"/>
            </a:lvl1pPr>
          </a:lstStyle>
          <a:p>
            <a:fld id="{276FB006-66E4-441D-A4CB-DAABFE7392B8}" type="datetimeFigureOut">
              <a:rPr lang="en-US" smtClean="0"/>
              <a:pPr/>
              <a:t>3/17/2010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6950" y="730250"/>
            <a:ext cx="4864100" cy="36496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85" tIns="46442" rIns="92885" bIns="46442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623911"/>
            <a:ext cx="5486400" cy="4380548"/>
          </a:xfrm>
          <a:prstGeom prst="rect">
            <a:avLst/>
          </a:prstGeom>
        </p:spPr>
        <p:txBody>
          <a:bodyPr vert="horz" lIns="92885" tIns="46442" rIns="92885" bIns="4644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46133"/>
            <a:ext cx="2971800" cy="486728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246133"/>
            <a:ext cx="2971800" cy="486728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r">
              <a:defRPr sz="1200"/>
            </a:lvl1pPr>
          </a:lstStyle>
          <a:p>
            <a:fld id="{6D3FD86D-2233-4C72-9C9C-B26C0E50B68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PHYSICS OF ENERGY SOURCES</a:t>
            </a:r>
            <a:br>
              <a:rPr lang="en-US" dirty="0" smtClean="0"/>
            </a:br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23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23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23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23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23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23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23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23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23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23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23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1pPr>
            <a:lvl2pPr>
              <a:defRPr sz="240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defRPr sz="1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defRPr>
            </a:lvl3pPr>
            <a:lvl4pPr>
              <a:defRPr sz="1800">
                <a:latin typeface="Times New Roman" pitchFamily="18" charset="0"/>
                <a:cs typeface="Times New Roman" pitchFamily="18" charset="0"/>
              </a:defRPr>
            </a:lvl4pPr>
            <a:lvl5pPr>
              <a:defRPr sz="1800"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23</a:t>
            </a:r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23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23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23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23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23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23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23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23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23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23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23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23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Lecture 23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AA805-2D3F-426F-8DAC-F16525489BC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Lecture 23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Lecture 23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928662" y="211139"/>
            <a:ext cx="6429420" cy="574655"/>
          </a:xfrm>
        </p:spPr>
        <p:txBody>
          <a:bodyPr>
            <a:no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REACTOR OPERATIONS</a:t>
            </a:r>
            <a:endParaRPr lang="en-GB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3357562"/>
            <a:ext cx="8715436" cy="3071834"/>
          </a:xfrm>
        </p:spPr>
        <p:txBody>
          <a:bodyPr>
            <a:noAutofit/>
          </a:bodyPr>
          <a:lstStyle/>
          <a:p>
            <a:pPr marL="457200" indent="-457200"/>
            <a:r>
              <a:rPr lang="en-GB" dirty="0">
                <a:solidFill>
                  <a:schemeClr val="tx2"/>
                </a:solidFill>
              </a:rPr>
              <a:t>The loading system allows U rods to be replaced</a:t>
            </a:r>
          </a:p>
          <a:p>
            <a:pPr marL="457200" indent="-457200"/>
            <a:r>
              <a:rPr lang="en-GB" dirty="0">
                <a:solidFill>
                  <a:schemeClr val="tx2"/>
                </a:solidFill>
              </a:rPr>
              <a:t>Pumps circulate fluids</a:t>
            </a:r>
          </a:p>
          <a:p>
            <a:pPr marL="914400" lvl="1" indent="-457200" algn="ctr">
              <a:buFont typeface="Wingdings" pitchFamily="2" charset="2"/>
              <a:buNone/>
            </a:pPr>
            <a:r>
              <a:rPr lang="en-GB" sz="2400" b="1" dirty="0">
                <a:solidFill>
                  <a:srgbClr val="006600"/>
                </a:solidFill>
              </a:rPr>
              <a:t>THERMODYNAMICS</a:t>
            </a:r>
          </a:p>
          <a:p>
            <a:pPr marL="457200" indent="-457200"/>
            <a:r>
              <a:rPr lang="en-GB" dirty="0">
                <a:solidFill>
                  <a:schemeClr val="tx2"/>
                </a:solidFill>
              </a:rPr>
              <a:t>Maximum possible </a:t>
            </a:r>
            <a:r>
              <a:rPr lang="en-GB" dirty="0" smtClean="0">
                <a:solidFill>
                  <a:schemeClr val="tx2"/>
                </a:solidFill>
              </a:rPr>
              <a:t>efficiency </a:t>
            </a:r>
            <a:r>
              <a:rPr lang="en-GB" dirty="0">
                <a:solidFill>
                  <a:schemeClr val="tx2"/>
                </a:solidFill>
              </a:rPr>
              <a:t>is </a:t>
            </a:r>
            <a:r>
              <a:rPr lang="en-GB" b="1" dirty="0" err="1">
                <a:solidFill>
                  <a:schemeClr val="tx2"/>
                </a:solidFill>
                <a:latin typeface="Symbol" pitchFamily="18" charset="2"/>
              </a:rPr>
              <a:t>h</a:t>
            </a:r>
            <a:r>
              <a:rPr lang="en-GB" b="1" baseline="-25000" dirty="0" err="1">
                <a:solidFill>
                  <a:schemeClr val="tx2"/>
                </a:solidFill>
              </a:rPr>
              <a:t>MAX</a:t>
            </a:r>
            <a:r>
              <a:rPr lang="en-GB" b="1" dirty="0">
                <a:solidFill>
                  <a:schemeClr val="tx2"/>
                </a:solidFill>
              </a:rPr>
              <a:t> =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b="1" dirty="0">
                <a:solidFill>
                  <a:schemeClr val="tx2"/>
                </a:solidFill>
              </a:rPr>
              <a:t>1 – T</a:t>
            </a:r>
            <a:r>
              <a:rPr lang="en-GB" b="1" baseline="-25000" dirty="0">
                <a:solidFill>
                  <a:schemeClr val="tx2"/>
                </a:solidFill>
              </a:rPr>
              <a:t>2</a:t>
            </a:r>
            <a:r>
              <a:rPr lang="en-GB" b="1" dirty="0">
                <a:solidFill>
                  <a:schemeClr val="tx2"/>
                </a:solidFill>
              </a:rPr>
              <a:t> / T</a:t>
            </a:r>
            <a:r>
              <a:rPr lang="en-GB" b="1" baseline="-25000" dirty="0">
                <a:solidFill>
                  <a:schemeClr val="tx2"/>
                </a:solidFill>
              </a:rPr>
              <a:t>1</a:t>
            </a:r>
          </a:p>
          <a:p>
            <a:pPr marL="457200" indent="-457200"/>
            <a:r>
              <a:rPr lang="en-GB" dirty="0">
                <a:solidFill>
                  <a:schemeClr val="tx2"/>
                </a:solidFill>
              </a:rPr>
              <a:t>For </a:t>
            </a:r>
            <a:r>
              <a:rPr lang="en-GB" b="1" dirty="0">
                <a:solidFill>
                  <a:schemeClr val="tx2"/>
                </a:solidFill>
              </a:rPr>
              <a:t>FOSSIL fuel</a:t>
            </a:r>
            <a:r>
              <a:rPr lang="en-GB" dirty="0">
                <a:solidFill>
                  <a:schemeClr val="tx2"/>
                </a:solidFill>
              </a:rPr>
              <a:t> plants T</a:t>
            </a:r>
            <a:r>
              <a:rPr lang="en-GB" baseline="-25000" dirty="0">
                <a:solidFill>
                  <a:schemeClr val="tx2"/>
                </a:solidFill>
              </a:rPr>
              <a:t>1</a:t>
            </a:r>
            <a:r>
              <a:rPr lang="en-GB" dirty="0">
                <a:solidFill>
                  <a:schemeClr val="tx2"/>
                </a:solidFill>
              </a:rPr>
              <a:t> ~ 840K and T</a:t>
            </a:r>
            <a:r>
              <a:rPr lang="en-GB" baseline="-25000" dirty="0">
                <a:solidFill>
                  <a:schemeClr val="tx2"/>
                </a:solidFill>
              </a:rPr>
              <a:t>2</a:t>
            </a:r>
            <a:r>
              <a:rPr lang="en-GB" dirty="0">
                <a:solidFill>
                  <a:schemeClr val="tx2"/>
                </a:solidFill>
              </a:rPr>
              <a:t> ~ 300K </a:t>
            </a:r>
            <a:endParaRPr lang="en-GB" dirty="0" smtClean="0">
              <a:solidFill>
                <a:schemeClr val="tx2"/>
              </a:solidFill>
            </a:endParaRPr>
          </a:p>
          <a:p>
            <a:pPr marL="457200" indent="-457200">
              <a:buNone/>
            </a:pPr>
            <a:r>
              <a:rPr lang="en-GB" dirty="0" smtClean="0">
                <a:solidFill>
                  <a:schemeClr val="tx2"/>
                </a:solidFill>
                <a:sym typeface="Wingdings" pitchFamily="2" charset="2"/>
              </a:rPr>
              <a:t>        </a:t>
            </a:r>
            <a:r>
              <a:rPr lang="en-GB" b="1" dirty="0" err="1">
                <a:solidFill>
                  <a:schemeClr val="tx2"/>
                </a:solidFill>
                <a:latin typeface="Symbol" pitchFamily="18" charset="2"/>
              </a:rPr>
              <a:t>h</a:t>
            </a:r>
            <a:r>
              <a:rPr lang="en-GB" b="1" baseline="-25000" dirty="0" err="1">
                <a:solidFill>
                  <a:schemeClr val="tx2"/>
                </a:solidFill>
              </a:rPr>
              <a:t>MAX</a:t>
            </a:r>
            <a:r>
              <a:rPr lang="en-GB" b="1" dirty="0">
                <a:solidFill>
                  <a:schemeClr val="tx2"/>
                </a:solidFill>
              </a:rPr>
              <a:t> ~ 64%</a:t>
            </a:r>
          </a:p>
          <a:p>
            <a:pPr marL="457200" indent="-457200"/>
            <a:r>
              <a:rPr lang="en-GB" dirty="0">
                <a:solidFill>
                  <a:schemeClr val="tx2"/>
                </a:solidFill>
              </a:rPr>
              <a:t>In practice </a:t>
            </a:r>
            <a:r>
              <a:rPr lang="en-GB" dirty="0">
                <a:solidFill>
                  <a:schemeClr val="tx2"/>
                </a:solidFill>
                <a:sym typeface="Wingdings" pitchFamily="2" charset="2"/>
              </a:rPr>
              <a:t> </a:t>
            </a:r>
            <a:r>
              <a:rPr lang="en-GB" b="1" dirty="0">
                <a:solidFill>
                  <a:schemeClr val="tx2"/>
                </a:solidFill>
                <a:latin typeface="Symbol" pitchFamily="18" charset="2"/>
              </a:rPr>
              <a:t>h</a:t>
            </a:r>
            <a:r>
              <a:rPr lang="en-GB" b="1" dirty="0">
                <a:solidFill>
                  <a:schemeClr val="tx2"/>
                </a:solidFill>
              </a:rPr>
              <a:t> ~ </a:t>
            </a:r>
            <a:r>
              <a:rPr lang="en-GB" b="1" dirty="0" smtClean="0">
                <a:solidFill>
                  <a:schemeClr val="tx2"/>
                </a:solidFill>
              </a:rPr>
              <a:t>40</a:t>
            </a:r>
            <a:r>
              <a:rPr lang="en-GB" b="1" dirty="0">
                <a:solidFill>
                  <a:schemeClr val="tx2"/>
                </a:solidFill>
              </a:rPr>
              <a:t>%</a:t>
            </a:r>
            <a:endParaRPr lang="en-GB" dirty="0">
              <a:solidFill>
                <a:schemeClr val="tx2"/>
              </a:solidFill>
            </a:endParaRPr>
          </a:p>
        </p:txBody>
      </p:sp>
      <p:graphicFrame>
        <p:nvGraphicFramePr>
          <p:cNvPr id="24671" name="Object 95"/>
          <p:cNvGraphicFramePr>
            <a:graphicFrameLocks noChangeAspect="1"/>
          </p:cNvGraphicFramePr>
          <p:nvPr/>
        </p:nvGraphicFramePr>
        <p:xfrm>
          <a:off x="3985846" y="2476500"/>
          <a:ext cx="1173774" cy="1905000"/>
        </p:xfrm>
        <a:graphic>
          <a:graphicData uri="http://schemas.openxmlformats.org/presentationml/2006/ole">
            <p:oleObj spid="_x0000_s197634" name="Designer Drawing" r:id="rId3" imgW="1835280" imgH="2749680" progId="">
              <p:embed/>
            </p:oleObj>
          </a:graphicData>
        </a:graphic>
      </p:graphicFrame>
      <p:sp>
        <p:nvSpPr>
          <p:cNvPr id="24672" name="Rectangle 96"/>
          <p:cNvSpPr>
            <a:spLocks noChangeArrowheads="1"/>
          </p:cNvSpPr>
          <p:nvPr/>
        </p:nvSpPr>
        <p:spPr bwMode="auto">
          <a:xfrm>
            <a:off x="214282" y="1500174"/>
            <a:ext cx="2714644" cy="10001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57200" indent="-457200">
              <a:spcBef>
                <a:spcPct val="20000"/>
              </a:spcBef>
              <a:buSzPct val="100000"/>
              <a:buFont typeface="Wingdings" pitchFamily="2" charset="2"/>
              <a:buNone/>
            </a:pPr>
            <a:r>
              <a:rPr lang="en-GB" sz="2400" b="1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LAYOUT </a:t>
            </a:r>
            <a:r>
              <a:rPr lang="en-GB" sz="2400" b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OF A </a:t>
            </a:r>
            <a:endParaRPr lang="en-GB" sz="2400" b="1" dirty="0" smtClean="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ct val="20000"/>
              </a:spcBef>
              <a:buSzPct val="100000"/>
              <a:buFont typeface="Wingdings" pitchFamily="2" charset="2"/>
              <a:buNone/>
            </a:pPr>
            <a:r>
              <a:rPr lang="en-GB" sz="2400" b="1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REACTOR </a:t>
            </a:r>
            <a:r>
              <a:rPr lang="en-GB" sz="2400" b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PLAN</a:t>
            </a:r>
            <a:endParaRPr lang="en-GB" sz="24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4673" name="Object 97"/>
          <p:cNvGraphicFramePr>
            <a:graphicFrameLocks noChangeAspect="1"/>
          </p:cNvGraphicFramePr>
          <p:nvPr/>
        </p:nvGraphicFramePr>
        <p:xfrm>
          <a:off x="3071802" y="928670"/>
          <a:ext cx="5901866" cy="2357438"/>
        </p:xfrm>
        <a:graphic>
          <a:graphicData uri="http://schemas.openxmlformats.org/presentationml/2006/ole">
            <p:oleObj spid="_x0000_s197635" name="Designer Drawing" r:id="rId4" imgW="6023520" imgH="3139920" progId="">
              <p:embed/>
            </p:oleObj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23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48" y="214290"/>
            <a:ext cx="7929618" cy="6116660"/>
          </a:xfrm>
        </p:spPr>
        <p:txBody>
          <a:bodyPr>
            <a:normAutofit lnSpcReduction="10000"/>
          </a:bodyPr>
          <a:lstStyle/>
          <a:p>
            <a:pPr marL="457200" indent="-457200">
              <a:buFontTx/>
              <a:buNone/>
            </a:pPr>
            <a:r>
              <a:rPr lang="en-GB" b="1" dirty="0">
                <a:solidFill>
                  <a:schemeClr val="tx2"/>
                </a:solidFill>
              </a:rPr>
              <a:t>1.</a:t>
            </a:r>
            <a:r>
              <a:rPr lang="en-GB" b="1" dirty="0">
                <a:solidFill>
                  <a:schemeClr val="hlink"/>
                </a:solidFill>
              </a:rPr>
              <a:t>	</a:t>
            </a:r>
            <a:r>
              <a:rPr lang="en-GB" b="1" dirty="0">
                <a:solidFill>
                  <a:schemeClr val="tx2"/>
                </a:solidFill>
              </a:rPr>
              <a:t>GAS COOLED</a:t>
            </a:r>
          </a:p>
          <a:p>
            <a:pPr marL="457200" indent="-457200">
              <a:buFontTx/>
              <a:buNone/>
            </a:pPr>
            <a:r>
              <a:rPr lang="en-GB" dirty="0">
                <a:solidFill>
                  <a:schemeClr val="tx2"/>
                </a:solidFill>
              </a:rPr>
              <a:t>   Uses control rods with large </a:t>
            </a:r>
            <a:r>
              <a:rPr lang="en-GB" dirty="0" err="1">
                <a:solidFill>
                  <a:schemeClr val="tx2"/>
                </a:solidFill>
                <a:latin typeface="Symbol" pitchFamily="18" charset="2"/>
              </a:rPr>
              <a:t>s</a:t>
            </a:r>
            <a:r>
              <a:rPr lang="en-GB" baseline="-25000" dirty="0" err="1">
                <a:solidFill>
                  <a:schemeClr val="tx2"/>
                </a:solidFill>
              </a:rPr>
              <a:t>A</a:t>
            </a:r>
            <a:r>
              <a:rPr lang="en-GB" dirty="0">
                <a:solidFill>
                  <a:schemeClr val="tx2"/>
                </a:solidFill>
              </a:rPr>
              <a:t> for neutrons </a:t>
            </a:r>
          </a:p>
          <a:p>
            <a:pPr marL="914400" lvl="1" indent="-457200">
              <a:buFontTx/>
              <a:buNone/>
            </a:pPr>
            <a:r>
              <a:rPr lang="en-GB" sz="2400" dirty="0"/>
              <a:t>e.g. cadmium or boron loaded steel</a:t>
            </a:r>
          </a:p>
          <a:p>
            <a:pPr marL="457200" indent="-457200">
              <a:buFontTx/>
              <a:buNone/>
            </a:pPr>
            <a:r>
              <a:rPr lang="en-GB" b="1" dirty="0">
                <a:solidFill>
                  <a:schemeClr val="tx2"/>
                </a:solidFill>
              </a:rPr>
              <a:t>2.	P.W.R. , B.W.R.</a:t>
            </a:r>
          </a:p>
          <a:p>
            <a:pPr marL="457200" indent="-457200">
              <a:buFontTx/>
              <a:buNone/>
            </a:pPr>
            <a:r>
              <a:rPr lang="en-GB" dirty="0">
                <a:solidFill>
                  <a:schemeClr val="tx2"/>
                </a:solidFill>
              </a:rPr>
              <a:t>   Uses control </a:t>
            </a:r>
            <a:r>
              <a:rPr lang="en-GB" dirty="0" smtClean="0">
                <a:solidFill>
                  <a:schemeClr val="tx2"/>
                </a:solidFill>
              </a:rPr>
              <a:t>rods </a:t>
            </a:r>
          </a:p>
          <a:p>
            <a:pPr marL="457200" indent="-457200">
              <a:buFontTx/>
              <a:buNone/>
            </a:pPr>
            <a:r>
              <a:rPr lang="en-GB" b="1" dirty="0" smtClean="0">
                <a:solidFill>
                  <a:schemeClr val="tx2"/>
                </a:solidFill>
              </a:rPr>
              <a:t>OR</a:t>
            </a:r>
            <a:r>
              <a:rPr lang="en-GB" dirty="0" smtClean="0">
                <a:solidFill>
                  <a:schemeClr val="tx2"/>
                </a:solidFill>
              </a:rPr>
              <a:t> add a neutron absorber (e.g. boric acid) to the coolant  </a:t>
            </a:r>
          </a:p>
          <a:p>
            <a:pPr marL="457200" indent="-457200">
              <a:buFontTx/>
              <a:buNone/>
            </a:pPr>
            <a:r>
              <a:rPr lang="en-GB" b="1" dirty="0" smtClean="0">
                <a:solidFill>
                  <a:schemeClr val="tx2"/>
                </a:solidFill>
              </a:rPr>
              <a:t>OR</a:t>
            </a:r>
            <a:r>
              <a:rPr lang="en-GB" dirty="0" smtClean="0">
                <a:solidFill>
                  <a:schemeClr val="tx2"/>
                </a:solidFill>
              </a:rPr>
              <a:t> </a:t>
            </a:r>
            <a:r>
              <a:rPr lang="en-GB" dirty="0">
                <a:solidFill>
                  <a:schemeClr val="tx2"/>
                </a:solidFill>
              </a:rPr>
              <a:t>ratio of D</a:t>
            </a:r>
            <a:r>
              <a:rPr lang="en-GB" baseline="-25000" dirty="0">
                <a:solidFill>
                  <a:schemeClr val="tx2"/>
                </a:solidFill>
              </a:rPr>
              <a:t>2</a:t>
            </a:r>
            <a:r>
              <a:rPr lang="en-GB" dirty="0">
                <a:solidFill>
                  <a:schemeClr val="tx2"/>
                </a:solidFill>
              </a:rPr>
              <a:t>O / H</a:t>
            </a:r>
            <a:r>
              <a:rPr lang="en-GB" baseline="-25000" dirty="0">
                <a:solidFill>
                  <a:schemeClr val="tx2"/>
                </a:solidFill>
              </a:rPr>
              <a:t>2</a:t>
            </a:r>
            <a:r>
              <a:rPr lang="en-GB" dirty="0">
                <a:solidFill>
                  <a:schemeClr val="tx2"/>
                </a:solidFill>
              </a:rPr>
              <a:t>O </a:t>
            </a:r>
            <a:endParaRPr lang="en-GB" dirty="0" smtClean="0">
              <a:solidFill>
                <a:schemeClr val="tx2"/>
              </a:solidFill>
            </a:endParaRPr>
          </a:p>
          <a:p>
            <a:pPr marL="457200" indent="-457200">
              <a:buFontTx/>
              <a:buNone/>
            </a:pPr>
            <a:r>
              <a:rPr lang="en-GB" b="1" dirty="0" smtClean="0">
                <a:solidFill>
                  <a:schemeClr val="tx2"/>
                </a:solidFill>
              </a:rPr>
              <a:t>OR</a:t>
            </a:r>
            <a:r>
              <a:rPr lang="en-GB" dirty="0" smtClean="0">
                <a:solidFill>
                  <a:schemeClr val="tx2"/>
                </a:solidFill>
              </a:rPr>
              <a:t> add a reactor poison (see later) such as Gd</a:t>
            </a:r>
            <a:r>
              <a:rPr lang="en-GB" baseline="-25000" dirty="0" smtClean="0">
                <a:solidFill>
                  <a:schemeClr val="tx2"/>
                </a:solidFill>
              </a:rPr>
              <a:t>2</a:t>
            </a:r>
            <a:r>
              <a:rPr lang="en-GB" dirty="0" smtClean="0">
                <a:solidFill>
                  <a:schemeClr val="tx2"/>
                </a:solidFill>
              </a:rPr>
              <a:t>O</a:t>
            </a:r>
            <a:r>
              <a:rPr lang="en-GB" baseline="-25000" dirty="0" smtClean="0">
                <a:solidFill>
                  <a:schemeClr val="tx2"/>
                </a:solidFill>
              </a:rPr>
              <a:t>3</a:t>
            </a:r>
            <a:r>
              <a:rPr lang="en-GB" dirty="0" smtClean="0">
                <a:solidFill>
                  <a:schemeClr val="tx2"/>
                </a:solidFill>
              </a:rPr>
              <a:t> of Er</a:t>
            </a:r>
            <a:r>
              <a:rPr lang="en-GB" baseline="-25000" dirty="0" smtClean="0">
                <a:solidFill>
                  <a:schemeClr val="tx2"/>
                </a:solidFill>
              </a:rPr>
              <a:t>2</a:t>
            </a:r>
            <a:r>
              <a:rPr lang="en-GB" dirty="0" smtClean="0">
                <a:solidFill>
                  <a:schemeClr val="tx2"/>
                </a:solidFill>
              </a:rPr>
              <a:t>O</a:t>
            </a:r>
            <a:r>
              <a:rPr lang="en-GB" baseline="-25000" dirty="0" smtClean="0">
                <a:solidFill>
                  <a:schemeClr val="tx2"/>
                </a:solidFill>
              </a:rPr>
              <a:t>3</a:t>
            </a:r>
            <a:r>
              <a:rPr lang="en-GB" dirty="0" smtClean="0">
                <a:solidFill>
                  <a:schemeClr val="tx2"/>
                </a:solidFill>
              </a:rPr>
              <a:t> to the fuel rods. These initially absorb neutrons but the absorption decreases as they (and the </a:t>
            </a:r>
            <a:r>
              <a:rPr lang="en-GB" baseline="30000" dirty="0" smtClean="0">
                <a:solidFill>
                  <a:schemeClr val="tx2"/>
                </a:solidFill>
              </a:rPr>
              <a:t>235</a:t>
            </a:r>
            <a:r>
              <a:rPr lang="en-GB" dirty="0" smtClean="0">
                <a:solidFill>
                  <a:schemeClr val="tx2"/>
                </a:solidFill>
              </a:rPr>
              <a:t>U) are burnt up. This technique extends the time between refuelling for submarine reactors to 10 years</a:t>
            </a:r>
            <a:endParaRPr lang="en-GB" dirty="0">
              <a:solidFill>
                <a:schemeClr val="tx2"/>
              </a:solidFill>
            </a:endParaRPr>
          </a:p>
          <a:p>
            <a:pPr marL="457200" indent="-457200">
              <a:buFontTx/>
              <a:buNone/>
            </a:pPr>
            <a:r>
              <a:rPr lang="en-GB" b="1" dirty="0">
                <a:solidFill>
                  <a:schemeClr val="tx2"/>
                </a:solidFill>
              </a:rPr>
              <a:t>3.	FAST REACTOR</a:t>
            </a:r>
          </a:p>
          <a:p>
            <a:pPr marL="457200" indent="-457200">
              <a:buFontTx/>
              <a:buNone/>
            </a:pPr>
            <a:r>
              <a:rPr lang="en-GB" dirty="0">
                <a:solidFill>
                  <a:schemeClr val="tx2"/>
                </a:solidFill>
              </a:rPr>
              <a:t>    Move groups of fuel elements in and out of core </a:t>
            </a:r>
          </a:p>
          <a:p>
            <a:pPr marL="914400" lvl="1" indent="-457200">
              <a:buFontTx/>
              <a:buNone/>
            </a:pPr>
            <a:r>
              <a:rPr lang="en-GB" sz="2400" dirty="0"/>
              <a:t>(Boron has small </a:t>
            </a:r>
            <a:r>
              <a:rPr lang="en-GB" sz="2400" dirty="0" err="1">
                <a:latin typeface="Symbol" pitchFamily="18" charset="2"/>
              </a:rPr>
              <a:t>s</a:t>
            </a:r>
            <a:r>
              <a:rPr lang="en-GB" sz="2400" baseline="-25000" dirty="0" err="1"/>
              <a:t>A</a:t>
            </a:r>
            <a:r>
              <a:rPr lang="en-GB" sz="2400" dirty="0"/>
              <a:t> for fast neutrons )</a:t>
            </a:r>
          </a:p>
          <a:p>
            <a:pPr marL="457200" indent="-457200">
              <a:buFontTx/>
              <a:buNone/>
            </a:pPr>
            <a:endParaRPr lang="en-GB" dirty="0"/>
          </a:p>
          <a:p>
            <a:pPr marL="914400" lvl="1" indent="-457200">
              <a:buFontTx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23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211015"/>
            <a:ext cx="4775200" cy="791308"/>
          </a:xfrm>
        </p:spPr>
        <p:txBody>
          <a:bodyPr/>
          <a:lstStyle/>
          <a:p>
            <a:r>
              <a:rPr lang="en-GB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REACTOR KINETICS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5072074"/>
            <a:ext cx="8643966" cy="35719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For thermal 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neutrons                                                               </a:t>
            </a: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(23.1)</a:t>
            </a:r>
            <a:endParaRPr lang="en-GB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4671" name="Rectangle 95"/>
          <p:cNvSpPr>
            <a:spLocks noChangeArrowheads="1"/>
          </p:cNvSpPr>
          <p:nvPr/>
        </p:nvSpPr>
        <p:spPr bwMode="auto">
          <a:xfrm>
            <a:off x="428596" y="1107831"/>
            <a:ext cx="7902604" cy="11781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lnSpc>
                <a:spcPct val="100000"/>
              </a:lnSpc>
              <a:buFont typeface="Arial" pitchFamily="34" charset="0"/>
              <a:buChar char="•"/>
              <a:defRPr/>
            </a:pP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study of the response of a reactor to a change in k is known as </a:t>
            </a:r>
            <a:r>
              <a:rPr lang="en-GB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REACTOR KINETICS</a:t>
            </a:r>
          </a:p>
          <a:p>
            <a:pPr marL="342900" indent="-342900">
              <a:lnSpc>
                <a:spcPct val="100000"/>
              </a:lnSpc>
              <a:buFont typeface="Arial" pitchFamily="34" charset="0"/>
              <a:buChar char="•"/>
              <a:defRPr/>
            </a:pPr>
            <a:r>
              <a:rPr lang="en-GB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DEFINE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GB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PROMPT NEUTRON LIFETIME :</a:t>
            </a:r>
          </a:p>
        </p:txBody>
      </p:sp>
      <p:graphicFrame>
        <p:nvGraphicFramePr>
          <p:cNvPr id="1026" name="Object 97"/>
          <p:cNvGraphicFramePr>
            <a:graphicFrameLocks noChangeAspect="1"/>
          </p:cNvGraphicFramePr>
          <p:nvPr/>
        </p:nvGraphicFramePr>
        <p:xfrm>
          <a:off x="857224" y="2428868"/>
          <a:ext cx="458814" cy="369277"/>
        </p:xfrm>
        <a:graphic>
          <a:graphicData uri="http://schemas.openxmlformats.org/presentationml/2006/ole">
            <p:oleObj spid="_x0000_s199682" name="Equation" r:id="rId3" imgW="190440" imgH="266400" progId="Equation.3">
              <p:embed/>
            </p:oleObj>
          </a:graphicData>
        </a:graphic>
      </p:graphicFrame>
      <p:sp>
        <p:nvSpPr>
          <p:cNvPr id="1032" name="Text Box 98"/>
          <p:cNvSpPr txBox="1">
            <a:spLocks noChangeArrowheads="1"/>
          </p:cNvSpPr>
          <p:nvPr/>
        </p:nvSpPr>
        <p:spPr bwMode="auto">
          <a:xfrm>
            <a:off x="1428728" y="2357430"/>
            <a:ext cx="6858048" cy="15696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GB" sz="2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= mean value of time taken from birth of </a:t>
            </a:r>
            <a:r>
              <a:rPr lang="en-GB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prompt </a:t>
            </a:r>
            <a:r>
              <a:rPr lang="en-GB" sz="2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neutron to its absorption in reactor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GB" sz="2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= average slowing down time + </a:t>
            </a:r>
            <a:r>
              <a:rPr lang="en-GB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average diffusion </a:t>
            </a:r>
            <a:r>
              <a:rPr lang="en-GB" sz="2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time so :-</a:t>
            </a:r>
          </a:p>
        </p:txBody>
      </p:sp>
      <p:graphicFrame>
        <p:nvGraphicFramePr>
          <p:cNvPr id="1027" name="Object 99"/>
          <p:cNvGraphicFramePr>
            <a:graphicFrameLocks noChangeAspect="1"/>
          </p:cNvGraphicFramePr>
          <p:nvPr/>
        </p:nvGraphicFramePr>
        <p:xfrm>
          <a:off x="2214545" y="3571876"/>
          <a:ext cx="5103283" cy="1357322"/>
        </p:xfrm>
        <a:graphic>
          <a:graphicData uri="http://schemas.openxmlformats.org/presentationml/2006/ole">
            <p:oleObj spid="_x0000_s199683" name="Equation" r:id="rId4" imgW="2209680" imgH="838080" progId="Equation.3">
              <p:embed/>
            </p:oleObj>
          </a:graphicData>
        </a:graphic>
      </p:graphicFrame>
      <p:graphicFrame>
        <p:nvGraphicFramePr>
          <p:cNvPr id="1028" name="Object 100"/>
          <p:cNvGraphicFramePr>
            <a:graphicFrameLocks noChangeAspect="1"/>
          </p:cNvGraphicFramePr>
          <p:nvPr/>
        </p:nvGraphicFramePr>
        <p:xfrm>
          <a:off x="3857620" y="5000636"/>
          <a:ext cx="4500594" cy="1500198"/>
        </p:xfrm>
        <a:graphic>
          <a:graphicData uri="http://schemas.openxmlformats.org/presentationml/2006/ole">
            <p:oleObj spid="_x0000_s199684" name="Equation" r:id="rId5" imgW="2501640" imgH="952200" progId="Equation.3">
              <p:embed/>
            </p:oleObj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23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3286124"/>
            <a:ext cx="8143932" cy="58029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dirty="0" smtClean="0">
                <a:solidFill>
                  <a:schemeClr val="tx2"/>
                </a:solidFill>
              </a:rPr>
              <a:t>For an </a:t>
            </a:r>
            <a:r>
              <a:rPr lang="en-GB" b="1" dirty="0" smtClean="0">
                <a:solidFill>
                  <a:schemeClr val="tx2"/>
                </a:solidFill>
              </a:rPr>
              <a:t>INFINITE REACTOR  </a:t>
            </a:r>
            <a:r>
              <a:rPr lang="en-GB" dirty="0" smtClean="0">
                <a:solidFill>
                  <a:schemeClr val="tx2"/>
                </a:solidFill>
                <a:latin typeface="Symbol" pitchFamily="18" charset="2"/>
              </a:rPr>
              <a:t>F</a:t>
            </a:r>
            <a:r>
              <a:rPr lang="en-GB" dirty="0" smtClean="0">
                <a:solidFill>
                  <a:schemeClr val="tx2"/>
                </a:solidFill>
              </a:rPr>
              <a:t> does not change with </a:t>
            </a:r>
            <a:r>
              <a:rPr lang="en-GB" dirty="0" err="1" smtClean="0">
                <a:solidFill>
                  <a:schemeClr val="tx2"/>
                </a:solidFill>
              </a:rPr>
              <a:t>x,y,z</a:t>
            </a:r>
            <a:r>
              <a:rPr lang="en-GB" dirty="0" smtClean="0">
                <a:solidFill>
                  <a:schemeClr val="tx2"/>
                </a:solidFill>
              </a:rPr>
              <a:t> so that</a:t>
            </a:r>
          </a:p>
        </p:txBody>
      </p:sp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642910" y="214290"/>
            <a:ext cx="741680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Char char="•"/>
              <a:defRPr/>
            </a:pP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Detailed calculations show that</a:t>
            </a:r>
          </a:p>
        </p:txBody>
      </p:sp>
      <p:graphicFrame>
        <p:nvGraphicFramePr>
          <p:cNvPr id="2050" name="Object 5"/>
          <p:cNvGraphicFramePr>
            <a:graphicFrameLocks noChangeAspect="1"/>
          </p:cNvGraphicFramePr>
          <p:nvPr/>
        </p:nvGraphicFramePr>
        <p:xfrm>
          <a:off x="1000100" y="714356"/>
          <a:ext cx="6408756" cy="1214437"/>
        </p:xfrm>
        <a:graphic>
          <a:graphicData uri="http://schemas.openxmlformats.org/presentationml/2006/ole">
            <p:oleObj spid="_x0000_s200706" name="Equation" r:id="rId3" imgW="2844720" imgH="761760" progId="Equation.3">
              <p:embed/>
            </p:oleObj>
          </a:graphicData>
        </a:graphic>
      </p:graphicFrame>
      <p:sp>
        <p:nvSpPr>
          <p:cNvPr id="71686" name="Text Box 6"/>
          <p:cNvSpPr txBox="1">
            <a:spLocks noChangeArrowheads="1"/>
          </p:cNvSpPr>
          <p:nvPr/>
        </p:nvSpPr>
        <p:spPr bwMode="auto">
          <a:xfrm>
            <a:off x="500034" y="2000240"/>
            <a:ext cx="4128053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Char char="•"/>
              <a:defRPr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   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Recall reactor equation </a:t>
            </a:r>
            <a:r>
              <a:rPr lang="en-GB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(21.8)</a:t>
            </a:r>
            <a:endParaRPr lang="en-GB" sz="24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51" name="Object 7"/>
          <p:cNvGraphicFramePr>
            <a:graphicFrameLocks noChangeAspect="1"/>
          </p:cNvGraphicFramePr>
          <p:nvPr/>
        </p:nvGraphicFramePr>
        <p:xfrm>
          <a:off x="1285852" y="2690446"/>
          <a:ext cx="6143668" cy="589085"/>
        </p:xfrm>
        <a:graphic>
          <a:graphicData uri="http://schemas.openxmlformats.org/presentationml/2006/ole">
            <p:oleObj spid="_x0000_s200707" name="Equation" r:id="rId4" imgW="3098520" imgH="431640" progId="Equation.3">
              <p:embed/>
            </p:oleObj>
          </a:graphicData>
        </a:graphic>
      </p:graphicFrame>
      <p:graphicFrame>
        <p:nvGraphicFramePr>
          <p:cNvPr id="2052" name="Object 8"/>
          <p:cNvGraphicFramePr>
            <a:graphicFrameLocks noChangeAspect="1"/>
          </p:cNvGraphicFramePr>
          <p:nvPr/>
        </p:nvGraphicFramePr>
        <p:xfrm>
          <a:off x="3143240" y="3786190"/>
          <a:ext cx="4805254" cy="2786084"/>
        </p:xfrm>
        <a:graphic>
          <a:graphicData uri="http://schemas.openxmlformats.org/presentationml/2006/ole">
            <p:oleObj spid="_x0000_s200708" name="Equation" r:id="rId5" imgW="1854000" imgH="1942920" progId="Equation.3">
              <p:embed/>
            </p:oleObj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23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=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642918"/>
            <a:ext cx="8229600" cy="5554683"/>
          </a:xfrm>
        </p:spPr>
        <p:txBody>
          <a:bodyPr/>
          <a:lstStyle/>
          <a:p>
            <a:r>
              <a:rPr lang="en-GB" dirty="0" smtClean="0">
                <a:solidFill>
                  <a:schemeClr val="tx2"/>
                </a:solidFill>
              </a:rPr>
              <a:t>Note that the flux </a:t>
            </a:r>
            <a:r>
              <a:rPr lang="en-GB" dirty="0" smtClean="0">
                <a:solidFill>
                  <a:schemeClr val="tx2"/>
                </a:solidFill>
                <a:latin typeface="Symbol" pitchFamily="18" charset="2"/>
              </a:rPr>
              <a:t>F</a:t>
            </a:r>
            <a:r>
              <a:rPr lang="en-GB" dirty="0" smtClean="0">
                <a:solidFill>
                  <a:schemeClr val="tx2"/>
                </a:solidFill>
              </a:rPr>
              <a:t> changes exponentially with time t</a:t>
            </a:r>
          </a:p>
          <a:p>
            <a:endParaRPr lang="en-GB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GB" dirty="0" smtClean="0"/>
              <a:t>			</a:t>
            </a:r>
            <a:r>
              <a:rPr lang="en-GB" dirty="0" smtClean="0">
                <a:latin typeface="Symbol" pitchFamily="18" charset="2"/>
              </a:rPr>
              <a:t> </a:t>
            </a:r>
            <a:r>
              <a:rPr lang="en-GB" dirty="0" smtClean="0">
                <a:solidFill>
                  <a:schemeClr val="tx1"/>
                </a:solidFill>
                <a:latin typeface="Symbol" pitchFamily="18" charset="2"/>
              </a:rPr>
              <a:t>F </a:t>
            </a:r>
            <a:r>
              <a:rPr lang="en-GB" dirty="0" smtClean="0">
                <a:solidFill>
                  <a:schemeClr val="tx1"/>
                </a:solidFill>
              </a:rPr>
              <a:t>= </a:t>
            </a:r>
            <a:r>
              <a:rPr lang="en-GB" dirty="0" smtClean="0">
                <a:solidFill>
                  <a:schemeClr val="tx1"/>
                </a:solidFill>
                <a:latin typeface="Symbol" pitchFamily="18" charset="2"/>
              </a:rPr>
              <a:t>F</a:t>
            </a:r>
            <a:r>
              <a:rPr lang="en-GB" baseline="-25000" dirty="0" smtClean="0">
                <a:solidFill>
                  <a:schemeClr val="tx1"/>
                </a:solidFill>
                <a:latin typeface="Symbol" pitchFamily="18" charset="2"/>
              </a:rPr>
              <a:t>0</a:t>
            </a:r>
            <a:r>
              <a:rPr lang="en-GB" dirty="0" smtClean="0">
                <a:solidFill>
                  <a:schemeClr val="tx1"/>
                </a:solidFill>
                <a:latin typeface="Symbol" pitchFamily="18" charset="2"/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exp[+t / T] with T =        / (k</a:t>
            </a:r>
            <a:r>
              <a:rPr lang="en-GB" baseline="-25000" dirty="0" smtClean="0">
                <a:solidFill>
                  <a:schemeClr val="tx1"/>
                </a:solidFill>
              </a:rPr>
              <a:t>∞</a:t>
            </a:r>
            <a:r>
              <a:rPr lang="en-GB" dirty="0" smtClean="0">
                <a:solidFill>
                  <a:schemeClr val="tx1"/>
                </a:solidFill>
              </a:rPr>
              <a:t> – 1</a:t>
            </a:r>
            <a:r>
              <a:rPr lang="en-GB" dirty="0" smtClean="0">
                <a:solidFill>
                  <a:schemeClr val="tx1"/>
                </a:solidFill>
              </a:rPr>
              <a:t>)   </a:t>
            </a: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(23.2) </a:t>
            </a:r>
            <a:endParaRPr lang="en-GB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en-GB" dirty="0" smtClean="0">
              <a:solidFill>
                <a:schemeClr val="tx1"/>
              </a:solidFill>
            </a:endParaRPr>
          </a:p>
          <a:p>
            <a:pPr lvl="1"/>
            <a:r>
              <a:rPr lang="en-GB" sz="2400" b="1" dirty="0" smtClean="0">
                <a:solidFill>
                  <a:srgbClr val="FF0000"/>
                </a:solidFill>
              </a:rPr>
              <a:t>The argument is positive</a:t>
            </a:r>
          </a:p>
          <a:p>
            <a:pPr lvl="1"/>
            <a:r>
              <a:rPr lang="en-GB" sz="2400" dirty="0" smtClean="0"/>
              <a:t>Hence the flux will change rapidly with time if the neutron lifetime is short.</a:t>
            </a:r>
          </a:p>
          <a:p>
            <a:pPr>
              <a:lnSpc>
                <a:spcPct val="90000"/>
              </a:lnSpc>
              <a:defRPr/>
            </a:pPr>
            <a:r>
              <a:rPr lang="en-GB" dirty="0" smtClean="0">
                <a:solidFill>
                  <a:schemeClr val="tx2"/>
                </a:solidFill>
              </a:rPr>
              <a:t>If </a:t>
            </a:r>
            <a:r>
              <a:rPr lang="en-GB" b="1" dirty="0" smtClean="0">
                <a:solidFill>
                  <a:schemeClr val="tx2"/>
                </a:solidFill>
              </a:rPr>
              <a:t>k</a:t>
            </a:r>
            <a:r>
              <a:rPr lang="en-GB" dirty="0" smtClean="0">
                <a:solidFill>
                  <a:schemeClr val="tx2"/>
                </a:solidFill>
              </a:rPr>
              <a:t> is changed from </a:t>
            </a:r>
            <a:r>
              <a:rPr lang="en-GB" b="1" dirty="0" smtClean="0">
                <a:solidFill>
                  <a:schemeClr val="tx2"/>
                </a:solidFill>
              </a:rPr>
              <a:t>1.000 to 1.001</a:t>
            </a:r>
            <a:r>
              <a:rPr lang="en-GB" dirty="0" smtClean="0">
                <a:solidFill>
                  <a:schemeClr val="tx2"/>
                </a:solidFill>
              </a:rPr>
              <a:t> the neutron flux and hence </a:t>
            </a:r>
            <a:r>
              <a:rPr lang="en-GB" b="1" dirty="0" smtClean="0">
                <a:solidFill>
                  <a:schemeClr val="tx2"/>
                </a:solidFill>
              </a:rPr>
              <a:t>power will increase by a factor e in 1 second</a:t>
            </a:r>
            <a:r>
              <a:rPr lang="en-GB" dirty="0" smtClean="0">
                <a:solidFill>
                  <a:schemeClr val="tx2"/>
                </a:solidFill>
              </a:rPr>
              <a:t> 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GB" dirty="0" smtClean="0">
                <a:solidFill>
                  <a:schemeClr val="accent2"/>
                </a:solidFill>
              </a:rPr>
              <a:t>     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since T = 10</a:t>
            </a:r>
            <a:r>
              <a:rPr lang="en-GB" baseline="30000" dirty="0" smtClean="0">
                <a:solidFill>
                  <a:schemeClr val="accent2">
                    <a:lumMod val="75000"/>
                  </a:schemeClr>
                </a:solidFill>
              </a:rPr>
              <a:t>-3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/ 10</a:t>
            </a:r>
            <a:r>
              <a:rPr lang="en-GB" baseline="30000" dirty="0" smtClean="0">
                <a:solidFill>
                  <a:schemeClr val="accent2">
                    <a:lumMod val="75000"/>
                  </a:schemeClr>
                </a:solidFill>
              </a:rPr>
              <a:t>-3</a:t>
            </a:r>
          </a:p>
          <a:p>
            <a:pPr>
              <a:lnSpc>
                <a:spcPct val="90000"/>
              </a:lnSpc>
              <a:defRPr/>
            </a:pPr>
            <a:r>
              <a:rPr lang="en-GB" b="1" dirty="0" smtClean="0">
                <a:solidFill>
                  <a:schemeClr val="tx2"/>
                </a:solidFill>
              </a:rPr>
              <a:t>In 10 seconds the power will change by a factor e</a:t>
            </a:r>
            <a:r>
              <a:rPr lang="en-GB" b="1" baseline="30000" dirty="0" smtClean="0">
                <a:solidFill>
                  <a:schemeClr val="tx2"/>
                </a:solidFill>
              </a:rPr>
              <a:t>10</a:t>
            </a:r>
            <a:r>
              <a:rPr lang="en-GB" b="1" dirty="0" smtClean="0">
                <a:solidFill>
                  <a:schemeClr val="tx2"/>
                </a:solidFill>
              </a:rPr>
              <a:t> ~ 22000!!</a:t>
            </a:r>
          </a:p>
          <a:p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23</a:t>
            </a:r>
            <a:endParaRPr lang="en-GB"/>
          </a:p>
        </p:txBody>
      </p:sp>
      <p:graphicFrame>
        <p:nvGraphicFramePr>
          <p:cNvPr id="237570" name="Object 5"/>
          <p:cNvGraphicFramePr>
            <a:graphicFrameLocks noChangeAspect="1"/>
          </p:cNvGraphicFramePr>
          <p:nvPr/>
        </p:nvGraphicFramePr>
        <p:xfrm>
          <a:off x="6000760" y="1500174"/>
          <a:ext cx="460375" cy="468621"/>
        </p:xfrm>
        <a:graphic>
          <a:graphicData uri="http://schemas.openxmlformats.org/presentationml/2006/ole">
            <p:oleObj spid="_x0000_s237570" name="Equation" r:id="rId3" imgW="190440" imgH="266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5786" y="928670"/>
            <a:ext cx="7175988" cy="5011737"/>
          </a:xfrm>
        </p:spPr>
        <p:txBody>
          <a:bodyPr>
            <a:normAutofit/>
          </a:bodyPr>
          <a:lstStyle/>
          <a:p>
            <a:pPr marL="457200" indent="-457200"/>
            <a:r>
              <a:rPr lang="en-GB" dirty="0">
                <a:solidFill>
                  <a:schemeClr val="tx2"/>
                </a:solidFill>
              </a:rPr>
              <a:t>Limitations on increasing T</a:t>
            </a:r>
            <a:r>
              <a:rPr lang="en-GB" baseline="-25000" dirty="0">
                <a:solidFill>
                  <a:schemeClr val="tx2"/>
                </a:solidFill>
              </a:rPr>
              <a:t>1</a:t>
            </a:r>
            <a:r>
              <a:rPr lang="en-GB" dirty="0">
                <a:solidFill>
                  <a:schemeClr val="tx2"/>
                </a:solidFill>
              </a:rPr>
              <a:t> hence efficiency) are</a:t>
            </a:r>
          </a:p>
          <a:p>
            <a:pPr marL="914400" lvl="1" indent="-457200">
              <a:buFontTx/>
              <a:buAutoNum type="arabicPeriod"/>
            </a:pPr>
            <a:r>
              <a:rPr lang="en-GB" sz="2400" dirty="0">
                <a:solidFill>
                  <a:srgbClr val="006600"/>
                </a:solidFill>
              </a:rPr>
              <a:t>Cannot burn fossil fuel at much above 840K</a:t>
            </a:r>
          </a:p>
          <a:p>
            <a:pPr marL="914400" lvl="1" indent="-457200">
              <a:buFontTx/>
              <a:buAutoNum type="arabicPeriod"/>
            </a:pPr>
            <a:r>
              <a:rPr lang="en-GB" sz="2400" dirty="0">
                <a:solidFill>
                  <a:srgbClr val="006600"/>
                </a:solidFill>
              </a:rPr>
              <a:t>Steam pressure at 840K is 160 bar (atmospheres)</a:t>
            </a:r>
          </a:p>
          <a:p>
            <a:pPr marL="914400" lvl="1" indent="-457200">
              <a:buFontTx/>
              <a:buNone/>
            </a:pPr>
            <a:endParaRPr lang="en-GB" sz="2400" dirty="0"/>
          </a:p>
          <a:p>
            <a:pPr marL="457200" indent="-457200"/>
            <a:r>
              <a:rPr lang="en-GB" dirty="0">
                <a:solidFill>
                  <a:schemeClr val="tx2"/>
                </a:solidFill>
              </a:rPr>
              <a:t>In </a:t>
            </a:r>
            <a:r>
              <a:rPr lang="en-GB" b="1" dirty="0">
                <a:solidFill>
                  <a:schemeClr val="tx2"/>
                </a:solidFill>
              </a:rPr>
              <a:t>NUCLEAR REACTORS</a:t>
            </a:r>
            <a:r>
              <a:rPr lang="en-GB" dirty="0">
                <a:solidFill>
                  <a:schemeClr val="tx2"/>
                </a:solidFill>
              </a:rPr>
              <a:t> there is in principle no such limit on T</a:t>
            </a:r>
            <a:r>
              <a:rPr lang="en-GB" baseline="-25000" dirty="0">
                <a:solidFill>
                  <a:schemeClr val="tx2"/>
                </a:solidFill>
              </a:rPr>
              <a:t>1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b="1" dirty="0">
                <a:solidFill>
                  <a:schemeClr val="tx2"/>
                </a:solidFill>
              </a:rPr>
              <a:t>BUT</a:t>
            </a:r>
            <a:r>
              <a:rPr lang="en-GB" dirty="0">
                <a:solidFill>
                  <a:schemeClr val="tx2"/>
                </a:solidFill>
              </a:rPr>
              <a:t> there are practical considerations</a:t>
            </a:r>
          </a:p>
          <a:p>
            <a:pPr marL="914400" lvl="1" indent="-457200">
              <a:buFontTx/>
              <a:buAutoNum type="arabicPeriod"/>
            </a:pPr>
            <a:r>
              <a:rPr lang="en-GB" sz="2400" dirty="0">
                <a:solidFill>
                  <a:srgbClr val="006600"/>
                </a:solidFill>
              </a:rPr>
              <a:t>Melting or weakening of containment vessel</a:t>
            </a:r>
          </a:p>
          <a:p>
            <a:pPr marL="914400" lvl="1" indent="-457200">
              <a:buFontTx/>
              <a:buAutoNum type="arabicPeriod"/>
            </a:pPr>
            <a:r>
              <a:rPr lang="en-GB" sz="2400" dirty="0">
                <a:solidFill>
                  <a:srgbClr val="006600"/>
                </a:solidFill>
              </a:rPr>
              <a:t>Melting or weakening of fuel rods</a:t>
            </a:r>
          </a:p>
          <a:p>
            <a:pPr marL="1371600" lvl="2" indent="-457200">
              <a:buFontTx/>
              <a:buChar char="–"/>
            </a:pPr>
            <a:r>
              <a:rPr lang="en-GB" sz="2400" dirty="0"/>
              <a:t>UO</a:t>
            </a:r>
            <a:r>
              <a:rPr lang="en-GB" sz="2400" baseline="-25000" dirty="0"/>
              <a:t>2</a:t>
            </a:r>
            <a:r>
              <a:rPr lang="en-GB" sz="2400" dirty="0"/>
              <a:t> is better than U [T</a:t>
            </a:r>
            <a:r>
              <a:rPr lang="en-GB" sz="2400" baseline="-25000" dirty="0"/>
              <a:t>MAX</a:t>
            </a:r>
            <a:r>
              <a:rPr lang="en-GB" sz="2400" dirty="0"/>
              <a:t>=933K]</a:t>
            </a:r>
          </a:p>
          <a:p>
            <a:pPr marL="914400" lvl="1" indent="-457200">
              <a:buFontTx/>
              <a:buAutoNum type="arabicPeriod"/>
            </a:pPr>
            <a:r>
              <a:rPr lang="en-GB" sz="2400" dirty="0">
                <a:solidFill>
                  <a:srgbClr val="006600"/>
                </a:solidFill>
              </a:rPr>
              <a:t>Corrosion</a:t>
            </a:r>
          </a:p>
          <a:p>
            <a:pPr marL="914400" lvl="1" indent="-457200">
              <a:buFontTx/>
              <a:buAutoNum type="arabicPeriod"/>
            </a:pP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23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en-GB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FEATURES OF REAL SYSTEMS</a:t>
            </a:r>
            <a:r>
              <a:rPr lang="en-GB" b="1" dirty="0" smtClean="0">
                <a:solidFill>
                  <a:schemeClr val="hlink"/>
                </a:solidFill>
              </a:rPr>
              <a:t/>
            </a:r>
            <a:br>
              <a:rPr lang="en-GB" b="1" dirty="0" smtClean="0">
                <a:solidFill>
                  <a:schemeClr val="hlink"/>
                </a:solidFill>
              </a:rPr>
            </a:br>
            <a:endParaRPr lang="en-US" dirty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571480"/>
            <a:ext cx="8643998" cy="5786478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GB" b="1" dirty="0" smtClean="0">
                <a:solidFill>
                  <a:srgbClr val="006600"/>
                </a:solidFill>
              </a:rPr>
              <a:t>MAGNOX</a:t>
            </a:r>
            <a:r>
              <a:rPr lang="en-GB" dirty="0" smtClean="0">
                <a:solidFill>
                  <a:srgbClr val="006600"/>
                </a:solidFill>
              </a:rPr>
              <a:t>   </a:t>
            </a:r>
            <a:r>
              <a:rPr lang="en-GB" dirty="0">
                <a:solidFill>
                  <a:srgbClr val="006600"/>
                </a:solidFill>
              </a:rPr>
              <a:t>-  Oldest in UK</a:t>
            </a:r>
          </a:p>
          <a:p>
            <a:pPr>
              <a:lnSpc>
                <a:spcPct val="90000"/>
              </a:lnSpc>
            </a:pPr>
            <a:r>
              <a:rPr lang="en-GB" dirty="0">
                <a:solidFill>
                  <a:schemeClr val="tx2"/>
                </a:solidFill>
              </a:rPr>
              <a:t>Name arises from magnesium alloy cladding of fuel elements (low </a:t>
            </a:r>
            <a:r>
              <a:rPr lang="en-GB" dirty="0" err="1">
                <a:solidFill>
                  <a:schemeClr val="tx2"/>
                </a:solidFill>
                <a:latin typeface="Symbol" pitchFamily="18" charset="2"/>
              </a:rPr>
              <a:t>s</a:t>
            </a:r>
            <a:r>
              <a:rPr lang="en-GB" baseline="-25000" dirty="0" err="1">
                <a:solidFill>
                  <a:schemeClr val="tx2"/>
                </a:solidFill>
              </a:rPr>
              <a:t>A</a:t>
            </a:r>
            <a:r>
              <a:rPr lang="en-GB" dirty="0">
                <a:solidFill>
                  <a:schemeClr val="tx2"/>
                </a:solidFill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GB" dirty="0">
                <a:solidFill>
                  <a:schemeClr val="tx2"/>
                </a:solidFill>
              </a:rPr>
              <a:t>Uses natural U, graphite moderator, CO</a:t>
            </a:r>
            <a:r>
              <a:rPr lang="en-GB" baseline="-25000" dirty="0">
                <a:solidFill>
                  <a:schemeClr val="tx2"/>
                </a:solidFill>
              </a:rPr>
              <a:t>2</a:t>
            </a:r>
            <a:r>
              <a:rPr lang="en-GB" dirty="0">
                <a:solidFill>
                  <a:schemeClr val="tx2"/>
                </a:solidFill>
              </a:rPr>
              <a:t> coolant</a:t>
            </a:r>
          </a:p>
          <a:p>
            <a:pPr>
              <a:lnSpc>
                <a:spcPct val="90000"/>
              </a:lnSpc>
            </a:pPr>
            <a:r>
              <a:rPr lang="en-GB" dirty="0">
                <a:solidFill>
                  <a:schemeClr val="tx2"/>
                </a:solidFill>
              </a:rPr>
              <a:t>T</a:t>
            </a:r>
            <a:r>
              <a:rPr lang="en-GB" baseline="-25000" dirty="0">
                <a:solidFill>
                  <a:schemeClr val="tx2"/>
                </a:solidFill>
              </a:rPr>
              <a:t>1</a:t>
            </a:r>
            <a:r>
              <a:rPr lang="en-GB" dirty="0">
                <a:solidFill>
                  <a:schemeClr val="tx2"/>
                </a:solidFill>
              </a:rPr>
              <a:t> limited to 798K when CO</a:t>
            </a:r>
            <a:r>
              <a:rPr lang="en-GB" baseline="-25000" dirty="0">
                <a:solidFill>
                  <a:schemeClr val="tx2"/>
                </a:solidFill>
              </a:rPr>
              <a:t>2</a:t>
            </a:r>
            <a:r>
              <a:rPr lang="en-GB" dirty="0">
                <a:solidFill>
                  <a:schemeClr val="tx2"/>
                </a:solidFill>
              </a:rPr>
              <a:t> oxidises </a:t>
            </a:r>
            <a:r>
              <a:rPr lang="en-GB" dirty="0" err="1">
                <a:solidFill>
                  <a:schemeClr val="tx2"/>
                </a:solidFill>
              </a:rPr>
              <a:t>Magnox</a:t>
            </a:r>
            <a:endParaRPr lang="en-GB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r>
              <a:rPr lang="en-GB" dirty="0">
                <a:solidFill>
                  <a:schemeClr val="tx2"/>
                </a:solidFill>
              </a:rPr>
              <a:t>Usually Core T ~ 683K </a:t>
            </a:r>
            <a:r>
              <a:rPr lang="en-GB" dirty="0">
                <a:solidFill>
                  <a:schemeClr val="tx2"/>
                </a:solidFill>
                <a:sym typeface="Wingdings" pitchFamily="2" charset="2"/>
              </a:rPr>
              <a:t> steam T ~ 667K , </a:t>
            </a:r>
            <a:r>
              <a:rPr lang="en-GB" dirty="0" err="1">
                <a:solidFill>
                  <a:schemeClr val="tx2"/>
                </a:solidFill>
                <a:latin typeface="Symbol" pitchFamily="18" charset="2"/>
                <a:sym typeface="Wingdings" pitchFamily="2" charset="2"/>
              </a:rPr>
              <a:t>h</a:t>
            </a:r>
            <a:r>
              <a:rPr lang="en-GB" baseline="-25000" dirty="0" err="1">
                <a:solidFill>
                  <a:schemeClr val="tx2"/>
                </a:solidFill>
                <a:sym typeface="Wingdings" pitchFamily="2" charset="2"/>
              </a:rPr>
              <a:t>MAX</a:t>
            </a:r>
            <a:r>
              <a:rPr lang="en-GB" dirty="0">
                <a:solidFill>
                  <a:schemeClr val="tx2"/>
                </a:solidFill>
                <a:sym typeface="Wingdings" pitchFamily="2" charset="2"/>
              </a:rPr>
              <a:t> ~ 53%</a:t>
            </a:r>
          </a:p>
          <a:p>
            <a:pPr lvl="1">
              <a:lnSpc>
                <a:spcPct val="90000"/>
              </a:lnSpc>
            </a:pPr>
            <a:r>
              <a:rPr lang="en-GB" sz="2400" dirty="0">
                <a:solidFill>
                  <a:srgbClr val="006600"/>
                </a:solidFill>
              </a:rPr>
              <a:t>In practice </a:t>
            </a:r>
            <a:r>
              <a:rPr lang="en-GB" sz="2400" dirty="0">
                <a:solidFill>
                  <a:srgbClr val="006600"/>
                </a:solidFill>
                <a:latin typeface="Symbol" pitchFamily="18" charset="2"/>
              </a:rPr>
              <a:t>h</a:t>
            </a:r>
            <a:r>
              <a:rPr lang="en-GB" sz="2400" dirty="0">
                <a:solidFill>
                  <a:srgbClr val="006600"/>
                </a:solidFill>
              </a:rPr>
              <a:t> ~ 31</a:t>
            </a:r>
            <a:r>
              <a:rPr lang="en-GB" sz="2400" dirty="0" smtClean="0">
                <a:solidFill>
                  <a:srgbClr val="006600"/>
                </a:solidFill>
              </a:rPr>
              <a:t>%</a:t>
            </a:r>
          </a:p>
          <a:p>
            <a:pPr lvl="1">
              <a:lnSpc>
                <a:spcPct val="90000"/>
              </a:lnSpc>
              <a:buNone/>
            </a:pPr>
            <a:endParaRPr lang="en-GB" sz="1000" dirty="0" smtClean="0">
              <a:solidFill>
                <a:srgbClr val="006600"/>
              </a:solidFill>
            </a:endParaRPr>
          </a:p>
          <a:p>
            <a:pPr lvl="1">
              <a:lnSpc>
                <a:spcPct val="90000"/>
              </a:lnSpc>
              <a:buNone/>
            </a:pPr>
            <a:endParaRPr lang="en-GB" sz="1000" smtClean="0">
              <a:solidFill>
                <a:srgbClr val="006600"/>
              </a:solidFill>
            </a:endParaRPr>
          </a:p>
          <a:p>
            <a:pPr lvl="1">
              <a:lnSpc>
                <a:spcPct val="90000"/>
              </a:lnSpc>
              <a:buNone/>
            </a:pPr>
            <a:endParaRPr lang="en-GB" sz="1000" dirty="0">
              <a:solidFill>
                <a:srgbClr val="0066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GB" b="1" dirty="0">
                <a:solidFill>
                  <a:srgbClr val="006600"/>
                </a:solidFill>
              </a:rPr>
              <a:t>A.G.R.</a:t>
            </a:r>
            <a:r>
              <a:rPr lang="en-GB" dirty="0">
                <a:solidFill>
                  <a:srgbClr val="006600"/>
                </a:solidFill>
              </a:rPr>
              <a:t>  </a:t>
            </a:r>
            <a:r>
              <a:rPr lang="en-GB" b="1" dirty="0">
                <a:solidFill>
                  <a:srgbClr val="006600"/>
                </a:solidFill>
              </a:rPr>
              <a:t>- ADVANCED</a:t>
            </a:r>
            <a:r>
              <a:rPr lang="en-GB" dirty="0">
                <a:solidFill>
                  <a:srgbClr val="006600"/>
                </a:solidFill>
              </a:rPr>
              <a:t> </a:t>
            </a:r>
            <a:r>
              <a:rPr lang="en-GB" b="1" dirty="0">
                <a:solidFill>
                  <a:srgbClr val="006600"/>
                </a:solidFill>
              </a:rPr>
              <a:t>GAS </a:t>
            </a:r>
            <a:r>
              <a:rPr lang="en-GB" b="1" dirty="0" smtClean="0">
                <a:solidFill>
                  <a:srgbClr val="006600"/>
                </a:solidFill>
              </a:rPr>
              <a:t>COOLED </a:t>
            </a:r>
            <a:r>
              <a:rPr lang="en-GB" b="1" dirty="0">
                <a:solidFill>
                  <a:srgbClr val="006600"/>
                </a:solidFill>
              </a:rPr>
              <a:t>REACTOR</a:t>
            </a:r>
          </a:p>
          <a:p>
            <a:pPr>
              <a:lnSpc>
                <a:spcPct val="90000"/>
              </a:lnSpc>
            </a:pPr>
            <a:r>
              <a:rPr lang="en-GB" dirty="0">
                <a:solidFill>
                  <a:schemeClr val="tx2"/>
                </a:solidFill>
              </a:rPr>
              <a:t> Uses enriched(2.3%  </a:t>
            </a:r>
            <a:r>
              <a:rPr lang="en-GB" baseline="30000" dirty="0">
                <a:solidFill>
                  <a:schemeClr val="tx2"/>
                </a:solidFill>
              </a:rPr>
              <a:t>235</a:t>
            </a:r>
            <a:r>
              <a:rPr lang="en-GB" dirty="0">
                <a:solidFill>
                  <a:schemeClr val="tx2"/>
                </a:solidFill>
              </a:rPr>
              <a:t>U) UO</a:t>
            </a:r>
            <a:r>
              <a:rPr lang="en-GB" baseline="-25000" dirty="0">
                <a:solidFill>
                  <a:schemeClr val="tx2"/>
                </a:solidFill>
              </a:rPr>
              <a:t>2</a:t>
            </a:r>
            <a:r>
              <a:rPr lang="en-GB" dirty="0">
                <a:solidFill>
                  <a:schemeClr val="tx2"/>
                </a:solidFill>
              </a:rPr>
              <a:t>, graphite </a:t>
            </a:r>
            <a:r>
              <a:rPr lang="en-GB" dirty="0" smtClean="0">
                <a:solidFill>
                  <a:schemeClr val="tx2"/>
                </a:solidFill>
              </a:rPr>
              <a:t>moderator</a:t>
            </a:r>
            <a:r>
              <a:rPr lang="en-GB" dirty="0">
                <a:solidFill>
                  <a:schemeClr val="tx2"/>
                </a:solidFill>
              </a:rPr>
              <a:t>, CO</a:t>
            </a:r>
            <a:r>
              <a:rPr lang="en-GB" baseline="-25000" dirty="0">
                <a:solidFill>
                  <a:schemeClr val="tx2"/>
                </a:solidFill>
              </a:rPr>
              <a:t>2</a:t>
            </a:r>
            <a:r>
              <a:rPr lang="en-GB" dirty="0">
                <a:solidFill>
                  <a:schemeClr val="tx2"/>
                </a:solidFill>
              </a:rPr>
              <a:t> coolant, stainless steel </a:t>
            </a:r>
            <a:r>
              <a:rPr lang="en-GB" dirty="0" smtClean="0">
                <a:solidFill>
                  <a:schemeClr val="tx2"/>
                </a:solidFill>
              </a:rPr>
              <a:t>cladding</a:t>
            </a:r>
            <a:endParaRPr lang="en-GB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r>
              <a:rPr lang="en-GB" dirty="0">
                <a:solidFill>
                  <a:schemeClr val="tx2"/>
                </a:solidFill>
              </a:rPr>
              <a:t>Coolant Temperature ~ 938K at 40 bar</a:t>
            </a:r>
          </a:p>
          <a:p>
            <a:pPr>
              <a:lnSpc>
                <a:spcPct val="90000"/>
              </a:lnSpc>
            </a:pPr>
            <a:r>
              <a:rPr lang="en-GB" dirty="0">
                <a:solidFill>
                  <a:schemeClr val="tx2"/>
                </a:solidFill>
              </a:rPr>
              <a:t>Steam Temperature ~ 838K at 160 bar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GB" sz="2400" dirty="0">
                <a:solidFill>
                  <a:srgbClr val="006600"/>
                </a:solidFill>
              </a:rPr>
              <a:t>~ Same efficiency as fossil fuel plant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23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428604"/>
            <a:ext cx="8786874" cy="6143668"/>
          </a:xfrm>
        </p:spPr>
        <p:txBody>
          <a:bodyPr>
            <a:normAutofit/>
          </a:bodyPr>
          <a:lstStyle/>
          <a:p>
            <a:r>
              <a:rPr lang="en-GB" dirty="0" smtClean="0"/>
              <a:t>A very high temperature helium cooled graphite moderated reactor </a:t>
            </a:r>
            <a:r>
              <a:rPr lang="en-GB" b="1" dirty="0" smtClean="0">
                <a:solidFill>
                  <a:srgbClr val="FF0000"/>
                </a:solidFill>
              </a:rPr>
              <a:t>(HTGR) </a:t>
            </a:r>
            <a:r>
              <a:rPr lang="en-GB" dirty="0" smtClean="0"/>
              <a:t>operates at a temperature of 1000</a:t>
            </a:r>
            <a:r>
              <a:rPr lang="en-GB" baseline="30000" dirty="0" smtClean="0"/>
              <a:t>o</a:t>
            </a:r>
            <a:r>
              <a:rPr lang="en-GB" dirty="0" smtClean="0"/>
              <a:t>C</a:t>
            </a:r>
          </a:p>
          <a:p>
            <a:pPr lvl="1"/>
            <a:r>
              <a:rPr lang="en-GB" dirty="0" smtClean="0"/>
              <a:t>Considerably higher than water cooled reactors (~300</a:t>
            </a:r>
            <a:r>
              <a:rPr lang="en-GB" baseline="30000" dirty="0" smtClean="0"/>
              <a:t>o</a:t>
            </a:r>
            <a:r>
              <a:rPr lang="en-GB" dirty="0" smtClean="0"/>
              <a:t>C) or liquid metal cooled reactors (~600</a:t>
            </a:r>
            <a:r>
              <a:rPr lang="en-GB" baseline="30000" dirty="0" smtClean="0"/>
              <a:t>o</a:t>
            </a:r>
            <a:r>
              <a:rPr lang="en-GB" dirty="0" smtClean="0"/>
              <a:t>C)</a:t>
            </a:r>
          </a:p>
          <a:p>
            <a:pPr lvl="1"/>
            <a:r>
              <a:rPr lang="en-GB" dirty="0" smtClean="0"/>
              <a:t>Fuel is in the form of small </a:t>
            </a:r>
          </a:p>
          <a:p>
            <a:pPr lvl="1">
              <a:buNone/>
            </a:pPr>
            <a:r>
              <a:rPr lang="en-GB" dirty="0" smtClean="0"/>
              <a:t>s</a:t>
            </a:r>
            <a:r>
              <a:rPr lang="en-GB" dirty="0" smtClean="0"/>
              <a:t>pheres of mixed fissile and</a:t>
            </a:r>
          </a:p>
          <a:p>
            <a:pPr lvl="1">
              <a:buNone/>
            </a:pPr>
            <a:r>
              <a:rPr lang="en-GB" dirty="0" smtClean="0"/>
              <a:t>f</a:t>
            </a:r>
            <a:r>
              <a:rPr lang="en-GB" dirty="0" smtClean="0"/>
              <a:t>ertile material in thin carbon</a:t>
            </a:r>
          </a:p>
          <a:p>
            <a:pPr lvl="1">
              <a:buNone/>
            </a:pPr>
            <a:r>
              <a:rPr lang="en-GB" dirty="0" smtClean="0"/>
              <a:t>and silicon carbide shells</a:t>
            </a:r>
          </a:p>
          <a:p>
            <a:pPr lvl="1"/>
            <a:r>
              <a:rPr lang="en-GB" dirty="0" smtClean="0"/>
              <a:t>Fuel is enriched to 8%</a:t>
            </a:r>
          </a:p>
          <a:p>
            <a:pPr lvl="1"/>
            <a:r>
              <a:rPr lang="en-GB" dirty="0" smtClean="0"/>
              <a:t>A  </a:t>
            </a:r>
            <a:r>
              <a:rPr lang="en-GB" b="1" dirty="0" smtClean="0">
                <a:solidFill>
                  <a:srgbClr val="FF0000"/>
                </a:solidFill>
              </a:rPr>
              <a:t>Pebble Bed Reactor</a:t>
            </a:r>
          </a:p>
          <a:p>
            <a:r>
              <a:rPr lang="en-GB" dirty="0" smtClean="0"/>
              <a:t>High temperature ensures </a:t>
            </a:r>
          </a:p>
          <a:p>
            <a:pPr>
              <a:buNone/>
            </a:pPr>
            <a:r>
              <a:rPr lang="en-GB" dirty="0" smtClean="0"/>
              <a:t>	</a:t>
            </a:r>
            <a:r>
              <a:rPr lang="en-GB" dirty="0" smtClean="0"/>
              <a:t>the annealing of radiation damage in the graphite</a:t>
            </a:r>
          </a:p>
          <a:p>
            <a:r>
              <a:rPr lang="en-GB" dirty="0" smtClean="0"/>
              <a:t>A strong negative temperature coefficient of reactivity</a:t>
            </a:r>
          </a:p>
          <a:p>
            <a:r>
              <a:rPr lang="en-GB" dirty="0" smtClean="0"/>
              <a:t>Main safety concern is to avoid air contact with hot graphite</a:t>
            </a:r>
          </a:p>
          <a:p>
            <a:pPr lvl="1">
              <a:buNone/>
            </a:pPr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23</a:t>
            </a:r>
            <a:endParaRPr lang="en-GB"/>
          </a:p>
        </p:txBody>
      </p:sp>
      <p:pic>
        <p:nvPicPr>
          <p:cNvPr id="6" name="Picture 5" descr="8.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05865" y="2000240"/>
            <a:ext cx="4605260" cy="3143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214290"/>
            <a:ext cx="8072494" cy="6303987"/>
          </a:xfrm>
        </p:spPr>
        <p:txBody>
          <a:bodyPr>
            <a:normAutofit lnSpcReduction="10000"/>
          </a:bodyPr>
          <a:lstStyle/>
          <a:p>
            <a:pPr algn="ctr">
              <a:buFontTx/>
              <a:buNone/>
            </a:pPr>
            <a:r>
              <a:rPr lang="en-GB" b="1" dirty="0">
                <a:solidFill>
                  <a:srgbClr val="006600"/>
                </a:solidFill>
              </a:rPr>
              <a:t>P.W.R.</a:t>
            </a:r>
            <a:r>
              <a:rPr lang="en-GB" dirty="0">
                <a:solidFill>
                  <a:srgbClr val="006600"/>
                </a:solidFill>
              </a:rPr>
              <a:t>   </a:t>
            </a:r>
            <a:r>
              <a:rPr lang="en-GB" b="1" dirty="0">
                <a:solidFill>
                  <a:srgbClr val="006600"/>
                </a:solidFill>
              </a:rPr>
              <a:t>-  PRESSURISED </a:t>
            </a:r>
            <a:r>
              <a:rPr lang="en-GB" b="1" dirty="0" smtClean="0">
                <a:solidFill>
                  <a:srgbClr val="006600"/>
                </a:solidFill>
              </a:rPr>
              <a:t>WATER </a:t>
            </a:r>
            <a:r>
              <a:rPr lang="en-GB" b="1" dirty="0">
                <a:solidFill>
                  <a:srgbClr val="006600"/>
                </a:solidFill>
              </a:rPr>
              <a:t>REACTOR</a:t>
            </a:r>
          </a:p>
          <a:p>
            <a:pPr>
              <a:buNone/>
            </a:pPr>
            <a:r>
              <a:rPr lang="en-GB" dirty="0">
                <a:solidFill>
                  <a:schemeClr val="tx2"/>
                </a:solidFill>
              </a:rPr>
              <a:t> Uses enriched(2.5%  </a:t>
            </a:r>
            <a:r>
              <a:rPr lang="en-GB" baseline="30000" dirty="0">
                <a:solidFill>
                  <a:schemeClr val="tx2"/>
                </a:solidFill>
              </a:rPr>
              <a:t>235</a:t>
            </a:r>
            <a:r>
              <a:rPr lang="en-GB" dirty="0">
                <a:solidFill>
                  <a:schemeClr val="tx2"/>
                </a:solidFill>
              </a:rPr>
              <a:t>U) UO</a:t>
            </a:r>
            <a:r>
              <a:rPr lang="en-GB" baseline="-25000" dirty="0">
                <a:solidFill>
                  <a:schemeClr val="tx2"/>
                </a:solidFill>
              </a:rPr>
              <a:t>2 </a:t>
            </a:r>
            <a:r>
              <a:rPr lang="en-GB" dirty="0">
                <a:solidFill>
                  <a:schemeClr val="tx2"/>
                </a:solidFill>
              </a:rPr>
              <a:t>, </a:t>
            </a:r>
            <a:endParaRPr lang="en-GB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GB" dirty="0" smtClean="0">
                <a:solidFill>
                  <a:schemeClr val="tx2"/>
                </a:solidFill>
              </a:rPr>
              <a:t>in </a:t>
            </a:r>
            <a:r>
              <a:rPr lang="en-GB" dirty="0">
                <a:solidFill>
                  <a:schemeClr val="tx2"/>
                </a:solidFill>
              </a:rPr>
              <a:t>ZIRCALOY cladding, water </a:t>
            </a:r>
            <a:endParaRPr lang="en-GB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GB" dirty="0" smtClean="0">
                <a:solidFill>
                  <a:schemeClr val="tx2"/>
                </a:solidFill>
              </a:rPr>
              <a:t>moderator </a:t>
            </a:r>
            <a:r>
              <a:rPr lang="en-GB" dirty="0">
                <a:solidFill>
                  <a:schemeClr val="tx2"/>
                </a:solidFill>
              </a:rPr>
              <a:t>and coolant</a:t>
            </a:r>
          </a:p>
          <a:p>
            <a:pPr>
              <a:buNone/>
            </a:pPr>
            <a:r>
              <a:rPr lang="en-GB" dirty="0">
                <a:solidFill>
                  <a:schemeClr val="tx2"/>
                </a:solidFill>
              </a:rPr>
              <a:t>Limitation of T</a:t>
            </a:r>
            <a:r>
              <a:rPr lang="en-GB" baseline="-25000" dirty="0">
                <a:solidFill>
                  <a:schemeClr val="tx2"/>
                </a:solidFill>
              </a:rPr>
              <a:t>1 </a:t>
            </a:r>
            <a:r>
              <a:rPr lang="en-GB" dirty="0">
                <a:solidFill>
                  <a:schemeClr val="tx2"/>
                </a:solidFill>
              </a:rPr>
              <a:t>~ 647K, </a:t>
            </a:r>
            <a:r>
              <a:rPr lang="en-GB" dirty="0" smtClean="0">
                <a:solidFill>
                  <a:schemeClr val="tx2"/>
                </a:solidFill>
              </a:rPr>
              <a:t>critical</a:t>
            </a:r>
          </a:p>
          <a:p>
            <a:pPr>
              <a:buNone/>
            </a:pPr>
            <a:r>
              <a:rPr lang="en-GB" dirty="0" smtClean="0">
                <a:solidFill>
                  <a:schemeClr val="tx2"/>
                </a:solidFill>
              </a:rPr>
              <a:t> </a:t>
            </a:r>
            <a:r>
              <a:rPr lang="en-GB" dirty="0">
                <a:solidFill>
                  <a:schemeClr val="tx2"/>
                </a:solidFill>
              </a:rPr>
              <a:t>temperature of water in practice.</a:t>
            </a:r>
          </a:p>
          <a:p>
            <a:pPr>
              <a:buNone/>
            </a:pPr>
            <a:r>
              <a:rPr lang="en-GB" dirty="0">
                <a:solidFill>
                  <a:schemeClr val="tx2"/>
                </a:solidFill>
              </a:rPr>
              <a:t>Core temperature ~ 573K at a </a:t>
            </a:r>
            <a:endParaRPr lang="en-GB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GB" dirty="0" smtClean="0">
                <a:solidFill>
                  <a:schemeClr val="tx2"/>
                </a:solidFill>
              </a:rPr>
              <a:t>very </a:t>
            </a:r>
            <a:r>
              <a:rPr lang="en-GB" dirty="0">
                <a:solidFill>
                  <a:schemeClr val="tx2"/>
                </a:solidFill>
              </a:rPr>
              <a:t>high coolant pressure </a:t>
            </a:r>
            <a:endParaRPr lang="en-GB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GB" dirty="0" smtClean="0">
                <a:solidFill>
                  <a:schemeClr val="tx2"/>
                </a:solidFill>
              </a:rPr>
              <a:t>~</a:t>
            </a:r>
            <a:r>
              <a:rPr lang="en-GB" dirty="0">
                <a:solidFill>
                  <a:schemeClr val="tx2"/>
                </a:solidFill>
              </a:rPr>
              <a:t>150 </a:t>
            </a:r>
            <a:r>
              <a:rPr lang="en-GB" dirty="0" smtClean="0">
                <a:solidFill>
                  <a:schemeClr val="tx2"/>
                </a:solidFill>
              </a:rPr>
              <a:t>bar</a:t>
            </a:r>
          </a:p>
          <a:p>
            <a:pPr>
              <a:buNone/>
            </a:pPr>
            <a:endParaRPr lang="en-GB" dirty="0">
              <a:solidFill>
                <a:schemeClr val="tx2"/>
              </a:solidFill>
            </a:endParaRPr>
          </a:p>
          <a:p>
            <a:pPr lvl="1"/>
            <a:r>
              <a:rPr lang="en-GB" sz="2400" dirty="0">
                <a:solidFill>
                  <a:srgbClr val="006600"/>
                </a:solidFill>
              </a:rPr>
              <a:t>ADVANTAGE of P.W.R. is that the core size is much smaller than for graphite moderated </a:t>
            </a:r>
            <a:r>
              <a:rPr lang="en-GB" sz="2400" dirty="0" smtClean="0">
                <a:solidFill>
                  <a:srgbClr val="006600"/>
                </a:solidFill>
              </a:rPr>
              <a:t>reactors</a:t>
            </a:r>
          </a:p>
          <a:p>
            <a:pPr lvl="1"/>
            <a:r>
              <a:rPr lang="en-GB" sz="2400" dirty="0" smtClean="0">
                <a:solidFill>
                  <a:srgbClr val="006600"/>
                </a:solidFill>
              </a:rPr>
              <a:t>By far the most popular design in commission today</a:t>
            </a:r>
          </a:p>
          <a:p>
            <a:pPr lvl="1"/>
            <a:r>
              <a:rPr lang="en-GB" sz="2400" dirty="0" smtClean="0">
                <a:solidFill>
                  <a:srgbClr val="006600"/>
                </a:solidFill>
              </a:rPr>
              <a:t>Efficiency ~ 32%</a:t>
            </a:r>
            <a:endParaRPr lang="en-GB" dirty="0">
              <a:solidFill>
                <a:schemeClr val="tx2"/>
              </a:solidFill>
            </a:endParaRPr>
          </a:p>
          <a:p>
            <a:pPr>
              <a:buFontTx/>
              <a:buNone/>
            </a:pPr>
            <a:r>
              <a:rPr lang="en-GB" b="1" dirty="0">
                <a:solidFill>
                  <a:schemeClr val="tx2"/>
                </a:solidFill>
              </a:rPr>
              <a:t>	Other reactor systems are shown in the following table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23</a:t>
            </a:r>
            <a:endParaRPr lang="en-GB"/>
          </a:p>
        </p:txBody>
      </p:sp>
      <p:pic>
        <p:nvPicPr>
          <p:cNvPr id="6" name="Picture 5" descr="8.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4876" y="642918"/>
            <a:ext cx="4087368" cy="34168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357167"/>
            <a:ext cx="8072494" cy="616111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endParaRPr lang="en-GB" b="1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23</a:t>
            </a:r>
            <a:endParaRPr lang="en-GB"/>
          </a:p>
        </p:txBody>
      </p:sp>
      <p:graphicFrame>
        <p:nvGraphicFramePr>
          <p:cNvPr id="6" name="Group 131"/>
          <p:cNvGraphicFramePr>
            <a:graphicFrameLocks noGrp="1"/>
          </p:cNvGraphicFramePr>
          <p:nvPr/>
        </p:nvGraphicFramePr>
        <p:xfrm>
          <a:off x="142844" y="142852"/>
          <a:ext cx="8947687" cy="6233205"/>
        </p:xfrm>
        <a:graphic>
          <a:graphicData uri="http://schemas.openxmlformats.org/drawingml/2006/table">
            <a:tbl>
              <a:tblPr/>
              <a:tblGrid>
                <a:gridCol w="2214578"/>
                <a:gridCol w="1714512"/>
                <a:gridCol w="1928806"/>
                <a:gridCol w="1500218"/>
                <a:gridCol w="1589573"/>
              </a:tblGrid>
              <a:tr h="80776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</a:rPr>
                        <a:t>       SYSTEM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</a:rPr>
                        <a:t>FUEL (% </a:t>
                      </a:r>
                      <a:r>
                        <a:rPr kumimoji="0" lang="en-GB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</a:rPr>
                        <a:t>235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</a:rPr>
                        <a:t>U) CLADDING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</a:rPr>
                        <a:t>MODERATOR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</a:rPr>
                        <a:t>COOLANT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</a:rPr>
                        <a:t>TEMP. K</a:t>
                      </a: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935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</a:rPr>
                        <a:t>CANDU 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901F3"/>
                          </a:solidFill>
                          <a:effectLst/>
                          <a:latin typeface="Times New Roman" pitchFamily="18" charset="0"/>
                        </a:rPr>
                        <a:t>(Canadian)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Nat. UO</a:t>
                      </a:r>
                      <a:r>
                        <a:rPr kumimoji="0" lang="en-GB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Zircaloy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    D</a:t>
                      </a:r>
                      <a:r>
                        <a:rPr kumimoji="0" lang="en-GB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O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   D</a:t>
                      </a:r>
                      <a:r>
                        <a:rPr kumimoji="0" lang="en-GB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O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     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573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275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</a:rPr>
                        <a:t>SGHWR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 (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901F3"/>
                          </a:solidFill>
                          <a:effectLst/>
                          <a:latin typeface="Times New Roman" pitchFamily="18" charset="0"/>
                        </a:rPr>
                        <a:t>Steam Gen. Heavy Water Reactor)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UO</a:t>
                      </a:r>
                      <a:r>
                        <a:rPr kumimoji="0" lang="en-GB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2  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(2.3%)</a:t>
                      </a:r>
                      <a:endParaRPr kumimoji="0" lang="en-GB" sz="20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Zircaloy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 D</a:t>
                      </a:r>
                      <a:r>
                        <a:rPr kumimoji="0" lang="en-GB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O 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901F3"/>
                          </a:solidFill>
                          <a:effectLst/>
                          <a:latin typeface="Times New Roman" pitchFamily="18" charset="0"/>
                        </a:rPr>
                        <a:t>(Uses less than CANDU)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    H</a:t>
                      </a:r>
                      <a:r>
                        <a:rPr kumimoji="0" lang="en-GB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O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     573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935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</a:rPr>
                        <a:t>BWR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901F3"/>
                          </a:solidFill>
                          <a:effectLst/>
                          <a:latin typeface="Times New Roman" pitchFamily="18" charset="0"/>
                        </a:rPr>
                        <a:t>(Boiling Water)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UO</a:t>
                      </a:r>
                      <a:r>
                        <a:rPr kumimoji="0" lang="en-GB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2 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(2.5%)</a:t>
                      </a:r>
                      <a:endParaRPr kumimoji="0" lang="en-GB" sz="20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Zircaloy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     H</a:t>
                      </a:r>
                      <a:r>
                        <a:rPr kumimoji="0" lang="en-GB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O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    H</a:t>
                      </a:r>
                      <a:r>
                        <a:rPr kumimoji="0" lang="en-GB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O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     573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901F3"/>
                          </a:solidFill>
                          <a:effectLst/>
                          <a:latin typeface="Times New Roman" pitchFamily="18" charset="0"/>
                        </a:rPr>
                        <a:t>½ P of P.W.R.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11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</a:rPr>
                        <a:t>HTGR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  (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901F3"/>
                          </a:solidFill>
                          <a:effectLst/>
                          <a:latin typeface="Times New Roman" pitchFamily="18" charset="0"/>
                        </a:rPr>
                        <a:t>High Temp. Gas Cooled)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UO</a:t>
                      </a:r>
                      <a:r>
                        <a:rPr kumimoji="0" lang="en-GB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2 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or UC</a:t>
                      </a:r>
                      <a:r>
                        <a:rPr kumimoji="0" lang="en-GB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2 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(&gt;2.5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%)</a:t>
                      </a:r>
                      <a:r>
                        <a:rPr kumimoji="0" lang="en-GB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Graphite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       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     He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  1023 - 1273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901F3"/>
                          </a:solidFill>
                          <a:effectLst/>
                          <a:latin typeface="Times New Roman" pitchFamily="18" charset="0"/>
                        </a:rPr>
                        <a:t>High efficiency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935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</a:rPr>
                        <a:t>FAST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901F3"/>
                          </a:solidFill>
                          <a:effectLst/>
                          <a:latin typeface="Times New Roman" pitchFamily="18" charset="0"/>
                        </a:rPr>
                        <a:t>(Breeder)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UO</a:t>
                      </a:r>
                      <a:r>
                        <a:rPr kumimoji="0" lang="en-GB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2 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or PuO</a:t>
                      </a:r>
                      <a:r>
                        <a:rPr kumimoji="0" lang="en-GB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2 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(25% - 50%)</a:t>
                      </a:r>
                      <a:r>
                        <a:rPr kumimoji="0" lang="en-GB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      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NONE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     Na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   873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11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</a:rPr>
                        <a:t>RMBK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901F3"/>
                          </a:solidFill>
                          <a:effectLst/>
                          <a:latin typeface="Times New Roman" pitchFamily="18" charset="0"/>
                        </a:rPr>
                        <a:t>(Russian – Chernobyl)</a:t>
                      </a:r>
                    </a:p>
                  </a:txBody>
                  <a:tcPr marL="84406" marR="844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UO</a:t>
                      </a:r>
                      <a:r>
                        <a:rPr kumimoji="0" lang="en-GB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2 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(2 - 2.4%)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      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      H</a:t>
                      </a:r>
                      <a:r>
                        <a:rPr kumimoji="0" lang="en-GB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O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   573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901F3"/>
                          </a:solidFill>
                          <a:effectLst/>
                          <a:latin typeface="Times New Roman" pitchFamily="18" charset="0"/>
                        </a:rPr>
                        <a:t>Graphite at 973</a:t>
                      </a: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rm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NEGATIVE FEEDBACK EFFECTS</a:t>
            </a:r>
            <a:endParaRPr lang="en-GB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928670"/>
            <a:ext cx="8501122" cy="5483245"/>
          </a:xfrm>
        </p:spPr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It is desirable to design reactors such that an increase in power automatically produces negative feedback to ensure safety</a:t>
            </a:r>
          </a:p>
          <a:p>
            <a:r>
              <a:rPr lang="en-GB" dirty="0" smtClean="0">
                <a:solidFill>
                  <a:schemeClr val="tx2"/>
                </a:solidFill>
              </a:rPr>
              <a:t>One example is the </a:t>
            </a:r>
            <a:r>
              <a:rPr lang="en-GB" b="1" dirty="0" smtClean="0">
                <a:solidFill>
                  <a:srgbClr val="FF0000"/>
                </a:solidFill>
              </a:rPr>
              <a:t>Negative Temperature Coefficient</a:t>
            </a:r>
          </a:p>
          <a:p>
            <a:pPr lvl="1"/>
            <a:r>
              <a:rPr lang="en-GB" sz="2400" dirty="0" smtClean="0"/>
              <a:t>An increase of  temperature causes Doppler Broadening of the </a:t>
            </a:r>
            <a:r>
              <a:rPr lang="en-GB" sz="2400" baseline="30000" dirty="0" smtClean="0"/>
              <a:t>238</a:t>
            </a:r>
            <a:r>
              <a:rPr lang="en-GB" sz="2400" dirty="0" smtClean="0"/>
              <a:t>U resonances leading to increased absorption</a:t>
            </a:r>
          </a:p>
          <a:p>
            <a:r>
              <a:rPr lang="en-GB" dirty="0" smtClean="0">
                <a:solidFill>
                  <a:schemeClr val="tx2"/>
                </a:solidFill>
              </a:rPr>
              <a:t>For </a:t>
            </a:r>
            <a:r>
              <a:rPr lang="en-GB" dirty="0" err="1" smtClean="0">
                <a:solidFill>
                  <a:schemeClr val="tx2"/>
                </a:solidFill>
              </a:rPr>
              <a:t>PWRs</a:t>
            </a:r>
            <a:r>
              <a:rPr lang="en-GB" dirty="0" smtClean="0">
                <a:solidFill>
                  <a:schemeClr val="tx2"/>
                </a:solidFill>
              </a:rPr>
              <a:t> and </a:t>
            </a:r>
            <a:r>
              <a:rPr lang="en-GB" dirty="0" err="1" smtClean="0">
                <a:solidFill>
                  <a:schemeClr val="tx2"/>
                </a:solidFill>
              </a:rPr>
              <a:t>BWRs</a:t>
            </a:r>
            <a:r>
              <a:rPr lang="en-GB" dirty="0" smtClean="0">
                <a:solidFill>
                  <a:schemeClr val="tx2"/>
                </a:solidFill>
              </a:rPr>
              <a:t> a </a:t>
            </a:r>
            <a:r>
              <a:rPr lang="en-GB" b="1" dirty="0" smtClean="0">
                <a:solidFill>
                  <a:srgbClr val="FF0000"/>
                </a:solidFill>
              </a:rPr>
              <a:t>Negative Void Coefficient </a:t>
            </a:r>
            <a:r>
              <a:rPr lang="en-GB" dirty="0" smtClean="0">
                <a:solidFill>
                  <a:schemeClr val="tx2"/>
                </a:solidFill>
              </a:rPr>
              <a:t>is desirable</a:t>
            </a:r>
          </a:p>
          <a:p>
            <a:pPr lvl="1"/>
            <a:r>
              <a:rPr lang="en-GB" sz="2400" dirty="0" smtClean="0">
                <a:solidFill>
                  <a:srgbClr val="006600"/>
                </a:solidFill>
              </a:rPr>
              <a:t>Increased boiling creates more bubbles and decreases the moderator to fuel ratio leading to </a:t>
            </a:r>
          </a:p>
          <a:p>
            <a:pPr lvl="2"/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Increased leakage (a -</a:t>
            </a:r>
            <a:r>
              <a:rPr lang="en-GB" sz="2400" dirty="0" err="1" smtClean="0">
                <a:solidFill>
                  <a:schemeClr val="accent2">
                    <a:lumMod val="75000"/>
                  </a:schemeClr>
                </a:solidFill>
              </a:rPr>
              <a:t>ve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 effect)</a:t>
            </a:r>
          </a:p>
          <a:p>
            <a:pPr lvl="2"/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Increased capture in </a:t>
            </a:r>
            <a:r>
              <a:rPr lang="en-GB" sz="2400" baseline="30000" dirty="0" smtClean="0">
                <a:solidFill>
                  <a:schemeClr val="accent2">
                    <a:lumMod val="75000"/>
                  </a:schemeClr>
                </a:solidFill>
              </a:rPr>
              <a:t>238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U (a -</a:t>
            </a:r>
            <a:r>
              <a:rPr lang="en-GB" sz="2400" dirty="0" err="1" smtClean="0">
                <a:solidFill>
                  <a:schemeClr val="accent2">
                    <a:lumMod val="75000"/>
                  </a:schemeClr>
                </a:solidFill>
              </a:rPr>
              <a:t>ve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 effect)</a:t>
            </a:r>
          </a:p>
          <a:p>
            <a:pPr lvl="2"/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Increased energy for neutrons 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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sz="2400" dirty="0" err="1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</a:rPr>
              <a:t>s</a:t>
            </a:r>
            <a:r>
              <a:rPr lang="en-GB" sz="2400" baseline="-25000" dirty="0" err="1" smtClean="0">
                <a:solidFill>
                  <a:schemeClr val="accent2">
                    <a:lumMod val="75000"/>
                  </a:schemeClr>
                </a:solidFill>
              </a:rPr>
              <a:t>F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 falls (a -</a:t>
            </a:r>
            <a:r>
              <a:rPr lang="en-GB" sz="2400" dirty="0" err="1" smtClean="0">
                <a:solidFill>
                  <a:schemeClr val="accent2">
                    <a:lumMod val="75000"/>
                  </a:schemeClr>
                </a:solidFill>
              </a:rPr>
              <a:t>ve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 effect)</a:t>
            </a:r>
          </a:p>
          <a:p>
            <a:pPr lvl="2"/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Thermal utilisation factor increases (a +</a:t>
            </a:r>
            <a:r>
              <a:rPr lang="en-GB" sz="2400" dirty="0" err="1" smtClean="0">
                <a:solidFill>
                  <a:schemeClr val="accent2">
                    <a:lumMod val="75000"/>
                  </a:schemeClr>
                </a:solidFill>
              </a:rPr>
              <a:t>ve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 effect)</a:t>
            </a:r>
          </a:p>
          <a:p>
            <a:r>
              <a:rPr lang="en-GB" dirty="0" smtClean="0">
                <a:solidFill>
                  <a:schemeClr val="tx2"/>
                </a:solidFill>
              </a:rPr>
              <a:t>Western reactors are designed to include these safety features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23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OPERATING CHARACTERISTICS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2369" y="1219200"/>
            <a:ext cx="8088923" cy="5334000"/>
          </a:xfrm>
        </p:spPr>
        <p:txBody>
          <a:bodyPr/>
          <a:lstStyle/>
          <a:p>
            <a:pPr marL="457200" indent="-457200">
              <a:lnSpc>
                <a:spcPct val="90000"/>
              </a:lnSpc>
              <a:buFontTx/>
              <a:buNone/>
            </a:pPr>
            <a:r>
              <a:rPr lang="en-GB" b="1" dirty="0" smtClean="0">
                <a:solidFill>
                  <a:srgbClr val="8901F3"/>
                </a:solidFill>
              </a:rPr>
              <a:t>DEFINITIONS</a:t>
            </a:r>
            <a:endParaRPr lang="en-GB" b="1" dirty="0">
              <a:solidFill>
                <a:srgbClr val="8901F3"/>
              </a:solidFill>
            </a:endParaRPr>
          </a:p>
          <a:p>
            <a:pPr marL="457200" indent="-457200">
              <a:lnSpc>
                <a:spcPct val="90000"/>
              </a:lnSpc>
            </a:pPr>
            <a:r>
              <a:rPr lang="en-GB" dirty="0">
                <a:solidFill>
                  <a:schemeClr val="tx2"/>
                </a:solidFill>
              </a:rPr>
              <a:t>Introduce</a:t>
            </a:r>
            <a:r>
              <a:rPr lang="en-GB" b="1" dirty="0">
                <a:solidFill>
                  <a:schemeClr val="tx2"/>
                </a:solidFill>
              </a:rPr>
              <a:t> EXCESS REACTIVITY  </a:t>
            </a:r>
            <a:r>
              <a:rPr lang="en-GB" b="1" dirty="0" err="1">
                <a:solidFill>
                  <a:schemeClr val="tx2"/>
                </a:solidFill>
                <a:latin typeface="Symbol" pitchFamily="18" charset="2"/>
              </a:rPr>
              <a:t>d</a:t>
            </a:r>
            <a:r>
              <a:rPr lang="en-GB" b="1" dirty="0" err="1">
                <a:solidFill>
                  <a:schemeClr val="tx2"/>
                </a:solidFill>
              </a:rPr>
              <a:t>k</a:t>
            </a:r>
            <a:r>
              <a:rPr lang="en-GB" b="1" dirty="0">
                <a:solidFill>
                  <a:schemeClr val="tx2"/>
                </a:solidFill>
              </a:rPr>
              <a:t> = k – 1</a:t>
            </a:r>
          </a:p>
          <a:p>
            <a:pPr marL="914400" lvl="1" indent="-457200">
              <a:lnSpc>
                <a:spcPct val="90000"/>
              </a:lnSpc>
            </a:pPr>
            <a:r>
              <a:rPr lang="en-GB" sz="2400" dirty="0"/>
              <a:t>(Remember k is the reproduction constant)</a:t>
            </a:r>
          </a:p>
          <a:p>
            <a:pPr marL="457200" indent="-457200">
              <a:lnSpc>
                <a:spcPct val="90000"/>
              </a:lnSpc>
            </a:pPr>
            <a:r>
              <a:rPr lang="en-GB" dirty="0">
                <a:solidFill>
                  <a:schemeClr val="tx2"/>
                </a:solidFill>
              </a:rPr>
              <a:t>Also introduce </a:t>
            </a:r>
            <a:r>
              <a:rPr lang="en-GB" b="1" dirty="0">
                <a:solidFill>
                  <a:schemeClr val="tx2"/>
                </a:solidFill>
              </a:rPr>
              <a:t>REACTIVITY  </a:t>
            </a:r>
            <a:r>
              <a:rPr lang="en-GB" b="1" dirty="0">
                <a:solidFill>
                  <a:schemeClr val="tx2"/>
                </a:solidFill>
                <a:latin typeface="Symbol" pitchFamily="18" charset="2"/>
              </a:rPr>
              <a:t>r</a:t>
            </a:r>
            <a:r>
              <a:rPr lang="en-GB" b="1" dirty="0">
                <a:solidFill>
                  <a:schemeClr val="tx2"/>
                </a:solidFill>
              </a:rPr>
              <a:t> = (k – 1) / k</a:t>
            </a:r>
          </a:p>
          <a:p>
            <a:pPr marL="914400" lvl="1" indent="-457200">
              <a:lnSpc>
                <a:spcPct val="90000"/>
              </a:lnSpc>
            </a:pPr>
            <a:r>
              <a:rPr lang="en-GB" sz="2400" dirty="0">
                <a:solidFill>
                  <a:schemeClr val="tx2"/>
                </a:solidFill>
              </a:rPr>
              <a:t>Since k ~ 1 </a:t>
            </a:r>
            <a:r>
              <a:rPr lang="en-GB" sz="2400" dirty="0" err="1">
                <a:solidFill>
                  <a:schemeClr val="tx2"/>
                </a:solidFill>
                <a:latin typeface="Symbol" pitchFamily="18" charset="2"/>
              </a:rPr>
              <a:t>d</a:t>
            </a:r>
            <a:r>
              <a:rPr lang="en-GB" sz="2400" dirty="0" err="1">
                <a:solidFill>
                  <a:schemeClr val="tx2"/>
                </a:solidFill>
              </a:rPr>
              <a:t>k</a:t>
            </a:r>
            <a:r>
              <a:rPr lang="en-GB" sz="2400" dirty="0">
                <a:solidFill>
                  <a:schemeClr val="tx2"/>
                </a:solidFill>
              </a:rPr>
              <a:t> ~ </a:t>
            </a:r>
            <a:r>
              <a:rPr lang="en-GB" sz="2400" dirty="0">
                <a:solidFill>
                  <a:schemeClr val="tx2"/>
                </a:solidFill>
                <a:latin typeface="Symbol" pitchFamily="18" charset="2"/>
              </a:rPr>
              <a:t>r</a:t>
            </a:r>
          </a:p>
          <a:p>
            <a:pPr marL="457200" indent="-457200">
              <a:lnSpc>
                <a:spcPct val="90000"/>
              </a:lnSpc>
              <a:buFontTx/>
              <a:buNone/>
            </a:pPr>
            <a:r>
              <a:rPr lang="en-GB" b="1" dirty="0">
                <a:solidFill>
                  <a:srgbClr val="8901F3"/>
                </a:solidFill>
              </a:rPr>
              <a:t>CONTROL SYSTEMS</a:t>
            </a:r>
            <a:r>
              <a:rPr lang="en-GB" dirty="0"/>
              <a:t> </a:t>
            </a:r>
            <a:r>
              <a:rPr lang="en-GB" dirty="0">
                <a:solidFill>
                  <a:schemeClr val="tx2"/>
                </a:solidFill>
              </a:rPr>
              <a:t>– Three Functions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n-GB" dirty="0">
                <a:solidFill>
                  <a:schemeClr val="tx2"/>
                </a:solidFill>
              </a:rPr>
              <a:t>Introduce small changes in </a:t>
            </a:r>
            <a:r>
              <a:rPr lang="en-GB" dirty="0">
                <a:solidFill>
                  <a:schemeClr val="tx2"/>
                </a:solidFill>
                <a:latin typeface="Symbol" pitchFamily="18" charset="2"/>
              </a:rPr>
              <a:t>r</a:t>
            </a:r>
            <a:r>
              <a:rPr lang="en-GB" dirty="0">
                <a:solidFill>
                  <a:schemeClr val="tx2"/>
                </a:solidFill>
              </a:rPr>
              <a:t> for start up, control of power and shutdown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n-GB" dirty="0">
                <a:solidFill>
                  <a:schemeClr val="tx2"/>
                </a:solidFill>
              </a:rPr>
              <a:t>Absorb built in excess reactivity and compensate for fuel burn up and poisoning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n-GB" dirty="0">
                <a:solidFill>
                  <a:schemeClr val="tx2"/>
                </a:solidFill>
              </a:rPr>
              <a:t>Emergency shut down</a:t>
            </a:r>
          </a:p>
          <a:p>
            <a:pPr marL="457200" indent="-457200">
              <a:lnSpc>
                <a:spcPct val="90000"/>
              </a:lnSpc>
            </a:pPr>
            <a:r>
              <a:rPr lang="en-GB" dirty="0">
                <a:solidFill>
                  <a:schemeClr val="tx2"/>
                </a:solidFill>
              </a:rPr>
              <a:t>For 1 fast changes of </a:t>
            </a:r>
            <a:r>
              <a:rPr lang="en-GB" dirty="0">
                <a:solidFill>
                  <a:schemeClr val="tx2"/>
                </a:solidFill>
                <a:latin typeface="Symbol" pitchFamily="18" charset="2"/>
              </a:rPr>
              <a:t>r</a:t>
            </a:r>
            <a:r>
              <a:rPr lang="en-GB" dirty="0">
                <a:solidFill>
                  <a:schemeClr val="tx2"/>
                </a:solidFill>
              </a:rPr>
              <a:t> are required, slow will do for 2 and ultra fast  changes are needed for 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23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7224" y="500042"/>
            <a:ext cx="7175988" cy="1752600"/>
          </a:xfrm>
        </p:spPr>
        <p:txBody>
          <a:bodyPr/>
          <a:lstStyle/>
          <a:p>
            <a:r>
              <a:rPr lang="en-GB" dirty="0">
                <a:solidFill>
                  <a:schemeClr val="tx2"/>
                </a:solidFill>
              </a:rPr>
              <a:t>These control systems can be a mixture of manual and automatic</a:t>
            </a:r>
          </a:p>
          <a:p>
            <a:pPr lvl="1"/>
            <a:r>
              <a:rPr lang="en-GB" sz="2400" dirty="0"/>
              <a:t>For 3. The system must be automatic and fail safe</a:t>
            </a:r>
          </a:p>
          <a:p>
            <a:pPr algn="ctr">
              <a:buFontTx/>
              <a:buNone/>
            </a:pPr>
            <a:r>
              <a:rPr lang="en-GB" b="1" dirty="0">
                <a:solidFill>
                  <a:schemeClr val="tx2"/>
                </a:solidFill>
              </a:rPr>
              <a:t>PRINCIPLE OF A CONTROL SYSTEM</a:t>
            </a:r>
          </a:p>
        </p:txBody>
      </p:sp>
      <p:graphicFrame>
        <p:nvGraphicFramePr>
          <p:cNvPr id="76804" name="Object 4"/>
          <p:cNvGraphicFramePr>
            <a:graphicFrameLocks noChangeAspect="1"/>
          </p:cNvGraphicFramePr>
          <p:nvPr/>
        </p:nvGraphicFramePr>
        <p:xfrm>
          <a:off x="1785918" y="2285992"/>
          <a:ext cx="4963258" cy="2413000"/>
        </p:xfrm>
        <a:graphic>
          <a:graphicData uri="http://schemas.openxmlformats.org/presentationml/2006/ole">
            <p:oleObj spid="_x0000_s198658" name="Designer Drawing" r:id="rId3" imgW="5358960" imgH="2393280" progId="">
              <p:embed/>
            </p:oleObj>
          </a:graphicData>
        </a:graphic>
      </p:graphicFrame>
      <p:sp>
        <p:nvSpPr>
          <p:cNvPr id="76805" name="Text Box 5"/>
          <p:cNvSpPr txBox="1">
            <a:spLocks noChangeArrowheads="1"/>
          </p:cNvSpPr>
          <p:nvPr/>
        </p:nvSpPr>
        <p:spPr bwMode="auto">
          <a:xfrm>
            <a:off x="428596" y="5143512"/>
            <a:ext cx="8360815" cy="12003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GB" b="1" dirty="0">
                <a:solidFill>
                  <a:schemeClr val="hlink"/>
                </a:solidFill>
              </a:rPr>
              <a:t> </a:t>
            </a:r>
            <a:r>
              <a:rPr lang="en-GB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MONITOR 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 Measures neutron flux in BF</a:t>
            </a:r>
            <a:r>
              <a:rPr lang="en-GB" sz="24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ionisation chamber</a:t>
            </a:r>
          </a:p>
          <a:p>
            <a:pPr>
              <a:buFontTx/>
              <a:buChar char="•"/>
            </a:pPr>
            <a:r>
              <a:rPr lang="en-GB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COMPARATOR 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 Compares flux with set of standard values</a:t>
            </a:r>
          </a:p>
          <a:p>
            <a:pPr>
              <a:buFontTx/>
              <a:buChar char="•"/>
            </a:pPr>
            <a:r>
              <a:rPr lang="en-GB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CONTROL SYSTEM 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  Depends on specific reactor type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23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11670</TotalTime>
  <Words>913</Words>
  <Application>Microsoft Office PowerPoint</Application>
  <PresentationFormat>On-screen Show (4:3)</PresentationFormat>
  <Paragraphs>189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Office Theme</vt:lpstr>
      <vt:lpstr>Custom Design</vt:lpstr>
      <vt:lpstr>1_Custom Design</vt:lpstr>
      <vt:lpstr>Designer Drawing</vt:lpstr>
      <vt:lpstr>Equation</vt:lpstr>
      <vt:lpstr>Microsoft Equation 3.0</vt:lpstr>
      <vt:lpstr>REACTOR OPERATIONS</vt:lpstr>
      <vt:lpstr>Slide 2</vt:lpstr>
      <vt:lpstr>FEATURES OF REAL SYSTEMS </vt:lpstr>
      <vt:lpstr>Slide 4</vt:lpstr>
      <vt:lpstr>Slide 5</vt:lpstr>
      <vt:lpstr>Slide 6</vt:lpstr>
      <vt:lpstr>NEGATIVE FEEDBACK EFFECTS</vt:lpstr>
      <vt:lpstr>OPERATING CHARACTERISTICS</vt:lpstr>
      <vt:lpstr>Slide 9</vt:lpstr>
      <vt:lpstr>Slide 10</vt:lpstr>
      <vt:lpstr>REACTOR KINETICS</vt:lpstr>
      <vt:lpstr>Slide 12</vt:lpstr>
      <vt:lpstr>=</vt:lpstr>
    </vt:vector>
  </TitlesOfParts>
  <Company>The University of Liverpool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Computing Services</dc:creator>
  <cp:lastModifiedBy>Computing Services</cp:lastModifiedBy>
  <cp:revision>60</cp:revision>
  <dcterms:created xsi:type="dcterms:W3CDTF">2009-05-20T14:32:32Z</dcterms:created>
  <dcterms:modified xsi:type="dcterms:W3CDTF">2010-03-18T10:29:35Z</dcterms:modified>
</cp:coreProperties>
</file>