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5"/>
  </p:notesMasterIdLst>
  <p:sldIdLst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4775200" cy="791308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NEUTRON DIFFUSION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714356"/>
            <a:ext cx="8286808" cy="100013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THE CONTINUITY EQUATION</a:t>
            </a:r>
          </a:p>
          <a:p>
            <a:pPr>
              <a:defRPr/>
            </a:pPr>
            <a:r>
              <a:rPr lang="en-GB" sz="2600" dirty="0" smtClean="0">
                <a:solidFill>
                  <a:schemeClr val="accent1">
                    <a:lumMod val="75000"/>
                  </a:schemeClr>
                </a:solidFill>
              </a:rPr>
              <a:t>Consider the number of neutrons in an infinitesimal volume </a:t>
            </a:r>
            <a:r>
              <a:rPr lang="en-GB" sz="2600" dirty="0" err="1" smtClean="0">
                <a:solidFill>
                  <a:schemeClr val="accent1">
                    <a:lumMod val="75000"/>
                  </a:schemeClr>
                </a:solidFill>
              </a:rPr>
              <a:t>dV</a:t>
            </a:r>
            <a:endParaRPr lang="en-GB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26" name="Object 88"/>
          <p:cNvGraphicFramePr>
            <a:graphicFrameLocks noChangeAspect="1"/>
          </p:cNvGraphicFramePr>
          <p:nvPr/>
        </p:nvGraphicFramePr>
        <p:xfrm>
          <a:off x="3286115" y="1696916"/>
          <a:ext cx="2071703" cy="1284776"/>
        </p:xfrm>
        <a:graphic>
          <a:graphicData uri="http://schemas.openxmlformats.org/presentationml/2006/ole">
            <p:oleObj spid="_x0000_s120834" name="Designer Drawing" r:id="rId3" imgW="2058120" imgH="1567080" progId="">
              <p:embed/>
            </p:oleObj>
          </a:graphicData>
        </a:graphic>
      </p:graphicFrame>
      <p:graphicFrame>
        <p:nvGraphicFramePr>
          <p:cNvPr id="1027" name="Object 89"/>
          <p:cNvGraphicFramePr>
            <a:graphicFrameLocks noChangeAspect="1"/>
          </p:cNvGraphicFramePr>
          <p:nvPr/>
        </p:nvGraphicFramePr>
        <p:xfrm>
          <a:off x="1714480" y="3500438"/>
          <a:ext cx="5429288" cy="527538"/>
        </p:xfrm>
        <a:graphic>
          <a:graphicData uri="http://schemas.openxmlformats.org/presentationml/2006/ole">
            <p:oleObj spid="_x0000_s120835" name="Equation" r:id="rId4" imgW="2565360" imgH="393480" progId="Equation.3">
              <p:embed/>
            </p:oleObj>
          </a:graphicData>
        </a:graphic>
      </p:graphicFrame>
      <p:graphicFrame>
        <p:nvGraphicFramePr>
          <p:cNvPr id="1028" name="Object 90"/>
          <p:cNvGraphicFramePr>
            <a:graphicFrameLocks noChangeAspect="1"/>
          </p:cNvGraphicFramePr>
          <p:nvPr/>
        </p:nvGraphicFramePr>
        <p:xfrm>
          <a:off x="2714612" y="2143116"/>
          <a:ext cx="428628" cy="367079"/>
        </p:xfrm>
        <a:graphic>
          <a:graphicData uri="http://schemas.openxmlformats.org/presentationml/2006/ole">
            <p:oleObj spid="_x0000_s120836" name="Equation" r:id="rId5" imgW="190440" imgH="228600" progId="Equation.3">
              <p:embed/>
            </p:oleObj>
          </a:graphicData>
        </a:graphic>
      </p:graphicFrame>
      <p:sp>
        <p:nvSpPr>
          <p:cNvPr id="1032" name="Text Box 91"/>
          <p:cNvSpPr txBox="1">
            <a:spLocks noChangeArrowheads="1"/>
          </p:cNvSpPr>
          <p:nvPr/>
        </p:nvSpPr>
        <p:spPr bwMode="auto">
          <a:xfrm>
            <a:off x="1016001" y="2901462"/>
            <a:ext cx="55960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dirty="0"/>
              <a:t>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Loss of neutrons in x direction per second</a:t>
            </a:r>
          </a:p>
        </p:txBody>
      </p:sp>
      <p:sp>
        <p:nvSpPr>
          <p:cNvPr id="1033" name="Text Box 92"/>
          <p:cNvSpPr txBox="1">
            <a:spLocks noChangeArrowheads="1"/>
          </p:cNvSpPr>
          <p:nvPr/>
        </p:nvSpPr>
        <p:spPr bwMode="auto">
          <a:xfrm>
            <a:off x="1016001" y="4062046"/>
            <a:ext cx="47724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Leakage = loss from entire volume</a:t>
            </a:r>
            <a:r>
              <a:rPr lang="en-GB" sz="2400" dirty="0" smtClean="0"/>
              <a:t> 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9" name="Object 93"/>
          <p:cNvGraphicFramePr>
            <a:graphicFrameLocks noChangeAspect="1"/>
          </p:cNvGraphicFramePr>
          <p:nvPr/>
        </p:nvGraphicFramePr>
        <p:xfrm>
          <a:off x="1571604" y="4500570"/>
          <a:ext cx="6515100" cy="1522413"/>
        </p:xfrm>
        <a:graphic>
          <a:graphicData uri="http://schemas.openxmlformats.org/presentationml/2006/ole">
            <p:oleObj spid="_x0000_s120837" name="Equation" r:id="rId6" imgW="3301920" imgH="914400" progId="Equation.3">
              <p:embed/>
            </p:oleObj>
          </a:graphicData>
        </a:graphic>
      </p:graphicFrame>
      <p:graphicFrame>
        <p:nvGraphicFramePr>
          <p:cNvPr id="120838" name="Object 90"/>
          <p:cNvGraphicFramePr>
            <a:graphicFrameLocks noChangeAspect="1"/>
          </p:cNvGraphicFramePr>
          <p:nvPr/>
        </p:nvGraphicFramePr>
        <p:xfrm>
          <a:off x="5357818" y="2000240"/>
          <a:ext cx="1995487" cy="631825"/>
        </p:xfrm>
        <a:graphic>
          <a:graphicData uri="http://schemas.openxmlformats.org/presentationml/2006/ole">
            <p:oleObj spid="_x0000_s120838" name="Equation" r:id="rId7" imgW="7365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14546" y="6072206"/>
            <a:ext cx="6468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sym typeface="Symbol"/>
              </a:rPr>
              <a:t>  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FLUX LEAKAGE  = - D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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  <a:sym typeface="Symbol"/>
              </a:rPr>
              <a:t>F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  <a:cs typeface="Times New Roman" pitchFamily="18" charset="0"/>
                <a:sym typeface="Symbol"/>
              </a:rPr>
              <a:t>(21.1)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307181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Calculate the multiplication factor k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a reactor core containing a mixture of uranium, enriched to 1.7% in 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U, and graphite with a ratio </a:t>
            </a:r>
            <a:r>
              <a:rPr lang="en-GB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Graphite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N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500:1 graphite atoms to fuel atoms given that the resonance escape probability p = 0.73 and the fast fission factor </a:t>
            </a:r>
            <a:b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e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1.02.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has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(235) = 579  b ,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(235) = 680 b and density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18700 kg m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has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(238) = 2.7 b and density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18700 kg m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Graphite has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(graphite) = 0.0045 b and density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r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1600 kg m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First calculate f: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f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(fuel) /[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(fuel) +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 S</a:t>
            </a:r>
            <a:r>
              <a:rPr lang="en-GB" baseline="-25000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(graphite)]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(fuel) = n</a:t>
            </a:r>
            <a:r>
              <a:rPr lang="en-GB" baseline="-25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(235) + n</a:t>
            </a:r>
            <a:r>
              <a:rPr lang="en-GB" baseline="-25000" dirty="0" smtClean="0">
                <a:solidFill>
                  <a:schemeClr val="tx2"/>
                </a:solidFill>
              </a:rPr>
              <a:t>238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(238)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        = N</a:t>
            </a:r>
            <a:r>
              <a:rPr lang="en-GB" baseline="-25000" dirty="0" smtClean="0">
                <a:solidFill>
                  <a:schemeClr val="tx2"/>
                </a:solidFill>
              </a:rPr>
              <a:t>U </a:t>
            </a:r>
            <a:r>
              <a:rPr lang="en-GB" dirty="0" smtClean="0">
                <a:solidFill>
                  <a:schemeClr val="tx2"/>
                </a:solidFill>
              </a:rPr>
              <a:t>(0.017 x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(235) + 0.983 x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(238)) = N</a:t>
            </a:r>
            <a:r>
              <a:rPr lang="en-GB" baseline="-25000" dirty="0" smtClean="0">
                <a:solidFill>
                  <a:schemeClr val="tx2"/>
                </a:solidFill>
              </a:rPr>
              <a:t>U</a:t>
            </a:r>
            <a:r>
              <a:rPr lang="en-GB" dirty="0" smtClean="0">
                <a:solidFill>
                  <a:schemeClr val="tx2"/>
                </a:solidFill>
              </a:rPr>
              <a:t> x 14.2 b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(graphite)] = </a:t>
            </a:r>
            <a:r>
              <a:rPr lang="en-GB" dirty="0" err="1" smtClean="0">
                <a:solidFill>
                  <a:schemeClr val="tx2"/>
                </a:solidFill>
              </a:rPr>
              <a:t>N</a:t>
            </a:r>
            <a:r>
              <a:rPr lang="en-GB" baseline="-25000" dirty="0" err="1" smtClean="0">
                <a:solidFill>
                  <a:schemeClr val="tx2"/>
                </a:solidFill>
              </a:rPr>
              <a:t>Graphite</a:t>
            </a:r>
            <a:r>
              <a:rPr lang="en-GB" baseline="-25000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(graphite) = 500 N</a:t>
            </a:r>
            <a:r>
              <a:rPr lang="en-GB" baseline="-25000" dirty="0" smtClean="0">
                <a:solidFill>
                  <a:schemeClr val="tx2"/>
                </a:solidFill>
              </a:rPr>
              <a:t>U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(graphite)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         = 500 N</a:t>
            </a:r>
            <a:r>
              <a:rPr lang="en-GB" baseline="-25000" dirty="0" smtClean="0">
                <a:solidFill>
                  <a:schemeClr val="tx2"/>
                </a:solidFill>
              </a:rPr>
              <a:t>U  </a:t>
            </a:r>
            <a:r>
              <a:rPr lang="en-GB" dirty="0" smtClean="0">
                <a:solidFill>
                  <a:schemeClr val="tx2"/>
                </a:solidFill>
              </a:rPr>
              <a:t>x 0.0045 = N</a:t>
            </a:r>
            <a:r>
              <a:rPr lang="en-GB" baseline="-25000" dirty="0" smtClean="0">
                <a:solidFill>
                  <a:schemeClr val="tx2"/>
                </a:solidFill>
              </a:rPr>
              <a:t>U  </a:t>
            </a:r>
            <a:r>
              <a:rPr lang="en-GB" dirty="0" smtClean="0">
                <a:solidFill>
                  <a:schemeClr val="tx2"/>
                </a:solidFill>
              </a:rPr>
              <a:t>x 2.25 b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So f = 14.2 / (14.2 + 2.25) = 0.863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Now calculate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		h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(fuel) /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S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(fuel) </a:t>
            </a:r>
          </a:p>
          <a:p>
            <a:pPr>
              <a:buNone/>
            </a:pP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(fuel) = n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(235) + n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238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(238) 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= N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U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(0.017 x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(235) + 0.983 x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0.0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 = N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x 9.84 b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(fuel) = N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x 14.2 b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		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2.5 </a:t>
            </a:r>
            <a:r>
              <a:rPr lang="en-GB" dirty="0" smtClean="0">
                <a:solidFill>
                  <a:srgbClr val="FF0000"/>
                </a:solidFill>
              </a:rPr>
              <a:t>x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9.84</a:t>
            </a:r>
            <a:r>
              <a:rPr lang="en-GB" dirty="0" smtClean="0">
                <a:solidFill>
                  <a:srgbClr val="FF0000"/>
                </a:solidFill>
              </a:rPr>
              <a:t> /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14.2 = 1.73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  <a:latin typeface="Symbol" pitchFamily="18" charset="2"/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k</a:t>
            </a:r>
            <a:r>
              <a:rPr lang="en-GB" b="1" baseline="-25000" dirty="0" smtClean="0">
                <a:solidFill>
                  <a:srgbClr val="FF0000"/>
                </a:solidFill>
              </a:rPr>
              <a:t>∞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GB" b="1" dirty="0" smtClean="0">
                <a:solidFill>
                  <a:srgbClr val="FF0000"/>
                </a:solidFill>
              </a:rPr>
              <a:t> p f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b="1" dirty="0" smtClean="0">
                <a:solidFill>
                  <a:srgbClr val="FF0000"/>
                </a:solidFill>
              </a:rPr>
              <a:t> = 1. x 0.73 x 0.863 x 1.73 = 1.11</a:t>
            </a:r>
            <a:endParaRPr lang="en-GB" b="1" dirty="0" smtClean="0">
              <a:solidFill>
                <a:srgbClr val="FF0000"/>
              </a:solidFill>
              <a:latin typeface="Symbol" pitchFamily="18" charset="2"/>
            </a:endParaRPr>
          </a:p>
          <a:p>
            <a:pPr>
              <a:buNone/>
            </a:pPr>
            <a:endParaRPr lang="en-GB" dirty="0" smtClean="0">
              <a:solidFill>
                <a:schemeClr val="tx2"/>
              </a:solidFill>
              <a:latin typeface="Symbol" pitchFamily="18" charset="2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0"/>
            <a:ext cx="7175500" cy="2110154"/>
          </a:xfrm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NEUTRON DIFFUSION EQUATION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Introduce a source of neutrons</a:t>
            </a:r>
          </a:p>
          <a:p>
            <a:pPr lvl="1"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S created per unit volume per second</a:t>
            </a:r>
          </a:p>
          <a:p>
            <a:pPr lvl="1"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Allow for loss by absorption as well as by leakage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Rate of change of neutron density is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4282" y="2000240"/>
            <a:ext cx="8929718" cy="22159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hlink"/>
                </a:solidFill>
              </a:rPr>
              <a:t> </a:t>
            </a:r>
            <a:r>
              <a:rPr lang="en-GB" b="1" dirty="0" smtClean="0">
                <a:solidFill>
                  <a:schemeClr val="hlink"/>
                </a:solidFill>
              </a:rPr>
              <a:t>				 </a:t>
            </a:r>
            <a:endParaRPr lang="en-GB" b="1" dirty="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(21.2)</a:t>
            </a:r>
          </a:p>
          <a:p>
            <a:pPr>
              <a:defRPr/>
            </a:pPr>
            <a:endParaRPr lang="en-GB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NEUTRON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DIFFUSION EQUATION</a:t>
            </a:r>
            <a:r>
              <a:rPr lang="en-GB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STEADY </a:t>
            </a: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STATE		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(21.3)</a:t>
            </a:r>
            <a:endParaRPr lang="en-GB" sz="24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428728" y="2143116"/>
          <a:ext cx="3756025" cy="785813"/>
        </p:xfrm>
        <a:graphic>
          <a:graphicData uri="http://schemas.openxmlformats.org/presentationml/2006/ole">
            <p:oleObj spid="_x0000_s121858" name="Equation" r:id="rId3" imgW="1612800" imgH="39348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3428992" y="3571876"/>
          <a:ext cx="4000528" cy="827695"/>
        </p:xfrm>
        <a:graphic>
          <a:graphicData uri="http://schemas.openxmlformats.org/presentationml/2006/ole">
            <p:oleObj spid="_x0000_s121859" name="Equation" r:id="rId4" imgW="2108160" imgH="393480" progId="Equation.3">
              <p:embed/>
            </p:oleObj>
          </a:graphicData>
        </a:graphic>
      </p:graphicFrame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57158" y="4643446"/>
            <a:ext cx="807879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GB" sz="2400" b="1" dirty="0">
                <a:solidFill>
                  <a:schemeClr val="hlink"/>
                </a:solidFill>
              </a:rPr>
              <a:t>  BOUNDARY CONDITIONS</a:t>
            </a:r>
            <a:endParaRPr lang="en-GB" sz="2400" baseline="30000" dirty="0">
              <a:solidFill>
                <a:schemeClr val="hlink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 0 and finite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same symmetry as reactor geometry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J and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continuous at interfaces between media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0 at boundary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28605"/>
            <a:ext cx="8358246" cy="785817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DIFFUSION LENGTH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rgbClr val="006600"/>
                </a:solidFill>
              </a:rPr>
              <a:t>If there are no sources and there is a steady state we have</a:t>
            </a:r>
            <a:r>
              <a:rPr lang="en-GB" dirty="0" smtClean="0">
                <a:solidFill>
                  <a:srgbClr val="006600"/>
                </a:solidFill>
              </a:rPr>
              <a:t>:-</a:t>
            </a:r>
          </a:p>
          <a:p>
            <a:pPr marL="457200" indent="-457200">
              <a:lnSpc>
                <a:spcPct val="90000"/>
              </a:lnSpc>
              <a:defRPr/>
            </a:pPr>
            <a:endParaRPr lang="en-GB" dirty="0" smtClean="0">
              <a:solidFill>
                <a:srgbClr val="006600"/>
              </a:solidFill>
            </a:endParaRPr>
          </a:p>
          <a:p>
            <a:pPr marL="457200" indent="-457200">
              <a:lnSpc>
                <a:spcPct val="90000"/>
              </a:lnSpc>
              <a:defRPr/>
            </a:pPr>
            <a:endParaRPr lang="en-GB" dirty="0" smtClean="0">
              <a:solidFill>
                <a:srgbClr val="006600"/>
              </a:solidFill>
            </a:endParaRPr>
          </a:p>
          <a:p>
            <a:pPr marL="4000500" lvl="8" indent="-457200"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rgbClr val="006600"/>
                </a:solidFill>
              </a:rPr>
              <a:t>	</a:t>
            </a:r>
            <a:r>
              <a:rPr lang="en-GB" dirty="0" smtClean="0">
                <a:solidFill>
                  <a:srgbClr val="006600"/>
                </a:solidFill>
              </a:rPr>
              <a:t>	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(21.4)</a:t>
            </a:r>
            <a:endParaRPr lang="en-GB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defRPr/>
            </a:pPr>
            <a:endParaRPr lang="en-GB" dirty="0" smtClean="0">
              <a:solidFill>
                <a:srgbClr val="006600"/>
              </a:solidFill>
            </a:endParaRPr>
          </a:p>
          <a:p>
            <a:pPr marL="457200" indent="-457200">
              <a:lnSpc>
                <a:spcPct val="90000"/>
              </a:lnSpc>
              <a:defRPr/>
            </a:pPr>
            <a:endParaRPr lang="en-GB" dirty="0" smtClean="0">
              <a:solidFill>
                <a:srgbClr val="006600"/>
              </a:solidFill>
            </a:endParaRPr>
          </a:p>
          <a:p>
            <a:pPr marL="4000500" lvl="8" indent="-457200">
              <a:lnSpc>
                <a:spcPct val="90000"/>
              </a:lnSpc>
              <a:defRPr/>
            </a:pPr>
            <a:endParaRPr lang="en-GB" dirty="0" smtClean="0">
              <a:solidFill>
                <a:srgbClr val="0066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85720" y="2571744"/>
            <a:ext cx="8572560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1"/>
                </a:solidFill>
                <a:sym typeface="Wingdings" pitchFamily="2" charset="2"/>
              </a:rPr>
              <a:t> 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where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400" b="1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the </a:t>
            </a:r>
            <a:r>
              <a:rPr lang="en-GB" sz="2400" b="1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DIFFUSION LENGTH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above equation is valid when there are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sources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 which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emit neutrons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isotropically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an infinite medium</a:t>
            </a:r>
          </a:p>
          <a:p>
            <a:pPr>
              <a:defRPr/>
            </a:pPr>
            <a:r>
              <a:rPr lang="en-GB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i.e. it applies in the spaces between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localised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we have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SPHERICAL SYMMETRY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defRPr/>
            </a:pPr>
            <a:r>
              <a:rPr lang="en-GB" sz="2400" baseline="-25000" dirty="0">
                <a:solidFill>
                  <a:schemeClr val="accent1"/>
                </a:solidFill>
              </a:rPr>
              <a:t>   </a:t>
            </a:r>
            <a:r>
              <a:rPr lang="en-GB" sz="2400" dirty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hlink"/>
                </a:solidFill>
              </a:rPr>
              <a:t>(</a:t>
            </a:r>
            <a:r>
              <a:rPr lang="en-GB" sz="2400" dirty="0" err="1">
                <a:solidFill>
                  <a:schemeClr val="hlink"/>
                </a:solidFill>
              </a:rPr>
              <a:t>r,</a:t>
            </a:r>
            <a:r>
              <a:rPr lang="en-GB" sz="2400" dirty="0" err="1">
                <a:solidFill>
                  <a:schemeClr val="hlink"/>
                </a:solidFill>
                <a:latin typeface="Symbol" pitchFamily="18" charset="2"/>
              </a:rPr>
              <a:t>q,f</a:t>
            </a:r>
            <a:r>
              <a:rPr lang="en-GB" sz="2400" dirty="0">
                <a:solidFill>
                  <a:schemeClr val="hlink"/>
                </a:solidFill>
              </a:rPr>
              <a:t>)  </a:t>
            </a:r>
            <a:r>
              <a:rPr lang="en-GB" sz="2400" dirty="0">
                <a:solidFill>
                  <a:schemeClr val="hlink"/>
                </a:solidFill>
                <a:sym typeface="Wingdings" pitchFamily="2" charset="2"/>
              </a:rPr>
              <a:t></a:t>
            </a:r>
            <a:r>
              <a:rPr lang="en-GB" sz="2400" dirty="0">
                <a:solidFill>
                  <a:schemeClr val="hlink"/>
                </a:solidFill>
              </a:rPr>
              <a:t> </a:t>
            </a:r>
            <a:r>
              <a:rPr lang="en-GB" sz="2400" dirty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hlink"/>
                </a:solidFill>
              </a:rPr>
              <a:t>(r)</a:t>
            </a:r>
            <a:r>
              <a:rPr lang="en-GB" sz="2400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only and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785786" y="1428736"/>
          <a:ext cx="6786610" cy="1189037"/>
        </p:xfrm>
        <a:graphic>
          <a:graphicData uri="http://schemas.openxmlformats.org/presentationml/2006/ole">
            <p:oleObj spid="_x0000_s122882" name="Equation" r:id="rId3" imgW="2412720" imgH="736560" progId="Equation.3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214414" y="4857760"/>
          <a:ext cx="6502400" cy="1467206"/>
        </p:xfrm>
        <a:graphic>
          <a:graphicData uri="http://schemas.openxmlformats.org/presentationml/2006/ole">
            <p:oleObj spid="_x0000_s122883" name="Equation" r:id="rId4" imgW="1790640" imgH="8380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10" y="214290"/>
            <a:ext cx="7461252" cy="2057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solution which satisfies the boundary conditions is</a:t>
            </a:r>
          </a:p>
          <a:p>
            <a:pPr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           </a:t>
            </a:r>
            <a:r>
              <a:rPr lang="en-GB" b="1" dirty="0" smtClean="0">
                <a:solidFill>
                  <a:schemeClr val="hlink"/>
                </a:solidFill>
                <a:latin typeface="Symbol" pitchFamily="18" charset="2"/>
              </a:rPr>
              <a:t>F(</a:t>
            </a:r>
            <a:r>
              <a:rPr lang="en-GB" b="1" dirty="0" smtClean="0">
                <a:solidFill>
                  <a:schemeClr val="hlink"/>
                </a:solidFill>
              </a:rPr>
              <a:t>r)= (A/r) x  exp(-r/L) </a:t>
            </a:r>
          </a:p>
          <a:p>
            <a:pPr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       where A = constant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6"/>
                </a:solidFill>
              </a:rPr>
              <a:t>  </a:t>
            </a:r>
            <a:r>
              <a:rPr lang="en-GB" sz="2400" dirty="0" smtClean="0">
                <a:solidFill>
                  <a:srgbClr val="006600"/>
                </a:solidFill>
              </a:rPr>
              <a:t>Check the solution by substitution</a:t>
            </a:r>
            <a:endParaRPr lang="en-GB" sz="2400" b="1" dirty="0" smtClean="0">
              <a:solidFill>
                <a:srgbClr val="006600"/>
              </a:solidFill>
              <a:latin typeface="Symbol" pitchFamily="18" charset="2"/>
            </a:endParaRP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rate of absorption in the infinite volume is given</a:t>
            </a:r>
          </a:p>
        </p:txBody>
      </p:sp>
      <p:graphicFrame>
        <p:nvGraphicFramePr>
          <p:cNvPr id="4098" name="Object 1029"/>
          <p:cNvGraphicFramePr>
            <a:graphicFrameLocks noChangeAspect="1"/>
          </p:cNvGraphicFramePr>
          <p:nvPr/>
        </p:nvGraphicFramePr>
        <p:xfrm>
          <a:off x="1071538" y="2571744"/>
          <a:ext cx="7299325" cy="3551238"/>
        </p:xfrm>
        <a:graphic>
          <a:graphicData uri="http://schemas.openxmlformats.org/presentationml/2006/ole">
            <p:oleObj spid="_x0000_s123906" name="Equation" r:id="rId3" imgW="2781000" imgH="21207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4290"/>
            <a:ext cx="8143932" cy="1235321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CROW FLIGHT DISTANCE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Real neutrons are continually scattered so their path is a </a:t>
            </a:r>
            <a:r>
              <a:rPr lang="en-GB" dirty="0" smtClean="0"/>
              <a:t>“</a:t>
            </a:r>
            <a:r>
              <a:rPr lang="en-GB" dirty="0" smtClean="0">
                <a:solidFill>
                  <a:schemeClr val="hlink"/>
                </a:solidFill>
              </a:rPr>
              <a:t>RANDOM WALK</a:t>
            </a:r>
            <a:r>
              <a:rPr lang="en-GB" dirty="0" smtClean="0"/>
              <a:t>”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500166" y="1428736"/>
          <a:ext cx="6129867" cy="1214446"/>
        </p:xfrm>
        <a:graphic>
          <a:graphicData uri="http://schemas.openxmlformats.org/presentationml/2006/ole">
            <p:oleObj spid="_x0000_s124930" name="Designer Drawing" r:id="rId3" imgW="4596840" imgH="1573200" progId="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42910" y="2714620"/>
            <a:ext cx="7572427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mean square ‘Crow Flight’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distance travelled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source S to absorption is</a:t>
            </a:r>
          </a:p>
        </p:txBody>
      </p:sp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1071538" y="3500438"/>
          <a:ext cx="6959600" cy="2571768"/>
        </p:xfrm>
        <a:graphic>
          <a:graphicData uri="http://schemas.openxmlformats.org/presentationml/2006/ole">
            <p:oleObj spid="_x0000_s124931" name="Equation" r:id="rId4" imgW="2971800" imgH="191736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71472" y="6072206"/>
            <a:ext cx="8208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i.e. the actual distance travelled is related to the diffusion length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5643578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(21.5)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REACTOR EQUATION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42910" y="857233"/>
            <a:ext cx="8001056" cy="20002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tx2"/>
                </a:solidFill>
              </a:rPr>
              <a:t>THERMAL NEUTRON VELOCITY DISTRIBUTION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Neutrons that are not being strongly absorbed reach </a:t>
            </a:r>
            <a:r>
              <a:rPr lang="en-GB" b="1" dirty="0" smtClean="0">
                <a:solidFill>
                  <a:srgbClr val="006600"/>
                </a:solidFill>
              </a:rPr>
              <a:t>thermal equilibrium</a:t>
            </a:r>
            <a:r>
              <a:rPr lang="en-GB" dirty="0" smtClean="0">
                <a:solidFill>
                  <a:srgbClr val="006600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with the medium in which they scatter i.e. the moderator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Speeds have a </a:t>
            </a:r>
            <a:r>
              <a:rPr lang="en-GB" sz="2400" b="1" dirty="0" smtClean="0">
                <a:solidFill>
                  <a:srgbClr val="006600"/>
                </a:solidFill>
              </a:rPr>
              <a:t>Maxwell-</a:t>
            </a:r>
            <a:r>
              <a:rPr lang="en-GB" sz="2400" b="1" dirty="0" err="1" smtClean="0">
                <a:solidFill>
                  <a:srgbClr val="006600"/>
                </a:solidFill>
              </a:rPr>
              <a:t>Boltzmann</a:t>
            </a:r>
            <a:r>
              <a:rPr lang="en-GB" sz="2400" dirty="0" smtClean="0">
                <a:solidFill>
                  <a:srgbClr val="006600"/>
                </a:solidFill>
              </a:rPr>
              <a:t> distribution</a:t>
            </a:r>
          </a:p>
        </p:txBody>
      </p:sp>
      <p:graphicFrame>
        <p:nvGraphicFramePr>
          <p:cNvPr id="6146" name="Object 2052"/>
          <p:cNvGraphicFramePr>
            <a:graphicFrameLocks noChangeAspect="1"/>
          </p:cNvGraphicFramePr>
          <p:nvPr/>
        </p:nvGraphicFramePr>
        <p:xfrm>
          <a:off x="1714480" y="2786058"/>
          <a:ext cx="5572164" cy="527538"/>
        </p:xfrm>
        <a:graphic>
          <a:graphicData uri="http://schemas.openxmlformats.org/presentationml/2006/ole">
            <p:oleObj spid="_x0000_s125954" name="Equation" r:id="rId3" imgW="1422360" imgH="355320" progId="Equation.3">
              <p:embed/>
            </p:oleObj>
          </a:graphicData>
        </a:graphic>
      </p:graphicFrame>
      <p:sp>
        <p:nvSpPr>
          <p:cNvPr id="6150" name="Text Box 2053"/>
          <p:cNvSpPr txBox="1">
            <a:spLocks noChangeArrowheads="1"/>
          </p:cNvSpPr>
          <p:nvPr/>
        </p:nvSpPr>
        <p:spPr bwMode="auto">
          <a:xfrm>
            <a:off x="508000" y="3500438"/>
            <a:ext cx="82296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n(v)</a:t>
            </a:r>
            <a:r>
              <a:rPr lang="en-GB" sz="24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is the number of neutrons / m</a:t>
            </a:r>
            <a:r>
              <a:rPr lang="en-GB" sz="2400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speeds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between v and </a:t>
            </a:r>
            <a:r>
              <a:rPr lang="en-GB" sz="24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v+dv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is the moderator temperature</a:t>
            </a:r>
          </a:p>
          <a:p>
            <a:pPr algn="ctr"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INTEGRATION OF THE DIFFUSION EQUATION 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We need to integrate</a:t>
            </a:r>
          </a:p>
        </p:txBody>
      </p:sp>
      <p:graphicFrame>
        <p:nvGraphicFramePr>
          <p:cNvPr id="6147" name="Object 2054"/>
          <p:cNvGraphicFramePr>
            <a:graphicFrameLocks noChangeAspect="1"/>
          </p:cNvGraphicFramePr>
          <p:nvPr/>
        </p:nvGraphicFramePr>
        <p:xfrm>
          <a:off x="2214546" y="5000636"/>
          <a:ext cx="4622800" cy="785818"/>
        </p:xfrm>
        <a:graphic>
          <a:graphicData uri="http://schemas.openxmlformats.org/presentationml/2006/ole">
            <p:oleObj spid="_x0000_s125955" name="Equation" r:id="rId4" imgW="1422360" imgH="393480" progId="Equation.3">
              <p:embed/>
            </p:oleObj>
          </a:graphicData>
        </a:graphic>
      </p:graphicFrame>
      <p:sp>
        <p:nvSpPr>
          <p:cNvPr id="6151" name="Text Box 2055"/>
          <p:cNvSpPr txBox="1">
            <a:spLocks noChangeArrowheads="1"/>
          </p:cNvSpPr>
          <p:nvPr/>
        </p:nvSpPr>
        <p:spPr bwMode="auto">
          <a:xfrm>
            <a:off x="857224" y="5715016"/>
            <a:ext cx="588513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over the thermal neutron energy range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214290"/>
            <a:ext cx="7175500" cy="110783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ASSUME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n(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t) 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t) are separable functions of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and t and use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AVERAGE QUANTITIES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I.E.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59833" y="1285860"/>
          <a:ext cx="8784167" cy="4077447"/>
        </p:xfrm>
        <a:graphic>
          <a:graphicData uri="http://schemas.openxmlformats.org/presentationml/2006/ole">
            <p:oleObj spid="_x0000_s126978" name="Equation" r:id="rId3" imgW="3238200" imgH="2539800" progId="Equation.3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3716" y="5357826"/>
            <a:ext cx="9040284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Now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,t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rate of production of neutrons in core</a:t>
            </a:r>
          </a:p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rate of production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x   rate of absorption </a:t>
            </a:r>
          </a:p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rate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absorption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2637692"/>
            <a:ext cx="7175500" cy="8440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Define </a:t>
            </a:r>
            <a:r>
              <a:rPr lang="en-GB" b="1" dirty="0" smtClean="0">
                <a:solidFill>
                  <a:schemeClr val="hlink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BUCKLING PARAMETER B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 Called the </a:t>
            </a:r>
            <a:r>
              <a:rPr lang="en-GB" dirty="0" smtClean="0">
                <a:solidFill>
                  <a:schemeClr val="hlink"/>
                </a:solidFill>
              </a:rPr>
              <a:t>Material Buckling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28662" y="500043"/>
          <a:ext cx="6715172" cy="2166226"/>
        </p:xfrm>
        <a:graphic>
          <a:graphicData uri="http://schemas.openxmlformats.org/presentationml/2006/ole">
            <p:oleObj spid="_x0000_s128002" name="Equation" r:id="rId3" imgW="3251160" imgH="114300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2214545" y="3578470"/>
          <a:ext cx="4643471" cy="707786"/>
        </p:xfrm>
        <a:graphic>
          <a:graphicData uri="http://schemas.openxmlformats.org/presentationml/2006/ole">
            <p:oleObj spid="_x0000_s128003" name="Equation" r:id="rId4" imgW="1955520" imgH="457200" progId="Equation.3">
              <p:embed/>
            </p:oleObj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914401" y="4273062"/>
            <a:ext cx="42609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REACTOR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2133600" y="4747846"/>
          <a:ext cx="3928533" cy="1181484"/>
        </p:xfrm>
        <a:graphic>
          <a:graphicData uri="http://schemas.openxmlformats.org/presentationml/2006/ole">
            <p:oleObj spid="_x0000_s128004" name="Equation" r:id="rId5" imgW="1447560" imgH="634680" progId="Equation.3">
              <p:embed/>
            </p:oleObj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71538" y="5929330"/>
            <a:ext cx="7793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EQUATION (for the steady state)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643834" y="200024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21.6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5272" y="364331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21.7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3834" y="550070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21.8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39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It is usual to write the relation for B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as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    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= (k</a:t>
            </a:r>
            <a:r>
              <a:rPr lang="en-GB" baseline="-25000" dirty="0" smtClean="0">
                <a:solidFill>
                  <a:srgbClr val="FF0000"/>
                </a:solidFill>
              </a:rPr>
              <a:t>∞</a:t>
            </a:r>
            <a:r>
              <a:rPr lang="en-GB" dirty="0" smtClean="0">
                <a:solidFill>
                  <a:srgbClr val="FF0000"/>
                </a:solidFill>
              </a:rPr>
              <a:t> – 1)/L</a:t>
            </a:r>
            <a:r>
              <a:rPr lang="en-GB" baseline="-25000" dirty="0" smtClean="0">
                <a:solidFill>
                  <a:srgbClr val="FF0000"/>
                </a:solidFill>
              </a:rPr>
              <a:t>C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where </a:t>
            </a:r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C </a:t>
            </a:r>
            <a:r>
              <a:rPr lang="en-GB" dirty="0" smtClean="0">
                <a:solidFill>
                  <a:schemeClr val="tx2"/>
                </a:solidFill>
              </a:rPr>
              <a:t>is neutron diffusion length in the core of the reactor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If the core is regarded as fuel + moderator only then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(C)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(F) +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(M)</a:t>
            </a:r>
          </a:p>
          <a:p>
            <a:pPr>
              <a:buFont typeface="Symbol" pitchFamily="18" charset="2"/>
              <a:buChar char=" "/>
            </a:pPr>
            <a:r>
              <a:rPr lang="en-GB" dirty="0" smtClean="0">
                <a:solidFill>
                  <a:schemeClr val="tx2"/>
                </a:solidFill>
              </a:rPr>
              <a:t>If L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is the diffusion length in the moderator we can express L</a:t>
            </a:r>
            <a:r>
              <a:rPr lang="en-GB" baseline="-25000" dirty="0" smtClean="0">
                <a:solidFill>
                  <a:schemeClr val="tx2"/>
                </a:solidFill>
              </a:rPr>
              <a:t>C </a:t>
            </a:r>
            <a:r>
              <a:rPr lang="en-GB" dirty="0" smtClean="0">
                <a:solidFill>
                  <a:schemeClr val="tx2"/>
                </a:solidFill>
              </a:rPr>
              <a:t>in terms of L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and the thermal utilisation factor f 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</a:t>
            </a:r>
            <a:r>
              <a:rPr lang="en-GB" dirty="0" smtClean="0">
                <a:solidFill>
                  <a:srgbClr val="FF0000"/>
                </a:solidFill>
              </a:rPr>
              <a:t>f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(F) / [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(F) +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(M)]  </a:t>
            </a:r>
            <a:r>
              <a:rPr lang="en-GB" dirty="0" smtClean="0">
                <a:solidFill>
                  <a:schemeClr val="tx2"/>
                </a:solidFill>
              </a:rPr>
              <a:t>in this case and so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(1-f)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(M) / [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(F) +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(M)] =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(M) 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(C)</a:t>
            </a:r>
          </a:p>
          <a:p>
            <a:pPr>
              <a:buFont typeface="Symbol" pitchFamily="18" charset="2"/>
              <a:buChar char="\"/>
            </a:pPr>
            <a:r>
              <a:rPr lang="en-GB" dirty="0" smtClean="0">
                <a:solidFill>
                  <a:schemeClr val="tx2"/>
                </a:solidFill>
                <a:sym typeface="Symbol"/>
              </a:rPr>
              <a:t>Since </a:t>
            </a:r>
            <a:r>
              <a:rPr lang="en-GB" dirty="0" smtClean="0">
                <a:solidFill>
                  <a:schemeClr val="tx2"/>
                </a:solidFill>
              </a:rPr>
              <a:t>L</a:t>
            </a:r>
            <a:r>
              <a:rPr lang="en-GB" baseline="-25000" dirty="0" smtClean="0">
                <a:solidFill>
                  <a:schemeClr val="tx2"/>
                </a:solidFill>
              </a:rPr>
              <a:t>C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</a:rPr>
              <a:t>  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=</a:t>
            </a:r>
            <a:r>
              <a:rPr lang="en-GB" dirty="0" smtClean="0">
                <a:solidFill>
                  <a:schemeClr val="tx2"/>
                </a:solidFill>
              </a:rPr>
              <a:t> D 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(C) and L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</a:rPr>
              <a:t>  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=</a:t>
            </a:r>
            <a:r>
              <a:rPr lang="en-GB" dirty="0" smtClean="0">
                <a:solidFill>
                  <a:schemeClr val="tx2"/>
                </a:solidFill>
              </a:rPr>
              <a:t> D 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(M) we obtain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		</a:t>
            </a:r>
            <a:r>
              <a:rPr lang="en-GB" b="1" dirty="0" smtClean="0">
                <a:solidFill>
                  <a:srgbClr val="FF0000"/>
                </a:solidFill>
              </a:rPr>
              <a:t>L</a:t>
            </a:r>
            <a:r>
              <a:rPr lang="en-GB" b="1" baseline="-25000" dirty="0" smtClean="0">
                <a:solidFill>
                  <a:srgbClr val="FF0000"/>
                </a:solidFill>
              </a:rPr>
              <a:t>C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baseline="-25000" dirty="0" smtClean="0">
                <a:solidFill>
                  <a:srgbClr val="FF0000"/>
                </a:solidFill>
              </a:rPr>
              <a:t> 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= (1 – f)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L</a:t>
            </a:r>
            <a:r>
              <a:rPr lang="en-GB" b="1" baseline="-25000" dirty="0" smtClean="0">
                <a:solidFill>
                  <a:srgbClr val="FF0000"/>
                </a:solidFill>
              </a:rPr>
              <a:t>M</a:t>
            </a:r>
            <a:r>
              <a:rPr lang="en-GB" b="1" baseline="30000" dirty="0" smtClean="0">
                <a:solidFill>
                  <a:srgbClr val="FF0000"/>
                </a:solidFill>
              </a:rPr>
              <a:t>2		</a:t>
            </a:r>
            <a:r>
              <a:rPr lang="en-GB" sz="2600" b="1" dirty="0" smtClean="0">
                <a:solidFill>
                  <a:schemeClr val="accent2">
                    <a:lumMod val="50000"/>
                  </a:schemeClr>
                </a:solidFill>
              </a:rPr>
              <a:t>(21.9)</a:t>
            </a:r>
            <a:endParaRPr lang="en-GB" sz="2600" b="1" baseline="30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b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6600"/>
                </a:solidFill>
              </a:rPr>
              <a:t>(N.B. This is equivalent to using </a:t>
            </a:r>
            <a:r>
              <a:rPr lang="en-GB" dirty="0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006600"/>
                </a:solidFill>
              </a:rPr>
              <a:t>A</a:t>
            </a:r>
            <a:r>
              <a:rPr lang="en-GB" dirty="0" smtClean="0">
                <a:solidFill>
                  <a:srgbClr val="006600"/>
                </a:solidFill>
              </a:rPr>
              <a:t>(C) in the formula for B (and L) on the previous slide. </a:t>
            </a:r>
          </a:p>
          <a:p>
            <a:pPr>
              <a:buNone/>
            </a:pPr>
            <a:r>
              <a:rPr lang="en-GB" dirty="0" smtClean="0">
                <a:solidFill>
                  <a:srgbClr val="006600"/>
                </a:solidFill>
              </a:rPr>
              <a:t>To evaluate </a:t>
            </a:r>
            <a:r>
              <a:rPr lang="en-GB" dirty="0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rgbClr val="006600"/>
                </a:solidFill>
              </a:rPr>
              <a:t>A</a:t>
            </a:r>
            <a:r>
              <a:rPr lang="en-GB" dirty="0" smtClean="0">
                <a:solidFill>
                  <a:srgbClr val="006600"/>
                </a:solidFill>
              </a:rPr>
              <a:t>(C) and f you would need to know the relative composition of the core).</a:t>
            </a:r>
          </a:p>
          <a:p>
            <a:pPr>
              <a:buNone/>
            </a:pPr>
            <a:endParaRPr lang="en-GB" baseline="300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11589</TotalTime>
  <Words>540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Office Theme</vt:lpstr>
      <vt:lpstr>Custom Design</vt:lpstr>
      <vt:lpstr>1_Custom Design</vt:lpstr>
      <vt:lpstr>Designer Drawing</vt:lpstr>
      <vt:lpstr>Equation</vt:lpstr>
      <vt:lpstr>Microsoft Equation 3.0</vt:lpstr>
      <vt:lpstr>NEUTRON DIFFUSION</vt:lpstr>
      <vt:lpstr> </vt:lpstr>
      <vt:lpstr>Slide 3</vt:lpstr>
      <vt:lpstr>Slide 4</vt:lpstr>
      <vt:lpstr>Slide 5</vt:lpstr>
      <vt:lpstr>THE REACTOR EQUATION</vt:lpstr>
      <vt:lpstr>Slide 7</vt:lpstr>
      <vt:lpstr>Slide 8</vt:lpstr>
      <vt:lpstr>Slide 9</vt:lpstr>
      <vt:lpstr>Calculate the multiplication factor k∞ of a reactor core containing a mixture of uranium, enriched to 1.7% in 235U, and graphite with a ratio NGraphite : NU of 500:1 graphite atoms to fuel atoms given that the resonance escape probability p = 0.73 and the fast fission factor  e = 1.02.  235U has sf (235) = 579  b , sA (235) = 680 b and density r = 18700 kg m-3, 238 U has sA (238) = 2.7 b and density r = 18700 kg m-3,  Graphite has sA (graphite) = 0.0045 b and density r = 1600 kg m-3</vt:lpstr>
      <vt:lpstr>Slide 11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39</cp:revision>
  <dcterms:created xsi:type="dcterms:W3CDTF">2009-05-20T14:32:32Z</dcterms:created>
  <dcterms:modified xsi:type="dcterms:W3CDTF">2010-03-19T09:40:41Z</dcterms:modified>
</cp:coreProperties>
</file>