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0" y="0"/>
            <a:ext cx="4775200" cy="791308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hlink"/>
                </a:solidFill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642918"/>
            <a:ext cx="8358246" cy="585791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The basic principles are simple but detailed calculations are difficult</a:t>
            </a:r>
          </a:p>
          <a:p>
            <a:pPr lvl="1">
              <a:buFont typeface="Wingdings" pitchFamily="2" charset="2"/>
              <a:buNone/>
            </a:pPr>
            <a:r>
              <a:rPr lang="en-GB" sz="2400" dirty="0" smtClean="0">
                <a:solidFill>
                  <a:srgbClr val="006600"/>
                </a:solidFill>
                <a:sym typeface="Wingdings" pitchFamily="2" charset="2"/>
              </a:rPr>
              <a:t></a:t>
            </a:r>
            <a:r>
              <a:rPr lang="en-GB" sz="2400" dirty="0" smtClean="0">
                <a:solidFill>
                  <a:srgbClr val="006600"/>
                </a:solidFill>
              </a:rPr>
              <a:t>Use very simplified models to understand principles of calculations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Hence assume a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HOMOGENEOUS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reactor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6600"/>
                </a:solidFill>
              </a:rPr>
              <a:t>Uniform mixture of UO</a:t>
            </a:r>
            <a:r>
              <a:rPr lang="en-GB" sz="2400" baseline="-25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SO</a:t>
            </a:r>
            <a:r>
              <a:rPr lang="en-GB" sz="2400" baseline="-25000" dirty="0" smtClean="0">
                <a:solidFill>
                  <a:srgbClr val="006600"/>
                </a:solidFill>
              </a:rPr>
              <a:t>4</a:t>
            </a:r>
            <a:r>
              <a:rPr lang="en-GB" sz="2400" dirty="0" smtClean="0">
                <a:solidFill>
                  <a:srgbClr val="006600"/>
                </a:solidFill>
              </a:rPr>
              <a:t> (fuel) and D</a:t>
            </a:r>
            <a:r>
              <a:rPr lang="en-GB" sz="2400" baseline="-25000" dirty="0" smtClean="0">
                <a:solidFill>
                  <a:srgbClr val="006600"/>
                </a:solidFill>
              </a:rPr>
              <a:t>2</a:t>
            </a:r>
            <a:r>
              <a:rPr lang="en-GB" sz="2400" dirty="0" smtClean="0">
                <a:solidFill>
                  <a:srgbClr val="006600"/>
                </a:solidFill>
              </a:rPr>
              <a:t>O (moderator)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6600"/>
                </a:solidFill>
              </a:rPr>
              <a:t>N.B.  A normal reactor is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HETEROGENEOUS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rgbClr val="006600"/>
                </a:solidFill>
              </a:rPr>
              <a:t>with fuel and moderator separated</a:t>
            </a:r>
          </a:p>
          <a:p>
            <a:pPr lvl="1">
              <a:buFont typeface="Wingdings" pitchFamily="2" charset="2"/>
              <a:buChar char="§"/>
            </a:pPr>
            <a:endParaRPr lang="en-GB" sz="2400" dirty="0" smtClean="0">
              <a:solidFill>
                <a:srgbClr val="006600"/>
              </a:solidFill>
            </a:endParaRPr>
          </a:p>
          <a:p>
            <a:r>
              <a:rPr lang="en-GB" dirty="0" smtClean="0">
                <a:solidFill>
                  <a:schemeClr val="hlink"/>
                </a:solidFill>
              </a:rPr>
              <a:t>The overall aim is to develop a reactor equation which will allow us to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Estimate the minimum size of a thermal fission reactor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Provide an estimate of how quickly the neutron flux will change when control rods are 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011354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Calculate the Diffusion Coefficient in a) H</a:t>
            </a:r>
            <a:r>
              <a:rPr lang="en-GB" sz="24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 and b) Graphite.</a:t>
            </a:r>
            <a:b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[Densities are:-   a) 1000 kg m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b) 1600 kg m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the scattering cross sections are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0) = 50 b and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(Graphite) = 50 b ]</a:t>
            </a:r>
            <a:endParaRPr lang="en-GB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811607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O;</a:t>
            </a:r>
            <a:r>
              <a:rPr lang="en-GB" dirty="0" smtClean="0"/>
              <a:t>  N</a:t>
            </a:r>
            <a:r>
              <a:rPr lang="en-GB" baseline="-25000" dirty="0" smtClean="0"/>
              <a:t>H2O</a:t>
            </a:r>
            <a:r>
              <a:rPr lang="en-GB" dirty="0" smtClean="0"/>
              <a:t> = 1000 / ( 18 * 1.66 10</a:t>
            </a:r>
            <a:r>
              <a:rPr lang="en-GB" baseline="30000" dirty="0" smtClean="0"/>
              <a:t>-27</a:t>
            </a:r>
            <a:r>
              <a:rPr lang="en-GB" dirty="0" smtClean="0"/>
              <a:t>) = 4.78 10</a:t>
            </a:r>
            <a:r>
              <a:rPr lang="en-GB" baseline="30000" dirty="0" smtClean="0"/>
              <a:t>28</a:t>
            </a:r>
            <a:r>
              <a:rPr lang="en-GB" dirty="0" smtClean="0"/>
              <a:t> m</a:t>
            </a:r>
            <a:r>
              <a:rPr lang="en-GB" baseline="30000" dirty="0" smtClean="0"/>
              <a:t>-3</a:t>
            </a:r>
          </a:p>
          <a:p>
            <a:pPr marL="457200" indent="-457200">
              <a:buNone/>
            </a:pPr>
            <a:r>
              <a:rPr lang="en-GB" dirty="0" smtClean="0"/>
              <a:t>	</a:t>
            </a:r>
            <a:r>
              <a:rPr lang="en-GB" dirty="0" err="1" smtClean="0">
                <a:latin typeface="Symbol" pitchFamily="18" charset="2"/>
              </a:rPr>
              <a:t>l</a:t>
            </a:r>
            <a:r>
              <a:rPr lang="en-GB" baseline="-25000" dirty="0" err="1" smtClean="0"/>
              <a:t>S</a:t>
            </a:r>
            <a:r>
              <a:rPr lang="en-GB" dirty="0" smtClean="0"/>
              <a:t> = 1 / (N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) = 1 / (4.78 10</a:t>
            </a:r>
            <a:r>
              <a:rPr lang="en-GB" baseline="30000" dirty="0" smtClean="0"/>
              <a:t>28</a:t>
            </a:r>
            <a:r>
              <a:rPr lang="en-GB" dirty="0" smtClean="0"/>
              <a:t> x 50 10</a:t>
            </a:r>
            <a:r>
              <a:rPr lang="en-GB" baseline="30000" dirty="0" smtClean="0"/>
              <a:t>-28</a:t>
            </a:r>
            <a:r>
              <a:rPr lang="en-GB" dirty="0" smtClean="0"/>
              <a:t>) = 4.2 10</a:t>
            </a:r>
            <a:r>
              <a:rPr lang="en-GB" baseline="30000" dirty="0" smtClean="0"/>
              <a:t>-3</a:t>
            </a:r>
            <a:r>
              <a:rPr lang="en-GB" dirty="0" smtClean="0"/>
              <a:t> m</a:t>
            </a:r>
          </a:p>
          <a:p>
            <a:pPr marL="457200" indent="-457200">
              <a:buNone/>
            </a:pPr>
            <a:r>
              <a:rPr lang="en-GB" b="1" dirty="0" smtClean="0">
                <a:solidFill>
                  <a:srgbClr val="FF0000"/>
                </a:solidFill>
                <a:sym typeface="Symbol"/>
              </a:rPr>
              <a:t> D = </a:t>
            </a:r>
            <a:r>
              <a:rPr lang="en-GB" b="1" dirty="0" smtClean="0">
                <a:solidFill>
                  <a:srgbClr val="FF0000"/>
                </a:solidFill>
              </a:rPr>
              <a:t>4.2 10</a:t>
            </a:r>
            <a:r>
              <a:rPr lang="en-GB" b="1" baseline="30000" dirty="0" smtClean="0">
                <a:solidFill>
                  <a:srgbClr val="FF0000"/>
                </a:solidFill>
              </a:rPr>
              <a:t>-3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/ 3 = 1.4 10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-3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m for H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O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arenR" startAt="3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Graphite;</a:t>
            </a:r>
            <a:r>
              <a:rPr lang="en-GB" dirty="0" smtClean="0"/>
              <a:t> N</a:t>
            </a:r>
            <a:r>
              <a:rPr lang="en-GB" baseline="-25000" dirty="0" smtClean="0"/>
              <a:t>C</a:t>
            </a:r>
            <a:r>
              <a:rPr lang="en-GB" dirty="0" smtClean="0"/>
              <a:t> = 1600 / ( 12 * 1.66 10</a:t>
            </a:r>
            <a:r>
              <a:rPr lang="en-GB" baseline="30000" dirty="0" smtClean="0"/>
              <a:t>-27</a:t>
            </a:r>
            <a:r>
              <a:rPr lang="en-GB" dirty="0" smtClean="0"/>
              <a:t>) = 8.03 10</a:t>
            </a:r>
            <a:r>
              <a:rPr lang="en-GB" baseline="30000" dirty="0" smtClean="0"/>
              <a:t>28</a:t>
            </a:r>
            <a:r>
              <a:rPr lang="en-GB" dirty="0" smtClean="0"/>
              <a:t> m</a:t>
            </a:r>
            <a:r>
              <a:rPr lang="en-GB" baseline="30000" dirty="0" smtClean="0"/>
              <a:t>-3</a:t>
            </a:r>
          </a:p>
          <a:p>
            <a:pPr marL="457200" indent="-457200">
              <a:buNone/>
            </a:pPr>
            <a:r>
              <a:rPr lang="en-GB" dirty="0" smtClean="0">
                <a:latin typeface="Symbol" pitchFamily="18" charset="2"/>
              </a:rPr>
              <a:t>	</a:t>
            </a:r>
            <a:r>
              <a:rPr lang="en-GB" dirty="0" err="1" smtClean="0">
                <a:latin typeface="Symbol" pitchFamily="18" charset="2"/>
              </a:rPr>
              <a:t>l</a:t>
            </a:r>
            <a:r>
              <a:rPr lang="en-GB" baseline="-25000" dirty="0" err="1" smtClean="0"/>
              <a:t>S</a:t>
            </a:r>
            <a:r>
              <a:rPr lang="en-GB" dirty="0" smtClean="0"/>
              <a:t> = 1 / (N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) = 1 / (8.03 10</a:t>
            </a:r>
            <a:r>
              <a:rPr lang="en-GB" baseline="30000" dirty="0" smtClean="0"/>
              <a:t>28</a:t>
            </a:r>
            <a:r>
              <a:rPr lang="en-GB" dirty="0" smtClean="0"/>
              <a:t> x 4.7 10</a:t>
            </a:r>
            <a:r>
              <a:rPr lang="en-GB" baseline="30000" dirty="0" smtClean="0"/>
              <a:t>-28</a:t>
            </a:r>
            <a:r>
              <a:rPr lang="en-GB" dirty="0" smtClean="0"/>
              <a:t>) = 26.4 10</a:t>
            </a:r>
            <a:r>
              <a:rPr lang="en-GB" baseline="30000" dirty="0" smtClean="0"/>
              <a:t>-3</a:t>
            </a:r>
            <a:r>
              <a:rPr lang="en-GB" dirty="0" smtClean="0"/>
              <a:t> m</a:t>
            </a:r>
          </a:p>
          <a:p>
            <a:pPr marL="457200" indent="-457200">
              <a:buNone/>
            </a:pPr>
            <a:r>
              <a:rPr lang="en-GB" b="1" dirty="0" smtClean="0">
                <a:solidFill>
                  <a:srgbClr val="FF0000"/>
                </a:solidFill>
                <a:sym typeface="Symbol"/>
              </a:rPr>
              <a:t> D = 26.4</a:t>
            </a:r>
            <a:r>
              <a:rPr lang="en-GB" b="1" dirty="0" smtClean="0">
                <a:solidFill>
                  <a:srgbClr val="FF0000"/>
                </a:solidFill>
              </a:rPr>
              <a:t> 10</a:t>
            </a:r>
            <a:r>
              <a:rPr lang="en-GB" b="1" baseline="30000" dirty="0" smtClean="0">
                <a:solidFill>
                  <a:srgbClr val="FF0000"/>
                </a:solidFill>
              </a:rPr>
              <a:t>-3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/ 3 = 8.8 10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-3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m for H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O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arenR" startAt="3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64" cy="271462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 </a:t>
            </a:r>
            <a:b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source emitting S neutrons s</a:t>
            </a:r>
            <a:r>
              <a:rPr lang="en-GB" sz="2400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is situated at the origin in a moderator with Diffusion Coefficient D and Diffusion Length       L= (D/</a:t>
            </a:r>
            <a:r>
              <a:rPr lang="en-GB" sz="2400" dirty="0" smtClean="0">
                <a:solidFill>
                  <a:srgbClr val="006600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400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(L allows for absorption of neutrons).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flux as a function of radius r is given by </a:t>
            </a:r>
            <a:b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(r)= (S / 4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Dr) exp(-r/L)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Evaluate the total radial flux passing through a sphere at radius r.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321471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</a:t>
            </a:r>
            <a:r>
              <a:rPr lang="en-GB" u="sng" dirty="0" smtClean="0"/>
              <a:t>J</a:t>
            </a:r>
            <a:r>
              <a:rPr lang="en-GB" dirty="0" smtClean="0"/>
              <a:t> = - D </a:t>
            </a:r>
            <a:r>
              <a:rPr lang="en-GB" dirty="0" smtClean="0">
                <a:sym typeface="Symbol"/>
              </a:rPr>
              <a:t> </a:t>
            </a:r>
            <a:r>
              <a:rPr lang="en-GB" dirty="0" smtClean="0">
                <a:latin typeface="Symbol" pitchFamily="18" charset="2"/>
                <a:sym typeface="Symbol"/>
              </a:rPr>
              <a:t>F</a:t>
            </a:r>
            <a:r>
              <a:rPr lang="en-GB" dirty="0" smtClean="0">
                <a:sym typeface="Symbol"/>
              </a:rPr>
              <a:t>  where   /  r  for spherical symmetry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       so </a:t>
            </a:r>
            <a:r>
              <a:rPr lang="en-GB" u="sng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 </a:t>
            </a:r>
            <a:r>
              <a:rPr lang="en-GB" dirty="0" err="1" smtClean="0">
                <a:sym typeface="Symbol"/>
              </a:rPr>
              <a:t>J</a:t>
            </a:r>
            <a:r>
              <a:rPr lang="en-GB" baseline="-25000" dirty="0" err="1" smtClean="0">
                <a:sym typeface="Symbol"/>
              </a:rPr>
              <a:t>r</a:t>
            </a:r>
            <a:r>
              <a:rPr lang="en-GB" dirty="0" smtClean="0">
                <a:sym typeface="Symbol"/>
              </a:rPr>
              <a:t>(r) 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i.e.radial</a:t>
            </a:r>
            <a:endParaRPr lang="en-GB" dirty="0" smtClean="0">
              <a:sym typeface="Symbol"/>
            </a:endParaRP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J</a:t>
            </a:r>
            <a:r>
              <a:rPr lang="en-GB" baseline="-25000" dirty="0" err="1" smtClean="0">
                <a:sym typeface="Symbol"/>
              </a:rPr>
              <a:t>r</a:t>
            </a:r>
            <a:r>
              <a:rPr lang="en-GB" dirty="0" smtClean="0">
                <a:sym typeface="Symbol"/>
              </a:rPr>
              <a:t>(r)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smtClean="0"/>
              <a:t>= - D </a:t>
            </a:r>
            <a:r>
              <a:rPr lang="en-GB" dirty="0" smtClean="0">
                <a:sym typeface="Symbol"/>
              </a:rPr>
              <a:t></a:t>
            </a:r>
            <a:r>
              <a:rPr lang="en-GB" dirty="0" smtClean="0">
                <a:latin typeface="Symbol" pitchFamily="18" charset="2"/>
                <a:sym typeface="Symbol"/>
              </a:rPr>
              <a:t> F</a:t>
            </a:r>
            <a:r>
              <a:rPr lang="en-GB" dirty="0" smtClean="0">
                <a:sym typeface="Symbol"/>
              </a:rPr>
              <a:t> /  r 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= - 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(S/4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D)[ (- 1 / r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 exp(-r/L) – (1 /r L) exp(-r/L) ]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J</a:t>
            </a:r>
            <a:r>
              <a:rPr lang="en-GB" baseline="-25000" dirty="0" err="1" smtClean="0">
                <a:sym typeface="Symbol"/>
              </a:rPr>
              <a:t>r</a:t>
            </a:r>
            <a:r>
              <a:rPr lang="en-GB" dirty="0" smtClean="0">
                <a:sym typeface="Symbol"/>
              </a:rPr>
              <a:t>(r)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D (S/4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D) exp(-r/L) [ 1 / r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+  1 /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rL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 ]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Total Radial Flux = 4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GB" b="1" baseline="-25000" dirty="0" err="1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(r)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S exp(-r/L) [ 1  +  r / L) ]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N.B. In the limit r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 0 Total flux is just S.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					PLAN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Consider how neutrons diffuse in a reactor and define a partial flux density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Apply the continuity equation for neutrons in a small volume allowing for diffusion, capture plus a source of neutrons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Average over thermal neutron energies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 The Reactor Equation</a:t>
            </a:r>
          </a:p>
          <a:p>
            <a:pPr>
              <a:buFont typeface="Wingdings" pitchFamily="2" charset="2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Then look at steady state solutions for finite size reactors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Look at time dependence for an infinite reactor</a:t>
            </a:r>
          </a:p>
          <a:p>
            <a:pPr>
              <a:buFont typeface="Wingdings" pitchFamily="2" charset="2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b="1" smtClean="0">
                <a:solidFill>
                  <a:srgbClr val="FF0000"/>
                </a:solidFill>
              </a:rPr>
              <a:t>			NEUTRON </a:t>
            </a:r>
            <a:r>
              <a:rPr lang="en-GB" b="1" dirty="0" smtClean="0">
                <a:solidFill>
                  <a:srgbClr val="FF0000"/>
                </a:solidFill>
              </a:rPr>
              <a:t>DIFFUSION THEORY</a:t>
            </a:r>
            <a:endParaRPr lang="en-GB" b="1" dirty="0" smtClean="0">
              <a:solidFill>
                <a:srgbClr val="FF0000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Assume all the neutrons have one velocity v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ONE GROUP MODEL</a:t>
            </a:r>
            <a:r>
              <a:rPr lang="en-GB" dirty="0" smtClean="0">
                <a:solidFill>
                  <a:schemeClr val="tx2"/>
                </a:solidFill>
              </a:rPr>
              <a:t> (assumes all the neutrons have slowed down)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Neutron Flux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FF0000"/>
                </a:solidFill>
              </a:rPr>
              <a:t> = n v </a:t>
            </a:r>
            <a:r>
              <a:rPr lang="en-GB" dirty="0" smtClean="0">
                <a:solidFill>
                  <a:schemeClr val="tx2"/>
                </a:solidFill>
              </a:rPr>
              <a:t>assuming n neutrons per unit volume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5720" y="285728"/>
            <a:ext cx="8429684" cy="137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</a:rPr>
              <a:t>Introduce</a:t>
            </a:r>
            <a:r>
              <a:rPr lang="en-GB" sz="2600" dirty="0" smtClean="0"/>
              <a:t> </a:t>
            </a:r>
            <a:r>
              <a:rPr lang="en-GB" sz="2600" b="1" dirty="0" smtClean="0">
                <a:solidFill>
                  <a:srgbClr val="FF0000"/>
                </a:solidFill>
              </a:rPr>
              <a:t>PARTIAL CURRENT DENSITY </a:t>
            </a:r>
            <a:r>
              <a:rPr lang="en-GB" sz="2600" b="1" u="sng" dirty="0" smtClean="0">
                <a:solidFill>
                  <a:srgbClr val="FF0000"/>
                </a:solidFill>
              </a:rPr>
              <a:t>J</a:t>
            </a:r>
            <a:r>
              <a:rPr lang="en-GB" sz="2600" u="sng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>
                <a:solidFill>
                  <a:schemeClr val="tx2"/>
                </a:solidFill>
              </a:rPr>
              <a:t>where</a:t>
            </a:r>
            <a:r>
              <a:rPr lang="en-GB" sz="2600" dirty="0" smtClean="0"/>
              <a:t> </a:t>
            </a:r>
            <a:r>
              <a:rPr lang="en-GB" sz="2600" b="1" u="sng" dirty="0" smtClean="0">
                <a:solidFill>
                  <a:srgbClr val="FF0000"/>
                </a:solidFill>
              </a:rPr>
              <a:t>J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>
                <a:solidFill>
                  <a:schemeClr val="tx2"/>
                </a:solidFill>
              </a:rPr>
              <a:t>is the </a:t>
            </a:r>
            <a:r>
              <a:rPr lang="en-GB" sz="2600" b="1" dirty="0" smtClean="0">
                <a:solidFill>
                  <a:srgbClr val="FF0000"/>
                </a:solidFill>
              </a:rPr>
              <a:t>NET</a:t>
            </a:r>
            <a:r>
              <a:rPr lang="en-GB" sz="2600" dirty="0" smtClean="0">
                <a:solidFill>
                  <a:srgbClr val="FF0000"/>
                </a:solidFill>
              </a:rPr>
              <a:t> no. of neutrons s</a:t>
            </a:r>
            <a:r>
              <a:rPr lang="en-GB" sz="2600" baseline="30000" dirty="0" smtClean="0">
                <a:solidFill>
                  <a:srgbClr val="FF0000"/>
                </a:solidFill>
              </a:rPr>
              <a:t>-1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>
                <a:solidFill>
                  <a:schemeClr val="tx2"/>
                </a:solidFill>
              </a:rPr>
              <a:t>crossing an area of 1 m</a:t>
            </a:r>
            <a:r>
              <a:rPr lang="en-GB" sz="2600" baseline="30000" dirty="0" smtClean="0">
                <a:solidFill>
                  <a:schemeClr val="tx2"/>
                </a:solidFill>
              </a:rPr>
              <a:t>2</a:t>
            </a:r>
            <a:r>
              <a:rPr lang="en-GB" sz="2600" dirty="0" smtClean="0">
                <a:solidFill>
                  <a:schemeClr val="tx2"/>
                </a:solidFill>
              </a:rPr>
              <a:t> perpendicular to the direction of </a:t>
            </a:r>
            <a:r>
              <a:rPr lang="en-GB" sz="2600" b="1" u="sng" dirty="0" smtClean="0">
                <a:solidFill>
                  <a:srgbClr val="FF0000"/>
                </a:solidFill>
              </a:rPr>
              <a:t>J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A vector with same dimensions </a:t>
            </a:r>
            <a:r>
              <a:rPr lang="en-GB" dirty="0" smtClean="0"/>
              <a:t>  </a:t>
            </a:r>
            <a:r>
              <a:rPr lang="en-GB" sz="2800" dirty="0" smtClean="0"/>
              <a:t>as </a:t>
            </a:r>
            <a:r>
              <a:rPr lang="en-GB" sz="2800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285720" y="1500174"/>
          <a:ext cx="5706533" cy="3056439"/>
        </p:xfrm>
        <a:graphic>
          <a:graphicData uri="http://schemas.openxmlformats.org/presentationml/2006/ole">
            <p:oleObj spid="_x0000_s158722" name="Designer Drawing" r:id="rId3" imgW="4280040" imgH="2749680" progId="">
              <p:embed/>
            </p:oleObj>
          </a:graphicData>
        </a:graphic>
      </p:graphicFrame>
      <p:sp>
        <p:nvSpPr>
          <p:cNvPr id="1029" name="Text Box 1030"/>
          <p:cNvSpPr txBox="1">
            <a:spLocks noChangeArrowheads="1"/>
          </p:cNvSpPr>
          <p:nvPr/>
        </p:nvSpPr>
        <p:spPr bwMode="auto">
          <a:xfrm>
            <a:off x="857224" y="4572008"/>
            <a:ext cx="7842251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 the current density in + z direction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Let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 the current density in - z direction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 flow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Similarly for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so</a:t>
            </a:r>
          </a:p>
          <a:p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GB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030" name="Text Box 1031"/>
          <p:cNvSpPr txBox="1">
            <a:spLocks noChangeArrowheads="1"/>
          </p:cNvSpPr>
          <p:nvPr/>
        </p:nvSpPr>
        <p:spPr bwMode="auto">
          <a:xfrm>
            <a:off x="5857884" y="2071678"/>
            <a:ext cx="2973916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 err="1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GB" sz="2400" baseline="300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sz="2400" dirty="0" smtClean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r>
              <a:rPr lang="en-GB" sz="2400" dirty="0" smtClean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Neutrons passing upwards through </a:t>
            </a:r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area from </a:t>
            </a:r>
            <a:r>
              <a:rPr lang="en-GB" sz="2400" dirty="0" smtClean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the lower </a:t>
            </a:r>
            <a:endParaRPr lang="en-GB" sz="2400" dirty="0">
              <a:solidFill>
                <a:srgbClr val="8901F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rgbClr val="8901F3"/>
                </a:solidFill>
                <a:latin typeface="Times New Roman" pitchFamily="18" charset="0"/>
                <a:cs typeface="Times New Roman" pitchFamily="18" charset="0"/>
              </a:rPr>
              <a:t>hemisphere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0"/>
            <a:ext cx="7818442" cy="890221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ASSUME:-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Homogeneous and isotropic medium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Scattering in Lab. System is isotropic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357289" y="1428750"/>
          <a:ext cx="5715041" cy="1266825"/>
        </p:xfrm>
        <a:graphic>
          <a:graphicData uri="http://schemas.openxmlformats.org/presentationml/2006/ole">
            <p:oleObj spid="_x0000_s159746" name="Equation" r:id="rId3" imgW="2768400" imgH="888840" progId="Equation.3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4282" y="2714620"/>
            <a:ext cx="8929718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DC0081"/>
                </a:solidFill>
              </a:rPr>
              <a:t>    This </a:t>
            </a:r>
            <a:r>
              <a:rPr lang="en-GB" sz="2400" dirty="0">
                <a:solidFill>
                  <a:srgbClr val="DC0081"/>
                </a:solidFill>
              </a:rPr>
              <a:t>happens as v</a:t>
            </a:r>
            <a:r>
              <a:rPr lang="en-GB" sz="2400" baseline="-25000" dirty="0">
                <a:solidFill>
                  <a:srgbClr val="DC0081"/>
                </a:solidFill>
              </a:rPr>
              <a:t>C</a:t>
            </a:r>
            <a:r>
              <a:rPr lang="en-GB" sz="2400" dirty="0">
                <a:solidFill>
                  <a:srgbClr val="DC0081"/>
                </a:solidFill>
                <a:sym typeface="Wingdings" pitchFamily="2" charset="2"/>
              </a:rPr>
              <a:t>0  i.e. M &gt;&gt; </a:t>
            </a:r>
            <a:r>
              <a:rPr lang="en-GB" sz="2400" dirty="0" err="1">
                <a:solidFill>
                  <a:srgbClr val="DC0081"/>
                </a:solidFill>
                <a:sym typeface="Wingdings" pitchFamily="2" charset="2"/>
              </a:rPr>
              <a:t>m</a:t>
            </a:r>
            <a:r>
              <a:rPr lang="en-GB" sz="2400" dirty="0">
                <a:solidFill>
                  <a:srgbClr val="DC0081"/>
                </a:solidFill>
                <a:sym typeface="Wingdings" pitchFamily="2" charset="2"/>
              </a:rPr>
              <a:t> 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.   e.g</a:t>
            </a:r>
            <a:r>
              <a:rPr lang="en-GB" sz="2400" dirty="0">
                <a:solidFill>
                  <a:srgbClr val="DC0081"/>
                </a:solidFill>
                <a:sym typeface="Wingdings" pitchFamily="2" charset="2"/>
              </a:rPr>
              <a:t>. 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OK for Carbon (but not H)</a:t>
            </a:r>
            <a:endParaRPr lang="en-GB" sz="2400" dirty="0">
              <a:solidFill>
                <a:srgbClr val="DC0081"/>
              </a:solidFill>
              <a:sym typeface="Wingdings" pitchFamily="2" charset="2"/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3. </a:t>
            </a:r>
            <a:r>
              <a:rPr lang="en-GB" sz="2400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rgbClr val="FF0000"/>
                </a:solidFill>
              </a:rPr>
              <a:t>S</a:t>
            </a:r>
            <a:r>
              <a:rPr lang="en-GB" sz="2400" dirty="0">
                <a:solidFill>
                  <a:srgbClr val="FF0000"/>
                </a:solidFill>
              </a:rPr>
              <a:t> &gt;&gt; </a:t>
            </a:r>
            <a:r>
              <a:rPr lang="en-GB" sz="2400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rgbClr val="FF0000"/>
                </a:solidFill>
              </a:rPr>
              <a:t>A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4. Neutron flux is a </a:t>
            </a:r>
            <a:r>
              <a:rPr lang="en-GB" sz="2400" b="1" dirty="0">
                <a:solidFill>
                  <a:srgbClr val="FF0000"/>
                </a:solidFill>
              </a:rPr>
              <a:t>slowly varying</a:t>
            </a:r>
            <a:r>
              <a:rPr lang="en-GB" sz="2400" dirty="0">
                <a:solidFill>
                  <a:srgbClr val="FF0000"/>
                </a:solidFill>
              </a:rPr>
              <a:t> function </a:t>
            </a:r>
            <a:r>
              <a:rPr lang="en-GB" sz="2400" dirty="0" smtClean="0">
                <a:solidFill>
                  <a:srgbClr val="FF0000"/>
                </a:solidFill>
              </a:rPr>
              <a:t>of </a:t>
            </a:r>
            <a:r>
              <a:rPr lang="en-GB" sz="2400" dirty="0">
                <a:solidFill>
                  <a:srgbClr val="FF0000"/>
                </a:solidFill>
              </a:rPr>
              <a:t>position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Consider an infinite system in which </a:t>
            </a:r>
            <a:r>
              <a:rPr lang="en-GB" sz="2400" dirty="0" smtClean="0">
                <a:solidFill>
                  <a:schemeClr val="tx2"/>
                </a:solidFill>
              </a:rPr>
              <a:t>neutrons are </a:t>
            </a:r>
            <a:r>
              <a:rPr lang="en-GB" sz="2400" dirty="0">
                <a:solidFill>
                  <a:schemeClr val="tx2"/>
                </a:solidFill>
              </a:rPr>
              <a:t>diffusing </a:t>
            </a:r>
            <a:r>
              <a:rPr lang="en-GB" sz="2400" dirty="0" smtClean="0">
                <a:solidFill>
                  <a:schemeClr val="tx2"/>
                </a:solidFill>
              </a:rPr>
              <a:t>and 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  we </a:t>
            </a:r>
            <a:r>
              <a:rPr lang="en-GB" sz="2400" dirty="0">
                <a:solidFill>
                  <a:schemeClr val="tx2"/>
                </a:solidFill>
              </a:rPr>
              <a:t>wish to determine </a:t>
            </a:r>
            <a:r>
              <a:rPr lang="en-GB" sz="2400" dirty="0" err="1">
                <a:solidFill>
                  <a:schemeClr val="tx2"/>
                </a:solidFill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</a:rPr>
              <a:t>z</a:t>
            </a:r>
            <a:endParaRPr lang="en-GB" sz="2400" baseline="-250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 According to assumption 2. the </a:t>
            </a:r>
            <a:r>
              <a:rPr lang="en-GB" sz="2400" dirty="0" smtClean="0">
                <a:solidFill>
                  <a:schemeClr val="tx2"/>
                </a:solidFill>
              </a:rPr>
              <a:t>scattering will </a:t>
            </a:r>
            <a:r>
              <a:rPr lang="en-GB" sz="2400" dirty="0">
                <a:solidFill>
                  <a:schemeClr val="tx2"/>
                </a:solidFill>
              </a:rPr>
              <a:t>be </a:t>
            </a:r>
            <a:r>
              <a:rPr lang="en-GB" sz="2400" dirty="0" smtClean="0">
                <a:solidFill>
                  <a:schemeClr val="tx2"/>
                </a:solidFill>
              </a:rPr>
              <a:t>isotropic</a:t>
            </a:r>
          </a:p>
          <a:p>
            <a:r>
              <a:rPr lang="en-GB" sz="2400" dirty="0" smtClean="0">
                <a:solidFill>
                  <a:schemeClr val="tx2"/>
                </a:solidFill>
                <a:sym typeface="Wingdings" pitchFamily="2" charset="2"/>
              </a:rPr>
              <a:t>	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Fraction scattered from </a:t>
            </a:r>
            <a:r>
              <a:rPr lang="en-GB" sz="2400" dirty="0" smtClean="0">
                <a:solidFill>
                  <a:schemeClr val="accent2"/>
                </a:solidFill>
                <a:sym typeface="Wingdings" pitchFamily="2" charset="2"/>
              </a:rPr>
              <a:t>volume </a:t>
            </a:r>
            <a:r>
              <a:rPr lang="en-GB" sz="2400" dirty="0" err="1">
                <a:solidFill>
                  <a:schemeClr val="accent2"/>
                </a:solidFill>
                <a:sym typeface="Wingdings" pitchFamily="2" charset="2"/>
              </a:rPr>
              <a:t>dV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 in particular direction</a:t>
            </a: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The number of interactions per second in a </a:t>
            </a:r>
          </a:p>
          <a:p>
            <a:r>
              <a:rPr lang="en-GB" sz="2400" dirty="0">
                <a:solidFill>
                  <a:schemeClr val="tx2"/>
                </a:solidFill>
              </a:rPr>
              <a:t>   volume </a:t>
            </a:r>
            <a:r>
              <a:rPr lang="en-GB" sz="2400" dirty="0" err="1">
                <a:solidFill>
                  <a:schemeClr val="tx2"/>
                </a:solidFill>
              </a:rPr>
              <a:t>dV</a:t>
            </a:r>
            <a:r>
              <a:rPr lang="en-GB" sz="2400" dirty="0">
                <a:solidFill>
                  <a:schemeClr val="tx2"/>
                </a:solidFill>
              </a:rPr>
              <a:t> is 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rgbClr val="FF0000"/>
                </a:solidFill>
              </a:rPr>
              <a:t>N </a:t>
            </a:r>
            <a:r>
              <a:rPr lang="en-GB" sz="2400" b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rgbClr val="FF0000"/>
                </a:solidFill>
              </a:rPr>
              <a:t>S</a:t>
            </a:r>
            <a:r>
              <a:rPr lang="en-GB" sz="2400" b="1" baseline="-25000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dV</a:t>
            </a:r>
            <a:r>
              <a:rPr lang="en-GB" sz="2400" dirty="0">
                <a:solidFill>
                  <a:schemeClr val="tx2"/>
                </a:solidFill>
              </a:rPr>
              <a:t> (assuming 3. above)</a:t>
            </a:r>
          </a:p>
          <a:p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   (</a:t>
            </a:r>
            <a:r>
              <a:rPr lang="en-GB" sz="2400" b="1" dirty="0">
                <a:solidFill>
                  <a:schemeClr val="hlink"/>
                </a:solidFill>
              </a:rPr>
              <a:t>N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 is the number of nuclei per unit volume)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429000"/>
            <a:ext cx="8215369" cy="26904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In the above </a:t>
            </a:r>
            <a:r>
              <a:rPr lang="en-GB" b="1" dirty="0" err="1" smtClean="0">
                <a:solidFill>
                  <a:srgbClr val="FF0000"/>
                </a:solidFill>
              </a:rPr>
              <a:t>dV</a:t>
            </a:r>
            <a:r>
              <a:rPr lang="en-GB" b="1" dirty="0" smtClean="0">
                <a:solidFill>
                  <a:srgbClr val="FF0000"/>
                </a:solidFill>
              </a:rPr>
              <a:t> = r</a:t>
            </a:r>
            <a:r>
              <a:rPr lang="en-GB" b="1" baseline="30000" dirty="0" smtClean="0">
                <a:solidFill>
                  <a:srgbClr val="FF0000"/>
                </a:solidFill>
              </a:rPr>
              <a:t>2 </a:t>
            </a:r>
            <a:r>
              <a:rPr lang="en-GB" b="1" dirty="0" err="1" smtClean="0">
                <a:solidFill>
                  <a:srgbClr val="FF0000"/>
                </a:solidFill>
              </a:rPr>
              <a:t>sin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endParaRPr lang="en-GB" b="1" dirty="0" smtClean="0">
              <a:solidFill>
                <a:srgbClr val="FF0000"/>
              </a:solidFill>
              <a:latin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Probability that neutrons from </a:t>
            </a:r>
            <a:r>
              <a:rPr lang="en-GB" dirty="0" err="1" smtClean="0">
                <a:solidFill>
                  <a:schemeClr val="tx2"/>
                </a:solidFill>
              </a:rPr>
              <a:t>dV</a:t>
            </a:r>
            <a:r>
              <a:rPr lang="en-GB" dirty="0" smtClean="0">
                <a:solidFill>
                  <a:schemeClr val="tx2"/>
                </a:solidFill>
              </a:rPr>
              <a:t> will pass through </a:t>
            </a:r>
            <a:r>
              <a:rPr lang="en-GB" dirty="0" err="1" smtClean="0">
                <a:solidFill>
                  <a:schemeClr val="tx2"/>
                </a:solidFill>
              </a:rPr>
              <a:t>dA</a:t>
            </a:r>
            <a:r>
              <a:rPr lang="en-GB" dirty="0" smtClean="0">
                <a:solidFill>
                  <a:schemeClr val="tx2"/>
                </a:solidFill>
              </a:rPr>
              <a:t> is </a:t>
            </a:r>
          </a:p>
          <a:p>
            <a:pPr>
              <a:lnSpc>
                <a:spcPct val="90000"/>
              </a:lnSpc>
              <a:buNone/>
            </a:pPr>
            <a:r>
              <a:rPr lang="en-GB" b="1" dirty="0" smtClean="0">
                <a:solidFill>
                  <a:schemeClr val="tx2"/>
                </a:solidFill>
              </a:rPr>
              <a:t>			</a:t>
            </a:r>
            <a:r>
              <a:rPr lang="en-GB" b="1" dirty="0" err="1" smtClean="0">
                <a:solidFill>
                  <a:srgbClr val="FF0000"/>
                </a:solidFill>
              </a:rPr>
              <a:t>dA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 / (4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(i.e. the solid angle subtended by A at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dV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divided by 4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p)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If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S</a:t>
            </a:r>
            <a:r>
              <a:rPr lang="en-GB" dirty="0" smtClean="0">
                <a:solidFill>
                  <a:schemeClr val="tx2"/>
                </a:solidFill>
              </a:rPr>
              <a:t> &gt;&gt;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then the probability that neutrons will travel a distance r without interacting is </a:t>
            </a:r>
            <a:r>
              <a:rPr lang="en-GB" b="1" dirty="0" smtClean="0">
                <a:solidFill>
                  <a:srgbClr val="FF0000"/>
                </a:solidFill>
              </a:rPr>
              <a:t>exp(-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Nr)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Putting all these factors together and defining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N </a:t>
            </a:r>
            <a:r>
              <a:rPr lang="en-GB" dirty="0" smtClean="0">
                <a:solidFill>
                  <a:schemeClr val="tx2"/>
                </a:solidFill>
              </a:rPr>
              <a:t>we obtain:-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71472" y="0"/>
          <a:ext cx="7215238" cy="3453202"/>
        </p:xfrm>
        <a:graphic>
          <a:graphicData uri="http://schemas.openxmlformats.org/presentationml/2006/ole">
            <p:oleObj spid="_x0000_s160770" name="Designer Drawing" r:id="rId3" imgW="5627160" imgH="351504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15140" y="6143644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10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7175500" cy="580292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current density at </a:t>
            </a:r>
            <a:r>
              <a:rPr lang="en-GB" dirty="0" err="1" smtClean="0">
                <a:solidFill>
                  <a:schemeClr val="tx2"/>
                </a:solidFill>
              </a:rPr>
              <a:t>dA</a:t>
            </a:r>
            <a:r>
              <a:rPr lang="en-GB" dirty="0" smtClean="0">
                <a:solidFill>
                  <a:schemeClr val="tx2"/>
                </a:solidFill>
              </a:rPr>
              <a:t> due to scattering in </a:t>
            </a:r>
            <a:r>
              <a:rPr lang="en-GB" dirty="0" err="1" smtClean="0">
                <a:solidFill>
                  <a:schemeClr val="tx2"/>
                </a:solidFill>
              </a:rPr>
              <a:t>dV</a:t>
            </a:r>
            <a:r>
              <a:rPr lang="en-GB" dirty="0" smtClean="0">
                <a:solidFill>
                  <a:schemeClr val="tx2"/>
                </a:solidFill>
              </a:rPr>
              <a:t> is</a:t>
            </a:r>
          </a:p>
        </p:txBody>
      </p:sp>
      <p:graphicFrame>
        <p:nvGraphicFramePr>
          <p:cNvPr id="4098" name="Object 2048"/>
          <p:cNvGraphicFramePr>
            <a:graphicFrameLocks noChangeAspect="1"/>
          </p:cNvGraphicFramePr>
          <p:nvPr/>
        </p:nvGraphicFramePr>
        <p:xfrm>
          <a:off x="1857355" y="1000125"/>
          <a:ext cx="3857653" cy="857250"/>
        </p:xfrm>
        <a:graphic>
          <a:graphicData uri="http://schemas.openxmlformats.org/presentationml/2006/ole">
            <p:oleObj spid="_x0000_s161794" name="Equation" r:id="rId3" imgW="1574640" imgH="457200" progId="Equation.3">
              <p:embed/>
            </p:oleObj>
          </a:graphicData>
        </a:graphic>
      </p:graphicFrame>
      <p:sp>
        <p:nvSpPr>
          <p:cNvPr id="4103" name="Text Box 2053"/>
          <p:cNvSpPr txBox="1">
            <a:spLocks noChangeArrowheads="1"/>
          </p:cNvSpPr>
          <p:nvPr/>
        </p:nvSpPr>
        <p:spPr bwMode="auto">
          <a:xfrm>
            <a:off x="500034" y="214290"/>
            <a:ext cx="821537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The number of neutrons which pass </a:t>
            </a:r>
            <a:r>
              <a:rPr lang="en-GB" sz="2400" dirty="0" smtClean="0">
                <a:solidFill>
                  <a:schemeClr val="tx2"/>
                </a:solidFill>
              </a:rPr>
              <a:t>through </a:t>
            </a:r>
            <a:r>
              <a:rPr lang="en-GB" sz="2400" dirty="0" err="1" smtClean="0">
                <a:solidFill>
                  <a:schemeClr val="tx2"/>
                </a:solidFill>
              </a:rPr>
              <a:t>dA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per second 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  after </a:t>
            </a:r>
            <a:r>
              <a:rPr lang="en-GB" sz="2400" dirty="0">
                <a:solidFill>
                  <a:schemeClr val="tx2"/>
                </a:solidFill>
              </a:rPr>
              <a:t>scattering in </a:t>
            </a:r>
            <a:r>
              <a:rPr lang="en-GB" sz="2400" dirty="0" err="1">
                <a:solidFill>
                  <a:schemeClr val="tx2"/>
                </a:solidFill>
              </a:rPr>
              <a:t>dV</a:t>
            </a:r>
            <a:r>
              <a:rPr lang="en-GB" sz="2400" dirty="0">
                <a:solidFill>
                  <a:schemeClr val="tx2"/>
                </a:solidFill>
              </a:rPr>
              <a:t> is</a:t>
            </a:r>
          </a:p>
        </p:txBody>
      </p:sp>
      <p:graphicFrame>
        <p:nvGraphicFramePr>
          <p:cNvPr id="4099" name="Object 2049"/>
          <p:cNvGraphicFramePr>
            <a:graphicFrameLocks noChangeAspect="1"/>
          </p:cNvGraphicFramePr>
          <p:nvPr/>
        </p:nvGraphicFramePr>
        <p:xfrm>
          <a:off x="1497013" y="2214554"/>
          <a:ext cx="5119687" cy="1357321"/>
        </p:xfrm>
        <a:graphic>
          <a:graphicData uri="http://schemas.openxmlformats.org/presentationml/2006/ole">
            <p:oleObj spid="_x0000_s161795" name="Equation" r:id="rId4" imgW="2234880" imgH="863280" progId="Equation.3">
              <p:embed/>
            </p:oleObj>
          </a:graphicData>
        </a:graphic>
      </p:graphicFrame>
      <p:sp>
        <p:nvSpPr>
          <p:cNvPr id="4104" name="Text Box 2055"/>
          <p:cNvSpPr txBox="1">
            <a:spLocks noChangeArrowheads="1"/>
          </p:cNvSpPr>
          <p:nvPr/>
        </p:nvSpPr>
        <p:spPr bwMode="auto">
          <a:xfrm>
            <a:off x="428596" y="3571876"/>
            <a:ext cx="8094689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</a:rPr>
              <a:t>The Flux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 is not constant but varies </a:t>
            </a:r>
            <a:r>
              <a:rPr lang="en-GB" sz="2400" dirty="0" smtClean="0">
                <a:solidFill>
                  <a:schemeClr val="tx2"/>
                </a:solidFill>
              </a:rPr>
              <a:t>throughout </a:t>
            </a:r>
            <a:r>
              <a:rPr lang="en-GB" sz="2400" dirty="0">
                <a:solidFill>
                  <a:schemeClr val="tx2"/>
                </a:solidFill>
              </a:rPr>
              <a:t>the reactor </a:t>
            </a:r>
            <a:r>
              <a:rPr lang="en-GB" sz="2400" dirty="0" err="1">
                <a:solidFill>
                  <a:schemeClr val="tx2"/>
                </a:solidFill>
              </a:rPr>
              <a:t>i,e</a:t>
            </a:r>
            <a:r>
              <a:rPr lang="en-GB" sz="2400" dirty="0">
                <a:solidFill>
                  <a:schemeClr val="tx2"/>
                </a:solidFill>
              </a:rPr>
              <a:t>.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 =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(</a:t>
            </a:r>
            <a:r>
              <a:rPr lang="en-GB" sz="2400" u="sng" dirty="0">
                <a:solidFill>
                  <a:schemeClr val="tx2"/>
                </a:solidFill>
              </a:rPr>
              <a:t>r</a:t>
            </a:r>
            <a:r>
              <a:rPr lang="en-GB" sz="2400" dirty="0">
                <a:solidFill>
                  <a:schemeClr val="tx2"/>
                </a:solidFill>
              </a:rPr>
              <a:t>) 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  Evaluate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 </a:t>
            </a:r>
            <a:r>
              <a:rPr lang="en-GB" sz="2400" dirty="0">
                <a:solidFill>
                  <a:schemeClr val="tx2"/>
                </a:solidFill>
              </a:rPr>
              <a:t>in terms of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aseline="-25000" dirty="0">
                <a:solidFill>
                  <a:schemeClr val="tx2"/>
                </a:solidFill>
              </a:rPr>
              <a:t>0</a:t>
            </a:r>
            <a:r>
              <a:rPr lang="en-GB" sz="2400" dirty="0">
                <a:solidFill>
                  <a:schemeClr val="tx2"/>
                </a:solidFill>
              </a:rPr>
              <a:t>, the flux at </a:t>
            </a:r>
            <a:r>
              <a:rPr lang="en-GB" sz="2400" dirty="0" smtClean="0">
                <a:solidFill>
                  <a:schemeClr val="tx2"/>
                </a:solidFill>
              </a:rPr>
              <a:t>the </a:t>
            </a:r>
            <a:r>
              <a:rPr lang="en-GB" sz="2400" dirty="0">
                <a:solidFill>
                  <a:schemeClr val="tx2"/>
                </a:solidFill>
              </a:rPr>
              <a:t>point at which </a:t>
            </a:r>
            <a:r>
              <a:rPr lang="en-GB" sz="2400" u="sng" dirty="0">
                <a:solidFill>
                  <a:schemeClr val="tx2"/>
                </a:solidFill>
              </a:rPr>
              <a:t>J</a:t>
            </a:r>
            <a:r>
              <a:rPr lang="en-GB" sz="2400" dirty="0">
                <a:solidFill>
                  <a:schemeClr val="tx2"/>
                </a:solidFill>
              </a:rPr>
              <a:t> is being determined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  Make a Taylor expansion to 1</a:t>
            </a:r>
            <a:r>
              <a:rPr lang="en-GB" sz="2400" baseline="30000" dirty="0">
                <a:solidFill>
                  <a:schemeClr val="tx2"/>
                </a:solidFill>
              </a:rPr>
              <a:t>st</a:t>
            </a:r>
            <a:r>
              <a:rPr lang="en-GB" sz="2400" dirty="0">
                <a:solidFill>
                  <a:schemeClr val="tx2"/>
                </a:solidFill>
              </a:rPr>
              <a:t> Order (See (4))</a:t>
            </a:r>
          </a:p>
          <a:p>
            <a:r>
              <a:rPr lang="en-GB" dirty="0">
                <a:solidFill>
                  <a:schemeClr val="hlink"/>
                </a:solidFill>
                <a:latin typeface="Symbol" pitchFamily="18" charset="2"/>
              </a:rPr>
              <a:t>   </a:t>
            </a:r>
            <a:r>
              <a:rPr lang="en-GB" sz="2400" dirty="0">
                <a:solidFill>
                  <a:schemeClr val="accent2"/>
                </a:solidFill>
                <a:latin typeface="Symbol" pitchFamily="18" charset="2"/>
              </a:rPr>
              <a:t>(F</a:t>
            </a:r>
            <a:r>
              <a:rPr lang="en-GB" sz="2400" dirty="0">
                <a:solidFill>
                  <a:schemeClr val="accent2"/>
                </a:solidFill>
              </a:rPr>
              <a:t>(</a:t>
            </a:r>
            <a:r>
              <a:rPr lang="en-GB" sz="2400" u="sng" dirty="0">
                <a:solidFill>
                  <a:schemeClr val="accent2"/>
                </a:solidFill>
              </a:rPr>
              <a:t>r</a:t>
            </a:r>
            <a:r>
              <a:rPr lang="en-GB" sz="2400" dirty="0">
                <a:solidFill>
                  <a:schemeClr val="accent2"/>
                </a:solidFill>
              </a:rPr>
              <a:t>) is the flux at </a:t>
            </a:r>
            <a:r>
              <a:rPr lang="en-GB" sz="2400" dirty="0" err="1">
                <a:solidFill>
                  <a:schemeClr val="accent2"/>
                </a:solidFill>
              </a:rPr>
              <a:t>dV</a:t>
            </a:r>
            <a:r>
              <a:rPr lang="en-GB" sz="2400" dirty="0">
                <a:solidFill>
                  <a:schemeClr val="accent2"/>
                </a:solidFill>
              </a:rPr>
              <a:t> and </a:t>
            </a:r>
            <a:r>
              <a:rPr lang="en-GB" sz="2400" dirty="0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GB" sz="2400" baseline="-25000" dirty="0">
                <a:solidFill>
                  <a:schemeClr val="accent2"/>
                </a:solidFill>
              </a:rPr>
              <a:t>0 </a:t>
            </a:r>
            <a:r>
              <a:rPr lang="en-GB" sz="2400" dirty="0">
                <a:solidFill>
                  <a:schemeClr val="accent2"/>
                </a:solidFill>
              </a:rPr>
              <a:t>is flux at </a:t>
            </a:r>
            <a:r>
              <a:rPr lang="en-GB" sz="2400" dirty="0" err="1">
                <a:solidFill>
                  <a:schemeClr val="accent2"/>
                </a:solidFill>
              </a:rPr>
              <a:t>dA</a:t>
            </a:r>
            <a:r>
              <a:rPr lang="en-GB" sz="2400" dirty="0">
                <a:solidFill>
                  <a:schemeClr val="accent2"/>
                </a:solidFill>
              </a:rPr>
              <a:t>)</a:t>
            </a:r>
          </a:p>
        </p:txBody>
      </p:sp>
      <p:graphicFrame>
        <p:nvGraphicFramePr>
          <p:cNvPr id="4100" name="Object 2050"/>
          <p:cNvGraphicFramePr>
            <a:graphicFrameLocks noChangeAspect="1"/>
          </p:cNvGraphicFramePr>
          <p:nvPr/>
        </p:nvGraphicFramePr>
        <p:xfrm>
          <a:off x="1785918" y="5786454"/>
          <a:ext cx="4529149" cy="715984"/>
        </p:xfrm>
        <a:graphic>
          <a:graphicData uri="http://schemas.openxmlformats.org/presentationml/2006/ole">
            <p:oleObj spid="_x0000_s161796" name="Equation" r:id="rId5" imgW="2412720" imgH="4190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214290"/>
            <a:ext cx="7643866" cy="116058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Now substitute in equation for </a:t>
            </a:r>
            <a:r>
              <a:rPr lang="en-GB" dirty="0" err="1" smtClean="0">
                <a:solidFill>
                  <a:schemeClr val="tx2"/>
                </a:solidFill>
              </a:rPr>
              <a:t>J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r>
              <a:rPr lang="en-GB" baseline="30000" dirty="0" smtClean="0">
                <a:solidFill>
                  <a:schemeClr val="tx2"/>
                </a:solidFill>
              </a:rPr>
              <a:t>- </a:t>
            </a:r>
            <a:r>
              <a:rPr lang="en-GB" dirty="0" smtClean="0">
                <a:solidFill>
                  <a:schemeClr val="tx2"/>
                </a:solidFill>
              </a:rPr>
              <a:t>and integrate to find the number of neutrons passing from the </a:t>
            </a:r>
            <a:r>
              <a:rPr lang="en-GB" b="1" dirty="0" smtClean="0">
                <a:solidFill>
                  <a:schemeClr val="tx2"/>
                </a:solidFill>
              </a:rPr>
              <a:t>upper hemisphere</a:t>
            </a:r>
            <a:r>
              <a:rPr lang="en-GB" dirty="0" smtClean="0">
                <a:solidFill>
                  <a:schemeClr val="tx2"/>
                </a:solidFill>
              </a:rPr>
              <a:t> to the </a:t>
            </a:r>
            <a:r>
              <a:rPr lang="en-GB" b="1" dirty="0" smtClean="0">
                <a:solidFill>
                  <a:schemeClr val="tx2"/>
                </a:solidFill>
              </a:rPr>
              <a:t>lower hemisphere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2000231" y="1214422"/>
          <a:ext cx="5214975" cy="3500461"/>
        </p:xfrm>
        <a:graphic>
          <a:graphicData uri="http://schemas.openxmlformats.org/presentationml/2006/ole">
            <p:oleObj spid="_x0000_s162818" name="Equation" r:id="rId3" imgW="3162240" imgH="2361960" progId="Equation.3">
              <p:embed/>
            </p:oleObj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85720" y="4643446"/>
            <a:ext cx="826527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The terms involving </a:t>
            </a:r>
            <a:r>
              <a:rPr lang="en-GB" sz="2400" dirty="0" err="1">
                <a:solidFill>
                  <a:schemeClr val="tx2"/>
                </a:solidFill>
              </a:rPr>
              <a:t>cos</a:t>
            </a:r>
            <a:r>
              <a:rPr lang="en-GB" sz="2400" dirty="0">
                <a:solidFill>
                  <a:schemeClr val="tx2"/>
                </a:solidFill>
              </a:rPr>
              <a:t>(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) and sin(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) </a:t>
            </a:r>
            <a:r>
              <a:rPr lang="en-GB" sz="2400" dirty="0" smtClean="0">
                <a:solidFill>
                  <a:schemeClr val="tx2"/>
                </a:solidFill>
              </a:rPr>
              <a:t>vanish when </a:t>
            </a:r>
            <a:r>
              <a:rPr lang="en-GB" sz="2400" dirty="0">
                <a:solidFill>
                  <a:schemeClr val="tx2"/>
                </a:solidFill>
              </a:rPr>
              <a:t>integrating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endParaRPr lang="en-GB" sz="2400" dirty="0" smtClean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   from </a:t>
            </a:r>
            <a:r>
              <a:rPr lang="en-GB" sz="2400" dirty="0">
                <a:solidFill>
                  <a:schemeClr val="tx2"/>
                </a:solidFill>
              </a:rPr>
              <a:t>0 to 2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p</a:t>
            </a:r>
          </a:p>
        </p:txBody>
      </p:sp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2071670" y="5645151"/>
          <a:ext cx="4429156" cy="712808"/>
        </p:xfrm>
        <a:graphic>
          <a:graphicData uri="http://schemas.openxmlformats.org/presentationml/2006/ole">
            <p:oleObj spid="_x0000_s162819" name="Equation" r:id="rId4" imgW="161280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42852"/>
            <a:ext cx="7175500" cy="369277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Similarly for </a:t>
            </a:r>
            <a:r>
              <a:rPr lang="en-GB" dirty="0" err="1" smtClean="0">
                <a:solidFill>
                  <a:schemeClr val="tx2"/>
                </a:solidFill>
              </a:rPr>
              <a:t>J</a:t>
            </a:r>
            <a:r>
              <a:rPr lang="en-GB" baseline="-25000" dirty="0" err="1" smtClean="0">
                <a:solidFill>
                  <a:schemeClr val="tx2"/>
                </a:solidFill>
              </a:rPr>
              <a:t>z</a:t>
            </a:r>
            <a:r>
              <a:rPr lang="en-GB" baseline="30000" dirty="0" smtClean="0">
                <a:solidFill>
                  <a:schemeClr val="tx2"/>
                </a:solidFill>
              </a:rPr>
              <a:t>+</a:t>
            </a:r>
            <a:r>
              <a:rPr lang="en-GB" dirty="0" smtClean="0">
                <a:solidFill>
                  <a:schemeClr val="tx2"/>
                </a:solidFill>
              </a:rPr>
              <a:t> we have :-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428727" y="571480"/>
          <a:ext cx="5072099" cy="2313008"/>
        </p:xfrm>
        <a:graphic>
          <a:graphicData uri="http://schemas.openxmlformats.org/presentationml/2006/ole">
            <p:oleObj spid="_x0000_s163842" name="Equation" r:id="rId3" imgW="3162240" imgH="167616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928794" y="3143248"/>
          <a:ext cx="4572032" cy="1285883"/>
        </p:xfrm>
        <a:graphic>
          <a:graphicData uri="http://schemas.openxmlformats.org/presentationml/2006/ole">
            <p:oleObj spid="_x0000_s163843" name="Equation" r:id="rId4" imgW="1892160" imgH="888840" progId="Equation.3">
              <p:embed/>
            </p:oleObj>
          </a:graphicData>
        </a:graphic>
      </p:graphicFrame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785786" y="4429132"/>
            <a:ext cx="7175500" cy="3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Similarly we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obtain</a:t>
            </a:r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1928794" y="4929198"/>
          <a:ext cx="4572032" cy="1500178"/>
        </p:xfrm>
        <a:graphic>
          <a:graphicData uri="http://schemas.openxmlformats.org/presentationml/2006/ole">
            <p:oleObj spid="_x0000_s163844" name="Equation" r:id="rId5" imgW="2463480" imgH="11300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14488"/>
            <a:ext cx="8429684" cy="4857784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</a:rPr>
              <a:t>Where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dirty="0" smtClean="0">
                <a:solidFill>
                  <a:schemeClr val="tx2"/>
                </a:solidFill>
              </a:rPr>
              <a:t> is the </a:t>
            </a:r>
            <a:r>
              <a:rPr lang="en-GB" b="1" dirty="0" smtClean="0">
                <a:solidFill>
                  <a:srgbClr val="FF0000"/>
                </a:solidFill>
              </a:rPr>
              <a:t>MEAN FREE PATH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for scattering</a:t>
            </a:r>
          </a:p>
          <a:p>
            <a:pPr>
              <a:buFontTx/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Note the difference between </a:t>
            </a:r>
            <a:r>
              <a:rPr lang="en-GB" u="sng" dirty="0" smtClean="0"/>
              <a:t>J</a:t>
            </a:r>
            <a:r>
              <a:rPr lang="en-GB" dirty="0" smtClean="0"/>
              <a:t> and </a:t>
            </a:r>
            <a:r>
              <a:rPr lang="en-GB" dirty="0" smtClean="0">
                <a:latin typeface="Symbol" pitchFamily="18" charset="2"/>
              </a:rPr>
              <a:t>F</a:t>
            </a:r>
            <a:r>
              <a:rPr lang="en-GB" dirty="0" smtClean="0"/>
              <a:t>. One is a vector representing the net</a:t>
            </a:r>
          </a:p>
          <a:p>
            <a:pPr>
              <a:buFontTx/>
              <a:buNone/>
            </a:pPr>
            <a:r>
              <a:rPr lang="en-GB" dirty="0" smtClean="0"/>
              <a:t>number of neutrons crossing an area and the latter is a scalar specifying</a:t>
            </a:r>
          </a:p>
          <a:p>
            <a:pPr>
              <a:buFontTx/>
              <a:buNone/>
            </a:pPr>
            <a:r>
              <a:rPr lang="en-GB" dirty="0" smtClean="0"/>
              <a:t>the neutron flux at a point but with the neutrons travelling in all</a:t>
            </a:r>
          </a:p>
          <a:p>
            <a:pPr>
              <a:buFontTx/>
              <a:buNone/>
            </a:pPr>
            <a:r>
              <a:rPr lang="en-GB" dirty="0" smtClean="0"/>
              <a:t>directions due to scattering as in a gas.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N.B.  Modern text books have a different definition of D as they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start from </a:t>
            </a:r>
            <a:r>
              <a:rPr lang="en-GB" dirty="0" err="1" smtClean="0">
                <a:solidFill>
                  <a:srgbClr val="FF0000"/>
                </a:solidFill>
              </a:rPr>
              <a:t>Fick’s</a:t>
            </a:r>
            <a:r>
              <a:rPr lang="en-GB" dirty="0" smtClean="0">
                <a:solidFill>
                  <a:srgbClr val="FF0000"/>
                </a:solidFill>
              </a:rPr>
              <a:t> Law </a:t>
            </a:r>
            <a:r>
              <a:rPr lang="en-GB" dirty="0" smtClean="0">
                <a:solidFill>
                  <a:srgbClr val="006600"/>
                </a:solidFill>
              </a:rPr>
              <a:t>(which we have essentially just derived)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This extra factor of v occurs in the ensuing derivations in Lilley for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example but leads to the same final formulae.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71472" y="214290"/>
            <a:ext cx="712650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Introduce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DIFFUSION COEFFICIENT D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714612" y="714356"/>
          <a:ext cx="3635375" cy="1073150"/>
        </p:xfrm>
        <a:graphic>
          <a:graphicData uri="http://schemas.openxmlformats.org/presentationml/2006/ole">
            <p:oleObj spid="_x0000_s164866" name="Equation" r:id="rId3" imgW="1168200" imgH="6858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20</a:t>
            </a:r>
            <a:endParaRPr lang="en-GB"/>
          </a:p>
        </p:txBody>
      </p:sp>
      <p:graphicFrame>
        <p:nvGraphicFramePr>
          <p:cNvPr id="164867" name="Object 5"/>
          <p:cNvGraphicFramePr>
            <a:graphicFrameLocks noChangeAspect="1"/>
          </p:cNvGraphicFramePr>
          <p:nvPr/>
        </p:nvGraphicFramePr>
        <p:xfrm>
          <a:off x="2786050" y="2214554"/>
          <a:ext cx="3643338" cy="615950"/>
        </p:xfrm>
        <a:graphic>
          <a:graphicData uri="http://schemas.openxmlformats.org/presentationml/2006/ole">
            <p:oleObj spid="_x0000_s164867" name="Equation" r:id="rId4" imgW="1752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10243</TotalTime>
  <Words>591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Custom Design</vt:lpstr>
      <vt:lpstr>1_Custom Design</vt:lpstr>
      <vt:lpstr>Designer Drawing</vt:lpstr>
      <vt:lpstr>Equation</vt:lpstr>
      <vt:lpstr> REACTOR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Example:- Calculate the Diffusion Coefficient in a) H20 and b) Graphite. [Densities are:-   a) 1000 kg m-3 and b) 1600 kg m-3and the scattering cross sections are sS(H20) = 50 b and sS(Graphite) = 50 b ]</vt:lpstr>
      <vt:lpstr>EXAMPLE:-  A source emitting S neutrons s-1 is situated at the origin in a moderator with Diffusion Coefficient D and Diffusion Length       L= (D/SA)1/2(L allows for absorption of neutrons). The flux as a function of radius r is given by    F(r)= (S / 4pDr) exp(-r/L) .  Evaluate the total radial flux passing through a sphere at radius r. 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178</cp:revision>
  <dcterms:created xsi:type="dcterms:W3CDTF">2009-05-20T14:32:32Z</dcterms:created>
  <dcterms:modified xsi:type="dcterms:W3CDTF">2010-03-12T16:08:49Z</dcterms:modified>
</cp:coreProperties>
</file>