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63" r:id="rId3"/>
  </p:sldMasterIdLst>
  <p:notesMasterIdLst>
    <p:notesMasterId r:id="rId16"/>
  </p:notesMasterIdLst>
  <p:sldIdLst>
    <p:sldId id="279" r:id="rId4"/>
    <p:sldId id="280" r:id="rId5"/>
    <p:sldId id="281" r:id="rId6"/>
    <p:sldId id="282" r:id="rId7"/>
    <p:sldId id="283" r:id="rId8"/>
    <p:sldId id="284" r:id="rId9"/>
    <p:sldId id="285" r:id="rId10"/>
    <p:sldId id="287" r:id="rId11"/>
    <p:sldId id="286" r:id="rId12"/>
    <p:sldId id="288" r:id="rId13"/>
    <p:sldId id="289" r:id="rId14"/>
    <p:sldId id="29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41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6FB006-66E4-441D-A4CB-DAABFE7392B8}" type="datetimeFigureOut">
              <a:rPr lang="en-US" smtClean="0"/>
              <a:pPr/>
              <a:t>3/15/2010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3FD86D-2233-4C72-9C9C-B26C0E50B68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sz="3600" b="1">
                <a:solidFill>
                  <a:srgbClr val="FF0000"/>
                </a:solidFill>
                <a:latin typeface="Times New Roman" pitchFamily="18" charset="0"/>
                <a:cs typeface="Times New Roman" pitchFamily="18" charset="0"/>
              </a:defRPr>
            </a:lvl1pPr>
          </a:lstStyle>
          <a:p>
            <a:r>
              <a:rPr lang="en-US" dirty="0" smtClean="0"/>
              <a:t>PHYSICS OF ENERGY SOURCES</a:t>
            </a:r>
            <a:br>
              <a:rPr lang="en-US" dirty="0" smtClean="0"/>
            </a:br>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19</a:t>
            </a:r>
            <a:endParaRPr lang="en-GB"/>
          </a:p>
        </p:txBody>
      </p:sp>
      <p:sp>
        <p:nvSpPr>
          <p:cNvPr id="6" name="Slide Number Placeholder 5"/>
          <p:cNvSpPr>
            <a:spLocks noGrp="1"/>
          </p:cNvSpPr>
          <p:nvPr>
            <p:ph type="sldNum" sz="quarter" idx="12"/>
          </p:nvPr>
        </p:nvSpPr>
        <p:spPr/>
        <p:txBody>
          <a:bodyPr/>
          <a:lstStyle/>
          <a:p>
            <a:fld id="{0B9AA805-2D3F-426F-8DAC-F16525489BC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Lecture 19</a:t>
            </a:r>
            <a:endParaRPr lang="en-GB"/>
          </a:p>
        </p:txBody>
      </p:sp>
      <p:sp>
        <p:nvSpPr>
          <p:cNvPr id="7" name="Slide Number Placeholder 6"/>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Lecture 19</a:t>
            </a:r>
            <a:endParaRPr lang="en-GB"/>
          </a:p>
        </p:txBody>
      </p:sp>
      <p:sp>
        <p:nvSpPr>
          <p:cNvPr id="7" name="Slide Number Placeholder 6"/>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19</a:t>
            </a:r>
            <a:endParaRPr lang="en-GB"/>
          </a:p>
        </p:txBody>
      </p:sp>
      <p:sp>
        <p:nvSpPr>
          <p:cNvPr id="6" name="Slide Number Placeholder 5"/>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19</a:t>
            </a:r>
            <a:endParaRPr lang="en-GB"/>
          </a:p>
        </p:txBody>
      </p:sp>
      <p:sp>
        <p:nvSpPr>
          <p:cNvPr id="6" name="Slide Number Placeholder 5"/>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19</a:t>
            </a:r>
            <a:endParaRPr lang="en-GB"/>
          </a:p>
        </p:txBody>
      </p:sp>
      <p:sp>
        <p:nvSpPr>
          <p:cNvPr id="6" name="Slide Number Placeholder 5"/>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19</a:t>
            </a:r>
            <a:endParaRPr lang="en-GB"/>
          </a:p>
        </p:txBody>
      </p:sp>
      <p:sp>
        <p:nvSpPr>
          <p:cNvPr id="6" name="Slide Number Placeholder 5"/>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19</a:t>
            </a:r>
            <a:endParaRPr lang="en-GB"/>
          </a:p>
        </p:txBody>
      </p:sp>
      <p:sp>
        <p:nvSpPr>
          <p:cNvPr id="6" name="Slide Number Placeholder 5"/>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Lecture 19</a:t>
            </a:r>
            <a:endParaRPr lang="en-GB"/>
          </a:p>
        </p:txBody>
      </p:sp>
      <p:sp>
        <p:nvSpPr>
          <p:cNvPr id="7" name="Slide Number Placeholder 6"/>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smtClean="0"/>
              <a:t>Lecture 19</a:t>
            </a:r>
            <a:endParaRPr lang="en-GB"/>
          </a:p>
        </p:txBody>
      </p:sp>
      <p:sp>
        <p:nvSpPr>
          <p:cNvPr id="9" name="Slide Number Placeholder 8"/>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Lecture 19</a:t>
            </a:r>
            <a:endParaRPr lang="en-GB"/>
          </a:p>
        </p:txBody>
      </p:sp>
      <p:sp>
        <p:nvSpPr>
          <p:cNvPr id="5" name="Slide Number Placeholder 4"/>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a:solidFill>
            <a:schemeClr val="bg1"/>
          </a:solidFill>
        </p:spPr>
        <p:txBody>
          <a:bodyPr/>
          <a:lstStyle>
            <a:lvl1pPr>
              <a:defRPr sz="2400">
                <a:solidFill>
                  <a:schemeClr val="accent1"/>
                </a:solidFill>
                <a:latin typeface="Times New Roman" pitchFamily="18" charset="0"/>
                <a:cs typeface="Times New Roman" pitchFamily="18" charset="0"/>
              </a:defRPr>
            </a:lvl1pPr>
            <a:lvl2pPr>
              <a:defRPr sz="2000">
                <a:solidFill>
                  <a:schemeClr val="accent3">
                    <a:lumMod val="50000"/>
                  </a:schemeClr>
                </a:solidFill>
                <a:latin typeface="Times New Roman" pitchFamily="18" charset="0"/>
                <a:cs typeface="Times New Roman" pitchFamily="18" charset="0"/>
              </a:defRPr>
            </a:lvl2pPr>
            <a:lvl3pPr>
              <a:defRPr sz="1800">
                <a:solidFill>
                  <a:srgbClr val="C00000"/>
                </a:solidFill>
                <a:latin typeface="Times New Roman" pitchFamily="18" charset="0"/>
                <a:cs typeface="Times New Roman" pitchFamily="18" charset="0"/>
              </a:defRPr>
            </a:lvl3pPr>
            <a:lvl4pPr>
              <a:defRPr sz="1800">
                <a:latin typeface="Times New Roman" pitchFamily="18" charset="0"/>
                <a:cs typeface="Times New Roman" pitchFamily="18" charset="0"/>
              </a:defRPr>
            </a:lvl4pPr>
            <a:lvl5pPr>
              <a:defRPr sz="1800">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Date Placeholder 9"/>
          <p:cNvSpPr>
            <a:spLocks noGrp="1"/>
          </p:cNvSpPr>
          <p:nvPr>
            <p:ph type="dt" sz="half" idx="10"/>
          </p:nvPr>
        </p:nvSpPr>
        <p:spPr/>
        <p:txBody>
          <a:bodyPr/>
          <a:lstStyle/>
          <a:p>
            <a:endParaRPr lang="en-GB"/>
          </a:p>
        </p:txBody>
      </p:sp>
      <p:sp>
        <p:nvSpPr>
          <p:cNvPr id="11" name="Slide Number Placeholder 10"/>
          <p:cNvSpPr>
            <a:spLocks noGrp="1"/>
          </p:cNvSpPr>
          <p:nvPr>
            <p:ph type="sldNum" sz="quarter" idx="11"/>
          </p:nvPr>
        </p:nvSpPr>
        <p:spPr/>
        <p:txBody>
          <a:bodyPr/>
          <a:lstStyle/>
          <a:p>
            <a:fld id="{0B9AA805-2D3F-426F-8DAC-F16525489BC5}" type="slidenum">
              <a:rPr lang="en-GB" smtClean="0"/>
              <a:pPr/>
              <a:t>‹#›</a:t>
            </a:fld>
            <a:endParaRPr lang="en-GB"/>
          </a:p>
        </p:txBody>
      </p:sp>
      <p:sp>
        <p:nvSpPr>
          <p:cNvPr id="12" name="Footer Placeholder 11"/>
          <p:cNvSpPr>
            <a:spLocks noGrp="1"/>
          </p:cNvSpPr>
          <p:nvPr>
            <p:ph type="ftr" sz="quarter" idx="12"/>
          </p:nvPr>
        </p:nvSpPr>
        <p:spPr/>
        <p:txBody>
          <a:bodyPr/>
          <a:lstStyle/>
          <a:p>
            <a:r>
              <a:rPr lang="en-GB" smtClean="0"/>
              <a:t>Lecture 19</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smtClean="0"/>
              <a:t>Lecture 19</a:t>
            </a:r>
            <a:endParaRPr lang="en-GB"/>
          </a:p>
        </p:txBody>
      </p:sp>
      <p:sp>
        <p:nvSpPr>
          <p:cNvPr id="4" name="Slide Number Placeholder 3"/>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Lecture 19</a:t>
            </a:r>
            <a:endParaRPr lang="en-GB"/>
          </a:p>
        </p:txBody>
      </p:sp>
      <p:sp>
        <p:nvSpPr>
          <p:cNvPr id="7" name="Slide Number Placeholder 6"/>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Lecture 19</a:t>
            </a:r>
            <a:endParaRPr lang="en-GB"/>
          </a:p>
        </p:txBody>
      </p:sp>
      <p:sp>
        <p:nvSpPr>
          <p:cNvPr id="7" name="Slide Number Placeholder 6"/>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19</a:t>
            </a:r>
            <a:endParaRPr lang="en-GB"/>
          </a:p>
        </p:txBody>
      </p:sp>
      <p:sp>
        <p:nvSpPr>
          <p:cNvPr id="6" name="Slide Number Placeholder 5"/>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19</a:t>
            </a:r>
            <a:endParaRPr lang="en-GB"/>
          </a:p>
        </p:txBody>
      </p:sp>
      <p:sp>
        <p:nvSpPr>
          <p:cNvPr id="6" name="Slide Number Placeholder 5"/>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19</a:t>
            </a:r>
            <a:endParaRPr lang="en-GB"/>
          </a:p>
        </p:txBody>
      </p:sp>
      <p:sp>
        <p:nvSpPr>
          <p:cNvPr id="6" name="Slide Number Placeholder 5"/>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19</a:t>
            </a:r>
            <a:endParaRPr lang="en-GB"/>
          </a:p>
        </p:txBody>
      </p:sp>
      <p:sp>
        <p:nvSpPr>
          <p:cNvPr id="6" name="Slide Number Placeholder 5"/>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19</a:t>
            </a:r>
            <a:endParaRPr lang="en-GB"/>
          </a:p>
        </p:txBody>
      </p:sp>
      <p:sp>
        <p:nvSpPr>
          <p:cNvPr id="6" name="Slide Number Placeholder 5"/>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Lecture 19</a:t>
            </a:r>
            <a:endParaRPr lang="en-GB"/>
          </a:p>
        </p:txBody>
      </p:sp>
      <p:sp>
        <p:nvSpPr>
          <p:cNvPr id="7" name="Slide Number Placeholder 6"/>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smtClean="0"/>
              <a:t>Lecture 19</a:t>
            </a:r>
            <a:endParaRPr lang="en-GB"/>
          </a:p>
        </p:txBody>
      </p:sp>
      <p:sp>
        <p:nvSpPr>
          <p:cNvPr id="9" name="Slide Number Placeholder 8"/>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Lecture 19</a:t>
            </a:r>
            <a:endParaRPr lang="en-GB"/>
          </a:p>
        </p:txBody>
      </p:sp>
      <p:sp>
        <p:nvSpPr>
          <p:cNvPr id="5" name="Slide Number Placeholder 4"/>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smtClean="0"/>
              <a:t>Lecture 19</a:t>
            </a:r>
            <a:endParaRPr lang="en-GB"/>
          </a:p>
        </p:txBody>
      </p:sp>
      <p:sp>
        <p:nvSpPr>
          <p:cNvPr id="4" name="Slide Number Placeholder 3"/>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Lecture 19</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9AA805-2D3F-426F-8DAC-F16525489BC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Lecture 19</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B25D2-3E27-463A-BDDE-D1114D6537D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Lecture 19</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F3F88B-A137-4D6A-B193-F83311716A2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000232" y="0"/>
            <a:ext cx="4775200" cy="791308"/>
          </a:xfrm>
        </p:spPr>
        <p:txBody>
          <a:bodyPr/>
          <a:lstStyle/>
          <a:p>
            <a:r>
              <a:rPr lang="en-GB" sz="3200" b="1" dirty="0" smtClean="0">
                <a:solidFill>
                  <a:srgbClr val="FF0000"/>
                </a:solidFill>
                <a:latin typeface="Times New Roman" pitchFamily="18" charset="0"/>
                <a:cs typeface="Times New Roman" pitchFamily="18" charset="0"/>
              </a:rPr>
              <a:t>TYPES OF REACTOR</a:t>
            </a:r>
          </a:p>
        </p:txBody>
      </p:sp>
      <p:sp>
        <p:nvSpPr>
          <p:cNvPr id="24579" name="Rectangle 3"/>
          <p:cNvSpPr>
            <a:spLocks noGrp="1" noChangeArrowheads="1"/>
          </p:cNvSpPr>
          <p:nvPr>
            <p:ph type="body" idx="1"/>
          </p:nvPr>
        </p:nvSpPr>
        <p:spPr>
          <a:xfrm>
            <a:off x="428596" y="642919"/>
            <a:ext cx="8215370" cy="3419128"/>
          </a:xfrm>
          <a:solidFill>
            <a:schemeClr val="bg1"/>
          </a:solidFill>
        </p:spPr>
        <p:txBody>
          <a:bodyPr>
            <a:normAutofit/>
          </a:bodyPr>
          <a:lstStyle/>
          <a:p>
            <a:pPr>
              <a:lnSpc>
                <a:spcPct val="90000"/>
              </a:lnSpc>
              <a:defRPr/>
            </a:pPr>
            <a:r>
              <a:rPr lang="en-GB" b="1" dirty="0" smtClean="0">
                <a:solidFill>
                  <a:schemeClr val="hlink"/>
                </a:solidFill>
              </a:rPr>
              <a:t>THERMAL REACTORS</a:t>
            </a:r>
            <a:r>
              <a:rPr lang="en-GB" dirty="0" smtClean="0"/>
              <a:t>  </a:t>
            </a:r>
            <a:r>
              <a:rPr lang="en-GB" dirty="0" smtClean="0">
                <a:solidFill>
                  <a:schemeClr val="accent1">
                    <a:lumMod val="75000"/>
                  </a:schemeClr>
                </a:solidFill>
              </a:rPr>
              <a:t>are the simplest and most proven of reactor types. Others are under development </a:t>
            </a:r>
          </a:p>
          <a:p>
            <a:pPr>
              <a:lnSpc>
                <a:spcPct val="90000"/>
              </a:lnSpc>
              <a:defRPr/>
            </a:pPr>
            <a:r>
              <a:rPr lang="en-GB" b="1" dirty="0" smtClean="0">
                <a:solidFill>
                  <a:schemeClr val="hlink"/>
                </a:solidFill>
              </a:rPr>
              <a:t>FAST REACTORS</a:t>
            </a:r>
            <a:endParaRPr lang="en-GB" b="1" dirty="0" smtClean="0">
              <a:solidFill>
                <a:schemeClr val="hlink"/>
              </a:solidFill>
              <a:latin typeface="Symbol" pitchFamily="18" charset="2"/>
            </a:endParaRPr>
          </a:p>
          <a:p>
            <a:pPr>
              <a:lnSpc>
                <a:spcPct val="90000"/>
              </a:lnSpc>
              <a:defRPr/>
            </a:pPr>
            <a:r>
              <a:rPr lang="en-GB" dirty="0" smtClean="0">
                <a:solidFill>
                  <a:schemeClr val="accent1">
                    <a:lumMod val="75000"/>
                  </a:schemeClr>
                </a:solidFill>
              </a:rPr>
              <a:t>‘Fast’ refers to the speed of the neutrons</a:t>
            </a:r>
          </a:p>
          <a:p>
            <a:pPr>
              <a:lnSpc>
                <a:spcPct val="90000"/>
              </a:lnSpc>
              <a:defRPr/>
            </a:pPr>
            <a:r>
              <a:rPr lang="en-GB" dirty="0" smtClean="0">
                <a:solidFill>
                  <a:schemeClr val="accent1">
                    <a:lumMod val="75000"/>
                  </a:schemeClr>
                </a:solidFill>
              </a:rPr>
              <a:t>Using the table of cross-sections (Lecture 17)we can evaluate </a:t>
            </a:r>
            <a:r>
              <a:rPr lang="en-GB" dirty="0" smtClean="0">
                <a:solidFill>
                  <a:schemeClr val="accent1">
                    <a:lumMod val="75000"/>
                  </a:schemeClr>
                </a:solidFill>
                <a:latin typeface="Symbol" pitchFamily="18" charset="2"/>
              </a:rPr>
              <a:t>h (</a:t>
            </a:r>
            <a:r>
              <a:rPr lang="en-GB" dirty="0" smtClean="0">
                <a:solidFill>
                  <a:schemeClr val="accent1">
                    <a:lumMod val="75000"/>
                  </a:schemeClr>
                </a:solidFill>
              </a:rPr>
              <a:t>Fuel Utilisation Factor) from </a:t>
            </a:r>
            <a:r>
              <a:rPr lang="en-GB" dirty="0" err="1" smtClean="0">
                <a:solidFill>
                  <a:schemeClr val="accent1">
                    <a:lumMod val="75000"/>
                  </a:schemeClr>
                </a:solidFill>
                <a:latin typeface="Symbol" pitchFamily="18" charset="2"/>
              </a:rPr>
              <a:t>s</a:t>
            </a:r>
            <a:r>
              <a:rPr lang="en-GB" baseline="-25000" dirty="0" err="1" smtClean="0">
                <a:solidFill>
                  <a:schemeClr val="accent1">
                    <a:lumMod val="75000"/>
                  </a:schemeClr>
                </a:solidFill>
              </a:rPr>
              <a:t>f</a:t>
            </a:r>
            <a:r>
              <a:rPr lang="en-GB" dirty="0" smtClean="0">
                <a:solidFill>
                  <a:schemeClr val="accent1">
                    <a:lumMod val="75000"/>
                  </a:schemeClr>
                </a:solidFill>
              </a:rPr>
              <a:t> and </a:t>
            </a:r>
            <a:r>
              <a:rPr lang="en-GB" dirty="0" err="1" smtClean="0">
                <a:solidFill>
                  <a:schemeClr val="accent1">
                    <a:lumMod val="75000"/>
                  </a:schemeClr>
                </a:solidFill>
                <a:latin typeface="Symbol" pitchFamily="18" charset="2"/>
              </a:rPr>
              <a:t>s</a:t>
            </a:r>
            <a:r>
              <a:rPr lang="en-GB" baseline="-25000" dirty="0" err="1" smtClean="0">
                <a:solidFill>
                  <a:schemeClr val="accent1">
                    <a:lumMod val="75000"/>
                  </a:schemeClr>
                </a:solidFill>
              </a:rPr>
              <a:t>C</a:t>
            </a:r>
            <a:r>
              <a:rPr lang="en-GB" dirty="0" smtClean="0">
                <a:solidFill>
                  <a:schemeClr val="accent1">
                    <a:lumMod val="75000"/>
                  </a:schemeClr>
                </a:solidFill>
              </a:rPr>
              <a:t> for a reactor fuelled by 50% </a:t>
            </a:r>
            <a:r>
              <a:rPr lang="en-GB" baseline="30000" dirty="0" smtClean="0">
                <a:solidFill>
                  <a:schemeClr val="accent1">
                    <a:lumMod val="75000"/>
                  </a:schemeClr>
                </a:solidFill>
              </a:rPr>
              <a:t>235</a:t>
            </a:r>
            <a:r>
              <a:rPr lang="en-GB" dirty="0" smtClean="0">
                <a:solidFill>
                  <a:schemeClr val="accent1">
                    <a:lumMod val="75000"/>
                  </a:schemeClr>
                </a:solidFill>
              </a:rPr>
              <a:t>U and 50% </a:t>
            </a:r>
            <a:r>
              <a:rPr lang="en-GB" baseline="30000" dirty="0" smtClean="0">
                <a:solidFill>
                  <a:schemeClr val="accent1">
                    <a:lumMod val="75000"/>
                  </a:schemeClr>
                </a:solidFill>
              </a:rPr>
              <a:t>238</a:t>
            </a:r>
            <a:r>
              <a:rPr lang="en-GB" dirty="0" smtClean="0">
                <a:solidFill>
                  <a:schemeClr val="accent1">
                    <a:lumMod val="75000"/>
                  </a:schemeClr>
                </a:solidFill>
              </a:rPr>
              <a:t>U</a:t>
            </a:r>
            <a:r>
              <a:rPr lang="en-GB" dirty="0" smtClean="0"/>
              <a:t> </a:t>
            </a:r>
            <a:r>
              <a:rPr lang="en-GB" dirty="0" smtClean="0">
                <a:solidFill>
                  <a:srgbClr val="006600"/>
                </a:solidFill>
              </a:rPr>
              <a:t>( average </a:t>
            </a:r>
            <a:r>
              <a:rPr lang="en-GB" dirty="0" err="1" smtClean="0">
                <a:solidFill>
                  <a:srgbClr val="006600"/>
                </a:solidFill>
                <a:latin typeface="Symbol" pitchFamily="18" charset="2"/>
              </a:rPr>
              <a:t>n</a:t>
            </a:r>
            <a:r>
              <a:rPr lang="en-GB" baseline="-25000" dirty="0" err="1" smtClean="0">
                <a:solidFill>
                  <a:srgbClr val="006600"/>
                </a:solidFill>
              </a:rPr>
              <a:t>AV</a:t>
            </a:r>
            <a:r>
              <a:rPr lang="en-GB" dirty="0" smtClean="0">
                <a:solidFill>
                  <a:srgbClr val="006600"/>
                </a:solidFill>
              </a:rPr>
              <a:t> ~ 2.5 for both)</a:t>
            </a:r>
          </a:p>
        </p:txBody>
      </p:sp>
      <p:graphicFrame>
        <p:nvGraphicFramePr>
          <p:cNvPr id="24663" name="Group 87"/>
          <p:cNvGraphicFramePr>
            <a:graphicFrameLocks noGrp="1"/>
          </p:cNvGraphicFramePr>
          <p:nvPr/>
        </p:nvGraphicFramePr>
        <p:xfrm>
          <a:off x="285720" y="3357562"/>
          <a:ext cx="8636000" cy="2957898"/>
        </p:xfrm>
        <a:graphic>
          <a:graphicData uri="http://schemas.openxmlformats.org/drawingml/2006/table">
            <a:tbl>
              <a:tblPr/>
              <a:tblGrid>
                <a:gridCol w="1524000"/>
                <a:gridCol w="2032000"/>
                <a:gridCol w="2540000"/>
                <a:gridCol w="2540000"/>
              </a:tblGrid>
              <a:tr h="698864">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err="1" smtClean="0">
                          <a:ln>
                            <a:noFill/>
                          </a:ln>
                          <a:solidFill>
                            <a:schemeClr val="tx2"/>
                          </a:solidFill>
                          <a:effectLst/>
                          <a:latin typeface="Times New Roman" pitchFamily="18" charset="0"/>
                        </a:rPr>
                        <a:t>T</a:t>
                      </a:r>
                      <a:r>
                        <a:rPr kumimoji="0" lang="en-GB" sz="2000" b="0" i="0" u="none" strike="noStrike" cap="none" normalizeH="0" baseline="-25000" dirty="0" err="1" smtClean="0">
                          <a:ln>
                            <a:noFill/>
                          </a:ln>
                          <a:solidFill>
                            <a:schemeClr val="tx2"/>
                          </a:solidFill>
                          <a:effectLst/>
                          <a:latin typeface="Times New Roman" pitchFamily="18" charset="0"/>
                        </a:rPr>
                        <a:t>n</a:t>
                      </a:r>
                      <a:r>
                        <a:rPr kumimoji="0" lang="en-GB" sz="2000" b="0" i="0" u="none" strike="noStrike" cap="none" normalizeH="0" baseline="-25000" dirty="0" smtClean="0">
                          <a:ln>
                            <a:noFill/>
                          </a:ln>
                          <a:solidFill>
                            <a:schemeClr val="tx2"/>
                          </a:solidFill>
                          <a:effectLst/>
                          <a:latin typeface="Times New Roman" pitchFamily="18" charset="0"/>
                        </a:rPr>
                        <a:t> </a:t>
                      </a:r>
                      <a:r>
                        <a:rPr kumimoji="0" lang="en-GB" sz="2000" b="0" i="0" u="none" strike="noStrike" cap="none" normalizeH="0" baseline="0" dirty="0" err="1" smtClean="0">
                          <a:ln>
                            <a:noFill/>
                          </a:ln>
                          <a:solidFill>
                            <a:schemeClr val="tx2"/>
                          </a:solidFill>
                          <a:effectLst/>
                          <a:latin typeface="Times New Roman" pitchFamily="18" charset="0"/>
                        </a:rPr>
                        <a:t>MeV</a:t>
                      </a:r>
                      <a:endParaRPr kumimoji="0" lang="en-GB" sz="2000" b="0" i="0" u="none" strike="noStrike" cap="none" normalizeH="0" baseline="0" dirty="0" smtClean="0">
                        <a:ln>
                          <a:noFill/>
                        </a:ln>
                        <a:solidFill>
                          <a:schemeClr val="tx2"/>
                        </a:solidFill>
                        <a:effectLst/>
                        <a:latin typeface="Times New Roman" pitchFamily="18" charset="0"/>
                      </a:endParaRPr>
                    </a:p>
                  </a:txBody>
                  <a:tcPr marL="121920" marR="121920" marT="31652" marB="316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err="1" smtClean="0">
                          <a:ln>
                            <a:noFill/>
                          </a:ln>
                          <a:solidFill>
                            <a:schemeClr val="tx2"/>
                          </a:solidFill>
                          <a:effectLst/>
                          <a:latin typeface="Symbol" pitchFamily="18" charset="2"/>
                        </a:rPr>
                        <a:t>s</a:t>
                      </a:r>
                      <a:r>
                        <a:rPr kumimoji="0" lang="en-GB" sz="2000" b="0" i="0" u="none" strike="noStrike" cap="none" normalizeH="0" baseline="-25000" dirty="0" err="1" smtClean="0">
                          <a:ln>
                            <a:noFill/>
                          </a:ln>
                          <a:solidFill>
                            <a:schemeClr val="tx2"/>
                          </a:solidFill>
                          <a:effectLst/>
                          <a:latin typeface="Times New Roman" pitchFamily="18" charset="0"/>
                        </a:rPr>
                        <a:t>f</a:t>
                      </a:r>
                      <a:r>
                        <a:rPr kumimoji="0" lang="en-GB" sz="2000" b="0" i="0" u="none" strike="noStrike" cap="none" normalizeH="0" baseline="-25000" dirty="0" smtClean="0">
                          <a:ln>
                            <a:noFill/>
                          </a:ln>
                          <a:solidFill>
                            <a:schemeClr val="tx2"/>
                          </a:solidFill>
                          <a:effectLst/>
                          <a:latin typeface="Times New Roman" pitchFamily="18" charset="0"/>
                        </a:rPr>
                        <a:t> </a:t>
                      </a:r>
                      <a:r>
                        <a:rPr kumimoji="0" lang="en-GB" sz="2000" b="0" i="0" u="none" strike="noStrike" cap="none" normalizeH="0" baseline="0" dirty="0" smtClean="0">
                          <a:ln>
                            <a:noFill/>
                          </a:ln>
                          <a:solidFill>
                            <a:schemeClr val="tx2"/>
                          </a:solidFill>
                          <a:effectLst/>
                          <a:latin typeface="Times New Roman" pitchFamily="18" charset="0"/>
                        </a:rPr>
                        <a:t>(barns)</a:t>
                      </a:r>
                    </a:p>
                  </a:txBody>
                  <a:tcPr marL="121920" marR="121920" marT="31652" marB="316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err="1" smtClean="0">
                          <a:ln>
                            <a:noFill/>
                          </a:ln>
                          <a:solidFill>
                            <a:schemeClr val="tx2"/>
                          </a:solidFill>
                          <a:effectLst/>
                          <a:latin typeface="Symbol" pitchFamily="18" charset="2"/>
                        </a:rPr>
                        <a:t>s</a:t>
                      </a:r>
                      <a:r>
                        <a:rPr kumimoji="0" lang="en-GB" sz="2000" b="0" i="0" u="none" strike="noStrike" cap="none" normalizeH="0" baseline="-25000" dirty="0" err="1" smtClean="0">
                          <a:ln>
                            <a:noFill/>
                          </a:ln>
                          <a:solidFill>
                            <a:schemeClr val="tx2"/>
                          </a:solidFill>
                          <a:effectLst/>
                          <a:latin typeface="Times New Roman" pitchFamily="18" charset="0"/>
                        </a:rPr>
                        <a:t>C</a:t>
                      </a:r>
                      <a:r>
                        <a:rPr kumimoji="0" lang="en-GB" sz="2000" b="0" i="0" u="none" strike="noStrike" cap="none" normalizeH="0" baseline="-25000" dirty="0" smtClean="0">
                          <a:ln>
                            <a:noFill/>
                          </a:ln>
                          <a:solidFill>
                            <a:schemeClr val="tx2"/>
                          </a:solidFill>
                          <a:effectLst/>
                          <a:latin typeface="Times New Roman" pitchFamily="18" charset="0"/>
                        </a:rPr>
                        <a:t>  </a:t>
                      </a:r>
                      <a:r>
                        <a:rPr kumimoji="0" lang="en-GB" sz="2000" b="0" i="0" u="none" strike="noStrike" cap="none" normalizeH="0" baseline="0" dirty="0" smtClean="0">
                          <a:ln>
                            <a:noFill/>
                          </a:ln>
                          <a:solidFill>
                            <a:schemeClr val="tx2"/>
                          </a:solidFill>
                          <a:effectLst/>
                          <a:latin typeface="Times New Roman" pitchFamily="18" charset="0"/>
                        </a:rPr>
                        <a:t>(barns)</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chemeClr val="tx2"/>
                          </a:solidFill>
                          <a:effectLst/>
                          <a:latin typeface="Times New Roman" pitchFamily="18" charset="0"/>
                        </a:rPr>
                        <a:t>  </a:t>
                      </a:r>
                    </a:p>
                  </a:txBody>
                  <a:tcPr marL="121920" marR="121920" marT="31652" marB="316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chemeClr val="tx2"/>
                          </a:solidFill>
                          <a:effectLst/>
                          <a:latin typeface="Symbol" pitchFamily="18" charset="2"/>
                        </a:rPr>
                        <a:t>h</a:t>
                      </a:r>
                      <a:r>
                        <a:rPr kumimoji="0" lang="en-GB" sz="2000" b="0" i="0" u="none" strike="noStrike" cap="none" normalizeH="0" baseline="0" dirty="0" smtClean="0">
                          <a:ln>
                            <a:noFill/>
                          </a:ln>
                          <a:solidFill>
                            <a:schemeClr val="tx2"/>
                          </a:solidFill>
                          <a:effectLst/>
                          <a:latin typeface="Times New Roman" pitchFamily="18" charset="0"/>
                        </a:rPr>
                        <a:t>=  </a:t>
                      </a:r>
                      <a:r>
                        <a:rPr kumimoji="0" lang="en-GB" sz="2000" b="0" i="0" u="none" strike="noStrike" cap="none" normalizeH="0" baseline="0" dirty="0" err="1" smtClean="0">
                          <a:ln>
                            <a:noFill/>
                          </a:ln>
                          <a:solidFill>
                            <a:schemeClr val="tx2"/>
                          </a:solidFill>
                          <a:effectLst/>
                          <a:latin typeface="Symbol" pitchFamily="18" charset="2"/>
                        </a:rPr>
                        <a:t>n</a:t>
                      </a:r>
                      <a:r>
                        <a:rPr kumimoji="0" lang="en-GB" sz="2000" b="0" i="0" u="none" strike="noStrike" cap="none" normalizeH="0" baseline="-25000" dirty="0" err="1" smtClean="0">
                          <a:ln>
                            <a:noFill/>
                          </a:ln>
                          <a:solidFill>
                            <a:schemeClr val="tx2"/>
                          </a:solidFill>
                          <a:effectLst/>
                          <a:latin typeface="Times New Roman" pitchFamily="18" charset="0"/>
                        </a:rPr>
                        <a:t>AV</a:t>
                      </a:r>
                      <a:r>
                        <a:rPr kumimoji="0" lang="en-GB" sz="2000" b="0" i="0" u="none" strike="noStrike" cap="none" normalizeH="0" baseline="-25000" dirty="0" smtClean="0">
                          <a:ln>
                            <a:noFill/>
                          </a:ln>
                          <a:solidFill>
                            <a:schemeClr val="tx2"/>
                          </a:solidFill>
                          <a:effectLst/>
                          <a:latin typeface="Times New Roman" pitchFamily="18" charset="0"/>
                        </a:rPr>
                        <a:t> </a:t>
                      </a:r>
                      <a:r>
                        <a:rPr kumimoji="0" lang="en-GB" sz="2000" b="0" i="0" u="none" strike="noStrike" cap="none" normalizeH="0" baseline="0" dirty="0" smtClean="0">
                          <a:ln>
                            <a:noFill/>
                          </a:ln>
                          <a:solidFill>
                            <a:schemeClr val="tx2"/>
                          </a:solidFill>
                          <a:effectLst/>
                          <a:latin typeface="Times New Roman" pitchFamily="18" charset="0"/>
                        </a:rPr>
                        <a:t>x </a:t>
                      </a:r>
                      <a:r>
                        <a:rPr kumimoji="0" lang="en-GB" sz="2000" b="0" i="0" u="none" strike="noStrike" cap="none" normalizeH="0" baseline="0" dirty="0" err="1" smtClean="0">
                          <a:ln>
                            <a:noFill/>
                          </a:ln>
                          <a:solidFill>
                            <a:schemeClr val="tx2"/>
                          </a:solidFill>
                          <a:effectLst/>
                          <a:latin typeface="Symbol" pitchFamily="18" charset="2"/>
                        </a:rPr>
                        <a:t>s</a:t>
                      </a:r>
                      <a:r>
                        <a:rPr kumimoji="0" lang="en-GB" sz="2000" b="0" i="0" u="none" strike="noStrike" cap="none" normalizeH="0" baseline="-25000" dirty="0" err="1" smtClean="0">
                          <a:ln>
                            <a:noFill/>
                          </a:ln>
                          <a:solidFill>
                            <a:schemeClr val="tx2"/>
                          </a:solidFill>
                          <a:effectLst/>
                          <a:latin typeface="Times New Roman" pitchFamily="18" charset="0"/>
                        </a:rPr>
                        <a:t>f</a:t>
                      </a:r>
                      <a:r>
                        <a:rPr kumimoji="0" lang="en-GB" sz="2000" b="0" i="0" u="none" strike="noStrike" cap="none" normalizeH="0" baseline="-25000" dirty="0" smtClean="0">
                          <a:ln>
                            <a:noFill/>
                          </a:ln>
                          <a:solidFill>
                            <a:schemeClr val="tx2"/>
                          </a:solidFill>
                          <a:effectLst/>
                          <a:latin typeface="Times New Roman" pitchFamily="18" charset="0"/>
                        </a:rPr>
                        <a:t> </a:t>
                      </a:r>
                      <a:r>
                        <a:rPr kumimoji="0" lang="en-GB" sz="2000" b="0" i="0" u="none" strike="noStrike" cap="none" normalizeH="0" baseline="0" dirty="0" smtClean="0">
                          <a:ln>
                            <a:noFill/>
                          </a:ln>
                          <a:solidFill>
                            <a:schemeClr val="tx2"/>
                          </a:solidFill>
                          <a:effectLst/>
                          <a:latin typeface="Times New Roman" pitchFamily="18" charset="0"/>
                        </a:rPr>
                        <a:t>/ </a:t>
                      </a:r>
                      <a:r>
                        <a:rPr kumimoji="0" lang="en-GB" sz="2000" b="0" i="0" u="none" strike="noStrike" cap="none" normalizeH="0" baseline="0" dirty="0" err="1" smtClean="0">
                          <a:ln>
                            <a:noFill/>
                          </a:ln>
                          <a:solidFill>
                            <a:schemeClr val="tx2"/>
                          </a:solidFill>
                          <a:effectLst/>
                          <a:latin typeface="Symbol" pitchFamily="18" charset="2"/>
                        </a:rPr>
                        <a:t>s</a:t>
                      </a:r>
                      <a:r>
                        <a:rPr kumimoji="0" lang="en-GB" sz="2000" b="0" i="0" u="none" strike="noStrike" cap="none" normalizeH="0" baseline="-25000" dirty="0" err="1" smtClean="0">
                          <a:ln>
                            <a:noFill/>
                          </a:ln>
                          <a:solidFill>
                            <a:schemeClr val="tx2"/>
                          </a:solidFill>
                          <a:effectLst/>
                          <a:latin typeface="Times New Roman" pitchFamily="18" charset="0"/>
                        </a:rPr>
                        <a:t>A</a:t>
                      </a:r>
                      <a:endParaRPr kumimoji="0" lang="en-GB" sz="2000" b="0" i="0" u="none" strike="noStrike" cap="none" normalizeH="0" baseline="-25000" dirty="0" smtClean="0">
                        <a:ln>
                          <a:noFill/>
                        </a:ln>
                        <a:solidFill>
                          <a:schemeClr val="tx2"/>
                        </a:solidFill>
                        <a:effectLst/>
                        <a:latin typeface="Times New Roman" pitchFamily="18" charset="0"/>
                      </a:endParaRPr>
                    </a:p>
                  </a:txBody>
                  <a:tcPr marL="121920" marR="121920" marT="31652" marB="316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6306">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chemeClr val="tx2"/>
                          </a:solidFill>
                          <a:effectLst/>
                          <a:latin typeface="Times New Roman" pitchFamily="18" charset="0"/>
                        </a:rPr>
                        <a:t>  2</a:t>
                      </a:r>
                    </a:p>
                  </a:txBody>
                  <a:tcPr marL="121920" marR="121920" marT="31652" marB="316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rgbClr val="DC0081"/>
                          </a:solidFill>
                          <a:effectLst/>
                          <a:latin typeface="Times New Roman" pitchFamily="18" charset="0"/>
                        </a:rPr>
                        <a:t>.</a:t>
                      </a:r>
                      <a:r>
                        <a:rPr kumimoji="0" lang="en-GB" sz="2000" b="0" i="0" u="none" strike="noStrike" cap="none" normalizeH="0" baseline="0" dirty="0" smtClean="0">
                          <a:ln>
                            <a:noFill/>
                          </a:ln>
                          <a:solidFill>
                            <a:schemeClr val="accent2">
                              <a:lumMod val="75000"/>
                            </a:schemeClr>
                          </a:solidFill>
                          <a:effectLst/>
                          <a:latin typeface="Times New Roman" pitchFamily="18" charset="0"/>
                        </a:rPr>
                        <a:t>5(.6+1.3)</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chemeClr val="accent2">
                              <a:lumMod val="75000"/>
                            </a:schemeClr>
                          </a:solidFill>
                          <a:effectLst/>
                          <a:latin typeface="Times New Roman" pitchFamily="18" charset="0"/>
                        </a:rPr>
                        <a:t> ~ 0.9</a:t>
                      </a:r>
                    </a:p>
                  </a:txBody>
                  <a:tcPr marL="121920" marR="121920" marT="31652" marB="316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chemeClr val="accent2">
                              <a:lumMod val="75000"/>
                            </a:schemeClr>
                          </a:solidFill>
                          <a:effectLst/>
                          <a:latin typeface="Times New Roman" pitchFamily="18" charset="0"/>
                        </a:rPr>
                        <a:t>.5(.2+0) </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chemeClr val="accent2">
                              <a:lumMod val="75000"/>
                            </a:schemeClr>
                          </a:solidFill>
                          <a:effectLst/>
                          <a:latin typeface="Times New Roman" pitchFamily="18" charset="0"/>
                        </a:rPr>
                        <a:t>   ~ 0.1</a:t>
                      </a:r>
                    </a:p>
                  </a:txBody>
                  <a:tcPr marL="121920" marR="121920" marT="31652" marB="316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GB" sz="2000" b="0" i="0" u="none" strike="noStrike" cap="none" normalizeH="0" baseline="0" dirty="0" smtClean="0">
                        <a:ln>
                          <a:noFill/>
                        </a:ln>
                        <a:solidFill>
                          <a:schemeClr val="accent2">
                            <a:lumMod val="75000"/>
                          </a:schemeClr>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chemeClr val="accent2">
                              <a:lumMod val="75000"/>
                            </a:schemeClr>
                          </a:solidFill>
                          <a:effectLst/>
                          <a:latin typeface="Times New Roman" pitchFamily="18" charset="0"/>
                        </a:rPr>
                        <a:t>2.3</a:t>
                      </a:r>
                    </a:p>
                  </a:txBody>
                  <a:tcPr marL="121920" marR="121920" marT="31652" marB="316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8864">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chemeClr val="accent1">
                              <a:lumMod val="75000"/>
                            </a:schemeClr>
                          </a:solidFill>
                          <a:effectLst/>
                          <a:latin typeface="Times New Roman" pitchFamily="18" charset="0"/>
                        </a:rPr>
                        <a:t>   </a:t>
                      </a:r>
                      <a:r>
                        <a:rPr kumimoji="0" lang="en-GB" sz="2000" b="0" i="0" u="none" strike="noStrike" cap="none" normalizeH="0" baseline="0" dirty="0" smtClean="0">
                          <a:ln>
                            <a:noFill/>
                          </a:ln>
                          <a:solidFill>
                            <a:schemeClr val="tx2"/>
                          </a:solidFill>
                          <a:effectLst/>
                          <a:latin typeface="Times New Roman" pitchFamily="18" charset="0"/>
                        </a:rPr>
                        <a:t>0.3</a:t>
                      </a:r>
                    </a:p>
                  </a:txBody>
                  <a:tcPr marL="121920" marR="121920" marT="31652" marB="316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rgbClr val="DC0081"/>
                          </a:solidFill>
                          <a:effectLst/>
                          <a:latin typeface="Times New Roman" pitchFamily="18" charset="0"/>
                        </a:rPr>
                        <a:t>.</a:t>
                      </a:r>
                      <a:r>
                        <a:rPr kumimoji="0" lang="en-GB" sz="2000" b="0" i="0" u="none" strike="noStrike" cap="none" normalizeH="0" baseline="0" dirty="0" smtClean="0">
                          <a:ln>
                            <a:noFill/>
                          </a:ln>
                          <a:solidFill>
                            <a:schemeClr val="accent2">
                              <a:lumMod val="75000"/>
                            </a:schemeClr>
                          </a:solidFill>
                          <a:effectLst/>
                          <a:latin typeface="Times New Roman" pitchFamily="18" charset="0"/>
                        </a:rPr>
                        <a:t>5(0+1.3) </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chemeClr val="accent2">
                              <a:lumMod val="75000"/>
                            </a:schemeClr>
                          </a:solidFill>
                          <a:effectLst/>
                          <a:latin typeface="Times New Roman" pitchFamily="18" charset="0"/>
                        </a:rPr>
                        <a:t>  ~ 0.6</a:t>
                      </a:r>
                    </a:p>
                  </a:txBody>
                  <a:tcPr marL="121920" marR="121920" marT="31652" marB="316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rgbClr val="DC0081"/>
                          </a:solidFill>
                          <a:effectLst/>
                          <a:latin typeface="Times New Roman" pitchFamily="18" charset="0"/>
                        </a:rPr>
                        <a:t>.</a:t>
                      </a:r>
                      <a:r>
                        <a:rPr kumimoji="0" lang="en-GB" sz="2000" b="0" i="0" u="none" strike="noStrike" cap="none" normalizeH="0" baseline="0" dirty="0" smtClean="0">
                          <a:ln>
                            <a:noFill/>
                          </a:ln>
                          <a:solidFill>
                            <a:schemeClr val="accent2">
                              <a:lumMod val="75000"/>
                            </a:schemeClr>
                          </a:solidFill>
                          <a:effectLst/>
                          <a:latin typeface="Times New Roman" pitchFamily="18" charset="0"/>
                        </a:rPr>
                        <a:t>5(.2+0) </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chemeClr val="accent2">
                              <a:lumMod val="75000"/>
                            </a:schemeClr>
                          </a:solidFill>
                          <a:effectLst/>
                          <a:latin typeface="Times New Roman" pitchFamily="18" charset="0"/>
                        </a:rPr>
                        <a:t>    ~ 0.1</a:t>
                      </a:r>
                    </a:p>
                  </a:txBody>
                  <a:tcPr marL="121920" marR="121920" marT="31652" marB="316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GB" sz="2000" b="0" i="0" u="none" strike="noStrike" cap="none" normalizeH="0" baseline="0" dirty="0" smtClean="0">
                        <a:ln>
                          <a:noFill/>
                        </a:ln>
                        <a:solidFill>
                          <a:schemeClr val="accent2">
                            <a:lumMod val="75000"/>
                          </a:schemeClr>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chemeClr val="accent2">
                              <a:lumMod val="75000"/>
                            </a:schemeClr>
                          </a:solidFill>
                          <a:effectLst/>
                          <a:latin typeface="Times New Roman" pitchFamily="18" charset="0"/>
                        </a:rPr>
                        <a:t>2.1</a:t>
                      </a:r>
                    </a:p>
                  </a:txBody>
                  <a:tcPr marL="121920" marR="121920" marT="31652" marB="316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8864">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chemeClr val="accent1">
                              <a:lumMod val="75000"/>
                            </a:schemeClr>
                          </a:solidFill>
                          <a:effectLst/>
                          <a:latin typeface="Times New Roman" pitchFamily="18" charset="0"/>
                        </a:rPr>
                        <a:t>   </a:t>
                      </a:r>
                      <a:r>
                        <a:rPr kumimoji="0" lang="en-GB" sz="2000" b="0" i="0" u="none" strike="noStrike" cap="none" normalizeH="0" baseline="0" dirty="0" smtClean="0">
                          <a:ln>
                            <a:noFill/>
                          </a:ln>
                          <a:solidFill>
                            <a:schemeClr val="tx2"/>
                          </a:solidFill>
                          <a:effectLst/>
                          <a:latin typeface="Times New Roman" pitchFamily="18" charset="0"/>
                        </a:rPr>
                        <a:t>0.001</a:t>
                      </a:r>
                    </a:p>
                  </a:txBody>
                  <a:tcPr marL="121920" marR="121920" marT="31652" marB="3165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chemeClr val="accent2">
                              <a:lumMod val="75000"/>
                            </a:schemeClr>
                          </a:solidFill>
                          <a:effectLst/>
                          <a:latin typeface="Times New Roman" pitchFamily="18" charset="0"/>
                        </a:rPr>
                        <a:t>.5(0+8) </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chemeClr val="accent2">
                              <a:lumMod val="75000"/>
                            </a:schemeClr>
                          </a:solidFill>
                          <a:effectLst/>
                          <a:latin typeface="Times New Roman" pitchFamily="18" charset="0"/>
                        </a:rPr>
                        <a:t>  ~ 4</a:t>
                      </a:r>
                    </a:p>
                  </a:txBody>
                  <a:tcPr marL="121920" marR="121920" marT="31652" marB="316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chemeClr val="accent2">
                              <a:lumMod val="75000"/>
                            </a:schemeClr>
                          </a:solidFill>
                          <a:effectLst/>
                          <a:latin typeface="Times New Roman" pitchFamily="18" charset="0"/>
                        </a:rPr>
                        <a:t>.5(4+3) </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chemeClr val="accent2">
                              <a:lumMod val="75000"/>
                            </a:schemeClr>
                          </a:solidFill>
                          <a:effectLst/>
                          <a:latin typeface="Times New Roman" pitchFamily="18" charset="0"/>
                        </a:rPr>
                        <a:t>    ~ 3.5</a:t>
                      </a:r>
                    </a:p>
                  </a:txBody>
                  <a:tcPr marL="121920" marR="121920" marT="31652" marB="3165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GB" sz="2000" b="0" i="0" u="none" strike="noStrike" cap="none" normalizeH="0" baseline="0" dirty="0" smtClean="0">
                        <a:ln>
                          <a:noFill/>
                        </a:ln>
                        <a:solidFill>
                          <a:srgbClr val="DC008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2000" b="0" i="0" u="none" strike="noStrike" cap="none" normalizeH="0" baseline="0" dirty="0" smtClean="0">
                          <a:ln>
                            <a:noFill/>
                          </a:ln>
                          <a:solidFill>
                            <a:schemeClr val="accent2">
                              <a:lumMod val="75000"/>
                            </a:schemeClr>
                          </a:solidFill>
                          <a:effectLst/>
                          <a:latin typeface="Times New Roman" pitchFamily="18" charset="0"/>
                        </a:rPr>
                        <a:t>1.4</a:t>
                      </a:r>
                    </a:p>
                  </a:txBody>
                  <a:tcPr marL="121920" marR="121920" marT="31652" marB="3165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1"/>
          </p:nvPr>
        </p:nvSpPr>
        <p:spPr/>
        <p:txBody>
          <a:bodyPr/>
          <a:lstStyle/>
          <a:p>
            <a:fld id="{0B9AA805-2D3F-426F-8DAC-F16525489BC5}" type="slidenum">
              <a:rPr lang="en-GB" smtClean="0"/>
              <a:pPr/>
              <a:t>1</a:t>
            </a:fld>
            <a:endParaRPr lang="en-GB"/>
          </a:p>
        </p:txBody>
      </p:sp>
      <p:sp>
        <p:nvSpPr>
          <p:cNvPr id="6" name="Footer Placeholder 5"/>
          <p:cNvSpPr>
            <a:spLocks noGrp="1"/>
          </p:cNvSpPr>
          <p:nvPr>
            <p:ph type="ftr" sz="quarter" idx="12"/>
          </p:nvPr>
        </p:nvSpPr>
        <p:spPr/>
        <p:txBody>
          <a:bodyPr/>
          <a:lstStyle/>
          <a:p>
            <a:r>
              <a:rPr lang="en-GB" smtClean="0"/>
              <a:t>Lecture 19</a:t>
            </a: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a:bodyPr>
          <a:lstStyle/>
          <a:p>
            <a:r>
              <a:rPr lang="en-GB" sz="2400" b="1" dirty="0" smtClean="0">
                <a:solidFill>
                  <a:srgbClr val="FF0000"/>
                </a:solidFill>
                <a:latin typeface="Times New Roman" pitchFamily="18" charset="0"/>
                <a:cs typeface="Times New Roman" pitchFamily="18" charset="0"/>
              </a:rPr>
              <a:t>A pool type sodium cooled fast reactor</a:t>
            </a:r>
            <a:endParaRPr lang="en-GB" sz="2400" b="1" dirty="0">
              <a:solidFill>
                <a:srgbClr val="FF0000"/>
              </a:solidFill>
              <a:latin typeface="Times New Roman" pitchFamily="18" charset="0"/>
              <a:cs typeface="Times New Roman" pitchFamily="18" charset="0"/>
            </a:endParaRPr>
          </a:p>
        </p:txBody>
      </p:sp>
      <p:pic>
        <p:nvPicPr>
          <p:cNvPr id="6" name="Content Placeholder 5" descr="8.11.jpg"/>
          <p:cNvPicPr>
            <a:picLocks noGrp="1" noChangeAspect="1"/>
          </p:cNvPicPr>
          <p:nvPr>
            <p:ph idx="1"/>
          </p:nvPr>
        </p:nvPicPr>
        <p:blipFill>
          <a:blip r:embed="rId2" cstate="print"/>
          <a:stretch>
            <a:fillRect/>
          </a:stretch>
        </p:blipFill>
        <p:spPr>
          <a:xfrm>
            <a:off x="928662" y="785794"/>
            <a:ext cx="7334800" cy="5605703"/>
          </a:xfrm>
        </p:spPr>
      </p:pic>
      <p:sp>
        <p:nvSpPr>
          <p:cNvPr id="4" name="Slide Number Placeholder 3"/>
          <p:cNvSpPr>
            <a:spLocks noGrp="1"/>
          </p:cNvSpPr>
          <p:nvPr>
            <p:ph type="sldNum" sz="quarter" idx="11"/>
          </p:nvPr>
        </p:nvSpPr>
        <p:spPr/>
        <p:txBody>
          <a:bodyPr/>
          <a:lstStyle/>
          <a:p>
            <a:fld id="{0B9AA805-2D3F-426F-8DAC-F16525489BC5}" type="slidenum">
              <a:rPr lang="en-GB" smtClean="0"/>
              <a:pPr/>
              <a:t>10</a:t>
            </a:fld>
            <a:endParaRPr lang="en-GB"/>
          </a:p>
        </p:txBody>
      </p:sp>
      <p:sp>
        <p:nvSpPr>
          <p:cNvPr id="5" name="Footer Placeholder 4"/>
          <p:cNvSpPr>
            <a:spLocks noGrp="1"/>
          </p:cNvSpPr>
          <p:nvPr>
            <p:ph type="ftr" sz="quarter" idx="12"/>
          </p:nvPr>
        </p:nvSpPr>
        <p:spPr/>
        <p:txBody>
          <a:bodyPr/>
          <a:lstStyle/>
          <a:p>
            <a:r>
              <a:rPr lang="en-GB" smtClean="0"/>
              <a:t>Lecture 19</a:t>
            </a: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6429420"/>
          </a:xfrm>
        </p:spPr>
        <p:txBody>
          <a:bodyPr>
            <a:noAutofit/>
          </a:bodyPr>
          <a:lstStyle/>
          <a:p>
            <a:pPr algn="l"/>
            <a:r>
              <a:rPr lang="en-GB" sz="2400" dirty="0" smtClean="0">
                <a:solidFill>
                  <a:srgbClr val="FF0000"/>
                </a:solidFill>
                <a:latin typeface="Times New Roman" pitchFamily="18" charset="0"/>
                <a:cs typeface="Times New Roman" pitchFamily="18" charset="0"/>
              </a:rPr>
              <a:t>EXAMPLE:-  </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solidFill>
                  <a:schemeClr val="tx2"/>
                </a:solidFill>
                <a:latin typeface="Times New Roman" pitchFamily="18" charset="0"/>
                <a:cs typeface="Times New Roman" pitchFamily="18" charset="0"/>
              </a:rPr>
              <a:t>A fast breeder reactor operates with a plutonium fuel. Plutonium emits on average 3.0 neutrons per fission and the neutron fission and absorption cross sections are </a:t>
            </a:r>
            <a:r>
              <a:rPr lang="en-GB" sz="2400" dirty="0" err="1" smtClean="0">
                <a:solidFill>
                  <a:schemeClr val="tx2"/>
                </a:solidFill>
                <a:latin typeface="Symbol" pitchFamily="18" charset="2"/>
                <a:cs typeface="Times New Roman" pitchFamily="18" charset="0"/>
              </a:rPr>
              <a:t>s</a:t>
            </a:r>
            <a:r>
              <a:rPr lang="en-GB" sz="2400" baseline="-25000" dirty="0" err="1" smtClean="0">
                <a:solidFill>
                  <a:schemeClr val="tx2"/>
                </a:solidFill>
                <a:latin typeface="Times New Roman" pitchFamily="18" charset="0"/>
                <a:cs typeface="Times New Roman" pitchFamily="18" charset="0"/>
              </a:rPr>
              <a:t>f</a:t>
            </a:r>
            <a:r>
              <a:rPr lang="en-GB" sz="2400" dirty="0" smtClean="0">
                <a:solidFill>
                  <a:schemeClr val="tx2"/>
                </a:solidFill>
                <a:latin typeface="Times New Roman" pitchFamily="18" charset="0"/>
                <a:cs typeface="Times New Roman" pitchFamily="18" charset="0"/>
              </a:rPr>
              <a:t> = 1.8b and </a:t>
            </a:r>
            <a:r>
              <a:rPr lang="en-GB" sz="2400" dirty="0" err="1" smtClean="0">
                <a:solidFill>
                  <a:schemeClr val="tx2"/>
                </a:solidFill>
                <a:latin typeface="Symbol" pitchFamily="18" charset="2"/>
                <a:cs typeface="Times New Roman" pitchFamily="18" charset="0"/>
              </a:rPr>
              <a:t>s</a:t>
            </a:r>
            <a:r>
              <a:rPr lang="en-GB" sz="2400" baseline="-25000" dirty="0" err="1" smtClean="0">
                <a:solidFill>
                  <a:schemeClr val="tx2"/>
                </a:solidFill>
                <a:latin typeface="Times New Roman" pitchFamily="18" charset="0"/>
                <a:cs typeface="Times New Roman" pitchFamily="18" charset="0"/>
              </a:rPr>
              <a:t>A</a:t>
            </a:r>
            <a:r>
              <a:rPr lang="en-GB" sz="2400" dirty="0" smtClean="0">
                <a:solidFill>
                  <a:schemeClr val="tx2"/>
                </a:solidFill>
                <a:latin typeface="Times New Roman" pitchFamily="18" charset="0"/>
                <a:cs typeface="Times New Roman" pitchFamily="18" charset="0"/>
              </a:rPr>
              <a:t> = 2.15b respectively. Determine a value for </a:t>
            </a:r>
            <a:r>
              <a:rPr lang="en-GB" sz="2400" dirty="0" smtClean="0">
                <a:solidFill>
                  <a:schemeClr val="tx2"/>
                </a:solidFill>
                <a:latin typeface="Symbol" pitchFamily="18" charset="2"/>
                <a:cs typeface="Times New Roman" pitchFamily="18" charset="0"/>
              </a:rPr>
              <a:t>h</a:t>
            </a:r>
            <a:r>
              <a:rPr lang="en-GB" sz="2400" dirty="0" smtClean="0">
                <a:solidFill>
                  <a:schemeClr val="tx2"/>
                </a:solidFill>
                <a:latin typeface="Times New Roman" pitchFamily="18" charset="0"/>
                <a:cs typeface="Times New Roman" pitchFamily="18" charset="0"/>
              </a:rPr>
              <a:t>. </a:t>
            </a:r>
            <a:br>
              <a:rPr lang="en-GB" sz="2400" dirty="0" smtClean="0">
                <a:solidFill>
                  <a:schemeClr val="tx2"/>
                </a:solidFill>
                <a:latin typeface="Times New Roman" pitchFamily="18" charset="0"/>
                <a:cs typeface="Times New Roman" pitchFamily="18" charset="0"/>
              </a:rPr>
            </a:br>
            <a:r>
              <a:rPr lang="en-GB" sz="2400" dirty="0" smtClean="0">
                <a:solidFill>
                  <a:schemeClr val="tx2"/>
                </a:solidFill>
                <a:latin typeface="Times New Roman" pitchFamily="18" charset="0"/>
                <a:cs typeface="Times New Roman" pitchFamily="18" charset="0"/>
              </a:rPr>
              <a:t/>
            </a:r>
            <a:br>
              <a:rPr lang="en-GB" sz="2400" dirty="0" smtClean="0">
                <a:solidFill>
                  <a:schemeClr val="tx2"/>
                </a:solidFill>
                <a:latin typeface="Times New Roman" pitchFamily="18" charset="0"/>
                <a:cs typeface="Times New Roman" pitchFamily="18" charset="0"/>
              </a:rPr>
            </a:br>
            <a:r>
              <a:rPr lang="en-GB" sz="2400" dirty="0" smtClean="0">
                <a:solidFill>
                  <a:schemeClr val="tx2"/>
                </a:solidFill>
                <a:latin typeface="Times New Roman" pitchFamily="18" charset="0"/>
                <a:cs typeface="Times New Roman" pitchFamily="18" charset="0"/>
              </a:rPr>
              <a:t>Assuming that the neutron losses are 20%  in total calculate the value of B.</a:t>
            </a:r>
            <a:br>
              <a:rPr lang="en-GB" sz="2400" dirty="0" smtClean="0">
                <a:solidFill>
                  <a:schemeClr val="tx2"/>
                </a:solidFill>
                <a:latin typeface="Times New Roman" pitchFamily="18" charset="0"/>
                <a:cs typeface="Times New Roman" pitchFamily="18" charset="0"/>
              </a:rPr>
            </a:br>
            <a:r>
              <a:rPr lang="en-GB" sz="2400" dirty="0" smtClean="0">
                <a:solidFill>
                  <a:schemeClr val="tx2"/>
                </a:solidFill>
                <a:latin typeface="Times New Roman" pitchFamily="18" charset="0"/>
                <a:cs typeface="Times New Roman" pitchFamily="18" charset="0"/>
              </a:rPr>
              <a:t/>
            </a:r>
            <a:br>
              <a:rPr lang="en-GB" sz="2400" dirty="0" smtClean="0">
                <a:solidFill>
                  <a:schemeClr val="tx2"/>
                </a:solidFill>
                <a:latin typeface="Times New Roman" pitchFamily="18" charset="0"/>
                <a:cs typeface="Times New Roman" pitchFamily="18" charset="0"/>
              </a:rPr>
            </a:br>
            <a:r>
              <a:rPr lang="en-GB" sz="2400" dirty="0" smtClean="0">
                <a:solidFill>
                  <a:schemeClr val="tx2"/>
                </a:solidFill>
                <a:latin typeface="Times New Roman" pitchFamily="18" charset="0"/>
                <a:cs typeface="Times New Roman" pitchFamily="18" charset="0"/>
              </a:rPr>
              <a:t>The breeder reactor operates at a rating of 500 MW per tonne of fuel. </a:t>
            </a:r>
            <a:br>
              <a:rPr lang="en-GB" sz="2400" dirty="0" smtClean="0">
                <a:solidFill>
                  <a:schemeClr val="tx2"/>
                </a:solidFill>
                <a:latin typeface="Times New Roman" pitchFamily="18" charset="0"/>
                <a:cs typeface="Times New Roman" pitchFamily="18" charset="0"/>
              </a:rPr>
            </a:br>
            <a:r>
              <a:rPr lang="en-GB" sz="2400" dirty="0" smtClean="0">
                <a:solidFill>
                  <a:schemeClr val="tx2"/>
                </a:solidFill>
                <a:latin typeface="Times New Roman" pitchFamily="18" charset="0"/>
                <a:cs typeface="Times New Roman" pitchFamily="18" charset="0"/>
              </a:rPr>
              <a:t>Calculate the neutron flux and the consumption of plutonium fuel per year</a:t>
            </a: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latin typeface="Times New Roman" pitchFamily="18" charset="0"/>
                <a:cs typeface="Times New Roman" pitchFamily="18" charset="0"/>
              </a:rPr>
              <a:t/>
            </a:r>
            <a:br>
              <a:rPr lang="en-GB" sz="2400" dirty="0" smtClean="0">
                <a:latin typeface="Times New Roman" pitchFamily="18" charset="0"/>
                <a:cs typeface="Times New Roman" pitchFamily="18" charset="0"/>
              </a:rPr>
            </a:br>
            <a:r>
              <a:rPr lang="en-GB" sz="2400" dirty="0" smtClean="0">
                <a:solidFill>
                  <a:schemeClr val="accent1">
                    <a:lumMod val="50000"/>
                  </a:schemeClr>
                </a:solidFill>
                <a:latin typeface="Times New Roman" pitchFamily="18" charset="0"/>
                <a:cs typeface="Times New Roman" pitchFamily="18" charset="0"/>
              </a:rPr>
              <a:t>(You may assume that 200MeV is released per fission).</a:t>
            </a:r>
            <a:r>
              <a:rPr lang="en-GB" sz="2400" dirty="0" smtClean="0">
                <a:latin typeface="Times New Roman" pitchFamily="18" charset="0"/>
                <a:cs typeface="Times New Roman" pitchFamily="18" charset="0"/>
              </a:rPr>
              <a:t>		</a:t>
            </a:r>
            <a:br>
              <a:rPr lang="en-GB" sz="2400" dirty="0" smtClean="0">
                <a:latin typeface="Times New Roman" pitchFamily="18" charset="0"/>
                <a:cs typeface="Times New Roman" pitchFamily="18" charset="0"/>
              </a:rPr>
            </a:br>
            <a:r>
              <a:rPr lang="en-GB" sz="2400" dirty="0" smtClean="0">
                <a:solidFill>
                  <a:schemeClr val="tx2"/>
                </a:solidFill>
                <a:latin typeface="Times New Roman" pitchFamily="18" charset="0"/>
                <a:cs typeface="Times New Roman" pitchFamily="18" charset="0"/>
              </a:rPr>
              <a:t>Hence calculate the ‘doubling time’, i.e. the time needed to double the amount of fuel.</a:t>
            </a:r>
            <a:r>
              <a:rPr lang="en-GB" sz="2400" dirty="0" smtClean="0"/>
              <a:t/>
            </a:r>
            <a:br>
              <a:rPr lang="en-GB" sz="2400" dirty="0" smtClean="0"/>
            </a:br>
            <a:endParaRPr lang="en-GB" sz="2400" dirty="0"/>
          </a:p>
        </p:txBody>
      </p:sp>
      <p:sp>
        <p:nvSpPr>
          <p:cNvPr id="3" name="Content Placeholder 2"/>
          <p:cNvSpPr>
            <a:spLocks noGrp="1"/>
          </p:cNvSpPr>
          <p:nvPr>
            <p:ph idx="1"/>
          </p:nvPr>
        </p:nvSpPr>
        <p:spPr>
          <a:xfrm flipV="1">
            <a:off x="457200" y="6572270"/>
            <a:ext cx="8229600" cy="45719"/>
          </a:xfrm>
        </p:spPr>
        <p:txBody>
          <a:bodyPr>
            <a:noAutofit/>
          </a:bodyPr>
          <a:lstStyle/>
          <a:p>
            <a:endParaRPr lang="en-GB" sz="2400" dirty="0"/>
          </a:p>
        </p:txBody>
      </p:sp>
      <p:sp>
        <p:nvSpPr>
          <p:cNvPr id="4" name="Footer Placeholder 3"/>
          <p:cNvSpPr>
            <a:spLocks noGrp="1"/>
          </p:cNvSpPr>
          <p:nvPr>
            <p:ph type="ftr" sz="quarter" idx="11"/>
          </p:nvPr>
        </p:nvSpPr>
        <p:spPr/>
        <p:txBody>
          <a:bodyPr/>
          <a:lstStyle/>
          <a:p>
            <a:r>
              <a:rPr lang="en-GB" smtClean="0"/>
              <a:t>Lecture 19</a:t>
            </a:r>
            <a:endParaRPr lang="en-GB"/>
          </a:p>
        </p:txBody>
      </p:sp>
      <p:sp>
        <p:nvSpPr>
          <p:cNvPr id="5" name="Slide Number Placeholder 4"/>
          <p:cNvSpPr>
            <a:spLocks noGrp="1"/>
          </p:cNvSpPr>
          <p:nvPr>
            <p:ph type="sldNum" sz="quarter" idx="12"/>
          </p:nvPr>
        </p:nvSpPr>
        <p:spPr/>
        <p:txBody>
          <a:bodyPr/>
          <a:lstStyle/>
          <a:p>
            <a:fld id="{632B25D2-3E27-463A-BDDE-D1114D6537DB}"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14291"/>
            <a:ext cx="8229600" cy="60348"/>
          </a:xfrm>
        </p:spPr>
        <p:txBody>
          <a:bodyPr>
            <a:normAutofit fontScale="90000"/>
          </a:bodyPr>
          <a:lstStyle/>
          <a:p>
            <a:endParaRPr lang="en-GB" dirty="0"/>
          </a:p>
        </p:txBody>
      </p:sp>
      <p:sp>
        <p:nvSpPr>
          <p:cNvPr id="3" name="Content Placeholder 2"/>
          <p:cNvSpPr>
            <a:spLocks noGrp="1"/>
          </p:cNvSpPr>
          <p:nvPr>
            <p:ph idx="1"/>
          </p:nvPr>
        </p:nvSpPr>
        <p:spPr>
          <a:xfrm>
            <a:off x="0" y="0"/>
            <a:ext cx="8715436" cy="6215106"/>
          </a:xfrm>
        </p:spPr>
        <p:txBody>
          <a:bodyPr>
            <a:normAutofit fontScale="25000" lnSpcReduction="20000"/>
          </a:bodyPr>
          <a:lstStyle/>
          <a:p>
            <a:pPr hangingPunct="0">
              <a:buNone/>
            </a:pPr>
            <a:r>
              <a:rPr lang="en-GB" sz="7400" dirty="0" smtClean="0">
                <a:solidFill>
                  <a:schemeClr val="accent1">
                    <a:lumMod val="50000"/>
                  </a:schemeClr>
                </a:solidFill>
                <a:latin typeface="Times New Roman" pitchFamily="18" charset="0"/>
                <a:cs typeface="Times New Roman" pitchFamily="18" charset="0"/>
              </a:rPr>
              <a:t>	</a:t>
            </a:r>
            <a:r>
              <a:rPr lang="en-GB" sz="8800" dirty="0" smtClean="0">
                <a:solidFill>
                  <a:schemeClr val="accent1">
                    <a:lumMod val="50000"/>
                  </a:schemeClr>
                </a:solidFill>
                <a:latin typeface="Times New Roman" pitchFamily="18" charset="0"/>
                <a:cs typeface="Times New Roman" pitchFamily="18" charset="0"/>
              </a:rPr>
              <a:t>For plutonium 		</a:t>
            </a:r>
            <a:r>
              <a:rPr lang="en-GB" sz="8800" b="1" dirty="0" smtClean="0">
                <a:solidFill>
                  <a:srgbClr val="FF0000"/>
                </a:solidFill>
                <a:latin typeface="Symbol" pitchFamily="18" charset="2"/>
                <a:cs typeface="Times New Roman" pitchFamily="18" charset="0"/>
              </a:rPr>
              <a:t>h</a:t>
            </a:r>
            <a:r>
              <a:rPr lang="en-GB" sz="8800" b="1" dirty="0" smtClean="0">
                <a:solidFill>
                  <a:srgbClr val="FF0000"/>
                </a:solidFill>
                <a:latin typeface="Times New Roman" pitchFamily="18" charset="0"/>
                <a:cs typeface="Times New Roman" pitchFamily="18" charset="0"/>
              </a:rPr>
              <a:t> = 3.0 x 1.8 /2.15 = 2.51</a:t>
            </a:r>
            <a:r>
              <a:rPr lang="en-GB" sz="8800" b="1" dirty="0" smtClean="0">
                <a:solidFill>
                  <a:schemeClr val="accent1">
                    <a:lumMod val="50000"/>
                  </a:schemeClr>
                </a:solidFill>
                <a:latin typeface="Times New Roman" pitchFamily="18" charset="0"/>
                <a:cs typeface="Times New Roman" pitchFamily="18" charset="0"/>
              </a:rPr>
              <a:t>	</a:t>
            </a:r>
            <a:r>
              <a:rPr lang="en-GB" sz="8800" dirty="0" smtClean="0">
                <a:solidFill>
                  <a:schemeClr val="accent1">
                    <a:lumMod val="50000"/>
                  </a:schemeClr>
                </a:solidFill>
                <a:latin typeface="Times New Roman" pitchFamily="18" charset="0"/>
                <a:cs typeface="Times New Roman" pitchFamily="18" charset="0"/>
              </a:rPr>
              <a:t>				</a:t>
            </a:r>
          </a:p>
          <a:p>
            <a:pPr hangingPunct="0">
              <a:buNone/>
            </a:pPr>
            <a:r>
              <a:rPr lang="en-GB" sz="8800" dirty="0" smtClean="0">
                <a:solidFill>
                  <a:schemeClr val="accent1">
                    <a:lumMod val="50000"/>
                  </a:schemeClr>
                </a:solidFill>
                <a:latin typeface="Times New Roman" pitchFamily="18" charset="0"/>
                <a:cs typeface="Times New Roman" pitchFamily="18" charset="0"/>
              </a:rPr>
              <a:t>	So         </a:t>
            </a:r>
            <a:r>
              <a:rPr lang="en-GB" sz="8800" b="1" dirty="0" smtClean="0">
                <a:solidFill>
                  <a:srgbClr val="FF0000"/>
                </a:solidFill>
                <a:latin typeface="Times New Roman" pitchFamily="18" charset="0"/>
                <a:cs typeface="Times New Roman" pitchFamily="18" charset="0"/>
              </a:rPr>
              <a:t>B = 2.51 – 1 – 0.2 = 1.31</a:t>
            </a:r>
            <a:r>
              <a:rPr lang="en-GB" sz="8800" dirty="0" smtClean="0">
                <a:solidFill>
                  <a:srgbClr val="FF0000"/>
                </a:solidFill>
                <a:latin typeface="Times New Roman" pitchFamily="18" charset="0"/>
                <a:cs typeface="Times New Roman" pitchFamily="18" charset="0"/>
              </a:rPr>
              <a:t>	</a:t>
            </a:r>
            <a:r>
              <a:rPr lang="en-GB" sz="8800" dirty="0" smtClean="0">
                <a:solidFill>
                  <a:schemeClr val="accent1">
                    <a:lumMod val="50000"/>
                  </a:schemeClr>
                </a:solidFill>
                <a:latin typeface="Times New Roman" pitchFamily="18" charset="0"/>
                <a:cs typeface="Times New Roman" pitchFamily="18" charset="0"/>
              </a:rPr>
              <a:t>				           </a:t>
            </a:r>
          </a:p>
          <a:p>
            <a:pPr hangingPunct="0">
              <a:buNone/>
            </a:pPr>
            <a:r>
              <a:rPr lang="en-GB" sz="8800" b="1" dirty="0" smtClean="0">
                <a:solidFill>
                  <a:schemeClr val="accent1">
                    <a:lumMod val="50000"/>
                  </a:schemeClr>
                </a:solidFill>
                <a:latin typeface="Times New Roman" pitchFamily="18" charset="0"/>
                <a:cs typeface="Times New Roman" pitchFamily="18" charset="0"/>
              </a:rPr>
              <a:t> </a:t>
            </a:r>
            <a:endParaRPr lang="en-GB" sz="8800" dirty="0" smtClean="0">
              <a:solidFill>
                <a:schemeClr val="accent1">
                  <a:lumMod val="50000"/>
                </a:schemeClr>
              </a:solidFill>
              <a:latin typeface="Times New Roman" pitchFamily="18" charset="0"/>
              <a:cs typeface="Times New Roman" pitchFamily="18" charset="0"/>
            </a:endParaRPr>
          </a:p>
          <a:p>
            <a:pPr hangingPunct="0">
              <a:buNone/>
            </a:pPr>
            <a:r>
              <a:rPr lang="en-GB" sz="8800" dirty="0" smtClean="0">
                <a:solidFill>
                  <a:schemeClr val="accent1">
                    <a:lumMod val="50000"/>
                  </a:schemeClr>
                </a:solidFill>
                <a:latin typeface="Times New Roman" pitchFamily="18" charset="0"/>
                <a:cs typeface="Times New Roman" pitchFamily="18" charset="0"/>
              </a:rPr>
              <a:t>	The reaction rate is given by	R = </a:t>
            </a:r>
            <a:r>
              <a:rPr lang="en-GB" sz="8800" dirty="0" err="1" smtClean="0">
                <a:solidFill>
                  <a:schemeClr val="accent1">
                    <a:lumMod val="50000"/>
                  </a:schemeClr>
                </a:solidFill>
                <a:latin typeface="Times New Roman" pitchFamily="18" charset="0"/>
                <a:cs typeface="Times New Roman" pitchFamily="18" charset="0"/>
              </a:rPr>
              <a:t>N</a:t>
            </a:r>
            <a:r>
              <a:rPr lang="en-GB" sz="8800" dirty="0" err="1" smtClean="0">
                <a:solidFill>
                  <a:schemeClr val="accent1">
                    <a:lumMod val="50000"/>
                  </a:schemeClr>
                </a:solidFill>
                <a:latin typeface="Symbol" pitchFamily="18" charset="2"/>
                <a:cs typeface="Times New Roman" pitchFamily="18" charset="0"/>
              </a:rPr>
              <a:t>s</a:t>
            </a:r>
            <a:r>
              <a:rPr lang="en-GB" sz="8800" baseline="-25000" dirty="0" err="1" smtClean="0">
                <a:solidFill>
                  <a:schemeClr val="accent1">
                    <a:lumMod val="50000"/>
                  </a:schemeClr>
                </a:solidFill>
                <a:latin typeface="Times New Roman" pitchFamily="18" charset="0"/>
                <a:cs typeface="Times New Roman" pitchFamily="18" charset="0"/>
              </a:rPr>
              <a:t>f</a:t>
            </a:r>
            <a:r>
              <a:rPr lang="en-GB" sz="8800" dirty="0" smtClean="0">
                <a:solidFill>
                  <a:schemeClr val="accent1">
                    <a:lumMod val="50000"/>
                  </a:schemeClr>
                </a:solidFill>
                <a:latin typeface="Times New Roman" pitchFamily="18" charset="0"/>
                <a:cs typeface="Times New Roman" pitchFamily="18" charset="0"/>
              </a:rPr>
              <a:t> </a:t>
            </a:r>
            <a:r>
              <a:rPr lang="en-GB" sz="8800" dirty="0" smtClean="0">
                <a:solidFill>
                  <a:schemeClr val="accent1">
                    <a:lumMod val="50000"/>
                  </a:schemeClr>
                </a:solidFill>
                <a:latin typeface="Symbol" pitchFamily="18" charset="2"/>
                <a:cs typeface="Times New Roman" pitchFamily="18" charset="0"/>
              </a:rPr>
              <a:t>f </a:t>
            </a:r>
            <a:r>
              <a:rPr lang="en-GB" sz="8800" dirty="0" smtClean="0">
                <a:solidFill>
                  <a:schemeClr val="accent1">
                    <a:lumMod val="50000"/>
                  </a:schemeClr>
                </a:solidFill>
                <a:latin typeface="Times New Roman" pitchFamily="18" charset="0"/>
                <a:cs typeface="Times New Roman" pitchFamily="18" charset="0"/>
              </a:rPr>
              <a:t> where N is the total number of plutonium atoms	           </a:t>
            </a:r>
          </a:p>
          <a:p>
            <a:pPr hangingPunct="0">
              <a:buNone/>
            </a:pPr>
            <a:r>
              <a:rPr lang="en-GB" sz="8800" dirty="0" smtClean="0">
                <a:solidFill>
                  <a:schemeClr val="accent1">
                    <a:lumMod val="50000"/>
                  </a:schemeClr>
                </a:solidFill>
                <a:latin typeface="Times New Roman" pitchFamily="18" charset="0"/>
                <a:cs typeface="Times New Roman" pitchFamily="18" charset="0"/>
              </a:rPr>
              <a:t> 	In 1 tonne of plutonium  N = 1000  /( 239 x 1.66 10</a:t>
            </a:r>
            <a:r>
              <a:rPr lang="en-GB" sz="8800" baseline="30000" dirty="0" smtClean="0">
                <a:solidFill>
                  <a:schemeClr val="accent1">
                    <a:lumMod val="50000"/>
                  </a:schemeClr>
                </a:solidFill>
                <a:latin typeface="Times New Roman" pitchFamily="18" charset="0"/>
                <a:cs typeface="Times New Roman" pitchFamily="18" charset="0"/>
              </a:rPr>
              <a:t>-27</a:t>
            </a:r>
            <a:r>
              <a:rPr lang="en-GB" sz="8800" dirty="0" smtClean="0">
                <a:solidFill>
                  <a:schemeClr val="accent1">
                    <a:lumMod val="50000"/>
                  </a:schemeClr>
                </a:solidFill>
                <a:latin typeface="Times New Roman" pitchFamily="18" charset="0"/>
                <a:cs typeface="Times New Roman" pitchFamily="18" charset="0"/>
              </a:rPr>
              <a:t>) = 2.52 10</a:t>
            </a:r>
            <a:r>
              <a:rPr lang="en-GB" sz="8800" baseline="30000" dirty="0" smtClean="0">
                <a:solidFill>
                  <a:schemeClr val="accent1">
                    <a:lumMod val="50000"/>
                  </a:schemeClr>
                </a:solidFill>
                <a:latin typeface="Times New Roman" pitchFamily="18" charset="0"/>
                <a:cs typeface="Times New Roman" pitchFamily="18" charset="0"/>
              </a:rPr>
              <a:t>27</a:t>
            </a:r>
            <a:r>
              <a:rPr lang="en-GB" sz="8800" dirty="0" smtClean="0">
                <a:solidFill>
                  <a:schemeClr val="accent1">
                    <a:lumMod val="50000"/>
                  </a:schemeClr>
                </a:solidFill>
                <a:latin typeface="Times New Roman" pitchFamily="18" charset="0"/>
                <a:cs typeface="Times New Roman" pitchFamily="18" charset="0"/>
              </a:rPr>
              <a:t>				           </a:t>
            </a:r>
          </a:p>
          <a:p>
            <a:pPr hangingPunct="0">
              <a:buNone/>
            </a:pPr>
            <a:r>
              <a:rPr lang="en-GB" sz="8800" dirty="0" smtClean="0">
                <a:solidFill>
                  <a:schemeClr val="accent1">
                    <a:lumMod val="50000"/>
                  </a:schemeClr>
                </a:solidFill>
                <a:latin typeface="Times New Roman" pitchFamily="18" charset="0"/>
                <a:cs typeface="Times New Roman" pitchFamily="18" charset="0"/>
              </a:rPr>
              <a:t>	Number of fissions per second = R = 500 x 10</a:t>
            </a:r>
            <a:r>
              <a:rPr lang="en-GB" sz="8800" baseline="30000" dirty="0" smtClean="0">
                <a:solidFill>
                  <a:schemeClr val="accent1">
                    <a:lumMod val="50000"/>
                  </a:schemeClr>
                </a:solidFill>
                <a:latin typeface="Times New Roman" pitchFamily="18" charset="0"/>
                <a:cs typeface="Times New Roman" pitchFamily="18" charset="0"/>
              </a:rPr>
              <a:t>6</a:t>
            </a:r>
            <a:r>
              <a:rPr lang="en-GB" sz="8800" dirty="0" smtClean="0">
                <a:solidFill>
                  <a:schemeClr val="accent1">
                    <a:lumMod val="50000"/>
                  </a:schemeClr>
                </a:solidFill>
                <a:latin typeface="Times New Roman" pitchFamily="18" charset="0"/>
                <a:cs typeface="Times New Roman" pitchFamily="18" charset="0"/>
              </a:rPr>
              <a:t> /(200 x 1.6 10</a:t>
            </a:r>
            <a:r>
              <a:rPr lang="en-GB" sz="8800" baseline="30000" dirty="0" smtClean="0">
                <a:solidFill>
                  <a:schemeClr val="accent1">
                    <a:lumMod val="50000"/>
                  </a:schemeClr>
                </a:solidFill>
                <a:latin typeface="Times New Roman" pitchFamily="18" charset="0"/>
                <a:cs typeface="Times New Roman" pitchFamily="18" charset="0"/>
              </a:rPr>
              <a:t>-13</a:t>
            </a:r>
            <a:r>
              <a:rPr lang="en-GB" sz="8800" dirty="0" smtClean="0">
                <a:solidFill>
                  <a:schemeClr val="accent1">
                    <a:lumMod val="50000"/>
                  </a:schemeClr>
                </a:solidFill>
                <a:latin typeface="Times New Roman" pitchFamily="18" charset="0"/>
                <a:cs typeface="Times New Roman" pitchFamily="18" charset="0"/>
              </a:rPr>
              <a:t>) = 1.56 10</a:t>
            </a:r>
            <a:r>
              <a:rPr lang="en-GB" sz="8800" baseline="30000" dirty="0" smtClean="0">
                <a:solidFill>
                  <a:schemeClr val="accent1">
                    <a:lumMod val="50000"/>
                  </a:schemeClr>
                </a:solidFill>
                <a:latin typeface="Times New Roman" pitchFamily="18" charset="0"/>
                <a:cs typeface="Times New Roman" pitchFamily="18" charset="0"/>
              </a:rPr>
              <a:t>19</a:t>
            </a:r>
            <a:r>
              <a:rPr lang="en-GB" sz="8800" dirty="0" smtClean="0">
                <a:solidFill>
                  <a:schemeClr val="accent1">
                    <a:lumMod val="50000"/>
                  </a:schemeClr>
                </a:solidFill>
                <a:latin typeface="Times New Roman" pitchFamily="18" charset="0"/>
                <a:cs typeface="Times New Roman" pitchFamily="18" charset="0"/>
              </a:rPr>
              <a:t> s</a:t>
            </a:r>
            <a:r>
              <a:rPr lang="en-GB" sz="8800" baseline="30000" dirty="0" smtClean="0">
                <a:solidFill>
                  <a:schemeClr val="accent1">
                    <a:lumMod val="50000"/>
                  </a:schemeClr>
                </a:solidFill>
                <a:latin typeface="Times New Roman" pitchFamily="18" charset="0"/>
                <a:cs typeface="Times New Roman" pitchFamily="18" charset="0"/>
              </a:rPr>
              <a:t>-1</a:t>
            </a:r>
            <a:r>
              <a:rPr lang="en-GB" sz="8800" dirty="0" smtClean="0">
                <a:solidFill>
                  <a:schemeClr val="accent1">
                    <a:lumMod val="50000"/>
                  </a:schemeClr>
                </a:solidFill>
                <a:latin typeface="Times New Roman" pitchFamily="18" charset="0"/>
                <a:cs typeface="Times New Roman" pitchFamily="18" charset="0"/>
              </a:rPr>
              <a:t>		           </a:t>
            </a:r>
          </a:p>
          <a:p>
            <a:pPr hangingPunct="0">
              <a:buNone/>
            </a:pPr>
            <a:r>
              <a:rPr lang="en-GB" sz="8800" dirty="0" smtClean="0">
                <a:solidFill>
                  <a:schemeClr val="accent1">
                    <a:lumMod val="50000"/>
                  </a:schemeClr>
                </a:solidFill>
                <a:latin typeface="Times New Roman" pitchFamily="18" charset="0"/>
                <a:cs typeface="Times New Roman" pitchFamily="18" charset="0"/>
              </a:rPr>
              <a:t>	So    		1.56 10</a:t>
            </a:r>
            <a:r>
              <a:rPr lang="en-GB" sz="8800" baseline="30000" dirty="0" smtClean="0">
                <a:solidFill>
                  <a:schemeClr val="accent1">
                    <a:lumMod val="50000"/>
                  </a:schemeClr>
                </a:solidFill>
                <a:latin typeface="Times New Roman" pitchFamily="18" charset="0"/>
                <a:cs typeface="Times New Roman" pitchFamily="18" charset="0"/>
              </a:rPr>
              <a:t>19</a:t>
            </a:r>
            <a:r>
              <a:rPr lang="en-GB" sz="8800" dirty="0" smtClean="0">
                <a:solidFill>
                  <a:schemeClr val="accent1">
                    <a:lumMod val="50000"/>
                  </a:schemeClr>
                </a:solidFill>
                <a:latin typeface="Times New Roman" pitchFamily="18" charset="0"/>
                <a:cs typeface="Times New Roman" pitchFamily="18" charset="0"/>
              </a:rPr>
              <a:t> =  2.52 10</a:t>
            </a:r>
            <a:r>
              <a:rPr lang="en-GB" sz="8800" baseline="30000" dirty="0" smtClean="0">
                <a:solidFill>
                  <a:schemeClr val="accent1">
                    <a:lumMod val="50000"/>
                  </a:schemeClr>
                </a:solidFill>
                <a:latin typeface="Times New Roman" pitchFamily="18" charset="0"/>
                <a:cs typeface="Times New Roman" pitchFamily="18" charset="0"/>
              </a:rPr>
              <a:t>27</a:t>
            </a:r>
            <a:r>
              <a:rPr lang="en-GB" sz="8800" dirty="0" smtClean="0">
                <a:solidFill>
                  <a:schemeClr val="accent1">
                    <a:lumMod val="50000"/>
                  </a:schemeClr>
                </a:solidFill>
                <a:latin typeface="Times New Roman" pitchFamily="18" charset="0"/>
                <a:cs typeface="Times New Roman" pitchFamily="18" charset="0"/>
              </a:rPr>
              <a:t> x 1.8 10</a:t>
            </a:r>
            <a:r>
              <a:rPr lang="en-GB" sz="8800" baseline="30000" dirty="0" smtClean="0">
                <a:solidFill>
                  <a:schemeClr val="accent1">
                    <a:lumMod val="50000"/>
                  </a:schemeClr>
                </a:solidFill>
                <a:latin typeface="Times New Roman" pitchFamily="18" charset="0"/>
                <a:cs typeface="Times New Roman" pitchFamily="18" charset="0"/>
              </a:rPr>
              <a:t>-28</a:t>
            </a:r>
            <a:r>
              <a:rPr lang="en-GB" sz="8800" dirty="0" smtClean="0">
                <a:solidFill>
                  <a:schemeClr val="accent1">
                    <a:lumMod val="50000"/>
                  </a:schemeClr>
                </a:solidFill>
                <a:latin typeface="Times New Roman" pitchFamily="18" charset="0"/>
                <a:cs typeface="Times New Roman" pitchFamily="18" charset="0"/>
              </a:rPr>
              <a:t> x </a:t>
            </a:r>
            <a:r>
              <a:rPr lang="en-GB" sz="8800" dirty="0" smtClean="0">
                <a:solidFill>
                  <a:schemeClr val="accent1">
                    <a:lumMod val="50000"/>
                  </a:schemeClr>
                </a:solidFill>
                <a:latin typeface="Symbol" pitchFamily="18" charset="2"/>
                <a:cs typeface="Times New Roman" pitchFamily="18" charset="0"/>
              </a:rPr>
              <a:t>f</a:t>
            </a:r>
            <a:r>
              <a:rPr lang="en-GB" sz="8800" dirty="0" smtClean="0">
                <a:solidFill>
                  <a:schemeClr val="accent1">
                    <a:lumMod val="50000"/>
                  </a:schemeClr>
                </a:solidFill>
                <a:latin typeface="Times New Roman" pitchFamily="18" charset="0"/>
                <a:cs typeface="Times New Roman" pitchFamily="18" charset="0"/>
              </a:rPr>
              <a:t>					           </a:t>
            </a:r>
          </a:p>
          <a:p>
            <a:pPr hangingPunct="0">
              <a:buNone/>
            </a:pPr>
            <a:r>
              <a:rPr lang="en-GB" sz="8800" dirty="0" smtClean="0">
                <a:solidFill>
                  <a:schemeClr val="accent1">
                    <a:lumMod val="50000"/>
                  </a:schemeClr>
                </a:solidFill>
                <a:latin typeface="Times New Roman" pitchFamily="18" charset="0"/>
                <a:cs typeface="Times New Roman" pitchFamily="18" charset="0"/>
                <a:sym typeface="Symbol"/>
              </a:rPr>
              <a:t>	</a:t>
            </a:r>
            <a:r>
              <a:rPr lang="en-GB" sz="8800" dirty="0" smtClean="0">
                <a:solidFill>
                  <a:schemeClr val="accent1">
                    <a:lumMod val="50000"/>
                  </a:schemeClr>
                </a:solidFill>
                <a:latin typeface="Times New Roman" pitchFamily="18" charset="0"/>
                <a:cs typeface="Times New Roman" pitchFamily="18" charset="0"/>
              </a:rPr>
              <a:t> 			</a:t>
            </a:r>
            <a:r>
              <a:rPr lang="en-GB" sz="8800" b="1" dirty="0" smtClean="0">
                <a:solidFill>
                  <a:srgbClr val="FF0000"/>
                </a:solidFill>
                <a:latin typeface="Times New Roman" pitchFamily="18" charset="0"/>
                <a:cs typeface="Times New Roman" pitchFamily="18" charset="0"/>
              </a:rPr>
              <a:t> </a:t>
            </a:r>
            <a:r>
              <a:rPr lang="en-GB" sz="8800" b="1" dirty="0" smtClean="0">
                <a:solidFill>
                  <a:srgbClr val="FF0000"/>
                </a:solidFill>
                <a:latin typeface="Symbol" pitchFamily="18" charset="2"/>
                <a:cs typeface="Times New Roman" pitchFamily="18" charset="0"/>
              </a:rPr>
              <a:t>f </a:t>
            </a:r>
            <a:r>
              <a:rPr lang="en-GB" sz="8800" b="1" dirty="0" smtClean="0">
                <a:solidFill>
                  <a:srgbClr val="FF0000"/>
                </a:solidFill>
                <a:latin typeface="Times New Roman" pitchFamily="18" charset="0"/>
                <a:cs typeface="Times New Roman" pitchFamily="18" charset="0"/>
              </a:rPr>
              <a:t>= 3.44 10</a:t>
            </a:r>
            <a:r>
              <a:rPr lang="en-GB" sz="8800" b="1" baseline="30000" dirty="0" smtClean="0">
                <a:solidFill>
                  <a:srgbClr val="FF0000"/>
                </a:solidFill>
                <a:latin typeface="Times New Roman" pitchFamily="18" charset="0"/>
                <a:cs typeface="Times New Roman" pitchFamily="18" charset="0"/>
              </a:rPr>
              <a:t>19</a:t>
            </a:r>
            <a:r>
              <a:rPr lang="en-GB" sz="8800" b="1" dirty="0" smtClean="0">
                <a:solidFill>
                  <a:srgbClr val="FF0000"/>
                </a:solidFill>
                <a:latin typeface="Times New Roman" pitchFamily="18" charset="0"/>
                <a:cs typeface="Times New Roman" pitchFamily="18" charset="0"/>
              </a:rPr>
              <a:t> neutrons m</a:t>
            </a:r>
            <a:r>
              <a:rPr lang="en-GB" sz="8800" b="1" baseline="30000" dirty="0" smtClean="0">
                <a:solidFill>
                  <a:srgbClr val="FF0000"/>
                </a:solidFill>
                <a:latin typeface="Times New Roman" pitchFamily="18" charset="0"/>
                <a:cs typeface="Times New Roman" pitchFamily="18" charset="0"/>
              </a:rPr>
              <a:t>-2</a:t>
            </a:r>
            <a:r>
              <a:rPr lang="en-GB" sz="8800" b="1" dirty="0" smtClean="0">
                <a:solidFill>
                  <a:srgbClr val="FF0000"/>
                </a:solidFill>
                <a:latin typeface="Times New Roman" pitchFamily="18" charset="0"/>
                <a:cs typeface="Times New Roman" pitchFamily="18" charset="0"/>
              </a:rPr>
              <a:t>s</a:t>
            </a:r>
            <a:r>
              <a:rPr lang="en-GB" sz="8800" b="1" baseline="30000" dirty="0" smtClean="0">
                <a:solidFill>
                  <a:srgbClr val="FF0000"/>
                </a:solidFill>
                <a:latin typeface="Times New Roman" pitchFamily="18" charset="0"/>
                <a:cs typeface="Times New Roman" pitchFamily="18" charset="0"/>
              </a:rPr>
              <a:t>-1   </a:t>
            </a:r>
            <a:r>
              <a:rPr lang="en-GB" sz="8800" b="1" dirty="0" smtClean="0">
                <a:solidFill>
                  <a:schemeClr val="accent1">
                    <a:lumMod val="50000"/>
                  </a:schemeClr>
                </a:solidFill>
                <a:latin typeface="Times New Roman" pitchFamily="18" charset="0"/>
                <a:cs typeface="Times New Roman" pitchFamily="18" charset="0"/>
              </a:rPr>
              <a:t>	</a:t>
            </a:r>
            <a:r>
              <a:rPr lang="en-GB" sz="8800" dirty="0" smtClean="0">
                <a:solidFill>
                  <a:schemeClr val="accent1">
                    <a:lumMod val="50000"/>
                  </a:schemeClr>
                </a:solidFill>
                <a:latin typeface="Times New Roman" pitchFamily="18" charset="0"/>
                <a:cs typeface="Times New Roman" pitchFamily="18" charset="0"/>
              </a:rPr>
              <a:t>				           </a:t>
            </a:r>
          </a:p>
          <a:p>
            <a:pPr hangingPunct="0">
              <a:buNone/>
            </a:pPr>
            <a:r>
              <a:rPr lang="en-GB" sz="8800" dirty="0" smtClean="0">
                <a:solidFill>
                  <a:schemeClr val="accent1">
                    <a:lumMod val="50000"/>
                  </a:schemeClr>
                </a:solidFill>
                <a:latin typeface="Times New Roman" pitchFamily="18" charset="0"/>
                <a:cs typeface="Times New Roman" pitchFamily="18" charset="0"/>
              </a:rPr>
              <a:t>	The rate of consumption of the original fuel is </a:t>
            </a:r>
            <a:r>
              <a:rPr lang="en-GB" sz="8800" dirty="0" err="1" smtClean="0">
                <a:solidFill>
                  <a:schemeClr val="accent1">
                    <a:lumMod val="50000"/>
                  </a:schemeClr>
                </a:solidFill>
                <a:latin typeface="Times New Roman" pitchFamily="18" charset="0"/>
                <a:cs typeface="Times New Roman" pitchFamily="18" charset="0"/>
              </a:rPr>
              <a:t>R</a:t>
            </a:r>
            <a:r>
              <a:rPr lang="en-GB" sz="8800" baseline="-25000" dirty="0" err="1" smtClean="0">
                <a:solidFill>
                  <a:schemeClr val="accent1">
                    <a:lumMod val="50000"/>
                  </a:schemeClr>
                </a:solidFill>
                <a:latin typeface="Times New Roman" pitchFamily="18" charset="0"/>
                <a:cs typeface="Times New Roman" pitchFamily="18" charset="0"/>
              </a:rPr>
              <a:t>Pu</a:t>
            </a:r>
            <a:r>
              <a:rPr lang="en-GB" sz="8800" dirty="0" smtClean="0">
                <a:solidFill>
                  <a:schemeClr val="accent1">
                    <a:lumMod val="50000"/>
                  </a:schemeClr>
                </a:solidFill>
                <a:latin typeface="Times New Roman" pitchFamily="18" charset="0"/>
                <a:cs typeface="Times New Roman" pitchFamily="18" charset="0"/>
              </a:rPr>
              <a:t>= </a:t>
            </a:r>
            <a:r>
              <a:rPr lang="en-GB" sz="8800" dirty="0" err="1" smtClean="0">
                <a:solidFill>
                  <a:schemeClr val="accent1">
                    <a:lumMod val="50000"/>
                  </a:schemeClr>
                </a:solidFill>
                <a:latin typeface="Times New Roman" pitchFamily="18" charset="0"/>
                <a:cs typeface="Times New Roman" pitchFamily="18" charset="0"/>
              </a:rPr>
              <a:t>N</a:t>
            </a:r>
            <a:r>
              <a:rPr lang="en-GB" sz="8800" dirty="0" err="1" smtClean="0">
                <a:solidFill>
                  <a:schemeClr val="accent1">
                    <a:lumMod val="50000"/>
                  </a:schemeClr>
                </a:solidFill>
                <a:latin typeface="Symbol" pitchFamily="18" charset="2"/>
                <a:cs typeface="Times New Roman" pitchFamily="18" charset="0"/>
              </a:rPr>
              <a:t>s</a:t>
            </a:r>
            <a:r>
              <a:rPr lang="en-GB" sz="8800" baseline="-25000" dirty="0" err="1" smtClean="0">
                <a:solidFill>
                  <a:schemeClr val="accent1">
                    <a:lumMod val="50000"/>
                  </a:schemeClr>
                </a:solidFill>
                <a:latin typeface="Times New Roman" pitchFamily="18" charset="0"/>
                <a:cs typeface="Times New Roman" pitchFamily="18" charset="0"/>
              </a:rPr>
              <a:t>A</a:t>
            </a:r>
            <a:r>
              <a:rPr lang="en-GB" sz="8800" dirty="0" smtClean="0">
                <a:solidFill>
                  <a:schemeClr val="accent1">
                    <a:lumMod val="50000"/>
                  </a:schemeClr>
                </a:solidFill>
                <a:latin typeface="Times New Roman" pitchFamily="18" charset="0"/>
                <a:cs typeface="Times New Roman" pitchFamily="18" charset="0"/>
              </a:rPr>
              <a:t> </a:t>
            </a:r>
            <a:r>
              <a:rPr lang="en-GB" sz="8800" dirty="0" smtClean="0">
                <a:solidFill>
                  <a:schemeClr val="accent1">
                    <a:lumMod val="50000"/>
                  </a:schemeClr>
                </a:solidFill>
                <a:latin typeface="Symbol" pitchFamily="18" charset="2"/>
                <a:cs typeface="Times New Roman" pitchFamily="18" charset="0"/>
              </a:rPr>
              <a:t>f</a:t>
            </a:r>
            <a:r>
              <a:rPr lang="en-GB" sz="8800" dirty="0" smtClean="0">
                <a:solidFill>
                  <a:schemeClr val="accent1">
                    <a:lumMod val="50000"/>
                  </a:schemeClr>
                </a:solidFill>
                <a:latin typeface="Times New Roman" pitchFamily="18" charset="0"/>
                <a:cs typeface="Times New Roman" pitchFamily="18" charset="0"/>
              </a:rPr>
              <a:t>  					           </a:t>
            </a:r>
          </a:p>
          <a:p>
            <a:pPr hangingPunct="0">
              <a:buNone/>
            </a:pPr>
            <a:r>
              <a:rPr lang="en-GB" sz="8800" dirty="0" smtClean="0">
                <a:solidFill>
                  <a:schemeClr val="accent1">
                    <a:lumMod val="50000"/>
                  </a:schemeClr>
                </a:solidFill>
                <a:latin typeface="Times New Roman" pitchFamily="18" charset="0"/>
                <a:cs typeface="Times New Roman" pitchFamily="18" charset="0"/>
                <a:sym typeface="Symbol"/>
              </a:rPr>
              <a:t>	</a:t>
            </a:r>
            <a:r>
              <a:rPr lang="en-GB" sz="8800" dirty="0" smtClean="0">
                <a:solidFill>
                  <a:schemeClr val="accent1">
                    <a:lumMod val="50000"/>
                  </a:schemeClr>
                </a:solidFill>
                <a:latin typeface="Times New Roman" pitchFamily="18" charset="0"/>
                <a:cs typeface="Times New Roman" pitchFamily="18" charset="0"/>
              </a:rPr>
              <a:t> 	</a:t>
            </a:r>
            <a:r>
              <a:rPr lang="en-GB" sz="8800" dirty="0" err="1" smtClean="0">
                <a:solidFill>
                  <a:schemeClr val="accent1">
                    <a:lumMod val="50000"/>
                  </a:schemeClr>
                </a:solidFill>
                <a:latin typeface="Times New Roman" pitchFamily="18" charset="0"/>
                <a:cs typeface="Times New Roman" pitchFamily="18" charset="0"/>
              </a:rPr>
              <a:t>R</a:t>
            </a:r>
            <a:r>
              <a:rPr lang="en-GB" sz="8800" baseline="-25000" dirty="0" err="1" smtClean="0">
                <a:solidFill>
                  <a:schemeClr val="accent1">
                    <a:lumMod val="50000"/>
                  </a:schemeClr>
                </a:solidFill>
                <a:latin typeface="Times New Roman" pitchFamily="18" charset="0"/>
                <a:cs typeface="Times New Roman" pitchFamily="18" charset="0"/>
              </a:rPr>
              <a:t>Pu</a:t>
            </a:r>
            <a:r>
              <a:rPr lang="en-GB" sz="8800" dirty="0" smtClean="0">
                <a:solidFill>
                  <a:schemeClr val="accent1">
                    <a:lumMod val="50000"/>
                  </a:schemeClr>
                </a:solidFill>
                <a:latin typeface="Times New Roman" pitchFamily="18" charset="0"/>
                <a:cs typeface="Times New Roman" pitchFamily="18" charset="0"/>
              </a:rPr>
              <a:t>= 2.52 10</a:t>
            </a:r>
            <a:r>
              <a:rPr lang="en-GB" sz="8800" baseline="30000" dirty="0" smtClean="0">
                <a:solidFill>
                  <a:schemeClr val="accent1">
                    <a:lumMod val="50000"/>
                  </a:schemeClr>
                </a:solidFill>
                <a:latin typeface="Times New Roman" pitchFamily="18" charset="0"/>
                <a:cs typeface="Times New Roman" pitchFamily="18" charset="0"/>
              </a:rPr>
              <a:t>27 </a:t>
            </a:r>
            <a:r>
              <a:rPr lang="en-GB" sz="8800" dirty="0" smtClean="0">
                <a:solidFill>
                  <a:schemeClr val="accent1">
                    <a:lumMod val="50000"/>
                  </a:schemeClr>
                </a:solidFill>
                <a:latin typeface="Times New Roman" pitchFamily="18" charset="0"/>
                <a:cs typeface="Times New Roman" pitchFamily="18" charset="0"/>
              </a:rPr>
              <a:t>x 2.15 10</a:t>
            </a:r>
            <a:r>
              <a:rPr lang="en-GB" sz="8800" baseline="30000" dirty="0" smtClean="0">
                <a:solidFill>
                  <a:schemeClr val="accent1">
                    <a:lumMod val="50000"/>
                  </a:schemeClr>
                </a:solidFill>
                <a:latin typeface="Times New Roman" pitchFamily="18" charset="0"/>
                <a:cs typeface="Times New Roman" pitchFamily="18" charset="0"/>
              </a:rPr>
              <a:t>-28</a:t>
            </a:r>
            <a:r>
              <a:rPr lang="en-GB" sz="8800" dirty="0" smtClean="0">
                <a:solidFill>
                  <a:schemeClr val="accent1">
                    <a:lumMod val="50000"/>
                  </a:schemeClr>
                </a:solidFill>
                <a:latin typeface="Times New Roman" pitchFamily="18" charset="0"/>
                <a:cs typeface="Times New Roman" pitchFamily="18" charset="0"/>
              </a:rPr>
              <a:t> x </a:t>
            </a:r>
            <a:r>
              <a:rPr lang="en-GB" sz="8800" smtClean="0">
                <a:solidFill>
                  <a:schemeClr val="accent1">
                    <a:lumMod val="50000"/>
                  </a:schemeClr>
                </a:solidFill>
                <a:latin typeface="Times New Roman" pitchFamily="18" charset="0"/>
                <a:cs typeface="Times New Roman" pitchFamily="18" charset="0"/>
              </a:rPr>
              <a:t>3.44 10</a:t>
            </a:r>
            <a:r>
              <a:rPr lang="en-GB" sz="8800" baseline="30000" smtClean="0">
                <a:solidFill>
                  <a:schemeClr val="accent1">
                    <a:lumMod val="50000"/>
                  </a:schemeClr>
                </a:solidFill>
                <a:latin typeface="Times New Roman" pitchFamily="18" charset="0"/>
                <a:cs typeface="Times New Roman" pitchFamily="18" charset="0"/>
              </a:rPr>
              <a:t>19</a:t>
            </a:r>
            <a:r>
              <a:rPr lang="en-GB" sz="8800" b="1" baseline="30000" smtClean="0">
                <a:solidFill>
                  <a:schemeClr val="accent1">
                    <a:lumMod val="50000"/>
                  </a:schemeClr>
                </a:solidFill>
                <a:latin typeface="Times New Roman" pitchFamily="18" charset="0"/>
                <a:cs typeface="Times New Roman" pitchFamily="18" charset="0"/>
              </a:rPr>
              <a:t>  </a:t>
            </a:r>
            <a:r>
              <a:rPr lang="en-GB" sz="8800" smtClean="0">
                <a:solidFill>
                  <a:schemeClr val="accent1">
                    <a:lumMod val="50000"/>
                  </a:schemeClr>
                </a:solidFill>
                <a:latin typeface="Times New Roman" pitchFamily="18" charset="0"/>
                <a:cs typeface="Times New Roman" pitchFamily="18" charset="0"/>
              </a:rPr>
              <a:t> </a:t>
            </a:r>
            <a:r>
              <a:rPr lang="en-GB" sz="8800" dirty="0" smtClean="0">
                <a:solidFill>
                  <a:schemeClr val="accent1">
                    <a:lumMod val="50000"/>
                  </a:schemeClr>
                </a:solidFill>
                <a:latin typeface="Times New Roman" pitchFamily="18" charset="0"/>
                <a:cs typeface="Times New Roman" pitchFamily="18" charset="0"/>
              </a:rPr>
              <a:t>= 1.86 10</a:t>
            </a:r>
            <a:r>
              <a:rPr lang="en-GB" sz="8800" baseline="30000" dirty="0" smtClean="0">
                <a:solidFill>
                  <a:schemeClr val="accent1">
                    <a:lumMod val="50000"/>
                  </a:schemeClr>
                </a:solidFill>
                <a:latin typeface="Times New Roman" pitchFamily="18" charset="0"/>
                <a:cs typeface="Times New Roman" pitchFamily="18" charset="0"/>
              </a:rPr>
              <a:t>19</a:t>
            </a:r>
            <a:r>
              <a:rPr lang="en-GB" sz="8800" dirty="0" smtClean="0">
                <a:solidFill>
                  <a:schemeClr val="accent1">
                    <a:lumMod val="50000"/>
                  </a:schemeClr>
                </a:solidFill>
                <a:latin typeface="Times New Roman" pitchFamily="18" charset="0"/>
                <a:cs typeface="Times New Roman" pitchFamily="18" charset="0"/>
              </a:rPr>
              <a:t> atoms / s</a:t>
            </a:r>
          </a:p>
          <a:p>
            <a:pPr hangingPunct="0">
              <a:buNone/>
            </a:pPr>
            <a:r>
              <a:rPr lang="en-GB" sz="8800" dirty="0" smtClean="0">
                <a:solidFill>
                  <a:schemeClr val="accent1">
                    <a:lumMod val="50000"/>
                  </a:schemeClr>
                </a:solidFill>
                <a:latin typeface="Times New Roman" pitchFamily="18" charset="0"/>
                <a:cs typeface="Times New Roman" pitchFamily="18" charset="0"/>
              </a:rPr>
              <a:t>   	Or  1.86 10</a:t>
            </a:r>
            <a:r>
              <a:rPr lang="en-GB" sz="8800" baseline="30000" dirty="0" smtClean="0">
                <a:solidFill>
                  <a:schemeClr val="accent1">
                    <a:lumMod val="50000"/>
                  </a:schemeClr>
                </a:solidFill>
                <a:latin typeface="Times New Roman" pitchFamily="18" charset="0"/>
                <a:cs typeface="Times New Roman" pitchFamily="18" charset="0"/>
              </a:rPr>
              <a:t>19</a:t>
            </a:r>
            <a:r>
              <a:rPr lang="en-GB" sz="8800" dirty="0" smtClean="0">
                <a:solidFill>
                  <a:schemeClr val="accent1">
                    <a:lumMod val="50000"/>
                  </a:schemeClr>
                </a:solidFill>
                <a:latin typeface="Times New Roman" pitchFamily="18" charset="0"/>
                <a:cs typeface="Times New Roman" pitchFamily="18" charset="0"/>
              </a:rPr>
              <a:t>  x 1.66 10</a:t>
            </a:r>
            <a:r>
              <a:rPr lang="en-GB" sz="8800" baseline="30000" dirty="0" smtClean="0">
                <a:solidFill>
                  <a:schemeClr val="accent1">
                    <a:lumMod val="50000"/>
                  </a:schemeClr>
                </a:solidFill>
                <a:latin typeface="Times New Roman" pitchFamily="18" charset="0"/>
                <a:cs typeface="Times New Roman" pitchFamily="18" charset="0"/>
              </a:rPr>
              <a:t>-27</a:t>
            </a:r>
            <a:r>
              <a:rPr lang="en-GB" sz="8800" dirty="0" smtClean="0">
                <a:solidFill>
                  <a:schemeClr val="accent1">
                    <a:lumMod val="50000"/>
                  </a:schemeClr>
                </a:solidFill>
                <a:latin typeface="Times New Roman" pitchFamily="18" charset="0"/>
                <a:cs typeface="Times New Roman" pitchFamily="18" charset="0"/>
              </a:rPr>
              <a:t> x 239 = 7.38 10</a:t>
            </a:r>
            <a:r>
              <a:rPr lang="en-GB" sz="8800" baseline="30000" dirty="0" smtClean="0">
                <a:solidFill>
                  <a:schemeClr val="accent1">
                    <a:lumMod val="50000"/>
                  </a:schemeClr>
                </a:solidFill>
                <a:latin typeface="Times New Roman" pitchFamily="18" charset="0"/>
                <a:cs typeface="Times New Roman" pitchFamily="18" charset="0"/>
              </a:rPr>
              <a:t>-6</a:t>
            </a:r>
            <a:r>
              <a:rPr lang="en-GB" sz="8800" dirty="0" smtClean="0">
                <a:solidFill>
                  <a:schemeClr val="accent1">
                    <a:lumMod val="50000"/>
                  </a:schemeClr>
                </a:solidFill>
                <a:latin typeface="Times New Roman" pitchFamily="18" charset="0"/>
                <a:cs typeface="Times New Roman" pitchFamily="18" charset="0"/>
              </a:rPr>
              <a:t>  kg s</a:t>
            </a:r>
            <a:r>
              <a:rPr lang="en-GB" sz="8800" baseline="30000" dirty="0" smtClean="0">
                <a:solidFill>
                  <a:schemeClr val="accent1">
                    <a:lumMod val="50000"/>
                  </a:schemeClr>
                </a:solidFill>
                <a:latin typeface="Times New Roman" pitchFamily="18" charset="0"/>
                <a:cs typeface="Times New Roman" pitchFamily="18" charset="0"/>
              </a:rPr>
              <a:t>-1</a:t>
            </a:r>
            <a:r>
              <a:rPr lang="en-GB" sz="8800" dirty="0" smtClean="0">
                <a:solidFill>
                  <a:schemeClr val="accent1">
                    <a:lumMod val="50000"/>
                  </a:schemeClr>
                </a:solidFill>
                <a:latin typeface="Times New Roman" pitchFamily="18" charset="0"/>
                <a:cs typeface="Times New Roman" pitchFamily="18" charset="0"/>
              </a:rPr>
              <a:t> or </a:t>
            </a:r>
            <a:r>
              <a:rPr lang="en-GB" sz="8800" b="1" dirty="0" smtClean="0">
                <a:solidFill>
                  <a:srgbClr val="FF0000"/>
                </a:solidFill>
                <a:latin typeface="Times New Roman" pitchFamily="18" charset="0"/>
                <a:cs typeface="Times New Roman" pitchFamily="18" charset="0"/>
              </a:rPr>
              <a:t>233 kg / year</a:t>
            </a:r>
            <a:r>
              <a:rPr lang="en-GB" sz="8800" dirty="0" smtClean="0">
                <a:solidFill>
                  <a:schemeClr val="accent1">
                    <a:lumMod val="50000"/>
                  </a:schemeClr>
                </a:solidFill>
                <a:latin typeface="Times New Roman" pitchFamily="18" charset="0"/>
                <a:cs typeface="Times New Roman" pitchFamily="18" charset="0"/>
              </a:rPr>
              <a:t>			           </a:t>
            </a:r>
          </a:p>
          <a:p>
            <a:pPr hangingPunct="0">
              <a:buNone/>
            </a:pPr>
            <a:r>
              <a:rPr lang="en-GB" sz="8800" dirty="0" smtClean="0">
                <a:solidFill>
                  <a:schemeClr val="accent1">
                    <a:lumMod val="50000"/>
                  </a:schemeClr>
                </a:solidFill>
                <a:latin typeface="Times New Roman" pitchFamily="18" charset="0"/>
                <a:cs typeface="Times New Roman" pitchFamily="18" charset="0"/>
              </a:rPr>
              <a:t>	The rate of production of excess fuel is  0.31 x 233 kg / year </a:t>
            </a:r>
          </a:p>
          <a:p>
            <a:pPr hangingPunct="0">
              <a:buNone/>
            </a:pPr>
            <a:r>
              <a:rPr lang="en-GB" sz="8800" dirty="0" smtClean="0">
                <a:solidFill>
                  <a:schemeClr val="accent1">
                    <a:lumMod val="50000"/>
                  </a:schemeClr>
                </a:solidFill>
                <a:latin typeface="Times New Roman" pitchFamily="18" charset="0"/>
                <a:cs typeface="Times New Roman" pitchFamily="18" charset="0"/>
              </a:rPr>
              <a:t>	so the doubling time is </a:t>
            </a:r>
            <a:r>
              <a:rPr lang="en-GB" sz="8800" b="1" dirty="0" smtClean="0">
                <a:solidFill>
                  <a:srgbClr val="FF0000"/>
                </a:solidFill>
                <a:latin typeface="Times New Roman" pitchFamily="18" charset="0"/>
                <a:cs typeface="Times New Roman" pitchFamily="18" charset="0"/>
              </a:rPr>
              <a:t>T</a:t>
            </a:r>
            <a:r>
              <a:rPr lang="en-GB" sz="8800" b="1" baseline="-25000" dirty="0" smtClean="0">
                <a:solidFill>
                  <a:srgbClr val="FF0000"/>
                </a:solidFill>
                <a:latin typeface="Times New Roman" pitchFamily="18" charset="0"/>
                <a:cs typeface="Times New Roman" pitchFamily="18" charset="0"/>
              </a:rPr>
              <a:t>D</a:t>
            </a:r>
            <a:r>
              <a:rPr lang="en-GB" sz="8800" b="1" dirty="0" smtClean="0">
                <a:solidFill>
                  <a:srgbClr val="FF0000"/>
                </a:solidFill>
                <a:latin typeface="Times New Roman" pitchFamily="18" charset="0"/>
                <a:cs typeface="Times New Roman" pitchFamily="18" charset="0"/>
              </a:rPr>
              <a:t> = 1000 / (0.31 x 233) = 13.8 years</a:t>
            </a:r>
            <a:r>
              <a:rPr lang="en-GB" sz="8800" b="1" dirty="0" smtClean="0">
                <a:solidFill>
                  <a:schemeClr val="accent1">
                    <a:lumMod val="50000"/>
                  </a:schemeClr>
                </a:solidFill>
                <a:latin typeface="Times New Roman" pitchFamily="18" charset="0"/>
                <a:cs typeface="Times New Roman" pitchFamily="18" charset="0"/>
              </a:rPr>
              <a:t>	</a:t>
            </a:r>
            <a:r>
              <a:rPr lang="en-GB" sz="7400" b="1" dirty="0" smtClean="0">
                <a:solidFill>
                  <a:schemeClr val="accent1">
                    <a:lumMod val="50000"/>
                  </a:schemeClr>
                </a:solidFill>
                <a:latin typeface="Times New Roman" pitchFamily="18" charset="0"/>
                <a:cs typeface="Times New Roman" pitchFamily="18" charset="0"/>
              </a:rPr>
              <a:t>			          </a:t>
            </a:r>
            <a:endParaRPr lang="en-GB" sz="7400" dirty="0" smtClean="0">
              <a:solidFill>
                <a:schemeClr val="accent1">
                  <a:lumMod val="50000"/>
                </a:schemeClr>
              </a:solidFill>
              <a:latin typeface="Times New Roman" pitchFamily="18" charset="0"/>
              <a:cs typeface="Times New Roman" pitchFamily="18" charset="0"/>
            </a:endParaRPr>
          </a:p>
          <a:p>
            <a:pPr>
              <a:buNone/>
            </a:pPr>
            <a:endParaRPr lang="en-GB" dirty="0"/>
          </a:p>
        </p:txBody>
      </p:sp>
      <p:sp>
        <p:nvSpPr>
          <p:cNvPr id="4" name="Footer Placeholder 3"/>
          <p:cNvSpPr>
            <a:spLocks noGrp="1"/>
          </p:cNvSpPr>
          <p:nvPr>
            <p:ph type="ftr" sz="quarter" idx="11"/>
          </p:nvPr>
        </p:nvSpPr>
        <p:spPr/>
        <p:txBody>
          <a:bodyPr/>
          <a:lstStyle/>
          <a:p>
            <a:r>
              <a:rPr lang="en-GB" dirty="0" smtClean="0"/>
              <a:t>Lecture 19</a:t>
            </a:r>
            <a:endParaRPr lang="en-GB" dirty="0"/>
          </a:p>
        </p:txBody>
      </p:sp>
      <p:sp>
        <p:nvSpPr>
          <p:cNvPr id="5" name="Slide Number Placeholder 4"/>
          <p:cNvSpPr>
            <a:spLocks noGrp="1"/>
          </p:cNvSpPr>
          <p:nvPr>
            <p:ph type="sldNum" sz="quarter" idx="12"/>
          </p:nvPr>
        </p:nvSpPr>
        <p:spPr/>
        <p:txBody>
          <a:bodyPr/>
          <a:lstStyle/>
          <a:p>
            <a:fld id="{632B25D2-3E27-463A-BDDE-D1114D6537DB}" type="slidenum">
              <a:rPr lang="en-GB" smtClean="0"/>
              <a:pPr/>
              <a:t>12</a:t>
            </a:fld>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en-US" smtClean="0"/>
          </a:p>
        </p:txBody>
      </p:sp>
      <p:sp>
        <p:nvSpPr>
          <p:cNvPr id="45059" name="Rectangle 3"/>
          <p:cNvSpPr>
            <a:spLocks noGrp="1" noChangeArrowheads="1"/>
          </p:cNvSpPr>
          <p:nvPr>
            <p:ph type="body" idx="1"/>
          </p:nvPr>
        </p:nvSpPr>
        <p:spPr>
          <a:xfrm>
            <a:off x="428596" y="285729"/>
            <a:ext cx="8215370" cy="6044734"/>
          </a:xfrm>
        </p:spPr>
        <p:txBody>
          <a:bodyPr>
            <a:normAutofit/>
          </a:bodyPr>
          <a:lstStyle/>
          <a:p>
            <a:pPr>
              <a:lnSpc>
                <a:spcPct val="90000"/>
              </a:lnSpc>
              <a:defRPr/>
            </a:pPr>
            <a:r>
              <a:rPr lang="en-GB" dirty="0" smtClean="0">
                <a:solidFill>
                  <a:schemeClr val="accent1">
                    <a:lumMod val="75000"/>
                  </a:schemeClr>
                </a:solidFill>
              </a:rPr>
              <a:t>Note that </a:t>
            </a:r>
            <a:r>
              <a:rPr lang="en-GB" dirty="0" smtClean="0">
                <a:solidFill>
                  <a:schemeClr val="accent1">
                    <a:lumMod val="75000"/>
                  </a:schemeClr>
                </a:solidFill>
                <a:latin typeface="Symbol" pitchFamily="18" charset="2"/>
              </a:rPr>
              <a:t>h</a:t>
            </a:r>
            <a:r>
              <a:rPr lang="en-GB" dirty="0" smtClean="0">
                <a:solidFill>
                  <a:schemeClr val="accent1">
                    <a:lumMod val="75000"/>
                  </a:schemeClr>
                </a:solidFill>
              </a:rPr>
              <a:t> &gt; 1.3 even for neutrons slowing  below 1 </a:t>
            </a:r>
            <a:r>
              <a:rPr lang="en-GB" dirty="0" err="1" smtClean="0">
                <a:solidFill>
                  <a:schemeClr val="accent1">
                    <a:lumMod val="75000"/>
                  </a:schemeClr>
                </a:solidFill>
              </a:rPr>
              <a:t>MeV</a:t>
            </a:r>
            <a:r>
              <a:rPr lang="en-GB" dirty="0" smtClean="0">
                <a:solidFill>
                  <a:schemeClr val="accent1">
                    <a:lumMod val="75000"/>
                  </a:schemeClr>
                </a:solidFill>
              </a:rPr>
              <a:t> </a:t>
            </a:r>
          </a:p>
          <a:p>
            <a:pPr lvl="1">
              <a:lnSpc>
                <a:spcPct val="90000"/>
              </a:lnSpc>
              <a:defRPr/>
            </a:pPr>
            <a:r>
              <a:rPr lang="en-GB" sz="2400" dirty="0" smtClean="0"/>
              <a:t>A CHAIN REACTION CAN BE MAINTAINED WITH HIGHLY ENRICHED FUEL</a:t>
            </a:r>
          </a:p>
          <a:p>
            <a:pPr>
              <a:lnSpc>
                <a:spcPct val="90000"/>
              </a:lnSpc>
              <a:defRPr/>
            </a:pPr>
            <a:r>
              <a:rPr lang="en-GB" dirty="0" smtClean="0">
                <a:solidFill>
                  <a:schemeClr val="accent1">
                    <a:lumMod val="75000"/>
                  </a:schemeClr>
                </a:solidFill>
              </a:rPr>
              <a:t>Prototype  fast reactor at </a:t>
            </a:r>
            <a:r>
              <a:rPr lang="en-GB" dirty="0" err="1" smtClean="0">
                <a:solidFill>
                  <a:schemeClr val="hlink"/>
                </a:solidFill>
              </a:rPr>
              <a:t>Dounray</a:t>
            </a:r>
            <a:r>
              <a:rPr lang="en-GB" dirty="0" smtClean="0">
                <a:solidFill>
                  <a:schemeClr val="hlink"/>
                </a:solidFill>
              </a:rPr>
              <a:t> </a:t>
            </a:r>
            <a:r>
              <a:rPr lang="en-GB" dirty="0" smtClean="0">
                <a:solidFill>
                  <a:schemeClr val="accent1">
                    <a:lumMod val="75000"/>
                  </a:schemeClr>
                </a:solidFill>
              </a:rPr>
              <a:t>and first production model at </a:t>
            </a:r>
            <a:r>
              <a:rPr lang="en-GB" dirty="0" smtClean="0">
                <a:solidFill>
                  <a:schemeClr val="hlink"/>
                </a:solidFill>
              </a:rPr>
              <a:t>Le </a:t>
            </a:r>
            <a:r>
              <a:rPr lang="en-GB" dirty="0" err="1" smtClean="0">
                <a:solidFill>
                  <a:schemeClr val="hlink"/>
                </a:solidFill>
              </a:rPr>
              <a:t>Bouget</a:t>
            </a:r>
            <a:endParaRPr lang="en-GB" dirty="0" smtClean="0">
              <a:solidFill>
                <a:schemeClr val="hlink"/>
              </a:solidFill>
            </a:endParaRPr>
          </a:p>
          <a:p>
            <a:pPr>
              <a:lnSpc>
                <a:spcPct val="90000"/>
              </a:lnSpc>
              <a:buFontTx/>
              <a:buNone/>
              <a:defRPr/>
            </a:pPr>
            <a:r>
              <a:rPr lang="en-GB" b="1" dirty="0" smtClean="0">
                <a:solidFill>
                  <a:schemeClr val="hlink"/>
                </a:solidFill>
              </a:rPr>
              <a:t>  NOTES</a:t>
            </a:r>
          </a:p>
          <a:p>
            <a:pPr>
              <a:lnSpc>
                <a:spcPct val="90000"/>
              </a:lnSpc>
              <a:defRPr/>
            </a:pPr>
            <a:r>
              <a:rPr lang="en-GB" dirty="0" smtClean="0">
                <a:solidFill>
                  <a:schemeClr val="accent1">
                    <a:lumMod val="75000"/>
                  </a:schemeClr>
                </a:solidFill>
              </a:rPr>
              <a:t>A moderator is </a:t>
            </a:r>
            <a:r>
              <a:rPr lang="en-GB" b="1" dirty="0" smtClean="0">
                <a:solidFill>
                  <a:schemeClr val="hlink"/>
                </a:solidFill>
              </a:rPr>
              <a:t>not</a:t>
            </a:r>
            <a:r>
              <a:rPr lang="en-GB" dirty="0" smtClean="0"/>
              <a:t> </a:t>
            </a:r>
            <a:r>
              <a:rPr lang="en-GB" dirty="0" smtClean="0">
                <a:solidFill>
                  <a:schemeClr val="accent1">
                    <a:lumMod val="75000"/>
                  </a:schemeClr>
                </a:solidFill>
              </a:rPr>
              <a:t>required for these reactors</a:t>
            </a:r>
          </a:p>
          <a:p>
            <a:pPr>
              <a:lnSpc>
                <a:spcPct val="90000"/>
              </a:lnSpc>
              <a:defRPr/>
            </a:pPr>
            <a:r>
              <a:rPr lang="en-GB" dirty="0" smtClean="0">
                <a:solidFill>
                  <a:schemeClr val="accent1">
                    <a:lumMod val="75000"/>
                  </a:schemeClr>
                </a:solidFill>
              </a:rPr>
              <a:t>Good heat transfer properties needed (Liquid metals </a:t>
            </a:r>
            <a:r>
              <a:rPr lang="en-GB" dirty="0" err="1" smtClean="0">
                <a:solidFill>
                  <a:schemeClr val="accent1">
                    <a:lumMod val="75000"/>
                  </a:schemeClr>
                </a:solidFill>
              </a:rPr>
              <a:t>e.g</a:t>
            </a:r>
            <a:r>
              <a:rPr lang="en-GB" dirty="0" smtClean="0">
                <a:solidFill>
                  <a:schemeClr val="accent1">
                    <a:lumMod val="75000"/>
                  </a:schemeClr>
                </a:solidFill>
              </a:rPr>
              <a:t> Na)</a:t>
            </a:r>
          </a:p>
          <a:p>
            <a:pPr>
              <a:lnSpc>
                <a:spcPct val="90000"/>
              </a:lnSpc>
              <a:defRPr/>
            </a:pPr>
            <a:r>
              <a:rPr lang="en-GB" dirty="0" smtClean="0">
                <a:solidFill>
                  <a:schemeClr val="accent1">
                    <a:lumMod val="75000"/>
                  </a:schemeClr>
                </a:solidFill>
              </a:rPr>
              <a:t>A</a:t>
            </a:r>
            <a:r>
              <a:rPr lang="en-GB" dirty="0" smtClean="0"/>
              <a:t> </a:t>
            </a:r>
            <a:r>
              <a:rPr lang="en-GB" dirty="0" smtClean="0">
                <a:solidFill>
                  <a:srgbClr val="FF0000"/>
                </a:solidFill>
              </a:rPr>
              <a:t>NEUTRON REFLECTOR </a:t>
            </a:r>
            <a:r>
              <a:rPr lang="en-GB" dirty="0" smtClean="0">
                <a:solidFill>
                  <a:schemeClr val="accent1">
                    <a:lumMod val="75000"/>
                  </a:schemeClr>
                </a:solidFill>
              </a:rPr>
              <a:t>is required</a:t>
            </a:r>
          </a:p>
          <a:p>
            <a:pPr>
              <a:lnSpc>
                <a:spcPct val="90000"/>
              </a:lnSpc>
              <a:defRPr/>
            </a:pPr>
            <a:r>
              <a:rPr lang="en-GB" dirty="0" smtClean="0">
                <a:solidFill>
                  <a:schemeClr val="accent1">
                    <a:lumMod val="75000"/>
                  </a:schemeClr>
                </a:solidFill>
              </a:rPr>
              <a:t>Expensive to build and highly enriched fuel is also expensive (Takes power!)</a:t>
            </a:r>
          </a:p>
          <a:p>
            <a:pPr>
              <a:lnSpc>
                <a:spcPct val="90000"/>
              </a:lnSpc>
              <a:defRPr/>
            </a:pPr>
            <a:r>
              <a:rPr lang="en-GB" dirty="0" smtClean="0">
                <a:solidFill>
                  <a:schemeClr val="accent1">
                    <a:lumMod val="75000"/>
                  </a:schemeClr>
                </a:solidFill>
              </a:rPr>
              <a:t>Only worth considering because fast reactors can be used as the </a:t>
            </a:r>
            <a:r>
              <a:rPr lang="en-GB" dirty="0" smtClean="0">
                <a:solidFill>
                  <a:srgbClr val="FF0000"/>
                </a:solidFill>
              </a:rPr>
              <a:t>BREEDERS</a:t>
            </a:r>
            <a:r>
              <a:rPr lang="en-GB" dirty="0" smtClean="0"/>
              <a:t> </a:t>
            </a:r>
            <a:r>
              <a:rPr lang="en-GB" dirty="0" smtClean="0">
                <a:solidFill>
                  <a:schemeClr val="accent1">
                    <a:lumMod val="75000"/>
                  </a:schemeClr>
                </a:solidFill>
              </a:rPr>
              <a:t>of new fuel</a:t>
            </a:r>
          </a:p>
          <a:p>
            <a:pPr lvl="1">
              <a:lnSpc>
                <a:spcPct val="90000"/>
              </a:lnSpc>
              <a:defRPr/>
            </a:pPr>
            <a:r>
              <a:rPr lang="en-GB" sz="2400" dirty="0" smtClean="0"/>
              <a:t>e.g. </a:t>
            </a:r>
            <a:r>
              <a:rPr lang="en-GB" sz="2400" baseline="30000" dirty="0" smtClean="0"/>
              <a:t>233</a:t>
            </a:r>
            <a:r>
              <a:rPr lang="en-GB" sz="2400" dirty="0" smtClean="0"/>
              <a:t>U and </a:t>
            </a:r>
            <a:r>
              <a:rPr lang="en-GB" sz="2400" baseline="30000" dirty="0" smtClean="0"/>
              <a:t>239</a:t>
            </a:r>
            <a:r>
              <a:rPr lang="en-GB" sz="2400" dirty="0" smtClean="0"/>
              <a:t> </a:t>
            </a:r>
            <a:r>
              <a:rPr lang="en-GB" sz="2400" dirty="0" err="1" smtClean="0"/>
              <a:t>Pu</a:t>
            </a:r>
            <a:endParaRPr lang="en-GB" sz="2400" dirty="0" smtClean="0"/>
          </a:p>
        </p:txBody>
      </p:sp>
      <p:sp>
        <p:nvSpPr>
          <p:cNvPr id="4" name="Slide Number Placeholder 3"/>
          <p:cNvSpPr>
            <a:spLocks noGrp="1"/>
          </p:cNvSpPr>
          <p:nvPr>
            <p:ph type="sldNum" sz="quarter" idx="11"/>
          </p:nvPr>
        </p:nvSpPr>
        <p:spPr/>
        <p:txBody>
          <a:bodyPr/>
          <a:lstStyle/>
          <a:p>
            <a:fld id="{0B9AA805-2D3F-426F-8DAC-F16525489BC5}" type="slidenum">
              <a:rPr lang="en-GB" smtClean="0"/>
              <a:pPr/>
              <a:t>2</a:t>
            </a:fld>
            <a:endParaRPr lang="en-GB"/>
          </a:p>
        </p:txBody>
      </p:sp>
      <p:sp>
        <p:nvSpPr>
          <p:cNvPr id="5" name="Footer Placeholder 4"/>
          <p:cNvSpPr>
            <a:spLocks noGrp="1"/>
          </p:cNvSpPr>
          <p:nvPr>
            <p:ph type="ftr" sz="quarter" idx="12"/>
          </p:nvPr>
        </p:nvSpPr>
        <p:spPr/>
        <p:txBody>
          <a:bodyPr/>
          <a:lstStyle/>
          <a:p>
            <a:r>
              <a:rPr lang="en-GB" smtClean="0"/>
              <a:t>Lecture 19</a:t>
            </a:r>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84200" y="152767"/>
            <a:ext cx="7772400" cy="704483"/>
          </a:xfrm>
        </p:spPr>
        <p:txBody>
          <a:bodyPr>
            <a:normAutofit/>
          </a:bodyPr>
          <a:lstStyle/>
          <a:p>
            <a:pPr defTabSz="762000"/>
            <a:r>
              <a:rPr lang="en-GB" sz="3200" b="1" dirty="0" smtClean="0">
                <a:solidFill>
                  <a:srgbClr val="FF0000"/>
                </a:solidFill>
              </a:rPr>
              <a:t>BREEDER REACTORS</a:t>
            </a:r>
            <a:endParaRPr lang="en-US" sz="3200" dirty="0" smtClean="0">
              <a:solidFill>
                <a:srgbClr val="FF0000"/>
              </a:solidFill>
            </a:endParaRPr>
          </a:p>
        </p:txBody>
      </p:sp>
      <p:sp>
        <p:nvSpPr>
          <p:cNvPr id="46083" name="Rectangle 3"/>
          <p:cNvSpPr>
            <a:spLocks noGrp="1" noChangeArrowheads="1"/>
          </p:cNvSpPr>
          <p:nvPr>
            <p:ph type="body" idx="1"/>
          </p:nvPr>
        </p:nvSpPr>
        <p:spPr>
          <a:xfrm>
            <a:off x="685800" y="857232"/>
            <a:ext cx="7772400" cy="5924935"/>
          </a:xfrm>
        </p:spPr>
        <p:txBody>
          <a:bodyPr>
            <a:normAutofit/>
          </a:bodyPr>
          <a:lstStyle/>
          <a:p>
            <a:pPr defTabSz="762000">
              <a:defRPr/>
            </a:pPr>
            <a:r>
              <a:rPr lang="en-GB" dirty="0" smtClean="0">
                <a:solidFill>
                  <a:schemeClr val="accent1">
                    <a:lumMod val="75000"/>
                  </a:schemeClr>
                </a:solidFill>
              </a:rPr>
              <a:t>Consider the capture of neutrons in </a:t>
            </a:r>
            <a:r>
              <a:rPr lang="en-GB" baseline="30000" dirty="0" smtClean="0">
                <a:solidFill>
                  <a:schemeClr val="accent1">
                    <a:lumMod val="75000"/>
                  </a:schemeClr>
                </a:solidFill>
              </a:rPr>
              <a:t>238</a:t>
            </a:r>
            <a:r>
              <a:rPr lang="en-GB" dirty="0" smtClean="0">
                <a:solidFill>
                  <a:schemeClr val="accent1">
                    <a:lumMod val="75000"/>
                  </a:schemeClr>
                </a:solidFill>
              </a:rPr>
              <a:t>U which dominates the cross-section for </a:t>
            </a:r>
          </a:p>
          <a:p>
            <a:pPr defTabSz="762000">
              <a:buFontTx/>
              <a:buNone/>
              <a:defRPr/>
            </a:pPr>
            <a:r>
              <a:rPr lang="en-GB" dirty="0" smtClean="0">
                <a:solidFill>
                  <a:schemeClr val="accent1">
                    <a:lumMod val="75000"/>
                  </a:schemeClr>
                </a:solidFill>
              </a:rPr>
              <a:t>     </a:t>
            </a:r>
            <a:r>
              <a:rPr lang="en-GB" dirty="0" err="1" smtClean="0">
                <a:solidFill>
                  <a:schemeClr val="accent1">
                    <a:lumMod val="75000"/>
                  </a:schemeClr>
                </a:solidFill>
              </a:rPr>
              <a:t>T</a:t>
            </a:r>
            <a:r>
              <a:rPr lang="en-GB" baseline="-25000" dirty="0" err="1" smtClean="0">
                <a:solidFill>
                  <a:schemeClr val="accent1">
                    <a:lumMod val="75000"/>
                  </a:schemeClr>
                </a:solidFill>
              </a:rPr>
              <a:t>n</a:t>
            </a:r>
            <a:r>
              <a:rPr lang="en-GB" dirty="0" smtClean="0">
                <a:solidFill>
                  <a:schemeClr val="accent1">
                    <a:lumMod val="75000"/>
                  </a:schemeClr>
                </a:solidFill>
              </a:rPr>
              <a:t> &lt; 0.1 </a:t>
            </a:r>
            <a:r>
              <a:rPr lang="en-GB" dirty="0" err="1" smtClean="0">
                <a:solidFill>
                  <a:schemeClr val="accent1">
                    <a:lumMod val="75000"/>
                  </a:schemeClr>
                </a:solidFill>
              </a:rPr>
              <a:t>MeV</a:t>
            </a:r>
            <a:endParaRPr lang="en-GB" dirty="0" smtClean="0">
              <a:solidFill>
                <a:schemeClr val="accent1">
                  <a:lumMod val="75000"/>
                </a:schemeClr>
              </a:solidFill>
            </a:endParaRPr>
          </a:p>
          <a:p>
            <a:pPr defTabSz="762000">
              <a:buFontTx/>
              <a:buNone/>
              <a:defRPr/>
            </a:pPr>
            <a:r>
              <a:rPr lang="en-GB" dirty="0" smtClean="0">
                <a:solidFill>
                  <a:srgbClr val="DC0081"/>
                </a:solidFill>
              </a:rPr>
              <a:t>      	</a:t>
            </a:r>
            <a:r>
              <a:rPr lang="en-GB" dirty="0" smtClean="0">
                <a:solidFill>
                  <a:schemeClr val="accent2">
                    <a:lumMod val="75000"/>
                  </a:schemeClr>
                </a:solidFill>
              </a:rPr>
              <a:t>                        </a:t>
            </a:r>
            <a:r>
              <a:rPr lang="en-GB" dirty="0" smtClean="0">
                <a:solidFill>
                  <a:schemeClr val="accent2">
                    <a:lumMod val="75000"/>
                  </a:schemeClr>
                </a:solidFill>
                <a:latin typeface="Symbol" pitchFamily="18" charset="2"/>
              </a:rPr>
              <a:t>g           b-          b-</a:t>
            </a:r>
            <a:endParaRPr lang="en-GB" dirty="0" smtClean="0">
              <a:solidFill>
                <a:schemeClr val="accent2">
                  <a:lumMod val="75000"/>
                </a:schemeClr>
              </a:solidFill>
            </a:endParaRPr>
          </a:p>
          <a:p>
            <a:pPr defTabSz="762000">
              <a:buFontTx/>
              <a:buNone/>
              <a:defRPr/>
            </a:pPr>
            <a:r>
              <a:rPr lang="en-GB" dirty="0" smtClean="0">
                <a:solidFill>
                  <a:schemeClr val="accent2">
                    <a:lumMod val="75000"/>
                  </a:schemeClr>
                </a:solidFill>
              </a:rPr>
              <a:t>	n + </a:t>
            </a:r>
            <a:r>
              <a:rPr lang="en-GB" baseline="30000" dirty="0" smtClean="0">
                <a:solidFill>
                  <a:schemeClr val="accent2">
                    <a:lumMod val="75000"/>
                  </a:schemeClr>
                </a:solidFill>
              </a:rPr>
              <a:t>238</a:t>
            </a:r>
            <a:r>
              <a:rPr lang="en-GB" dirty="0" smtClean="0">
                <a:solidFill>
                  <a:schemeClr val="accent2">
                    <a:lumMod val="75000"/>
                  </a:schemeClr>
                </a:solidFill>
              </a:rPr>
              <a:t>U --&gt; </a:t>
            </a:r>
            <a:r>
              <a:rPr lang="en-GB" baseline="30000" dirty="0" smtClean="0">
                <a:solidFill>
                  <a:schemeClr val="accent2">
                    <a:lumMod val="75000"/>
                  </a:schemeClr>
                </a:solidFill>
              </a:rPr>
              <a:t>239</a:t>
            </a:r>
            <a:r>
              <a:rPr lang="en-GB" dirty="0" smtClean="0">
                <a:solidFill>
                  <a:schemeClr val="accent2">
                    <a:lumMod val="75000"/>
                  </a:schemeClr>
                </a:solidFill>
              </a:rPr>
              <a:t>U* --&gt;</a:t>
            </a:r>
            <a:r>
              <a:rPr lang="en-GB" baseline="30000" dirty="0" smtClean="0">
                <a:solidFill>
                  <a:schemeClr val="accent2">
                    <a:lumMod val="75000"/>
                  </a:schemeClr>
                </a:solidFill>
              </a:rPr>
              <a:t>239</a:t>
            </a:r>
            <a:r>
              <a:rPr lang="en-GB" dirty="0" smtClean="0">
                <a:solidFill>
                  <a:schemeClr val="accent2">
                    <a:lumMod val="75000"/>
                  </a:schemeClr>
                </a:solidFill>
              </a:rPr>
              <a:t>U --&gt;</a:t>
            </a:r>
            <a:r>
              <a:rPr lang="en-GB" baseline="30000" dirty="0" smtClean="0">
                <a:solidFill>
                  <a:schemeClr val="accent2">
                    <a:lumMod val="75000"/>
                  </a:schemeClr>
                </a:solidFill>
              </a:rPr>
              <a:t>239</a:t>
            </a:r>
            <a:r>
              <a:rPr lang="en-GB" dirty="0" smtClean="0">
                <a:solidFill>
                  <a:schemeClr val="accent2">
                    <a:lumMod val="75000"/>
                  </a:schemeClr>
                </a:solidFill>
              </a:rPr>
              <a:t>Np --&gt;</a:t>
            </a:r>
            <a:r>
              <a:rPr lang="en-GB" baseline="30000" dirty="0" smtClean="0">
                <a:solidFill>
                  <a:schemeClr val="accent2">
                    <a:lumMod val="75000"/>
                  </a:schemeClr>
                </a:solidFill>
              </a:rPr>
              <a:t>239</a:t>
            </a:r>
            <a:r>
              <a:rPr lang="en-GB" dirty="0" smtClean="0">
                <a:solidFill>
                  <a:schemeClr val="accent2">
                    <a:lumMod val="75000"/>
                  </a:schemeClr>
                </a:solidFill>
              </a:rPr>
              <a:t>Pu</a:t>
            </a:r>
          </a:p>
          <a:p>
            <a:pPr defTabSz="762000">
              <a:buFontTx/>
              <a:buNone/>
              <a:defRPr/>
            </a:pPr>
            <a:r>
              <a:rPr lang="en-GB" dirty="0" smtClean="0">
                <a:solidFill>
                  <a:schemeClr val="tx2"/>
                </a:solidFill>
              </a:rPr>
              <a:t>                                  T</a:t>
            </a:r>
            <a:r>
              <a:rPr lang="en-GB" baseline="-25000" dirty="0" smtClean="0">
                <a:solidFill>
                  <a:schemeClr val="tx2"/>
                </a:solidFill>
              </a:rPr>
              <a:t>1/2</a:t>
            </a:r>
            <a:r>
              <a:rPr lang="en-GB" dirty="0" smtClean="0">
                <a:solidFill>
                  <a:schemeClr val="tx2"/>
                </a:solidFill>
              </a:rPr>
              <a:t>=23min T</a:t>
            </a:r>
            <a:r>
              <a:rPr lang="en-GB" baseline="-25000" dirty="0" smtClean="0">
                <a:solidFill>
                  <a:schemeClr val="tx2"/>
                </a:solidFill>
              </a:rPr>
              <a:t>1/2</a:t>
            </a:r>
            <a:r>
              <a:rPr lang="en-GB" dirty="0" smtClean="0">
                <a:solidFill>
                  <a:schemeClr val="tx2"/>
                </a:solidFill>
              </a:rPr>
              <a:t>=2.3days</a:t>
            </a:r>
          </a:p>
          <a:p>
            <a:pPr defTabSz="762000">
              <a:defRPr/>
            </a:pPr>
            <a:r>
              <a:rPr lang="en-GB" b="1" baseline="-25000" dirty="0" smtClean="0">
                <a:solidFill>
                  <a:schemeClr val="tx2"/>
                </a:solidFill>
              </a:rPr>
              <a:t>94</a:t>
            </a:r>
            <a:r>
              <a:rPr lang="en-GB" b="1" baseline="30000" dirty="0" smtClean="0">
                <a:solidFill>
                  <a:schemeClr val="tx2"/>
                </a:solidFill>
              </a:rPr>
              <a:t>239</a:t>
            </a:r>
            <a:r>
              <a:rPr lang="en-GB" b="1" dirty="0" smtClean="0">
                <a:solidFill>
                  <a:schemeClr val="tx2"/>
                </a:solidFill>
              </a:rPr>
              <a:t>Pu</a:t>
            </a:r>
            <a:r>
              <a:rPr lang="en-GB" dirty="0" smtClean="0">
                <a:solidFill>
                  <a:schemeClr val="tx2"/>
                </a:solidFill>
              </a:rPr>
              <a:t> has </a:t>
            </a:r>
            <a:r>
              <a:rPr lang="en-GB" b="1" dirty="0" smtClean="0">
                <a:solidFill>
                  <a:schemeClr val="tx2"/>
                </a:solidFill>
              </a:rPr>
              <a:t>T</a:t>
            </a:r>
            <a:r>
              <a:rPr lang="en-GB" b="1" baseline="-25000" dirty="0" smtClean="0">
                <a:solidFill>
                  <a:schemeClr val="tx2"/>
                </a:solidFill>
              </a:rPr>
              <a:t>1/2</a:t>
            </a:r>
            <a:r>
              <a:rPr lang="en-GB" b="1" dirty="0" smtClean="0">
                <a:solidFill>
                  <a:schemeClr val="tx2"/>
                </a:solidFill>
              </a:rPr>
              <a:t>= 2.4 10</a:t>
            </a:r>
            <a:r>
              <a:rPr lang="en-GB" b="1" baseline="30000" dirty="0" smtClean="0">
                <a:solidFill>
                  <a:schemeClr val="tx2"/>
                </a:solidFill>
              </a:rPr>
              <a:t>4</a:t>
            </a:r>
            <a:r>
              <a:rPr lang="en-GB" b="1" dirty="0" smtClean="0">
                <a:solidFill>
                  <a:schemeClr val="tx2"/>
                </a:solidFill>
              </a:rPr>
              <a:t> yrs </a:t>
            </a:r>
            <a:r>
              <a:rPr lang="en-GB" dirty="0" smtClean="0">
                <a:solidFill>
                  <a:schemeClr val="tx2"/>
                </a:solidFill>
              </a:rPr>
              <a:t>and, like </a:t>
            </a:r>
            <a:r>
              <a:rPr lang="en-GB" baseline="30000" dirty="0" smtClean="0">
                <a:solidFill>
                  <a:schemeClr val="tx2"/>
                </a:solidFill>
              </a:rPr>
              <a:t>235</a:t>
            </a:r>
            <a:r>
              <a:rPr lang="en-GB" dirty="0" smtClean="0">
                <a:solidFill>
                  <a:schemeClr val="tx2"/>
                </a:solidFill>
              </a:rPr>
              <a:t>U, is</a:t>
            </a:r>
            <a:r>
              <a:rPr lang="en-GB" b="1" dirty="0" smtClean="0">
                <a:solidFill>
                  <a:schemeClr val="tx2"/>
                </a:solidFill>
              </a:rPr>
              <a:t> FISSILE</a:t>
            </a:r>
            <a:endParaRPr lang="en-GB" dirty="0" smtClean="0">
              <a:solidFill>
                <a:schemeClr val="tx2"/>
              </a:solidFill>
            </a:endParaRPr>
          </a:p>
          <a:p>
            <a:pPr defTabSz="762000">
              <a:defRPr/>
            </a:pPr>
            <a:r>
              <a:rPr lang="en-GB" dirty="0" smtClean="0">
                <a:solidFill>
                  <a:schemeClr val="tx2"/>
                </a:solidFill>
              </a:rPr>
              <a:t>Also if natural thorium captures neutrons</a:t>
            </a:r>
          </a:p>
          <a:p>
            <a:pPr defTabSz="762000">
              <a:buFontTx/>
              <a:buNone/>
              <a:defRPr/>
            </a:pPr>
            <a:r>
              <a:rPr lang="en-GB" dirty="0" smtClean="0">
                <a:solidFill>
                  <a:srgbClr val="DC0081"/>
                </a:solidFill>
                <a:latin typeface="Symbol" pitchFamily="18" charset="2"/>
              </a:rPr>
              <a:t>	     			</a:t>
            </a:r>
            <a:r>
              <a:rPr lang="en-GB" dirty="0" smtClean="0">
                <a:solidFill>
                  <a:schemeClr val="accent2">
                    <a:lumMod val="75000"/>
                  </a:schemeClr>
                </a:solidFill>
                <a:latin typeface="Symbol" pitchFamily="18" charset="2"/>
              </a:rPr>
              <a:t>        g           b-          b-</a:t>
            </a:r>
            <a:endParaRPr lang="en-GB" dirty="0" smtClean="0">
              <a:solidFill>
                <a:schemeClr val="accent2">
                  <a:lumMod val="75000"/>
                </a:schemeClr>
              </a:solidFill>
            </a:endParaRPr>
          </a:p>
          <a:p>
            <a:pPr defTabSz="762000">
              <a:buFontTx/>
              <a:buNone/>
              <a:defRPr/>
            </a:pPr>
            <a:r>
              <a:rPr lang="en-GB" dirty="0" smtClean="0">
                <a:solidFill>
                  <a:schemeClr val="accent2">
                    <a:lumMod val="75000"/>
                  </a:schemeClr>
                </a:solidFill>
              </a:rPr>
              <a:t>	n + </a:t>
            </a:r>
            <a:r>
              <a:rPr lang="en-GB" baseline="30000" dirty="0" smtClean="0">
                <a:solidFill>
                  <a:schemeClr val="accent2">
                    <a:lumMod val="75000"/>
                  </a:schemeClr>
                </a:solidFill>
              </a:rPr>
              <a:t>232</a:t>
            </a:r>
            <a:r>
              <a:rPr lang="en-GB" dirty="0" smtClean="0">
                <a:solidFill>
                  <a:schemeClr val="accent2">
                    <a:lumMod val="75000"/>
                  </a:schemeClr>
                </a:solidFill>
              </a:rPr>
              <a:t>Th --&gt; </a:t>
            </a:r>
            <a:r>
              <a:rPr lang="en-GB" baseline="30000" dirty="0" smtClean="0">
                <a:solidFill>
                  <a:schemeClr val="accent2">
                    <a:lumMod val="75000"/>
                  </a:schemeClr>
                </a:solidFill>
              </a:rPr>
              <a:t>233</a:t>
            </a:r>
            <a:r>
              <a:rPr lang="en-GB" dirty="0" smtClean="0">
                <a:solidFill>
                  <a:schemeClr val="accent2">
                    <a:lumMod val="75000"/>
                  </a:schemeClr>
                </a:solidFill>
              </a:rPr>
              <a:t>Th* --&gt;</a:t>
            </a:r>
            <a:r>
              <a:rPr lang="en-GB" baseline="30000" dirty="0" smtClean="0">
                <a:solidFill>
                  <a:schemeClr val="accent2">
                    <a:lumMod val="75000"/>
                  </a:schemeClr>
                </a:solidFill>
              </a:rPr>
              <a:t>233</a:t>
            </a:r>
            <a:r>
              <a:rPr lang="en-GB" dirty="0" smtClean="0">
                <a:solidFill>
                  <a:schemeClr val="accent2">
                    <a:lumMod val="75000"/>
                  </a:schemeClr>
                </a:solidFill>
              </a:rPr>
              <a:t>Th --&gt;</a:t>
            </a:r>
            <a:r>
              <a:rPr lang="en-GB" baseline="30000" dirty="0" smtClean="0">
                <a:solidFill>
                  <a:schemeClr val="accent2">
                    <a:lumMod val="75000"/>
                  </a:schemeClr>
                </a:solidFill>
              </a:rPr>
              <a:t>233</a:t>
            </a:r>
            <a:r>
              <a:rPr lang="en-GB" dirty="0" smtClean="0">
                <a:solidFill>
                  <a:schemeClr val="accent2">
                    <a:lumMod val="75000"/>
                  </a:schemeClr>
                </a:solidFill>
              </a:rPr>
              <a:t>Pa --&gt;</a:t>
            </a:r>
            <a:r>
              <a:rPr lang="en-GB" baseline="30000" dirty="0" smtClean="0">
                <a:solidFill>
                  <a:schemeClr val="accent2">
                    <a:lumMod val="75000"/>
                  </a:schemeClr>
                </a:solidFill>
              </a:rPr>
              <a:t>233</a:t>
            </a:r>
            <a:r>
              <a:rPr lang="en-GB" dirty="0" smtClean="0">
                <a:solidFill>
                  <a:schemeClr val="accent2">
                    <a:lumMod val="75000"/>
                  </a:schemeClr>
                </a:solidFill>
              </a:rPr>
              <a:t>U</a:t>
            </a:r>
          </a:p>
          <a:p>
            <a:pPr defTabSz="762000">
              <a:buFontTx/>
              <a:buNone/>
              <a:defRPr/>
            </a:pPr>
            <a:r>
              <a:rPr lang="en-GB" dirty="0" smtClean="0">
                <a:solidFill>
                  <a:schemeClr val="tx2"/>
                </a:solidFill>
              </a:rPr>
              <a:t>                                   T</a:t>
            </a:r>
            <a:r>
              <a:rPr lang="en-GB" baseline="-25000" dirty="0" smtClean="0">
                <a:solidFill>
                  <a:schemeClr val="tx2"/>
                </a:solidFill>
              </a:rPr>
              <a:t>1/2</a:t>
            </a:r>
            <a:r>
              <a:rPr lang="en-GB" dirty="0" smtClean="0">
                <a:solidFill>
                  <a:schemeClr val="tx2"/>
                </a:solidFill>
              </a:rPr>
              <a:t>=22min T</a:t>
            </a:r>
            <a:r>
              <a:rPr lang="en-GB" baseline="-25000" dirty="0" smtClean="0">
                <a:solidFill>
                  <a:schemeClr val="tx2"/>
                </a:solidFill>
              </a:rPr>
              <a:t>1/2</a:t>
            </a:r>
            <a:r>
              <a:rPr lang="en-GB" dirty="0" smtClean="0">
                <a:solidFill>
                  <a:schemeClr val="tx2"/>
                </a:solidFill>
              </a:rPr>
              <a:t>=27days</a:t>
            </a:r>
          </a:p>
          <a:p>
            <a:pPr defTabSz="762000">
              <a:defRPr/>
            </a:pPr>
            <a:r>
              <a:rPr lang="en-GB" b="1" baseline="-25000" dirty="0" smtClean="0">
                <a:solidFill>
                  <a:schemeClr val="tx2"/>
                </a:solidFill>
              </a:rPr>
              <a:t>92</a:t>
            </a:r>
            <a:r>
              <a:rPr lang="en-GB" b="1" baseline="30000" dirty="0" smtClean="0">
                <a:solidFill>
                  <a:schemeClr val="tx2"/>
                </a:solidFill>
              </a:rPr>
              <a:t>233</a:t>
            </a:r>
            <a:r>
              <a:rPr lang="en-GB" b="1" dirty="0" smtClean="0">
                <a:solidFill>
                  <a:schemeClr val="tx2"/>
                </a:solidFill>
              </a:rPr>
              <a:t>U</a:t>
            </a:r>
            <a:r>
              <a:rPr lang="en-GB" dirty="0" smtClean="0">
                <a:solidFill>
                  <a:schemeClr val="tx2"/>
                </a:solidFill>
              </a:rPr>
              <a:t> is also </a:t>
            </a:r>
            <a:r>
              <a:rPr lang="en-GB" b="1" dirty="0" smtClean="0">
                <a:solidFill>
                  <a:schemeClr val="tx2"/>
                </a:solidFill>
              </a:rPr>
              <a:t>FISSILE </a:t>
            </a:r>
            <a:r>
              <a:rPr lang="en-GB" dirty="0" smtClean="0">
                <a:solidFill>
                  <a:schemeClr val="tx2"/>
                </a:solidFill>
              </a:rPr>
              <a:t>with thermal neutrons</a:t>
            </a:r>
          </a:p>
          <a:p>
            <a:pPr defTabSz="762000">
              <a:defRPr/>
            </a:pPr>
            <a:r>
              <a:rPr lang="en-GB" dirty="0" smtClean="0">
                <a:solidFill>
                  <a:schemeClr val="tx2"/>
                </a:solidFill>
              </a:rPr>
              <a:t>Hence it is possible to breed fissile material in reactors</a:t>
            </a:r>
          </a:p>
        </p:txBody>
      </p:sp>
      <p:sp>
        <p:nvSpPr>
          <p:cNvPr id="4" name="Slide Number Placeholder 3"/>
          <p:cNvSpPr>
            <a:spLocks noGrp="1"/>
          </p:cNvSpPr>
          <p:nvPr>
            <p:ph type="sldNum" sz="quarter" idx="11"/>
          </p:nvPr>
        </p:nvSpPr>
        <p:spPr/>
        <p:txBody>
          <a:bodyPr/>
          <a:lstStyle/>
          <a:p>
            <a:fld id="{0B9AA805-2D3F-426F-8DAC-F16525489BC5}" type="slidenum">
              <a:rPr lang="en-GB" smtClean="0"/>
              <a:pPr/>
              <a:t>3</a:t>
            </a:fld>
            <a:endParaRPr lang="en-GB"/>
          </a:p>
        </p:txBody>
      </p:sp>
      <p:sp>
        <p:nvSpPr>
          <p:cNvPr id="5" name="Footer Placeholder 4"/>
          <p:cNvSpPr>
            <a:spLocks noGrp="1"/>
          </p:cNvSpPr>
          <p:nvPr>
            <p:ph type="ftr" sz="quarter" idx="12"/>
          </p:nvPr>
        </p:nvSpPr>
        <p:spPr/>
        <p:txBody>
          <a:bodyPr/>
          <a:lstStyle/>
          <a:p>
            <a:r>
              <a:rPr lang="en-GB" smtClean="0"/>
              <a:t>Lecture 19</a:t>
            </a:r>
            <a:endParaRPr lang="en-GB"/>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90600" y="209917"/>
            <a:ext cx="7772400" cy="590183"/>
          </a:xfrm>
        </p:spPr>
        <p:txBody>
          <a:bodyPr>
            <a:normAutofit fontScale="90000"/>
          </a:bodyPr>
          <a:lstStyle/>
          <a:p>
            <a:pPr defTabSz="762000"/>
            <a:endParaRPr lang="en-US" smtClean="0"/>
          </a:p>
        </p:txBody>
      </p:sp>
      <p:sp>
        <p:nvSpPr>
          <p:cNvPr id="47107" name="Rectangle 3"/>
          <p:cNvSpPr>
            <a:spLocks noGrp="1" noChangeArrowheads="1"/>
          </p:cNvSpPr>
          <p:nvPr>
            <p:ph type="body" idx="1"/>
          </p:nvPr>
        </p:nvSpPr>
        <p:spPr>
          <a:xfrm>
            <a:off x="685800" y="571480"/>
            <a:ext cx="7772400" cy="5786478"/>
          </a:xfrm>
        </p:spPr>
        <p:txBody>
          <a:bodyPr/>
          <a:lstStyle/>
          <a:p>
            <a:pPr defTabSz="762000">
              <a:defRPr/>
            </a:pPr>
            <a:r>
              <a:rPr lang="en-GB" dirty="0" smtClean="0">
                <a:solidFill>
                  <a:schemeClr val="accent1">
                    <a:lumMod val="75000"/>
                  </a:schemeClr>
                </a:solidFill>
              </a:rPr>
              <a:t>Some </a:t>
            </a:r>
            <a:r>
              <a:rPr lang="en-GB" baseline="30000" dirty="0" smtClean="0">
                <a:solidFill>
                  <a:schemeClr val="accent1">
                    <a:lumMod val="75000"/>
                  </a:schemeClr>
                </a:solidFill>
              </a:rPr>
              <a:t>239</a:t>
            </a:r>
            <a:r>
              <a:rPr lang="en-GB" dirty="0" smtClean="0">
                <a:solidFill>
                  <a:schemeClr val="accent1">
                    <a:lumMod val="75000"/>
                  </a:schemeClr>
                </a:solidFill>
              </a:rPr>
              <a:t>Pu is produced in </a:t>
            </a:r>
            <a:r>
              <a:rPr lang="en-GB" b="1" dirty="0" smtClean="0">
                <a:solidFill>
                  <a:schemeClr val="accent1">
                    <a:lumMod val="75000"/>
                  </a:schemeClr>
                </a:solidFill>
              </a:rPr>
              <a:t>ALL</a:t>
            </a:r>
            <a:r>
              <a:rPr lang="en-GB" dirty="0" smtClean="0">
                <a:solidFill>
                  <a:schemeClr val="accent1">
                    <a:lumMod val="75000"/>
                  </a:schemeClr>
                </a:solidFill>
              </a:rPr>
              <a:t> thermal reactors containing </a:t>
            </a:r>
            <a:r>
              <a:rPr lang="en-GB" baseline="30000" dirty="0" smtClean="0">
                <a:solidFill>
                  <a:schemeClr val="accent1">
                    <a:lumMod val="75000"/>
                  </a:schemeClr>
                </a:solidFill>
              </a:rPr>
              <a:t>238</a:t>
            </a:r>
            <a:r>
              <a:rPr lang="en-GB" dirty="0" smtClean="0">
                <a:solidFill>
                  <a:schemeClr val="accent1">
                    <a:lumMod val="75000"/>
                  </a:schemeClr>
                </a:solidFill>
              </a:rPr>
              <a:t>U</a:t>
            </a:r>
          </a:p>
          <a:p>
            <a:pPr lvl="1" defTabSz="762000">
              <a:defRPr/>
            </a:pPr>
            <a:r>
              <a:rPr lang="en-GB" sz="2400" dirty="0" smtClean="0"/>
              <a:t>The </a:t>
            </a:r>
            <a:r>
              <a:rPr lang="en-GB" sz="2400" baseline="30000" dirty="0" smtClean="0"/>
              <a:t>239</a:t>
            </a:r>
            <a:r>
              <a:rPr lang="en-GB" sz="2400" dirty="0" smtClean="0"/>
              <a:t>Pu then becomes part of the fissile fuel</a:t>
            </a:r>
          </a:p>
          <a:p>
            <a:pPr lvl="1" defTabSz="762000">
              <a:defRPr/>
            </a:pPr>
            <a:r>
              <a:rPr lang="en-GB" sz="2400" dirty="0" smtClean="0"/>
              <a:t>the most neutron efficient reactors produce the most </a:t>
            </a:r>
            <a:r>
              <a:rPr lang="en-GB" sz="2400" baseline="30000" dirty="0" smtClean="0"/>
              <a:t>239</a:t>
            </a:r>
            <a:r>
              <a:rPr lang="en-GB" sz="2400" dirty="0" smtClean="0"/>
              <a:t>Pu by this method</a:t>
            </a:r>
          </a:p>
          <a:p>
            <a:pPr defTabSz="762000">
              <a:defRPr/>
            </a:pPr>
            <a:r>
              <a:rPr lang="en-GB" dirty="0" smtClean="0">
                <a:solidFill>
                  <a:schemeClr val="accent1">
                    <a:lumMod val="75000"/>
                  </a:schemeClr>
                </a:solidFill>
              </a:rPr>
              <a:t>If the fuel rods are taken out of the reactor before the </a:t>
            </a:r>
            <a:r>
              <a:rPr lang="en-GB" baseline="30000" dirty="0" smtClean="0">
                <a:solidFill>
                  <a:schemeClr val="accent1">
                    <a:lumMod val="75000"/>
                  </a:schemeClr>
                </a:solidFill>
              </a:rPr>
              <a:t>235</a:t>
            </a:r>
            <a:r>
              <a:rPr lang="en-GB" dirty="0" smtClean="0">
                <a:solidFill>
                  <a:schemeClr val="accent1">
                    <a:lumMod val="75000"/>
                  </a:schemeClr>
                </a:solidFill>
              </a:rPr>
              <a:t>U has been used up, the </a:t>
            </a:r>
            <a:r>
              <a:rPr lang="en-GB" baseline="30000" dirty="0" smtClean="0">
                <a:solidFill>
                  <a:schemeClr val="accent1">
                    <a:lumMod val="75000"/>
                  </a:schemeClr>
                </a:solidFill>
              </a:rPr>
              <a:t>239</a:t>
            </a:r>
            <a:r>
              <a:rPr lang="en-GB" dirty="0" smtClean="0">
                <a:solidFill>
                  <a:schemeClr val="accent1">
                    <a:lumMod val="75000"/>
                  </a:schemeClr>
                </a:solidFill>
              </a:rPr>
              <a:t>Pu can be</a:t>
            </a:r>
            <a:r>
              <a:rPr lang="en-GB" dirty="0" smtClean="0"/>
              <a:t> </a:t>
            </a:r>
            <a:r>
              <a:rPr lang="en-GB" b="1" dirty="0" smtClean="0">
                <a:solidFill>
                  <a:schemeClr val="hlink"/>
                </a:solidFill>
              </a:rPr>
              <a:t>CHEMICALLY</a:t>
            </a:r>
            <a:r>
              <a:rPr lang="en-GB" dirty="0" smtClean="0"/>
              <a:t> </a:t>
            </a:r>
            <a:r>
              <a:rPr lang="en-GB" dirty="0" smtClean="0">
                <a:solidFill>
                  <a:schemeClr val="accent1">
                    <a:lumMod val="75000"/>
                  </a:schemeClr>
                </a:solidFill>
              </a:rPr>
              <a:t>separated from the U and the fission products in a </a:t>
            </a:r>
            <a:r>
              <a:rPr lang="en-GB" b="1" dirty="0" smtClean="0">
                <a:solidFill>
                  <a:schemeClr val="hlink"/>
                </a:solidFill>
              </a:rPr>
              <a:t>REPROCESSING PLANT</a:t>
            </a:r>
            <a:r>
              <a:rPr lang="en-GB" dirty="0" smtClean="0"/>
              <a:t>.</a:t>
            </a:r>
          </a:p>
          <a:p>
            <a:pPr defTabSz="762000">
              <a:defRPr/>
            </a:pPr>
            <a:r>
              <a:rPr lang="en-GB" dirty="0" smtClean="0">
                <a:solidFill>
                  <a:schemeClr val="accent1">
                    <a:lumMod val="75000"/>
                  </a:schemeClr>
                </a:solidFill>
              </a:rPr>
              <a:t>The </a:t>
            </a:r>
            <a:r>
              <a:rPr lang="en-GB" baseline="30000" dirty="0" smtClean="0">
                <a:solidFill>
                  <a:schemeClr val="accent1">
                    <a:lumMod val="75000"/>
                  </a:schemeClr>
                </a:solidFill>
              </a:rPr>
              <a:t>239</a:t>
            </a:r>
            <a:r>
              <a:rPr lang="en-GB" dirty="0" smtClean="0">
                <a:solidFill>
                  <a:schemeClr val="accent1">
                    <a:lumMod val="75000"/>
                  </a:schemeClr>
                </a:solidFill>
              </a:rPr>
              <a:t>Pu can then be used for making nuclear weapons</a:t>
            </a:r>
          </a:p>
          <a:p>
            <a:pPr lvl="1" defTabSz="762000">
              <a:defRPr/>
            </a:pPr>
            <a:r>
              <a:rPr lang="en-GB" sz="2400" dirty="0" smtClean="0"/>
              <a:t>Hence the reason for international inspection of nuclear power plants under the auspices of the IAEA</a:t>
            </a:r>
          </a:p>
        </p:txBody>
      </p:sp>
      <p:sp>
        <p:nvSpPr>
          <p:cNvPr id="4" name="Slide Number Placeholder 3"/>
          <p:cNvSpPr>
            <a:spLocks noGrp="1"/>
          </p:cNvSpPr>
          <p:nvPr>
            <p:ph type="sldNum" sz="quarter" idx="11"/>
          </p:nvPr>
        </p:nvSpPr>
        <p:spPr/>
        <p:txBody>
          <a:bodyPr/>
          <a:lstStyle/>
          <a:p>
            <a:fld id="{0B9AA805-2D3F-426F-8DAC-F16525489BC5}" type="slidenum">
              <a:rPr lang="en-GB" smtClean="0"/>
              <a:pPr/>
              <a:t>4</a:t>
            </a:fld>
            <a:endParaRPr lang="en-GB"/>
          </a:p>
        </p:txBody>
      </p:sp>
      <p:sp>
        <p:nvSpPr>
          <p:cNvPr id="5" name="Footer Placeholder 4"/>
          <p:cNvSpPr>
            <a:spLocks noGrp="1"/>
          </p:cNvSpPr>
          <p:nvPr>
            <p:ph type="ftr" sz="quarter" idx="12"/>
          </p:nvPr>
        </p:nvSpPr>
        <p:spPr/>
        <p:txBody>
          <a:bodyPr/>
          <a:lstStyle/>
          <a:p>
            <a:r>
              <a:rPr lang="en-GB" smtClean="0"/>
              <a:t>Lecture 19</a:t>
            </a:r>
            <a:endParaRPr lang="en-GB"/>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87400" y="95617"/>
            <a:ext cx="7772400" cy="533033"/>
          </a:xfrm>
        </p:spPr>
        <p:txBody>
          <a:bodyPr>
            <a:normAutofit fontScale="90000"/>
          </a:bodyPr>
          <a:lstStyle/>
          <a:p>
            <a:pPr defTabSz="762000"/>
            <a:endParaRPr lang="en-US" smtClean="0"/>
          </a:p>
        </p:txBody>
      </p:sp>
      <p:sp>
        <p:nvSpPr>
          <p:cNvPr id="48131" name="Rectangle 3"/>
          <p:cNvSpPr>
            <a:spLocks noGrp="1" noChangeArrowheads="1"/>
          </p:cNvSpPr>
          <p:nvPr>
            <p:ph type="body" idx="1"/>
          </p:nvPr>
        </p:nvSpPr>
        <p:spPr>
          <a:xfrm>
            <a:off x="428596" y="642918"/>
            <a:ext cx="8286808" cy="5453449"/>
          </a:xfrm>
        </p:spPr>
        <p:txBody>
          <a:bodyPr>
            <a:normAutofit/>
          </a:bodyPr>
          <a:lstStyle/>
          <a:p>
            <a:pPr defTabSz="762000">
              <a:defRPr/>
            </a:pPr>
            <a:r>
              <a:rPr lang="en-GB" dirty="0" smtClean="0">
                <a:solidFill>
                  <a:schemeClr val="accent1">
                    <a:lumMod val="75000"/>
                  </a:schemeClr>
                </a:solidFill>
              </a:rPr>
              <a:t>If the fuel rods are retained in the reactor for maximum </a:t>
            </a:r>
            <a:r>
              <a:rPr lang="en-GB" baseline="30000" dirty="0" smtClean="0">
                <a:solidFill>
                  <a:schemeClr val="accent1">
                    <a:lumMod val="75000"/>
                  </a:schemeClr>
                </a:solidFill>
              </a:rPr>
              <a:t>235</a:t>
            </a:r>
            <a:r>
              <a:rPr lang="en-GB" dirty="0" smtClean="0">
                <a:solidFill>
                  <a:schemeClr val="accent1">
                    <a:lumMod val="75000"/>
                  </a:schemeClr>
                </a:solidFill>
              </a:rPr>
              <a:t>U (and </a:t>
            </a:r>
            <a:r>
              <a:rPr lang="en-GB" baseline="30000" dirty="0" smtClean="0">
                <a:solidFill>
                  <a:schemeClr val="accent1">
                    <a:lumMod val="75000"/>
                  </a:schemeClr>
                </a:solidFill>
              </a:rPr>
              <a:t>239</a:t>
            </a:r>
            <a:r>
              <a:rPr lang="en-GB" dirty="0" smtClean="0">
                <a:solidFill>
                  <a:schemeClr val="accent1">
                    <a:lumMod val="75000"/>
                  </a:schemeClr>
                </a:solidFill>
              </a:rPr>
              <a:t>Pu) burn up the residual </a:t>
            </a:r>
            <a:r>
              <a:rPr lang="en-GB" baseline="30000" dirty="0" smtClean="0">
                <a:solidFill>
                  <a:schemeClr val="accent1">
                    <a:lumMod val="75000"/>
                  </a:schemeClr>
                </a:solidFill>
              </a:rPr>
              <a:t>239</a:t>
            </a:r>
            <a:r>
              <a:rPr lang="en-GB" dirty="0" smtClean="0">
                <a:solidFill>
                  <a:schemeClr val="accent1">
                    <a:lumMod val="75000"/>
                  </a:schemeClr>
                </a:solidFill>
              </a:rPr>
              <a:t>Pu is contaminated by </a:t>
            </a:r>
            <a:r>
              <a:rPr lang="en-GB" baseline="30000" dirty="0" smtClean="0">
                <a:solidFill>
                  <a:schemeClr val="accent1">
                    <a:lumMod val="75000"/>
                  </a:schemeClr>
                </a:solidFill>
              </a:rPr>
              <a:t>240</a:t>
            </a:r>
            <a:r>
              <a:rPr lang="en-GB" dirty="0" smtClean="0">
                <a:solidFill>
                  <a:schemeClr val="accent1">
                    <a:lumMod val="75000"/>
                  </a:schemeClr>
                </a:solidFill>
              </a:rPr>
              <a:t>Pu</a:t>
            </a:r>
          </a:p>
          <a:p>
            <a:pPr defTabSz="762000">
              <a:buFontTx/>
              <a:buNone/>
              <a:defRPr/>
            </a:pPr>
            <a:r>
              <a:rPr lang="en-GB" dirty="0" smtClean="0">
                <a:solidFill>
                  <a:srgbClr val="DC0081"/>
                </a:solidFill>
                <a:latin typeface="Symbol" pitchFamily="18" charset="2"/>
              </a:rPr>
              <a:t>					 	      g     </a:t>
            </a:r>
            <a:endParaRPr lang="en-GB" dirty="0" smtClean="0">
              <a:solidFill>
                <a:srgbClr val="DC0081"/>
              </a:solidFill>
            </a:endParaRPr>
          </a:p>
          <a:p>
            <a:pPr defTabSz="762000">
              <a:buFontTx/>
              <a:buNone/>
              <a:defRPr/>
            </a:pPr>
            <a:r>
              <a:rPr lang="en-GB" dirty="0" smtClean="0">
                <a:solidFill>
                  <a:schemeClr val="accent2"/>
                </a:solidFill>
              </a:rPr>
              <a:t>			n + </a:t>
            </a:r>
            <a:r>
              <a:rPr lang="en-GB" baseline="30000" dirty="0" smtClean="0">
                <a:solidFill>
                  <a:schemeClr val="accent2"/>
                </a:solidFill>
              </a:rPr>
              <a:t>239</a:t>
            </a:r>
            <a:r>
              <a:rPr lang="en-GB" dirty="0" smtClean="0">
                <a:solidFill>
                  <a:schemeClr val="accent2"/>
                </a:solidFill>
              </a:rPr>
              <a:t>Pu  --&gt;  </a:t>
            </a:r>
            <a:r>
              <a:rPr lang="en-GB" baseline="30000" dirty="0" smtClean="0">
                <a:solidFill>
                  <a:schemeClr val="accent2"/>
                </a:solidFill>
              </a:rPr>
              <a:t>240</a:t>
            </a:r>
            <a:r>
              <a:rPr lang="en-GB" dirty="0" smtClean="0">
                <a:solidFill>
                  <a:schemeClr val="accent2"/>
                </a:solidFill>
              </a:rPr>
              <a:t>Pu*  --&gt;  </a:t>
            </a:r>
            <a:r>
              <a:rPr lang="en-GB" baseline="30000" dirty="0" smtClean="0">
                <a:solidFill>
                  <a:schemeClr val="accent2"/>
                </a:solidFill>
              </a:rPr>
              <a:t>240</a:t>
            </a:r>
            <a:r>
              <a:rPr lang="en-GB" dirty="0" smtClean="0">
                <a:solidFill>
                  <a:schemeClr val="accent2"/>
                </a:solidFill>
              </a:rPr>
              <a:t>Pu </a:t>
            </a:r>
          </a:p>
          <a:p>
            <a:pPr defTabSz="762000">
              <a:buFontTx/>
              <a:buNone/>
              <a:defRPr/>
            </a:pPr>
            <a:r>
              <a:rPr lang="en-GB" dirty="0" smtClean="0">
                <a:solidFill>
                  <a:schemeClr val="tx2"/>
                </a:solidFill>
              </a:rPr>
              <a:t>                                               T</a:t>
            </a:r>
            <a:r>
              <a:rPr lang="en-GB" baseline="-25000" dirty="0" smtClean="0">
                <a:solidFill>
                  <a:schemeClr val="tx2"/>
                </a:solidFill>
              </a:rPr>
              <a:t>1/2</a:t>
            </a:r>
            <a:r>
              <a:rPr lang="en-GB" dirty="0" smtClean="0">
                <a:solidFill>
                  <a:schemeClr val="tx2"/>
                </a:solidFill>
              </a:rPr>
              <a:t>=6540 yrs</a:t>
            </a:r>
            <a:endParaRPr lang="en-GB" dirty="0" smtClean="0"/>
          </a:p>
          <a:p>
            <a:pPr defTabSz="762000">
              <a:defRPr/>
            </a:pPr>
            <a:r>
              <a:rPr lang="en-GB" dirty="0" smtClean="0">
                <a:solidFill>
                  <a:schemeClr val="accent1">
                    <a:lumMod val="75000"/>
                  </a:schemeClr>
                </a:solidFill>
              </a:rPr>
              <a:t> Chemical separated </a:t>
            </a:r>
            <a:r>
              <a:rPr lang="en-GB" dirty="0" err="1" smtClean="0">
                <a:solidFill>
                  <a:schemeClr val="accent1">
                    <a:lumMod val="75000"/>
                  </a:schemeClr>
                </a:solidFill>
              </a:rPr>
              <a:t>Pu</a:t>
            </a:r>
            <a:r>
              <a:rPr lang="en-GB" dirty="0" smtClean="0">
                <a:solidFill>
                  <a:schemeClr val="accent1">
                    <a:lumMod val="75000"/>
                  </a:schemeClr>
                </a:solidFill>
              </a:rPr>
              <a:t> would not then be suitable for weapons manufacture but it could still be used again in reactors</a:t>
            </a:r>
          </a:p>
          <a:p>
            <a:pPr defTabSz="762000">
              <a:defRPr/>
            </a:pPr>
            <a:r>
              <a:rPr lang="en-GB" dirty="0" smtClean="0">
                <a:solidFill>
                  <a:schemeClr val="accent1">
                    <a:lumMod val="75000"/>
                  </a:schemeClr>
                </a:solidFill>
              </a:rPr>
              <a:t>To breed more fuel than is used up more than one neutron must be captured by </a:t>
            </a:r>
            <a:r>
              <a:rPr lang="en-GB" baseline="30000" dirty="0" smtClean="0">
                <a:solidFill>
                  <a:schemeClr val="accent1">
                    <a:lumMod val="75000"/>
                  </a:schemeClr>
                </a:solidFill>
              </a:rPr>
              <a:t>238</a:t>
            </a:r>
            <a:r>
              <a:rPr lang="en-GB" dirty="0" smtClean="0">
                <a:solidFill>
                  <a:schemeClr val="accent1">
                    <a:lumMod val="75000"/>
                  </a:schemeClr>
                </a:solidFill>
              </a:rPr>
              <a:t>U for every </a:t>
            </a:r>
            <a:r>
              <a:rPr lang="en-GB" baseline="30000" dirty="0" smtClean="0">
                <a:solidFill>
                  <a:schemeClr val="accent1">
                    <a:lumMod val="75000"/>
                  </a:schemeClr>
                </a:solidFill>
              </a:rPr>
              <a:t>235</a:t>
            </a:r>
            <a:r>
              <a:rPr lang="en-GB" dirty="0" smtClean="0">
                <a:solidFill>
                  <a:schemeClr val="accent1">
                    <a:lumMod val="75000"/>
                  </a:schemeClr>
                </a:solidFill>
              </a:rPr>
              <a:t>U fission</a:t>
            </a:r>
          </a:p>
          <a:p>
            <a:pPr algn="ctr" defTabSz="762000">
              <a:buFontTx/>
              <a:buNone/>
              <a:defRPr/>
            </a:pPr>
            <a:r>
              <a:rPr lang="en-GB" b="1" dirty="0" smtClean="0">
                <a:solidFill>
                  <a:srgbClr val="FF0000"/>
                </a:solidFill>
              </a:rPr>
              <a:t>THE BREEDING RATIO B</a:t>
            </a:r>
          </a:p>
          <a:p>
            <a:pPr defTabSz="762000">
              <a:defRPr/>
            </a:pPr>
            <a:r>
              <a:rPr lang="en-GB" dirty="0" smtClean="0">
                <a:solidFill>
                  <a:schemeClr val="accent1">
                    <a:lumMod val="75000"/>
                  </a:schemeClr>
                </a:solidFill>
              </a:rPr>
              <a:t>B is the number of new fissile atoms produced in a reactor per atom of existing fuel consumed by fission + neutron capture</a:t>
            </a:r>
          </a:p>
        </p:txBody>
      </p:sp>
      <p:sp>
        <p:nvSpPr>
          <p:cNvPr id="4" name="Slide Number Placeholder 3"/>
          <p:cNvSpPr>
            <a:spLocks noGrp="1"/>
          </p:cNvSpPr>
          <p:nvPr>
            <p:ph type="sldNum" sz="quarter" idx="11"/>
          </p:nvPr>
        </p:nvSpPr>
        <p:spPr/>
        <p:txBody>
          <a:bodyPr/>
          <a:lstStyle/>
          <a:p>
            <a:fld id="{0B9AA805-2D3F-426F-8DAC-F16525489BC5}" type="slidenum">
              <a:rPr lang="en-GB" smtClean="0"/>
              <a:pPr/>
              <a:t>5</a:t>
            </a:fld>
            <a:endParaRPr lang="en-GB"/>
          </a:p>
        </p:txBody>
      </p:sp>
      <p:sp>
        <p:nvSpPr>
          <p:cNvPr id="5" name="Footer Placeholder 4"/>
          <p:cNvSpPr>
            <a:spLocks noGrp="1"/>
          </p:cNvSpPr>
          <p:nvPr>
            <p:ph type="ftr" sz="quarter" idx="12"/>
          </p:nvPr>
        </p:nvSpPr>
        <p:spPr/>
        <p:txBody>
          <a:bodyPr/>
          <a:lstStyle/>
          <a:p>
            <a:r>
              <a:rPr lang="en-GB" smtClean="0"/>
              <a:t>Lecture 19</a:t>
            </a:r>
            <a:endParaRPr lang="en-GB"/>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584200" y="209917"/>
            <a:ext cx="7772400" cy="647333"/>
          </a:xfrm>
        </p:spPr>
        <p:txBody>
          <a:bodyPr>
            <a:normAutofit fontScale="90000"/>
          </a:bodyPr>
          <a:lstStyle/>
          <a:p>
            <a:pPr defTabSz="762000"/>
            <a:endParaRPr lang="en-US" dirty="0" smtClean="0"/>
          </a:p>
        </p:txBody>
      </p:sp>
      <p:sp>
        <p:nvSpPr>
          <p:cNvPr id="49155" name="Rectangle 3"/>
          <p:cNvSpPr>
            <a:spLocks noGrp="1" noChangeArrowheads="1"/>
          </p:cNvSpPr>
          <p:nvPr>
            <p:ph type="body" idx="1"/>
          </p:nvPr>
        </p:nvSpPr>
        <p:spPr>
          <a:xfrm>
            <a:off x="0" y="571480"/>
            <a:ext cx="3857620" cy="400050"/>
          </a:xfrm>
        </p:spPr>
        <p:txBody>
          <a:bodyPr>
            <a:normAutofit fontScale="92500" lnSpcReduction="10000"/>
          </a:bodyPr>
          <a:lstStyle/>
          <a:p>
            <a:pPr defTabSz="762000">
              <a:buNone/>
              <a:defRPr/>
            </a:pPr>
            <a:r>
              <a:rPr lang="en-GB" dirty="0" smtClean="0">
                <a:solidFill>
                  <a:schemeClr val="tx2"/>
                </a:solidFill>
              </a:rPr>
              <a:t>THE BREEDER CYCLE IS :-</a:t>
            </a:r>
          </a:p>
        </p:txBody>
      </p:sp>
      <p:graphicFrame>
        <p:nvGraphicFramePr>
          <p:cNvPr id="1026" name="Object 4"/>
          <p:cNvGraphicFramePr>
            <a:graphicFrameLocks noChangeAspect="1"/>
          </p:cNvGraphicFramePr>
          <p:nvPr/>
        </p:nvGraphicFramePr>
        <p:xfrm>
          <a:off x="3428992" y="0"/>
          <a:ext cx="5458896" cy="3214710"/>
        </p:xfrm>
        <a:graphic>
          <a:graphicData uri="http://schemas.openxmlformats.org/presentationml/2006/ole">
            <p:oleObj spid="_x0000_s117762" name="Designer Drawing" r:id="rId3" imgW="5474880" imgH="3298320" progId="">
              <p:embed/>
            </p:oleObj>
          </a:graphicData>
        </a:graphic>
      </p:graphicFrame>
      <p:sp>
        <p:nvSpPr>
          <p:cNvPr id="49157" name="Text Box 5"/>
          <p:cNvSpPr txBox="1">
            <a:spLocks noChangeArrowheads="1"/>
          </p:cNvSpPr>
          <p:nvPr/>
        </p:nvSpPr>
        <p:spPr bwMode="auto">
          <a:xfrm>
            <a:off x="500034" y="3214686"/>
            <a:ext cx="8094690" cy="3416320"/>
          </a:xfrm>
          <a:prstGeom prst="rect">
            <a:avLst/>
          </a:prstGeom>
          <a:noFill/>
          <a:ln w="12700">
            <a:noFill/>
            <a:miter lim="800000"/>
            <a:headEnd/>
            <a:tailEnd/>
          </a:ln>
          <a:effectLst/>
        </p:spPr>
        <p:txBody>
          <a:bodyPr wrap="square">
            <a:spAutoFit/>
          </a:bodyPr>
          <a:lstStyle/>
          <a:p>
            <a:pPr>
              <a:buFontTx/>
              <a:buChar char="•"/>
              <a:defRPr/>
            </a:pPr>
            <a:r>
              <a:rPr lang="en-GB" sz="2400" dirty="0">
                <a:solidFill>
                  <a:schemeClr val="accent1">
                    <a:lumMod val="75000"/>
                  </a:schemeClr>
                </a:solidFill>
              </a:rPr>
              <a:t>For a sustained reaction</a:t>
            </a:r>
            <a:r>
              <a:rPr lang="en-GB" sz="2400" dirty="0">
                <a:solidFill>
                  <a:schemeClr val="accent1">
                    <a:lumMod val="75000"/>
                  </a:schemeClr>
                </a:solidFill>
                <a:latin typeface="Symbol" pitchFamily="18" charset="2"/>
              </a:rPr>
              <a:t> </a:t>
            </a:r>
            <a:r>
              <a:rPr lang="en-GB" sz="2400" dirty="0">
                <a:solidFill>
                  <a:schemeClr val="hlink"/>
                </a:solidFill>
                <a:latin typeface="Symbol" pitchFamily="18" charset="2"/>
              </a:rPr>
              <a:t>h</a:t>
            </a:r>
            <a:r>
              <a:rPr lang="en-GB" sz="2400" dirty="0">
                <a:solidFill>
                  <a:schemeClr val="hlink"/>
                </a:solidFill>
              </a:rPr>
              <a:t> = 1 + B + C + L</a:t>
            </a:r>
          </a:p>
          <a:p>
            <a:pPr>
              <a:buFontTx/>
              <a:buChar char="•"/>
              <a:defRPr/>
            </a:pPr>
            <a:r>
              <a:rPr lang="en-GB" sz="2400" dirty="0">
                <a:solidFill>
                  <a:schemeClr val="accent1">
                    <a:lumMod val="75000"/>
                  </a:schemeClr>
                </a:solidFill>
              </a:rPr>
              <a:t>Typically C + L ~ 0.2 so if B&gt;1 </a:t>
            </a:r>
            <a:r>
              <a:rPr lang="en-GB" sz="2400" dirty="0" smtClean="0">
                <a:solidFill>
                  <a:schemeClr val="accent1">
                    <a:lumMod val="75000"/>
                  </a:schemeClr>
                </a:solidFill>
              </a:rPr>
              <a:t>then </a:t>
            </a:r>
            <a:r>
              <a:rPr lang="en-GB" sz="2400" dirty="0" smtClean="0">
                <a:solidFill>
                  <a:schemeClr val="accent1">
                    <a:lumMod val="75000"/>
                  </a:schemeClr>
                </a:solidFill>
                <a:latin typeface="Symbol" pitchFamily="18" charset="2"/>
              </a:rPr>
              <a:t>h</a:t>
            </a:r>
            <a:r>
              <a:rPr lang="en-GB" sz="2400" dirty="0" smtClean="0">
                <a:solidFill>
                  <a:schemeClr val="accent1">
                    <a:lumMod val="75000"/>
                  </a:schemeClr>
                </a:solidFill>
              </a:rPr>
              <a:t> ≥ 2.2</a:t>
            </a:r>
            <a:endParaRPr lang="en-GB" sz="2400" dirty="0">
              <a:solidFill>
                <a:schemeClr val="accent1">
                  <a:lumMod val="75000"/>
                </a:schemeClr>
              </a:solidFill>
            </a:endParaRPr>
          </a:p>
          <a:p>
            <a:pPr>
              <a:buFontTx/>
              <a:buChar char="•"/>
              <a:defRPr/>
            </a:pPr>
            <a:r>
              <a:rPr lang="en-GB" sz="2400" dirty="0">
                <a:solidFill>
                  <a:schemeClr val="accent1">
                    <a:lumMod val="75000"/>
                  </a:schemeClr>
                </a:solidFill>
              </a:rPr>
              <a:t>Clearly B&gt;1 is required for net fuel production</a:t>
            </a:r>
          </a:p>
          <a:p>
            <a:pPr>
              <a:buFontTx/>
              <a:buChar char="•"/>
              <a:defRPr/>
            </a:pPr>
            <a:r>
              <a:rPr lang="en-GB" sz="2400" dirty="0">
                <a:solidFill>
                  <a:schemeClr val="accent1">
                    <a:lumMod val="75000"/>
                  </a:schemeClr>
                </a:solidFill>
              </a:rPr>
              <a:t>The table in 2.5 shows </a:t>
            </a:r>
            <a:r>
              <a:rPr lang="en-GB" sz="2400" dirty="0">
                <a:solidFill>
                  <a:schemeClr val="accent1">
                    <a:lumMod val="75000"/>
                  </a:schemeClr>
                </a:solidFill>
                <a:latin typeface="Symbol" pitchFamily="18" charset="2"/>
              </a:rPr>
              <a:t>h</a:t>
            </a:r>
            <a:r>
              <a:rPr lang="en-GB" sz="2400" dirty="0">
                <a:solidFill>
                  <a:schemeClr val="accent1">
                    <a:lumMod val="75000"/>
                  </a:schemeClr>
                </a:solidFill>
              </a:rPr>
              <a:t>&gt;2.2 for fast </a:t>
            </a:r>
            <a:r>
              <a:rPr lang="en-GB" sz="2400" dirty="0" smtClean="0">
                <a:solidFill>
                  <a:schemeClr val="accent1">
                    <a:lumMod val="75000"/>
                  </a:schemeClr>
                </a:solidFill>
              </a:rPr>
              <a:t>neutrons only</a:t>
            </a:r>
            <a:endParaRPr lang="en-GB" sz="2400" dirty="0">
              <a:solidFill>
                <a:schemeClr val="accent1">
                  <a:lumMod val="75000"/>
                </a:schemeClr>
              </a:solidFill>
            </a:endParaRPr>
          </a:p>
          <a:p>
            <a:pPr lvl="1">
              <a:buFontTx/>
              <a:buChar char="•"/>
              <a:defRPr/>
            </a:pPr>
            <a:r>
              <a:rPr lang="en-GB" sz="2000" dirty="0">
                <a:solidFill>
                  <a:schemeClr val="accent2"/>
                </a:solidFill>
              </a:rPr>
              <a:t>Fast reactors can be used for breeding</a:t>
            </a:r>
          </a:p>
          <a:p>
            <a:pPr>
              <a:buFont typeface="Wingdings" pitchFamily="2" charset="2"/>
              <a:buChar char="§"/>
              <a:defRPr/>
            </a:pPr>
            <a:r>
              <a:rPr lang="en-GB" sz="2400" dirty="0">
                <a:solidFill>
                  <a:schemeClr val="accent1"/>
                </a:solidFill>
                <a:latin typeface="Symbol" pitchFamily="18" charset="2"/>
              </a:rPr>
              <a:t>  </a:t>
            </a:r>
            <a:r>
              <a:rPr lang="en-GB" sz="2400" dirty="0">
                <a:solidFill>
                  <a:schemeClr val="accent1">
                    <a:lumMod val="75000"/>
                  </a:schemeClr>
                </a:solidFill>
                <a:latin typeface="Symbol" pitchFamily="18" charset="2"/>
              </a:rPr>
              <a:t>h</a:t>
            </a:r>
            <a:r>
              <a:rPr lang="en-GB" sz="2400" dirty="0">
                <a:solidFill>
                  <a:schemeClr val="accent1">
                    <a:lumMod val="75000"/>
                  </a:schemeClr>
                </a:solidFill>
              </a:rPr>
              <a:t> can be increased if more highly enriched </a:t>
            </a:r>
            <a:r>
              <a:rPr lang="en-GB" sz="2400" dirty="0" smtClean="0">
                <a:solidFill>
                  <a:schemeClr val="accent1">
                    <a:lumMod val="75000"/>
                  </a:schemeClr>
                </a:solidFill>
              </a:rPr>
              <a:t>fuel is </a:t>
            </a:r>
            <a:r>
              <a:rPr lang="en-GB" sz="2400" dirty="0">
                <a:solidFill>
                  <a:schemeClr val="accent1">
                    <a:lumMod val="75000"/>
                  </a:schemeClr>
                </a:solidFill>
              </a:rPr>
              <a:t>used (with </a:t>
            </a:r>
            <a:r>
              <a:rPr lang="en-GB" sz="2400" baseline="30000" dirty="0">
                <a:solidFill>
                  <a:schemeClr val="accent1">
                    <a:lumMod val="75000"/>
                  </a:schemeClr>
                </a:solidFill>
              </a:rPr>
              <a:t>235</a:t>
            </a:r>
            <a:r>
              <a:rPr lang="en-GB" sz="2400" dirty="0">
                <a:solidFill>
                  <a:schemeClr val="accent1">
                    <a:lumMod val="75000"/>
                  </a:schemeClr>
                </a:solidFill>
              </a:rPr>
              <a:t>U or </a:t>
            </a:r>
            <a:r>
              <a:rPr lang="en-GB" sz="2400" baseline="30000" dirty="0">
                <a:solidFill>
                  <a:schemeClr val="accent1">
                    <a:lumMod val="75000"/>
                  </a:schemeClr>
                </a:solidFill>
              </a:rPr>
              <a:t>239</a:t>
            </a:r>
            <a:r>
              <a:rPr lang="en-GB" sz="2400" dirty="0">
                <a:solidFill>
                  <a:schemeClr val="accent1">
                    <a:lumMod val="75000"/>
                  </a:schemeClr>
                </a:solidFill>
              </a:rPr>
              <a:t>Pu increasing average </a:t>
            </a:r>
            <a:r>
              <a:rPr lang="en-GB" sz="2400" dirty="0" smtClean="0">
                <a:solidFill>
                  <a:schemeClr val="accent1">
                    <a:lumMod val="75000"/>
                  </a:schemeClr>
                </a:solidFill>
                <a:latin typeface="Symbol" pitchFamily="18" charset="2"/>
              </a:rPr>
              <a:t>n </a:t>
            </a:r>
            <a:r>
              <a:rPr lang="en-GB" sz="2400" dirty="0" smtClean="0">
                <a:solidFill>
                  <a:schemeClr val="accent1">
                    <a:lumMod val="75000"/>
                  </a:schemeClr>
                </a:solidFill>
              </a:rPr>
              <a:t>from </a:t>
            </a:r>
            <a:r>
              <a:rPr lang="en-GB" sz="2400" dirty="0">
                <a:solidFill>
                  <a:schemeClr val="accent1">
                    <a:lumMod val="75000"/>
                  </a:schemeClr>
                </a:solidFill>
              </a:rPr>
              <a:t>2.5 to 2.9 say)</a:t>
            </a:r>
          </a:p>
          <a:p>
            <a:pPr>
              <a:buFont typeface="Wingdings" pitchFamily="2" charset="2"/>
              <a:buChar char="§"/>
              <a:defRPr/>
            </a:pPr>
            <a:r>
              <a:rPr lang="en-GB" sz="2400" dirty="0">
                <a:solidFill>
                  <a:schemeClr val="accent1">
                    <a:lumMod val="75000"/>
                  </a:schemeClr>
                </a:solidFill>
              </a:rPr>
              <a:t>An improvement is also achieved by fission </a:t>
            </a:r>
            <a:r>
              <a:rPr lang="en-GB" sz="2400" dirty="0" smtClean="0">
                <a:solidFill>
                  <a:schemeClr val="accent1">
                    <a:lumMod val="75000"/>
                  </a:schemeClr>
                </a:solidFill>
              </a:rPr>
              <a:t>by fast </a:t>
            </a:r>
            <a:r>
              <a:rPr lang="en-GB" sz="2400" dirty="0">
                <a:solidFill>
                  <a:schemeClr val="accent1">
                    <a:lumMod val="75000"/>
                  </a:schemeClr>
                </a:solidFill>
              </a:rPr>
              <a:t>neutrons in </a:t>
            </a:r>
            <a:r>
              <a:rPr lang="en-GB" sz="2400" baseline="30000" dirty="0">
                <a:solidFill>
                  <a:schemeClr val="accent1">
                    <a:lumMod val="75000"/>
                  </a:schemeClr>
                </a:solidFill>
              </a:rPr>
              <a:t>238</a:t>
            </a:r>
            <a:r>
              <a:rPr lang="en-GB" sz="2400" dirty="0">
                <a:solidFill>
                  <a:schemeClr val="accent1">
                    <a:lumMod val="75000"/>
                  </a:schemeClr>
                </a:solidFill>
              </a:rPr>
              <a:t>U or </a:t>
            </a:r>
            <a:r>
              <a:rPr lang="en-GB" sz="2400" baseline="30000" dirty="0">
                <a:solidFill>
                  <a:schemeClr val="accent1">
                    <a:lumMod val="75000"/>
                  </a:schemeClr>
                </a:solidFill>
              </a:rPr>
              <a:t>232</a:t>
            </a:r>
            <a:r>
              <a:rPr lang="en-GB" sz="2400" dirty="0">
                <a:solidFill>
                  <a:schemeClr val="accent1">
                    <a:lumMod val="75000"/>
                  </a:schemeClr>
                </a:solidFill>
              </a:rPr>
              <a:t>Th blanket</a:t>
            </a:r>
          </a:p>
        </p:txBody>
      </p:sp>
      <p:sp>
        <p:nvSpPr>
          <p:cNvPr id="7" name="Slide Number Placeholder 6"/>
          <p:cNvSpPr>
            <a:spLocks noGrp="1"/>
          </p:cNvSpPr>
          <p:nvPr>
            <p:ph type="sldNum" sz="quarter" idx="11"/>
          </p:nvPr>
        </p:nvSpPr>
        <p:spPr/>
        <p:txBody>
          <a:bodyPr/>
          <a:lstStyle/>
          <a:p>
            <a:fld id="{0B9AA805-2D3F-426F-8DAC-F16525489BC5}" type="slidenum">
              <a:rPr lang="en-GB" smtClean="0"/>
              <a:pPr/>
              <a:t>6</a:t>
            </a:fld>
            <a:endParaRPr lang="en-GB"/>
          </a:p>
        </p:txBody>
      </p:sp>
      <p:sp>
        <p:nvSpPr>
          <p:cNvPr id="8" name="Footer Placeholder 7"/>
          <p:cNvSpPr>
            <a:spLocks noGrp="1"/>
          </p:cNvSpPr>
          <p:nvPr>
            <p:ph type="ftr" sz="quarter" idx="12"/>
          </p:nvPr>
        </p:nvSpPr>
        <p:spPr/>
        <p:txBody>
          <a:bodyPr/>
          <a:lstStyle/>
          <a:p>
            <a:r>
              <a:rPr lang="en-GB" smtClean="0"/>
              <a:t>Lecture 19</a:t>
            </a:r>
            <a:endParaRPr lang="en-GB"/>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endParaRPr lang="en-US" smtClean="0"/>
          </a:p>
        </p:txBody>
      </p:sp>
      <p:sp>
        <p:nvSpPr>
          <p:cNvPr id="2053" name="Rectangle 3"/>
          <p:cNvSpPr>
            <a:spLocks noGrp="1" noChangeArrowheads="1"/>
          </p:cNvSpPr>
          <p:nvPr>
            <p:ph type="body" idx="1"/>
          </p:nvPr>
        </p:nvSpPr>
        <p:spPr>
          <a:xfrm>
            <a:off x="1071538" y="0"/>
            <a:ext cx="7175500" cy="422031"/>
          </a:xfrm>
        </p:spPr>
        <p:txBody>
          <a:bodyPr>
            <a:noAutofit/>
          </a:bodyPr>
          <a:lstStyle/>
          <a:p>
            <a:pPr algn="ctr">
              <a:buFontTx/>
              <a:buNone/>
            </a:pPr>
            <a:r>
              <a:rPr lang="en-GB" b="1" dirty="0" smtClean="0">
                <a:solidFill>
                  <a:schemeClr val="hlink"/>
                </a:solidFill>
              </a:rPr>
              <a:t>GEOMETRY OF A BREEDING REACTOR</a:t>
            </a:r>
          </a:p>
        </p:txBody>
      </p:sp>
      <p:graphicFrame>
        <p:nvGraphicFramePr>
          <p:cNvPr id="2050" name="Object 4"/>
          <p:cNvGraphicFramePr>
            <a:graphicFrameLocks noChangeAspect="1"/>
          </p:cNvGraphicFramePr>
          <p:nvPr/>
        </p:nvGraphicFramePr>
        <p:xfrm>
          <a:off x="2357422" y="428604"/>
          <a:ext cx="4394745" cy="2357454"/>
        </p:xfrm>
        <a:graphic>
          <a:graphicData uri="http://schemas.openxmlformats.org/presentationml/2006/ole">
            <p:oleObj spid="_x0000_s118786" name="Designer Drawing" r:id="rId3" imgW="5063400" imgH="2670480" progId="">
              <p:embed/>
            </p:oleObj>
          </a:graphicData>
        </a:graphic>
      </p:graphicFrame>
      <p:sp>
        <p:nvSpPr>
          <p:cNvPr id="50182" name="Text Box 6"/>
          <p:cNvSpPr txBox="1">
            <a:spLocks noChangeArrowheads="1"/>
          </p:cNvSpPr>
          <p:nvPr/>
        </p:nvSpPr>
        <p:spPr bwMode="auto">
          <a:xfrm>
            <a:off x="214282" y="2857496"/>
            <a:ext cx="8572560" cy="2677656"/>
          </a:xfrm>
          <a:prstGeom prst="rect">
            <a:avLst/>
          </a:prstGeom>
          <a:noFill/>
          <a:ln w="12700">
            <a:noFill/>
            <a:miter lim="800000"/>
            <a:headEnd/>
            <a:tailEnd/>
          </a:ln>
          <a:effectLst/>
        </p:spPr>
        <p:txBody>
          <a:bodyPr wrap="square">
            <a:spAutoFit/>
          </a:bodyPr>
          <a:lstStyle/>
          <a:p>
            <a:pPr>
              <a:buFontTx/>
              <a:buChar char="•"/>
              <a:defRPr/>
            </a:pPr>
            <a:r>
              <a:rPr lang="en-GB" sz="2400" dirty="0">
                <a:solidFill>
                  <a:schemeClr val="tx2"/>
                </a:solidFill>
                <a:latin typeface="Times New Roman" pitchFamily="18" charset="0"/>
                <a:cs typeface="Times New Roman" pitchFamily="18" charset="0"/>
              </a:rPr>
              <a:t>When sufficient </a:t>
            </a:r>
            <a:r>
              <a:rPr lang="en-GB" sz="2400" baseline="30000" dirty="0">
                <a:solidFill>
                  <a:schemeClr val="tx2"/>
                </a:solidFill>
                <a:latin typeface="Times New Roman" pitchFamily="18" charset="0"/>
                <a:cs typeface="Times New Roman" pitchFamily="18" charset="0"/>
              </a:rPr>
              <a:t>239</a:t>
            </a:r>
            <a:r>
              <a:rPr lang="en-GB" sz="2400" dirty="0">
                <a:solidFill>
                  <a:schemeClr val="tx2"/>
                </a:solidFill>
                <a:latin typeface="Times New Roman" pitchFamily="18" charset="0"/>
                <a:cs typeface="Times New Roman" pitchFamily="18" charset="0"/>
              </a:rPr>
              <a:t>Pu has been produced it </a:t>
            </a:r>
            <a:r>
              <a:rPr lang="en-GB" sz="2400" dirty="0" smtClean="0">
                <a:solidFill>
                  <a:schemeClr val="tx2"/>
                </a:solidFill>
                <a:latin typeface="Times New Roman" pitchFamily="18" charset="0"/>
                <a:cs typeface="Times New Roman" pitchFamily="18" charset="0"/>
              </a:rPr>
              <a:t>can </a:t>
            </a:r>
            <a:r>
              <a:rPr lang="en-GB" sz="2400" dirty="0">
                <a:solidFill>
                  <a:schemeClr val="tx2"/>
                </a:solidFill>
                <a:latin typeface="Times New Roman" pitchFamily="18" charset="0"/>
                <a:cs typeface="Times New Roman" pitchFamily="18" charset="0"/>
              </a:rPr>
              <a:t>be extracted</a:t>
            </a:r>
          </a:p>
          <a:p>
            <a:pPr>
              <a:defRPr/>
            </a:pPr>
            <a:endParaRPr lang="en-GB" sz="2400" dirty="0">
              <a:solidFill>
                <a:schemeClr val="tx2"/>
              </a:solidFill>
              <a:latin typeface="Times New Roman" pitchFamily="18" charset="0"/>
              <a:cs typeface="Times New Roman" pitchFamily="18" charset="0"/>
            </a:endParaRPr>
          </a:p>
          <a:p>
            <a:pPr>
              <a:defRPr/>
            </a:pPr>
            <a:r>
              <a:rPr lang="en-GB" sz="2400" b="1" dirty="0">
                <a:solidFill>
                  <a:schemeClr val="tx2"/>
                </a:solidFill>
                <a:latin typeface="Times New Roman" pitchFamily="18" charset="0"/>
                <a:cs typeface="Times New Roman" pitchFamily="18" charset="0"/>
              </a:rPr>
              <a:t>	TIMESCALE FOR BREEDING</a:t>
            </a:r>
          </a:p>
          <a:p>
            <a:pPr>
              <a:buFontTx/>
              <a:buChar char="•"/>
              <a:defRPr/>
            </a:pPr>
            <a:r>
              <a:rPr lang="en-GB" sz="2400" dirty="0">
                <a:solidFill>
                  <a:schemeClr val="tx2"/>
                </a:solidFill>
                <a:latin typeface="Times New Roman" pitchFamily="18" charset="0"/>
                <a:cs typeface="Times New Roman" pitchFamily="18" charset="0"/>
              </a:rPr>
              <a:t> Consider a fast breeder with 2 tonnes of </a:t>
            </a:r>
            <a:r>
              <a:rPr lang="en-GB" sz="2400" baseline="30000" dirty="0">
                <a:solidFill>
                  <a:schemeClr val="tx2"/>
                </a:solidFill>
                <a:latin typeface="Times New Roman" pitchFamily="18" charset="0"/>
                <a:cs typeface="Times New Roman" pitchFamily="18" charset="0"/>
              </a:rPr>
              <a:t>239</a:t>
            </a:r>
            <a:r>
              <a:rPr lang="en-GB" sz="2400" dirty="0">
                <a:solidFill>
                  <a:schemeClr val="tx2"/>
                </a:solidFill>
                <a:latin typeface="Times New Roman" pitchFamily="18" charset="0"/>
                <a:cs typeface="Times New Roman" pitchFamily="18" charset="0"/>
              </a:rPr>
              <a:t>Pu, </a:t>
            </a:r>
            <a:r>
              <a:rPr lang="en-GB" sz="2400" dirty="0" smtClean="0">
                <a:solidFill>
                  <a:schemeClr val="tx2"/>
                </a:solidFill>
                <a:latin typeface="Times New Roman" pitchFamily="18" charset="0"/>
                <a:cs typeface="Times New Roman" pitchFamily="18" charset="0"/>
              </a:rPr>
              <a:t>20 </a:t>
            </a:r>
            <a:r>
              <a:rPr lang="en-GB" sz="2400" dirty="0">
                <a:solidFill>
                  <a:schemeClr val="tx2"/>
                </a:solidFill>
                <a:latin typeface="Times New Roman" pitchFamily="18" charset="0"/>
                <a:cs typeface="Times New Roman" pitchFamily="18" charset="0"/>
              </a:rPr>
              <a:t>tonnes of </a:t>
            </a:r>
            <a:r>
              <a:rPr lang="en-GB" sz="2400" baseline="30000" dirty="0">
                <a:solidFill>
                  <a:schemeClr val="tx2"/>
                </a:solidFill>
                <a:latin typeface="Times New Roman" pitchFamily="18" charset="0"/>
                <a:cs typeface="Times New Roman" pitchFamily="18" charset="0"/>
              </a:rPr>
              <a:t>238</a:t>
            </a:r>
            <a:r>
              <a:rPr lang="en-GB" sz="2400" dirty="0">
                <a:solidFill>
                  <a:schemeClr val="tx2"/>
                </a:solidFill>
                <a:latin typeface="Times New Roman" pitchFamily="18" charset="0"/>
                <a:cs typeface="Times New Roman" pitchFamily="18" charset="0"/>
              </a:rPr>
              <a:t>U, operating at </a:t>
            </a:r>
            <a:r>
              <a:rPr lang="en-GB" sz="2400" dirty="0" smtClean="0">
                <a:solidFill>
                  <a:schemeClr val="tx2"/>
                </a:solidFill>
                <a:latin typeface="Times New Roman" pitchFamily="18" charset="0"/>
                <a:cs typeface="Times New Roman" pitchFamily="18" charset="0"/>
              </a:rPr>
              <a:t>1000 MW</a:t>
            </a:r>
            <a:endParaRPr lang="en-GB" sz="2400" dirty="0">
              <a:solidFill>
                <a:schemeClr val="tx2"/>
              </a:solidFill>
              <a:latin typeface="Times New Roman" pitchFamily="18" charset="0"/>
              <a:cs typeface="Times New Roman" pitchFamily="18" charset="0"/>
            </a:endParaRPr>
          </a:p>
          <a:p>
            <a:pPr lvl="1">
              <a:buFontTx/>
              <a:buChar char="•"/>
              <a:defRPr/>
            </a:pPr>
            <a:r>
              <a:rPr lang="en-GB" sz="2400" dirty="0">
                <a:solidFill>
                  <a:schemeClr val="accent2"/>
                </a:solidFill>
                <a:latin typeface="Times New Roman" pitchFamily="18" charset="0"/>
                <a:cs typeface="Times New Roman" pitchFamily="18" charset="0"/>
              </a:rPr>
              <a:t> </a:t>
            </a:r>
            <a:r>
              <a:rPr lang="en-GB" sz="2400" dirty="0">
                <a:solidFill>
                  <a:schemeClr val="accent2">
                    <a:lumMod val="75000"/>
                  </a:schemeClr>
                </a:solidFill>
                <a:latin typeface="Times New Roman" pitchFamily="18" charset="0"/>
                <a:cs typeface="Times New Roman" pitchFamily="18" charset="0"/>
              </a:rPr>
              <a:t>Consumption of </a:t>
            </a:r>
            <a:r>
              <a:rPr lang="en-GB" sz="2400" dirty="0" err="1">
                <a:solidFill>
                  <a:schemeClr val="accent2">
                    <a:lumMod val="75000"/>
                  </a:schemeClr>
                </a:solidFill>
                <a:latin typeface="Times New Roman" pitchFamily="18" charset="0"/>
                <a:cs typeface="Times New Roman" pitchFamily="18" charset="0"/>
              </a:rPr>
              <a:t>Pu</a:t>
            </a:r>
            <a:r>
              <a:rPr lang="en-GB" sz="2400" dirty="0">
                <a:solidFill>
                  <a:schemeClr val="accent2">
                    <a:lumMod val="75000"/>
                  </a:schemeClr>
                </a:solidFill>
                <a:latin typeface="Times New Roman" pitchFamily="18" charset="0"/>
                <a:cs typeface="Times New Roman" pitchFamily="18" charset="0"/>
              </a:rPr>
              <a:t> </a:t>
            </a:r>
            <a:r>
              <a:rPr lang="en-GB" sz="2400" dirty="0" smtClean="0">
                <a:solidFill>
                  <a:schemeClr val="accent2">
                    <a:lumMod val="75000"/>
                  </a:schemeClr>
                </a:solidFill>
                <a:latin typeface="Times New Roman" pitchFamily="18" charset="0"/>
                <a:cs typeface="Times New Roman" pitchFamily="18" charset="0"/>
              </a:rPr>
              <a:t>= mass </a:t>
            </a:r>
            <a:r>
              <a:rPr lang="en-GB" sz="2400" dirty="0">
                <a:solidFill>
                  <a:schemeClr val="accent2">
                    <a:lumMod val="75000"/>
                  </a:schemeClr>
                </a:solidFill>
                <a:latin typeface="Times New Roman" pitchFamily="18" charset="0"/>
                <a:cs typeface="Times New Roman" pitchFamily="18" charset="0"/>
              </a:rPr>
              <a:t>of </a:t>
            </a:r>
            <a:r>
              <a:rPr lang="en-GB" sz="2400" dirty="0" err="1">
                <a:solidFill>
                  <a:schemeClr val="accent2">
                    <a:lumMod val="75000"/>
                  </a:schemeClr>
                </a:solidFill>
                <a:latin typeface="Times New Roman" pitchFamily="18" charset="0"/>
                <a:cs typeface="Times New Roman" pitchFamily="18" charset="0"/>
              </a:rPr>
              <a:t>Pu</a:t>
            </a:r>
            <a:r>
              <a:rPr lang="en-GB" sz="2400" dirty="0">
                <a:solidFill>
                  <a:schemeClr val="accent2">
                    <a:lumMod val="75000"/>
                  </a:schemeClr>
                </a:solidFill>
                <a:latin typeface="Times New Roman" pitchFamily="18" charset="0"/>
                <a:cs typeface="Times New Roman" pitchFamily="18" charset="0"/>
              </a:rPr>
              <a:t> atom x power / energy per fission</a:t>
            </a:r>
          </a:p>
        </p:txBody>
      </p:sp>
      <p:graphicFrame>
        <p:nvGraphicFramePr>
          <p:cNvPr id="2051" name="Object 7"/>
          <p:cNvGraphicFramePr>
            <a:graphicFrameLocks noChangeAspect="1"/>
          </p:cNvGraphicFramePr>
          <p:nvPr/>
        </p:nvGraphicFramePr>
        <p:xfrm>
          <a:off x="982663" y="5394325"/>
          <a:ext cx="6892925" cy="1081088"/>
        </p:xfrm>
        <a:graphic>
          <a:graphicData uri="http://schemas.openxmlformats.org/presentationml/2006/ole">
            <p:oleObj spid="_x0000_s118787" name="Equation" r:id="rId4" imgW="3251160" imgH="685800" progId="Equation.3">
              <p:embed/>
            </p:oleObj>
          </a:graphicData>
        </a:graphic>
      </p:graphicFrame>
      <p:sp>
        <p:nvSpPr>
          <p:cNvPr id="7" name="Slide Number Placeholder 6"/>
          <p:cNvSpPr>
            <a:spLocks noGrp="1"/>
          </p:cNvSpPr>
          <p:nvPr>
            <p:ph type="sldNum" sz="quarter" idx="11"/>
          </p:nvPr>
        </p:nvSpPr>
        <p:spPr/>
        <p:txBody>
          <a:bodyPr/>
          <a:lstStyle/>
          <a:p>
            <a:fld id="{0B9AA805-2D3F-426F-8DAC-F16525489BC5}" type="slidenum">
              <a:rPr lang="en-GB" smtClean="0"/>
              <a:pPr/>
              <a:t>7</a:t>
            </a:fld>
            <a:endParaRPr lang="en-GB"/>
          </a:p>
        </p:txBody>
      </p:sp>
      <p:sp>
        <p:nvSpPr>
          <p:cNvPr id="8" name="Footer Placeholder 7"/>
          <p:cNvSpPr>
            <a:spLocks noGrp="1"/>
          </p:cNvSpPr>
          <p:nvPr>
            <p:ph type="ftr" sz="quarter" idx="12"/>
          </p:nvPr>
        </p:nvSpPr>
        <p:spPr/>
        <p:txBody>
          <a:bodyPr/>
          <a:lstStyle/>
          <a:p>
            <a:r>
              <a:rPr lang="en-GB" dirty="0" smtClean="0"/>
              <a:t>Lecture 19</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n-US" smtClean="0"/>
          </a:p>
        </p:txBody>
      </p:sp>
      <p:sp>
        <p:nvSpPr>
          <p:cNvPr id="51203" name="Rectangle 3"/>
          <p:cNvSpPr>
            <a:spLocks noGrp="1" noChangeArrowheads="1"/>
          </p:cNvSpPr>
          <p:nvPr>
            <p:ph type="body" idx="1"/>
          </p:nvPr>
        </p:nvSpPr>
        <p:spPr>
          <a:xfrm>
            <a:off x="214282" y="428604"/>
            <a:ext cx="8643966" cy="6060119"/>
          </a:xfrm>
        </p:spPr>
        <p:txBody>
          <a:bodyPr>
            <a:normAutofit fontScale="92500"/>
          </a:bodyPr>
          <a:lstStyle/>
          <a:p>
            <a:pPr>
              <a:lnSpc>
                <a:spcPct val="90000"/>
              </a:lnSpc>
              <a:defRPr/>
            </a:pPr>
            <a:r>
              <a:rPr lang="en-GB" sz="2600" dirty="0" smtClean="0">
                <a:solidFill>
                  <a:schemeClr val="tx2">
                    <a:lumMod val="75000"/>
                  </a:schemeClr>
                </a:solidFill>
              </a:rPr>
              <a:t>If B = 1.2 then we gain 0.2 x 0.39 ~ 0.08 tonnes / year</a:t>
            </a:r>
          </a:p>
          <a:p>
            <a:pPr>
              <a:lnSpc>
                <a:spcPct val="90000"/>
              </a:lnSpc>
              <a:defRPr/>
            </a:pPr>
            <a:r>
              <a:rPr lang="en-GB" sz="2600" dirty="0" smtClean="0">
                <a:solidFill>
                  <a:schemeClr val="tx2">
                    <a:lumMod val="75000"/>
                  </a:schemeClr>
                </a:solidFill>
              </a:rPr>
              <a:t>This generates fuel for a second reactor (i.e. 2 tonnes) in 2 /0.08 years  = 25 years!! </a:t>
            </a:r>
          </a:p>
          <a:p>
            <a:pPr>
              <a:lnSpc>
                <a:spcPct val="90000"/>
              </a:lnSpc>
              <a:defRPr/>
            </a:pPr>
            <a:r>
              <a:rPr lang="en-GB" sz="2600" dirty="0" smtClean="0">
                <a:solidFill>
                  <a:schemeClr val="tx2">
                    <a:lumMod val="75000"/>
                  </a:schemeClr>
                </a:solidFill>
              </a:rPr>
              <a:t>Concern about the Earth’s fuel reserves </a:t>
            </a:r>
            <a:r>
              <a:rPr lang="en-GB" sz="2600" dirty="0" smtClean="0">
                <a:solidFill>
                  <a:schemeClr val="tx2">
                    <a:lumMod val="75000"/>
                  </a:schemeClr>
                </a:solidFill>
                <a:sym typeface="Wingdings" pitchFamily="2" charset="2"/>
              </a:rPr>
              <a:t> </a:t>
            </a:r>
            <a:r>
              <a:rPr lang="en-GB" sz="2600" dirty="0" smtClean="0">
                <a:solidFill>
                  <a:schemeClr val="tx2">
                    <a:lumMod val="75000"/>
                  </a:schemeClr>
                </a:solidFill>
              </a:rPr>
              <a:t>interest in Breeder Reactors </a:t>
            </a:r>
          </a:p>
          <a:p>
            <a:pPr>
              <a:lnSpc>
                <a:spcPct val="90000"/>
              </a:lnSpc>
              <a:defRPr/>
            </a:pPr>
            <a:r>
              <a:rPr lang="en-GB" sz="2600" dirty="0" smtClean="0">
                <a:solidFill>
                  <a:schemeClr val="tx2">
                    <a:lumMod val="75000"/>
                  </a:schemeClr>
                </a:solidFill>
              </a:rPr>
              <a:t>UN statistics (1984 excluding Eastern Europe, USSR and China) </a:t>
            </a:r>
          </a:p>
          <a:p>
            <a:pPr>
              <a:lnSpc>
                <a:spcPct val="90000"/>
              </a:lnSpc>
              <a:buFontTx/>
              <a:buNone/>
              <a:defRPr/>
            </a:pPr>
            <a:r>
              <a:rPr lang="en-GB" b="1" dirty="0" smtClean="0">
                <a:solidFill>
                  <a:schemeClr val="accent2"/>
                </a:solidFill>
              </a:rPr>
              <a:t>FUEL		COAL EQUIVALENT</a:t>
            </a:r>
          </a:p>
          <a:p>
            <a:pPr>
              <a:lnSpc>
                <a:spcPct val="90000"/>
              </a:lnSpc>
              <a:buFontTx/>
              <a:buNone/>
              <a:defRPr/>
            </a:pPr>
            <a:r>
              <a:rPr lang="en-GB" b="1" dirty="0" smtClean="0">
                <a:solidFill>
                  <a:schemeClr val="accent2"/>
                </a:solidFill>
              </a:rPr>
              <a:t>			       IN 10</a:t>
            </a:r>
            <a:r>
              <a:rPr lang="en-GB" b="1" baseline="30000" dirty="0" smtClean="0">
                <a:solidFill>
                  <a:schemeClr val="accent2"/>
                </a:solidFill>
              </a:rPr>
              <a:t>9</a:t>
            </a:r>
            <a:r>
              <a:rPr lang="en-GB" b="1" dirty="0" smtClean="0">
                <a:solidFill>
                  <a:schemeClr val="accent2"/>
                </a:solidFill>
              </a:rPr>
              <a:t> TONNES</a:t>
            </a:r>
          </a:p>
          <a:p>
            <a:pPr>
              <a:lnSpc>
                <a:spcPct val="90000"/>
              </a:lnSpc>
              <a:buFontTx/>
              <a:buNone/>
              <a:defRPr/>
            </a:pPr>
            <a:r>
              <a:rPr lang="en-GB" dirty="0" smtClean="0">
                <a:solidFill>
                  <a:srgbClr val="DC0081"/>
                </a:solidFill>
              </a:rPr>
              <a:t>COAL				</a:t>
            </a:r>
            <a:r>
              <a:rPr lang="en-GB" b="1" dirty="0" smtClean="0">
                <a:solidFill>
                  <a:srgbClr val="DC0081"/>
                </a:solidFill>
              </a:rPr>
              <a:t>1520</a:t>
            </a:r>
          </a:p>
          <a:p>
            <a:pPr>
              <a:lnSpc>
                <a:spcPct val="90000"/>
              </a:lnSpc>
              <a:buFontTx/>
              <a:buNone/>
              <a:defRPr/>
            </a:pPr>
            <a:r>
              <a:rPr lang="en-GB" dirty="0" smtClean="0">
                <a:solidFill>
                  <a:srgbClr val="DC0081"/>
                </a:solidFill>
              </a:rPr>
              <a:t>OIL				 </a:t>
            </a:r>
            <a:r>
              <a:rPr lang="en-GB" b="1" dirty="0" smtClean="0">
                <a:solidFill>
                  <a:srgbClr val="DC0081"/>
                </a:solidFill>
              </a:rPr>
              <a:t>140</a:t>
            </a:r>
          </a:p>
          <a:p>
            <a:pPr>
              <a:lnSpc>
                <a:spcPct val="90000"/>
              </a:lnSpc>
              <a:buFontTx/>
              <a:buNone/>
              <a:defRPr/>
            </a:pPr>
            <a:r>
              <a:rPr lang="en-GB" dirty="0" smtClean="0">
                <a:solidFill>
                  <a:srgbClr val="DC0081"/>
                </a:solidFill>
              </a:rPr>
              <a:t>GAS			 	 </a:t>
            </a:r>
            <a:r>
              <a:rPr lang="en-GB" b="1" dirty="0" smtClean="0">
                <a:solidFill>
                  <a:srgbClr val="DC0081"/>
                </a:solidFill>
              </a:rPr>
              <a:t>115</a:t>
            </a:r>
          </a:p>
          <a:p>
            <a:pPr>
              <a:lnSpc>
                <a:spcPct val="90000"/>
              </a:lnSpc>
              <a:buFontTx/>
              <a:buNone/>
              <a:defRPr/>
            </a:pPr>
            <a:r>
              <a:rPr lang="en-GB" dirty="0" smtClean="0">
                <a:solidFill>
                  <a:srgbClr val="DC0081"/>
                </a:solidFill>
              </a:rPr>
              <a:t>URANIUM			 </a:t>
            </a:r>
            <a:r>
              <a:rPr lang="en-GB" b="1" dirty="0" smtClean="0">
                <a:solidFill>
                  <a:srgbClr val="DC0081"/>
                </a:solidFill>
              </a:rPr>
              <a:t>146</a:t>
            </a:r>
          </a:p>
          <a:p>
            <a:pPr>
              <a:lnSpc>
                <a:spcPct val="90000"/>
              </a:lnSpc>
              <a:buFontTx/>
              <a:buNone/>
              <a:defRPr/>
            </a:pPr>
            <a:r>
              <a:rPr lang="en-GB" dirty="0" smtClean="0">
                <a:solidFill>
                  <a:srgbClr val="7030A0"/>
                </a:solidFill>
              </a:rPr>
              <a:t> (No breeding, 2% burn up)</a:t>
            </a:r>
          </a:p>
          <a:p>
            <a:pPr>
              <a:lnSpc>
                <a:spcPct val="90000"/>
              </a:lnSpc>
              <a:buFontTx/>
              <a:buNone/>
              <a:defRPr/>
            </a:pPr>
            <a:r>
              <a:rPr lang="en-GB" dirty="0" smtClean="0">
                <a:solidFill>
                  <a:srgbClr val="DC0081"/>
                </a:solidFill>
              </a:rPr>
              <a:t>URANIUM			</a:t>
            </a:r>
            <a:r>
              <a:rPr lang="en-GB" b="1" dirty="0" smtClean="0">
                <a:solidFill>
                  <a:srgbClr val="DC0081"/>
                </a:solidFill>
              </a:rPr>
              <a:t>7300</a:t>
            </a:r>
          </a:p>
          <a:p>
            <a:pPr>
              <a:lnSpc>
                <a:spcPct val="90000"/>
              </a:lnSpc>
              <a:buFontTx/>
              <a:buNone/>
              <a:defRPr/>
            </a:pPr>
            <a:r>
              <a:rPr lang="en-GB" dirty="0" smtClean="0">
                <a:solidFill>
                  <a:srgbClr val="DC0081"/>
                </a:solidFill>
              </a:rPr>
              <a:t> </a:t>
            </a:r>
            <a:r>
              <a:rPr lang="en-GB" dirty="0" smtClean="0">
                <a:solidFill>
                  <a:srgbClr val="7030A0"/>
                </a:solidFill>
              </a:rPr>
              <a:t>(Breeding, 100% burn up)</a:t>
            </a:r>
          </a:p>
          <a:p>
            <a:pPr>
              <a:lnSpc>
                <a:spcPct val="90000"/>
              </a:lnSpc>
              <a:defRPr/>
            </a:pPr>
            <a:r>
              <a:rPr lang="en-GB" dirty="0" smtClean="0">
                <a:solidFill>
                  <a:schemeClr val="accent1">
                    <a:lumMod val="75000"/>
                  </a:schemeClr>
                </a:solidFill>
              </a:rPr>
              <a:t>Rough numbers depending on what it is considered economic to recover</a:t>
            </a:r>
          </a:p>
        </p:txBody>
      </p:sp>
      <p:sp>
        <p:nvSpPr>
          <p:cNvPr id="4" name="Slide Number Placeholder 3"/>
          <p:cNvSpPr>
            <a:spLocks noGrp="1"/>
          </p:cNvSpPr>
          <p:nvPr>
            <p:ph type="sldNum" sz="quarter" idx="11"/>
          </p:nvPr>
        </p:nvSpPr>
        <p:spPr/>
        <p:txBody>
          <a:bodyPr/>
          <a:lstStyle/>
          <a:p>
            <a:fld id="{0B9AA805-2D3F-426F-8DAC-F16525489BC5}" type="slidenum">
              <a:rPr lang="en-GB" smtClean="0"/>
              <a:pPr/>
              <a:t>8</a:t>
            </a:fld>
            <a:endParaRPr lang="en-GB"/>
          </a:p>
        </p:txBody>
      </p:sp>
      <p:sp>
        <p:nvSpPr>
          <p:cNvPr id="5" name="Footer Placeholder 4"/>
          <p:cNvSpPr>
            <a:spLocks noGrp="1"/>
          </p:cNvSpPr>
          <p:nvPr>
            <p:ph type="ftr" sz="quarter" idx="12"/>
          </p:nvPr>
        </p:nvSpPr>
        <p:spPr/>
        <p:txBody>
          <a:bodyPr/>
          <a:lstStyle/>
          <a:p>
            <a:r>
              <a:rPr lang="en-GB" smtClean="0"/>
              <a:t>Lecture 19</a:t>
            </a: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214282" y="285728"/>
            <a:ext cx="2471726" cy="2714644"/>
          </a:xfrm>
        </p:spPr>
        <p:txBody>
          <a:bodyPr>
            <a:normAutofit fontScale="90000"/>
          </a:bodyPr>
          <a:lstStyle/>
          <a:p>
            <a:r>
              <a:rPr lang="en-GB" dirty="0" smtClean="0">
                <a:solidFill>
                  <a:schemeClr val="accent1">
                    <a:lumMod val="75000"/>
                  </a:schemeClr>
                </a:solidFill>
              </a:rPr>
              <a:t>Schematic of a FAST REACTOR</a:t>
            </a:r>
            <a:br>
              <a:rPr lang="en-GB" dirty="0" smtClean="0">
                <a:solidFill>
                  <a:schemeClr val="accent1">
                    <a:lumMod val="75000"/>
                  </a:schemeClr>
                </a:solidFill>
              </a:rPr>
            </a:br>
            <a:endParaRPr lang="en-US" dirty="0" smtClean="0"/>
          </a:p>
        </p:txBody>
      </p:sp>
      <p:sp>
        <p:nvSpPr>
          <p:cNvPr id="52227" name="Rectangle 3"/>
          <p:cNvSpPr>
            <a:spLocks noGrp="1" noChangeArrowheads="1"/>
          </p:cNvSpPr>
          <p:nvPr>
            <p:ph type="body" idx="1"/>
          </p:nvPr>
        </p:nvSpPr>
        <p:spPr>
          <a:xfrm>
            <a:off x="1016001" y="4695092"/>
            <a:ext cx="7175500" cy="1793631"/>
          </a:xfrm>
        </p:spPr>
        <p:txBody>
          <a:bodyPr>
            <a:noAutofit/>
          </a:bodyPr>
          <a:lstStyle/>
          <a:p>
            <a:pPr>
              <a:defRPr/>
            </a:pPr>
            <a:r>
              <a:rPr lang="en-GB" dirty="0" smtClean="0">
                <a:solidFill>
                  <a:schemeClr val="accent1">
                    <a:lumMod val="50000"/>
                  </a:schemeClr>
                </a:solidFill>
              </a:rPr>
              <a:t>Extra radiation hazards</a:t>
            </a:r>
          </a:p>
          <a:p>
            <a:pPr lvl="1">
              <a:defRPr/>
            </a:pPr>
            <a:r>
              <a:rPr lang="en-GB" sz="2400" dirty="0" smtClean="0"/>
              <a:t>Continuous energy distribution of n</a:t>
            </a:r>
          </a:p>
          <a:p>
            <a:pPr lvl="1">
              <a:defRPr/>
            </a:pPr>
            <a:r>
              <a:rPr lang="en-GB" sz="2400" dirty="0" smtClean="0"/>
              <a:t>n+</a:t>
            </a:r>
            <a:r>
              <a:rPr lang="en-GB" sz="2400" baseline="30000" dirty="0" smtClean="0"/>
              <a:t>23</a:t>
            </a:r>
            <a:r>
              <a:rPr lang="en-GB" sz="2400" dirty="0" smtClean="0"/>
              <a:t>Na</a:t>
            </a:r>
            <a:r>
              <a:rPr lang="en-GB" sz="2400" dirty="0" smtClean="0">
                <a:sym typeface="Wingdings" pitchFamily="2" charset="2"/>
              </a:rPr>
              <a:t></a:t>
            </a:r>
            <a:r>
              <a:rPr lang="en-GB" sz="2400" baseline="30000" dirty="0" smtClean="0">
                <a:sym typeface="Wingdings" pitchFamily="2" charset="2"/>
              </a:rPr>
              <a:t>24</a:t>
            </a:r>
            <a:r>
              <a:rPr lang="en-GB" sz="2400" dirty="0" smtClean="0">
                <a:sym typeface="Wingdings" pitchFamily="2" charset="2"/>
              </a:rPr>
              <a:t>Na</a:t>
            </a:r>
            <a:r>
              <a:rPr lang="en-GB" sz="2400" baseline="30000" dirty="0" smtClean="0">
                <a:sym typeface="Wingdings" pitchFamily="2" charset="2"/>
              </a:rPr>
              <a:t>24</a:t>
            </a:r>
            <a:r>
              <a:rPr lang="en-GB" sz="2400" dirty="0" smtClean="0">
                <a:sym typeface="Wingdings" pitchFamily="2" charset="2"/>
              </a:rPr>
              <a:t>Mg*</a:t>
            </a:r>
            <a:r>
              <a:rPr lang="en-GB" sz="2400" baseline="30000" dirty="0" smtClean="0">
                <a:sym typeface="Wingdings" pitchFamily="2" charset="2"/>
              </a:rPr>
              <a:t>24</a:t>
            </a:r>
            <a:r>
              <a:rPr lang="en-GB" sz="2400" dirty="0" smtClean="0">
                <a:sym typeface="Wingdings" pitchFamily="2" charset="2"/>
              </a:rPr>
              <a:t>Mg+ </a:t>
            </a:r>
            <a:r>
              <a:rPr lang="en-GB" sz="2400" dirty="0" err="1" smtClean="0">
                <a:latin typeface="Symbol" pitchFamily="18" charset="2"/>
                <a:sym typeface="Wingdings" pitchFamily="2" charset="2"/>
              </a:rPr>
              <a:t>gg</a:t>
            </a:r>
            <a:endParaRPr lang="en-GB" sz="2400" dirty="0" smtClean="0">
              <a:latin typeface="Symbol" pitchFamily="18" charset="2"/>
              <a:sym typeface="Wingdings" pitchFamily="2" charset="2"/>
            </a:endParaRPr>
          </a:p>
          <a:p>
            <a:pPr lvl="2">
              <a:buFontTx/>
              <a:buNone/>
              <a:defRPr/>
            </a:pPr>
            <a:r>
              <a:rPr lang="en-GB" sz="2400" dirty="0" smtClean="0">
                <a:solidFill>
                  <a:schemeClr val="accent2">
                    <a:lumMod val="75000"/>
                  </a:schemeClr>
                </a:solidFill>
              </a:rPr>
              <a:t>                     </a:t>
            </a:r>
            <a:r>
              <a:rPr lang="en-GB" sz="2400" dirty="0" smtClean="0">
                <a:solidFill>
                  <a:schemeClr val="accent2">
                    <a:lumMod val="75000"/>
                  </a:schemeClr>
                </a:solidFill>
                <a:latin typeface="Symbol" pitchFamily="18" charset="2"/>
              </a:rPr>
              <a:t>b</a:t>
            </a:r>
            <a:r>
              <a:rPr lang="en-GB" sz="2400" baseline="30000" dirty="0" smtClean="0">
                <a:solidFill>
                  <a:schemeClr val="accent2">
                    <a:lumMod val="75000"/>
                  </a:schemeClr>
                </a:solidFill>
              </a:rPr>
              <a:t>-</a:t>
            </a:r>
            <a:r>
              <a:rPr lang="en-GB" sz="2400" dirty="0" smtClean="0">
                <a:solidFill>
                  <a:schemeClr val="accent2">
                    <a:lumMod val="75000"/>
                  </a:schemeClr>
                </a:solidFill>
              </a:rPr>
              <a:t>    T</a:t>
            </a:r>
            <a:r>
              <a:rPr lang="en-GB" sz="2400" baseline="-25000" dirty="0" smtClean="0">
                <a:solidFill>
                  <a:schemeClr val="accent2">
                    <a:lumMod val="75000"/>
                  </a:schemeClr>
                </a:solidFill>
              </a:rPr>
              <a:t>1/2</a:t>
            </a:r>
            <a:r>
              <a:rPr lang="en-GB" sz="2400" dirty="0" smtClean="0">
                <a:solidFill>
                  <a:schemeClr val="accent2">
                    <a:lumMod val="75000"/>
                  </a:schemeClr>
                </a:solidFill>
              </a:rPr>
              <a:t> ~ 15 hours</a:t>
            </a:r>
          </a:p>
        </p:txBody>
      </p:sp>
      <p:graphicFrame>
        <p:nvGraphicFramePr>
          <p:cNvPr id="3074" name="Object 4"/>
          <p:cNvGraphicFramePr>
            <a:graphicFrameLocks noChangeAspect="1"/>
          </p:cNvGraphicFramePr>
          <p:nvPr/>
        </p:nvGraphicFramePr>
        <p:xfrm>
          <a:off x="2643175" y="214290"/>
          <a:ext cx="6238668" cy="4357718"/>
        </p:xfrm>
        <a:graphic>
          <a:graphicData uri="http://schemas.openxmlformats.org/presentationml/2006/ole">
            <p:oleObj spid="_x0000_s119810" name="Designer Drawing" r:id="rId3" imgW="5612040" imgH="5121360" progId="">
              <p:embed/>
            </p:oleObj>
          </a:graphicData>
        </a:graphic>
      </p:graphicFrame>
      <p:sp>
        <p:nvSpPr>
          <p:cNvPr id="5" name="Slide Number Placeholder 4"/>
          <p:cNvSpPr>
            <a:spLocks noGrp="1"/>
          </p:cNvSpPr>
          <p:nvPr>
            <p:ph type="sldNum" sz="quarter" idx="11"/>
          </p:nvPr>
        </p:nvSpPr>
        <p:spPr/>
        <p:txBody>
          <a:bodyPr/>
          <a:lstStyle/>
          <a:p>
            <a:fld id="{0B9AA805-2D3F-426F-8DAC-F16525489BC5}" type="slidenum">
              <a:rPr lang="en-GB" smtClean="0"/>
              <a:pPr/>
              <a:t>9</a:t>
            </a:fld>
            <a:endParaRPr lang="en-GB"/>
          </a:p>
        </p:txBody>
      </p:sp>
      <p:sp>
        <p:nvSpPr>
          <p:cNvPr id="6" name="Footer Placeholder 5"/>
          <p:cNvSpPr>
            <a:spLocks noGrp="1"/>
          </p:cNvSpPr>
          <p:nvPr>
            <p:ph type="ftr" sz="quarter" idx="12"/>
          </p:nvPr>
        </p:nvSpPr>
        <p:spPr/>
        <p:txBody>
          <a:bodyPr/>
          <a:lstStyle/>
          <a:p>
            <a:r>
              <a:rPr lang="en-GB" smtClean="0"/>
              <a:t>Lecture 19</a:t>
            </a: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12479</TotalTime>
  <Words>620</Words>
  <Application>Microsoft Office PowerPoint</Application>
  <PresentationFormat>On-screen Show (4:3)</PresentationFormat>
  <Paragraphs>140</Paragraphs>
  <Slides>12</Slides>
  <Notes>0</Notes>
  <HiddenSlides>0</HiddenSlides>
  <MMClips>0</MMClips>
  <ScaleCrop>false</ScaleCrop>
  <HeadingPairs>
    <vt:vector size="6" baseType="variant">
      <vt:variant>
        <vt:lpstr>Theme</vt:lpstr>
      </vt:variant>
      <vt:variant>
        <vt:i4>3</vt:i4>
      </vt:variant>
      <vt:variant>
        <vt:lpstr>Embedded OLE Servers</vt:lpstr>
      </vt:variant>
      <vt:variant>
        <vt:i4>2</vt:i4>
      </vt:variant>
      <vt:variant>
        <vt:lpstr>Slide Titles</vt:lpstr>
      </vt:variant>
      <vt:variant>
        <vt:i4>12</vt:i4>
      </vt:variant>
    </vt:vector>
  </HeadingPairs>
  <TitlesOfParts>
    <vt:vector size="17" baseType="lpstr">
      <vt:lpstr>Office Theme</vt:lpstr>
      <vt:lpstr>Custom Design</vt:lpstr>
      <vt:lpstr>1_Custom Design</vt:lpstr>
      <vt:lpstr>Designer Drawing</vt:lpstr>
      <vt:lpstr>Equation</vt:lpstr>
      <vt:lpstr>TYPES OF REACTOR</vt:lpstr>
      <vt:lpstr>Slide 2</vt:lpstr>
      <vt:lpstr>BREEDER REACTORS</vt:lpstr>
      <vt:lpstr>Slide 4</vt:lpstr>
      <vt:lpstr>Slide 5</vt:lpstr>
      <vt:lpstr>Slide 6</vt:lpstr>
      <vt:lpstr>Slide 7</vt:lpstr>
      <vt:lpstr>Slide 8</vt:lpstr>
      <vt:lpstr>Schematic of a FAST REACTOR </vt:lpstr>
      <vt:lpstr>A pool type sodium cooled fast reactor</vt:lpstr>
      <vt:lpstr>EXAMPLE:-   A fast breeder reactor operates with a plutonium fuel. Plutonium emits on average 3.0 neutrons per fission and the neutron fission and absorption cross sections are sf = 1.8b and sA = 2.15b respectively. Determine a value for h.   Assuming that the neutron losses are 20%  in total calculate the value of B.  The breeder reactor operates at a rating of 500 MW per tonne of fuel.  Calculate the neutron flux and the consumption of plutonium fuel per year  (You may assume that 200MeV is released per fission).   Hence calculate the ‘doubling time’, i.e. the time needed to double the amount of fuel. </vt:lpstr>
      <vt:lpstr>Slide 12</vt:lpstr>
    </vt:vector>
  </TitlesOfParts>
  <Company>The University of Liverpool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Computing Services</dc:creator>
  <cp:lastModifiedBy>J N Jackson</cp:lastModifiedBy>
  <cp:revision>36</cp:revision>
  <dcterms:created xsi:type="dcterms:W3CDTF">2009-05-20T14:32:32Z</dcterms:created>
  <dcterms:modified xsi:type="dcterms:W3CDTF">2010-03-15T09:26:24Z</dcterms:modified>
</cp:coreProperties>
</file>