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67" r:id="rId4"/>
    <p:sldId id="266" r:id="rId5"/>
    <p:sldId id="268" r:id="rId6"/>
    <p:sldId id="269" r:id="rId7"/>
    <p:sldId id="270" r:id="rId8"/>
    <p:sldId id="281" r:id="rId9"/>
    <p:sldId id="273" r:id="rId10"/>
    <p:sldId id="274" r:id="rId11"/>
    <p:sldId id="283" r:id="rId12"/>
    <p:sldId id="282" r:id="rId13"/>
    <p:sldId id="276" r:id="rId14"/>
    <p:sldId id="277" r:id="rId15"/>
    <p:sldId id="279" r:id="rId16"/>
    <p:sldId id="280" r:id="rId1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B71AD-9996-44CB-941E-E600DF323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jpe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715436" cy="65403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NEUTRONS AND THEIR INTERACTIONS</a:t>
            </a:r>
            <a:r>
              <a:rPr lang="en-GB" sz="3200" b="1" dirty="0" smtClean="0">
                <a:solidFill>
                  <a:schemeClr val="hlink"/>
                </a:solidFill>
              </a:rPr>
              <a:t/>
            </a:r>
            <a:br>
              <a:rPr lang="en-GB" sz="3200" b="1" dirty="0" smtClean="0">
                <a:solidFill>
                  <a:schemeClr val="hlink"/>
                </a:solidFill>
              </a:rPr>
            </a:br>
            <a:endParaRPr lang="en-GB" sz="3200" b="1" dirty="0" smtClean="0">
              <a:solidFill>
                <a:schemeClr val="hlink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642919"/>
            <a:ext cx="8286808" cy="121444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Discovered by Chadwick in 1932 from reaction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</a:rPr>
              <a:t>	</a:t>
            </a:r>
            <a:r>
              <a:rPr lang="en-GB" sz="2400" baseline="30000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en-GB" sz="2400" baseline="-250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 </a:t>
            </a:r>
            <a:r>
              <a:rPr lang="en-GB" sz="2400" baseline="30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12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C</a:t>
            </a:r>
            <a:r>
              <a:rPr lang="en-GB" sz="2400" baseline="-25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6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+ n + 5.75 </a:t>
            </a:r>
            <a:r>
              <a:rPr lang="en-GB" sz="2400" dirty="0" err="1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MeV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  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(Q value)</a:t>
            </a:r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Neutrons do not occur as free particles as they undergo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 b</a:t>
            </a:r>
            <a:r>
              <a:rPr lang="en-GB" sz="2400" dirty="0" smtClean="0">
                <a:solidFill>
                  <a:schemeClr val="tx2"/>
                </a:solidFill>
              </a:rPr>
              <a:t> decay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377950" y="1857375"/>
          <a:ext cx="3209925" cy="428625"/>
        </p:xfrm>
        <a:graphic>
          <a:graphicData uri="http://schemas.openxmlformats.org/presentationml/2006/ole">
            <p:oleObj spid="_x0000_s45058" name="Equation" r:id="rId3" imgW="977760" imgH="241200" progId="Equation.3">
              <p:embed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486400" y="3481754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643570" y="1857364"/>
            <a:ext cx="1903085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sz="2200" baseline="-25000" dirty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= 10.6 min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85720" y="2357430"/>
            <a:ext cx="8572560" cy="45120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Neutrons can be produced using a mixture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radium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beryllium</a:t>
            </a:r>
          </a:p>
          <a:p>
            <a:pPr>
              <a:defRPr/>
            </a:pPr>
            <a:r>
              <a:rPr lang="en-GB" sz="2200" baseline="30000" dirty="0" smtClean="0">
                <a:solidFill>
                  <a:srgbClr val="006600"/>
                </a:solidFill>
              </a:rPr>
              <a:t>	236</a:t>
            </a:r>
            <a:r>
              <a:rPr lang="en-GB" sz="2200" dirty="0" smtClean="0">
                <a:solidFill>
                  <a:srgbClr val="006600"/>
                </a:solidFill>
              </a:rPr>
              <a:t>Ra 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 </a:t>
            </a:r>
            <a:r>
              <a:rPr lang="en-GB" sz="2200" baseline="30000" dirty="0">
                <a:solidFill>
                  <a:srgbClr val="006600"/>
                </a:solidFill>
              </a:rPr>
              <a:t>232</a:t>
            </a:r>
            <a:r>
              <a:rPr lang="en-GB" sz="2200" dirty="0">
                <a:solidFill>
                  <a:srgbClr val="006600"/>
                </a:solidFill>
              </a:rPr>
              <a:t>Rn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+ </a:t>
            </a:r>
            <a:r>
              <a:rPr lang="en-GB" sz="2200" dirty="0">
                <a:solidFill>
                  <a:srgbClr val="0066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then  </a:t>
            </a:r>
            <a:r>
              <a:rPr lang="en-GB" sz="2200" dirty="0">
                <a:solidFill>
                  <a:srgbClr val="006600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+ </a:t>
            </a:r>
            <a:r>
              <a:rPr lang="en-GB" sz="2200" baseline="30000" dirty="0">
                <a:solidFill>
                  <a:srgbClr val="006600"/>
                </a:solidFill>
              </a:rPr>
              <a:t>9</a:t>
            </a:r>
            <a:r>
              <a:rPr lang="en-GB" sz="2200" dirty="0">
                <a:solidFill>
                  <a:srgbClr val="006600"/>
                </a:solidFill>
              </a:rPr>
              <a:t>Be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 </a:t>
            </a:r>
            <a:r>
              <a:rPr lang="en-GB" sz="2200" baseline="30000" dirty="0">
                <a:solidFill>
                  <a:srgbClr val="006600"/>
                </a:solidFill>
              </a:rPr>
              <a:t>12</a:t>
            </a:r>
            <a:r>
              <a:rPr lang="en-GB" sz="2200" dirty="0">
                <a:solidFill>
                  <a:srgbClr val="006600"/>
                </a:solidFill>
              </a:rPr>
              <a:t>C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+ n</a:t>
            </a:r>
          </a:p>
          <a:p>
            <a:pPr>
              <a:defRPr/>
            </a:pPr>
            <a:r>
              <a:rPr lang="en-GB" sz="2200" dirty="0" smtClean="0">
                <a:solidFill>
                  <a:srgbClr val="006600"/>
                </a:solidFill>
                <a:sym typeface="Wingdings" pitchFamily="2" charset="2"/>
              </a:rPr>
              <a:t>	1g 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of Ra + few g of Be produces </a:t>
            </a:r>
            <a:r>
              <a:rPr lang="en-GB" sz="2200" dirty="0" smtClean="0">
                <a:solidFill>
                  <a:srgbClr val="006600"/>
                </a:solidFill>
                <a:sym typeface="Wingdings" pitchFamily="2" charset="2"/>
              </a:rPr>
              <a:t>  ~  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10</a:t>
            </a:r>
            <a:r>
              <a:rPr lang="en-GB" sz="2200" baseline="30000" dirty="0">
                <a:solidFill>
                  <a:srgbClr val="006600"/>
                </a:solidFill>
                <a:sym typeface="Wingdings" pitchFamily="2" charset="2"/>
              </a:rPr>
              <a:t>7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neutrons / </a:t>
            </a:r>
            <a:r>
              <a:rPr lang="en-GB" sz="2200" dirty="0" smtClean="0">
                <a:solidFill>
                  <a:srgbClr val="006600"/>
                </a:solidFill>
                <a:sym typeface="Wingdings" pitchFamily="2" charset="2"/>
              </a:rPr>
              <a:t>s</a:t>
            </a:r>
          </a:p>
          <a:p>
            <a:pPr>
              <a:defRPr/>
            </a:pPr>
            <a:endParaRPr lang="en-GB" sz="2200" dirty="0">
              <a:solidFill>
                <a:srgbClr val="0066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INTERACTIONS OF </a:t>
            </a:r>
            <a:r>
              <a:rPr lang="en-GB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NEUTRONS</a:t>
            </a:r>
            <a:endParaRPr lang="en-GB" sz="2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Neutrons are uncharged so do not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experience Coulomb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repulsion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Can interact with nuclei </a:t>
            </a:r>
            <a:r>
              <a:rPr lang="en-GB" sz="2200" dirty="0" smtClean="0">
                <a:solidFill>
                  <a:srgbClr val="006600"/>
                </a:solidFill>
                <a:sym typeface="Wingdings" pitchFamily="2" charset="2"/>
              </a:rPr>
              <a:t>at 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thermal energies with </a:t>
            </a:r>
            <a:r>
              <a:rPr lang="en-GB" sz="2200" dirty="0" err="1">
                <a:solidFill>
                  <a:srgbClr val="006600"/>
                </a:solidFill>
                <a:sym typeface="Wingdings" pitchFamily="2" charset="2"/>
              </a:rPr>
              <a:t>kT</a:t>
            </a:r>
            <a:r>
              <a:rPr lang="en-GB" sz="2200" dirty="0">
                <a:solidFill>
                  <a:srgbClr val="006600"/>
                </a:solidFill>
                <a:sym typeface="Wingdings" pitchFamily="2" charset="2"/>
              </a:rPr>
              <a:t> ~ 1/40 </a:t>
            </a:r>
            <a:r>
              <a:rPr lang="en-GB" sz="2200" dirty="0" err="1" smtClean="0">
                <a:solidFill>
                  <a:srgbClr val="006600"/>
                </a:solidFill>
                <a:sym typeface="Wingdings" pitchFamily="2" charset="2"/>
              </a:rPr>
              <a:t>eV</a:t>
            </a:r>
            <a:endParaRPr lang="en-GB" sz="2200" dirty="0" smtClean="0">
              <a:solidFill>
                <a:srgbClr val="006600"/>
              </a:solidFill>
              <a:sym typeface="Wingdings" pitchFamily="2" charset="2"/>
            </a:endParaRP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Interacting at low energies is important since </a:t>
            </a:r>
          </a:p>
          <a:p>
            <a:pPr marL="609600" indent="-609600">
              <a:defRPr/>
            </a:pP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	s</a:t>
            </a:r>
            <a:r>
              <a:rPr lang="en-GB" sz="2400" dirty="0" smtClean="0">
                <a:solidFill>
                  <a:schemeClr val="tx2"/>
                </a:solidFill>
              </a:rPr>
              <a:t>(low energy) &gt;&gt;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dirty="0" smtClean="0">
                <a:solidFill>
                  <a:schemeClr val="tx2"/>
                </a:solidFill>
              </a:rPr>
              <a:t>(high energy) </a:t>
            </a:r>
          </a:p>
          <a:p>
            <a:pPr marL="609600" indent="-609600"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There are two principle modes of interaction between neutrons and nuclei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GB" sz="2200" dirty="0">
              <a:solidFill>
                <a:srgbClr val="006600"/>
              </a:solidFill>
              <a:sym typeface="Wingdings" pitchFamily="2" charset="2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2844" y="0"/>
            <a:ext cx="878687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FISSION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BARRIERS 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NEUTRON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BINDING ENERGIES</a:t>
            </a:r>
          </a:p>
        </p:txBody>
      </p:sp>
      <p:graphicFrame>
        <p:nvGraphicFramePr>
          <p:cNvPr id="8" name="Group 113"/>
          <p:cNvGraphicFramePr>
            <a:graphicFrameLocks noGrp="1"/>
          </p:cNvGraphicFramePr>
          <p:nvPr/>
        </p:nvGraphicFramePr>
        <p:xfrm>
          <a:off x="357158" y="428604"/>
          <a:ext cx="7858180" cy="3817371"/>
        </p:xfrm>
        <a:graphic>
          <a:graphicData uri="http://schemas.openxmlformats.org/drawingml/2006/table">
            <a:tbl>
              <a:tblPr/>
              <a:tblGrid>
                <a:gridCol w="1571636"/>
                <a:gridCol w="1756534"/>
                <a:gridCol w="1386738"/>
                <a:gridCol w="1571636"/>
                <a:gridCol w="1571636"/>
              </a:tblGrid>
              <a:tr h="642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REACTION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NEUTRON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     +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COMPOUND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NUCLEUS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E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MeV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r>
                        <a:rPr kumimoji="0" lang="en-GB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MeV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  <a:r>
                        <a:rPr kumimoji="0" lang="en-GB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MeV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 FOR FISSION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232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233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Th*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6.7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4.8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~ 1.9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233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234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U*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5.85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6.8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0 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235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236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5.9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6.5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238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239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U*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5.8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4.8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~ 1.0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239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Pu</a:t>
                      </a:r>
                    </a:p>
                  </a:txBody>
                  <a:tcPr marL="121920" marR="121920" marT="31652" marB="316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Pu*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6.3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6.5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    0</a:t>
                      </a:r>
                    </a:p>
                  </a:txBody>
                  <a:tcPr marL="121920" marR="121920" marT="31652" marB="3165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114"/>
          <p:cNvSpPr txBox="1">
            <a:spLocks noChangeArrowheads="1"/>
          </p:cNvSpPr>
          <p:nvPr/>
        </p:nvSpPr>
        <p:spPr bwMode="auto">
          <a:xfrm>
            <a:off x="285720" y="4357694"/>
            <a:ext cx="8215370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Only for Z &gt;90 is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small enough for low energy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neutrons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induce fission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important naturally occurring fissionable nuclei</a:t>
            </a:r>
          </a:p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are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aseline="30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Th, </a:t>
            </a:r>
            <a:r>
              <a:rPr lang="en-GB" sz="2400" baseline="30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U (0.7% natural U) ,and </a:t>
            </a:r>
            <a:r>
              <a:rPr lang="en-GB" sz="24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aseline="300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U (99.3% natural U) </a:t>
            </a:r>
          </a:p>
          <a:p>
            <a:pPr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A&gt;250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0 and spontaneous fission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becomes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 probable decay mode</a:t>
            </a:r>
            <a:endParaRPr lang="en-GB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15306" y="242886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TABLE 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500043"/>
            <a:ext cx="8286808" cy="5830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				ENERGY RELEASE</a:t>
            </a:r>
            <a:endParaRPr lang="en-GB" sz="2400" dirty="0" smtClean="0"/>
          </a:p>
          <a:p>
            <a:pPr>
              <a:lnSpc>
                <a:spcPct val="90000"/>
              </a:lnSpc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Approximately 200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MeV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is released in fission of a heavy nucleus </a:t>
            </a:r>
            <a:r>
              <a:rPr lang="en-GB" sz="24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</a:rPr>
              <a:t>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		       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endParaRPr lang="en-GB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K.E. of fission fragments             165 ± 5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Prompt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g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-ray energy		     7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±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K.E. of fission neutrons 	         	     5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±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0.5</a:t>
            </a:r>
          </a:p>
          <a:p>
            <a:pPr>
              <a:lnSpc>
                <a:spcPct val="90000"/>
              </a:lnSpc>
              <a:buFont typeface="Symbol" pitchFamily="18" charset="2"/>
              <a:buChar char="b"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– rays from fission products        7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±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g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– rays from fission products           6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±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Neutrinos from fission products      10		</a:t>
            </a:r>
            <a:r>
              <a:rPr lang="en-GB" dirty="0" smtClean="0">
                <a:solidFill>
                  <a:schemeClr val="hlink"/>
                </a:solidFill>
              </a:rPr>
              <a:t> TOTAL        ~ 200</a:t>
            </a:r>
            <a:endParaRPr lang="en-GB" sz="24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Symbol" pitchFamily="18" charset="2"/>
              <a:buNone/>
              <a:defRPr/>
            </a:pPr>
            <a:endParaRPr lang="en-GB" sz="2400" b="1" dirty="0" smtClean="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MASS DISTRIBUTION OF  FISSION FRAGMENTS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In low energy fission processes there is a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wide distribution of nuclear masses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Produced, with equal fragmentation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disfavoured by a factor of ~ 600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Distribution is symmetric with peaks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	at A=95 and A=140 </a:t>
            </a:r>
          </a:p>
        </p:txBody>
      </p:sp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5143504" y="4071942"/>
          <a:ext cx="3786246" cy="2357454"/>
        </p:xfrm>
        <a:graphic>
          <a:graphicData uri="http://schemas.openxmlformats.org/presentationml/2006/ole">
            <p:oleObj spid="_x0000_s56322" name="Designer Drawing" r:id="rId3" imgW="4862160" imgH="309420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4346" y="357166"/>
            <a:ext cx="7175500" cy="4286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Assume fission from a nucleus at rest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500694" y="428604"/>
          <a:ext cx="4042833" cy="662721"/>
        </p:xfrm>
        <a:graphic>
          <a:graphicData uri="http://schemas.openxmlformats.org/presentationml/2006/ole">
            <p:oleObj spid="_x0000_s52227" name="Designer Drawing" r:id="rId3" imgW="3039480" imgH="951480" progId="">
              <p:embed/>
            </p:oleObj>
          </a:graphicData>
        </a:graphic>
      </p:graphicFrame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85720" y="1214422"/>
            <a:ext cx="370229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Conservation of momentum</a:t>
            </a:r>
          </a:p>
        </p:txBody>
      </p:sp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4357686" y="1357298"/>
          <a:ext cx="2084917" cy="391258"/>
        </p:xfrm>
        <a:graphic>
          <a:graphicData uri="http://schemas.openxmlformats.org/presentationml/2006/ole">
            <p:oleObj spid="_x0000_s52228" name="Equation" r:id="rId4" imgW="685800" imgH="266400" progId="Equation.3">
              <p:embed/>
            </p:oleObj>
          </a:graphicData>
        </a:graphic>
      </p:graphicFrame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5720" y="2000240"/>
            <a:ext cx="311739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Conservation of Energy</a:t>
            </a:r>
          </a:p>
        </p:txBody>
      </p:sp>
      <p:graphicFrame>
        <p:nvGraphicFramePr>
          <p:cNvPr id="2053" name="Object 10"/>
          <p:cNvGraphicFramePr>
            <a:graphicFrameLocks noChangeAspect="1"/>
          </p:cNvGraphicFramePr>
          <p:nvPr/>
        </p:nvGraphicFramePr>
        <p:xfrm>
          <a:off x="3643306" y="2071678"/>
          <a:ext cx="4286281" cy="1357322"/>
        </p:xfrm>
        <a:graphic>
          <a:graphicData uri="http://schemas.openxmlformats.org/presentationml/2006/ole">
            <p:oleObj spid="_x0000_s52229" name="Equation" r:id="rId5" imgW="1981080" imgH="1041120" progId="Equation.3">
              <p:embed/>
            </p:oleObj>
          </a:graphicData>
        </a:graphic>
      </p:graphicFrame>
      <p:graphicFrame>
        <p:nvGraphicFramePr>
          <p:cNvPr id="2054" name="Object 11"/>
          <p:cNvGraphicFramePr>
            <a:graphicFrameLocks noChangeAspect="1"/>
          </p:cNvGraphicFramePr>
          <p:nvPr/>
        </p:nvGraphicFramePr>
        <p:xfrm>
          <a:off x="8072462" y="285728"/>
          <a:ext cx="552451" cy="316523"/>
        </p:xfrm>
        <a:graphic>
          <a:graphicData uri="http://schemas.openxmlformats.org/presentationml/2006/ole">
            <p:oleObj spid="_x0000_s52230" name="Equation" r:id="rId6" imgW="241200" imgH="266400" progId="Equation.3">
              <p:embed/>
            </p:oleObj>
          </a:graphicData>
        </a:graphic>
      </p:graphicFrame>
      <p:graphicFrame>
        <p:nvGraphicFramePr>
          <p:cNvPr id="2055" name="Object 12"/>
          <p:cNvGraphicFramePr>
            <a:graphicFrameLocks noChangeAspect="1"/>
          </p:cNvGraphicFramePr>
          <p:nvPr/>
        </p:nvGraphicFramePr>
        <p:xfrm>
          <a:off x="6429388" y="928670"/>
          <a:ext cx="571504" cy="438281"/>
        </p:xfrm>
        <a:graphic>
          <a:graphicData uri="http://schemas.openxmlformats.org/presentationml/2006/ole">
            <p:oleObj spid="_x0000_s52231" name="Equation" r:id="rId7" imgW="253800" imgH="266400" progId="Equation.3">
              <p:embed/>
            </p:oleObj>
          </a:graphicData>
        </a:graphic>
      </p:graphicFrame>
      <p:graphicFrame>
        <p:nvGraphicFramePr>
          <p:cNvPr id="52232" name="Object 4"/>
          <p:cNvGraphicFramePr>
            <a:graphicFrameLocks noChangeAspect="1"/>
          </p:cNvGraphicFramePr>
          <p:nvPr/>
        </p:nvGraphicFramePr>
        <p:xfrm>
          <a:off x="1857356" y="2928935"/>
          <a:ext cx="5643570" cy="2500329"/>
        </p:xfrm>
        <a:graphic>
          <a:graphicData uri="http://schemas.openxmlformats.org/presentationml/2006/ole">
            <p:oleObj spid="_x0000_s52232" name="Equation" r:id="rId8" imgW="2273040" imgH="1726920" progId="Equation.3">
              <p:embed/>
            </p:oleObj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57158" y="5429264"/>
            <a:ext cx="8429652" cy="10001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 when the fission has a heavy fragment and a lighter fragment it is the lighter fragment that takes most of the kinetic energy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643834" y="4857760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(16.3)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428605"/>
            <a:ext cx="8215370" cy="5901858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en-GB" sz="2400" b="1" dirty="0" smtClean="0">
                <a:solidFill>
                  <a:schemeClr val="hlink"/>
                </a:solidFill>
              </a:rPr>
              <a:t>NEUTRON EMISSION</a:t>
            </a: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On average 2.1 neutrons are emitted in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fission, 2.5 in U fission and 2.9 in </a:t>
            </a:r>
            <a:r>
              <a:rPr lang="en-GB" sz="2400" dirty="0" err="1" smtClean="0">
                <a:solidFill>
                  <a:schemeClr val="accent1">
                    <a:lumMod val="75000"/>
                  </a:schemeClr>
                </a:solidFill>
              </a:rPr>
              <a:t>Pu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 fission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Values increase by 0.05 per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as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of the neutron increases</a:t>
            </a: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Most of these are </a:t>
            </a:r>
            <a:r>
              <a:rPr lang="en-GB" sz="2400" dirty="0" smtClean="0">
                <a:solidFill>
                  <a:schemeClr val="hlink"/>
                </a:solidFill>
              </a:rPr>
              <a:t>PROMPT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neutrons emitted at the moment of fission</a:t>
            </a:r>
          </a:p>
          <a:p>
            <a:pPr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Some 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hlink"/>
                </a:solidFill>
              </a:rPr>
              <a:t>DELAYED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neutrons (0.65% for 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U) are emitted following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- decay of the fission product</a:t>
            </a:r>
          </a:p>
          <a:p>
            <a:pPr lvl="1">
              <a:defRPr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THESE ARE VERY IMPORTANT FOR REACTOR CONTROL</a:t>
            </a:r>
          </a:p>
          <a:p>
            <a:pPr>
              <a:buFontTx/>
              <a:buNone/>
              <a:defRPr/>
            </a:pPr>
            <a:r>
              <a:rPr lang="en-GB" sz="2400" dirty="0" smtClean="0">
                <a:solidFill>
                  <a:srgbClr val="DC0081"/>
                </a:solidFill>
              </a:rPr>
              <a:t>e.g. For </a:t>
            </a:r>
            <a:r>
              <a:rPr lang="en-GB" sz="2400" baseline="30000" dirty="0" smtClean="0">
                <a:solidFill>
                  <a:srgbClr val="DC0081"/>
                </a:solidFill>
              </a:rPr>
              <a:t>87</a:t>
            </a:r>
            <a:r>
              <a:rPr lang="en-GB" sz="2400" dirty="0" smtClean="0">
                <a:solidFill>
                  <a:srgbClr val="DC0081"/>
                </a:solidFill>
              </a:rPr>
              <a:t>Br 2% of the </a:t>
            </a:r>
            <a:r>
              <a:rPr lang="en-GB" sz="2400" dirty="0" smtClean="0">
                <a:solidFill>
                  <a:srgbClr val="DC0081"/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rgbClr val="DC0081"/>
                </a:solidFill>
              </a:rPr>
              <a:t>- decays populate a state in </a:t>
            </a:r>
            <a:r>
              <a:rPr lang="en-GB" sz="2400" baseline="30000" dirty="0" smtClean="0">
                <a:solidFill>
                  <a:srgbClr val="DC0081"/>
                </a:solidFill>
              </a:rPr>
              <a:t>87</a:t>
            </a:r>
            <a:r>
              <a:rPr lang="en-GB" sz="2400" dirty="0" smtClean="0">
                <a:solidFill>
                  <a:srgbClr val="DC0081"/>
                </a:solidFill>
              </a:rPr>
              <a:t>Kr which is so highly excited (~8 </a:t>
            </a:r>
            <a:r>
              <a:rPr lang="en-GB" sz="2400" dirty="0" err="1" smtClean="0">
                <a:solidFill>
                  <a:srgbClr val="DC0081"/>
                </a:solidFill>
              </a:rPr>
              <a:t>MeV</a:t>
            </a:r>
            <a:r>
              <a:rPr lang="en-GB" sz="2400" dirty="0" smtClean="0">
                <a:solidFill>
                  <a:srgbClr val="DC0081"/>
                </a:solidFill>
              </a:rPr>
              <a:t>) that neutron emission is a likely decay mode</a:t>
            </a:r>
          </a:p>
          <a:p>
            <a:pPr lvl="1"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Only appears after the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b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- decay with an apparent half life T</a:t>
            </a:r>
            <a:r>
              <a:rPr lang="en-GB" sz="2400" baseline="-25000" dirty="0" smtClean="0">
                <a:solidFill>
                  <a:schemeClr val="accent2">
                    <a:lumMod val="75000"/>
                  </a:schemeClr>
                </a:solidFill>
              </a:rPr>
              <a:t>1/2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= 54.5s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Some examples of</a:t>
            </a:r>
            <a:b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delayed neutrons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3270738"/>
            <a:ext cx="8229600" cy="422031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		FISSION NEUTRON ENERGY SPECTRUM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-4942418" y="1435344"/>
          <a:ext cx="18520835" cy="1899138"/>
        </p:xfrm>
        <a:graphic>
          <a:graphicData uri="http://schemas.openxmlformats.org/presentationml/2006/ole">
            <p:oleObj spid="_x0000_s54274" name="Designer Drawing" r:id="rId3" imgW="5035680" imgH="2749680" progId="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857620" y="0"/>
          <a:ext cx="5054430" cy="2071701"/>
        </p:xfrm>
        <a:graphic>
          <a:graphicData uri="http://schemas.openxmlformats.org/presentationml/2006/ole">
            <p:oleObj spid="_x0000_s54275" name="Designer Drawing" r:id="rId4" imgW="4944240" imgH="2902320" progId="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3382433" y="3837842"/>
          <a:ext cx="2438400" cy="1903535"/>
        </p:xfrm>
        <a:graphic>
          <a:graphicData uri="http://schemas.openxmlformats.org/presentationml/2006/ole">
            <p:oleObj spid="_x0000_s54276" name="Designer Drawing" r:id="rId5" imgW="1829520" imgH="274968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pic>
        <p:nvPicPr>
          <p:cNvPr id="10" name="Picture 9" descr="8.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7224" y="2000240"/>
            <a:ext cx="5570112" cy="1071570"/>
          </a:xfrm>
          <a:prstGeom prst="rect">
            <a:avLst/>
          </a:prstGeom>
        </p:spPr>
      </p:pic>
      <p:pic>
        <p:nvPicPr>
          <p:cNvPr id="11" name="Picture 10" descr="8.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643314"/>
            <a:ext cx="4000528" cy="2791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85728"/>
            <a:ext cx="7175500" cy="625341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GB" sz="2400" b="1" dirty="0" smtClean="0">
                <a:solidFill>
                  <a:srgbClr val="FF0000"/>
                </a:solidFill>
              </a:rPr>
              <a:t>ELASTIC SCATTERING </a:t>
            </a:r>
            <a:r>
              <a:rPr lang="en-GB" sz="2400" b="1" dirty="0" err="1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rgbClr val="FF0000"/>
                </a:solidFill>
              </a:rPr>
              <a:t>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buFontTx/>
              <a:buNone/>
              <a:defRPr/>
            </a:pPr>
            <a:endParaRPr lang="en-GB" sz="2400" b="1" dirty="0" smtClean="0">
              <a:solidFill>
                <a:srgbClr val="006600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28860" y="785794"/>
          <a:ext cx="3454400" cy="500066"/>
        </p:xfrm>
        <a:graphic>
          <a:graphicData uri="http://schemas.openxmlformats.org/presentationml/2006/ole">
            <p:oleObj spid="_x0000_s44034" name="Equation" r:id="rId3" imgW="1168200" imgH="228600" progId="Equation.3">
              <p:embed/>
            </p:oleObj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85720" y="1357298"/>
            <a:ext cx="8643998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This is an important mechanism for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slowing down </a:t>
            </a: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neutrons 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--- MODERATION</a:t>
            </a:r>
          </a:p>
          <a:p>
            <a:pPr marL="457200" indent="-457200">
              <a:defRPr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initial energy goes into the recoil energy of X + 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slower neutrons</a:t>
            </a:r>
            <a:endParaRPr lang="en-GB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en-GB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COMPOUND NUCLEUS FORMATION</a:t>
            </a:r>
          </a:p>
          <a:p>
            <a:pPr marL="457200" indent="-457200">
              <a:defRPr/>
            </a:pPr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A neutron is absorbed by the target nucleus leaving the ‘compound nucleus’ in an excited state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4495800" y="3354266"/>
          <a:ext cx="152400" cy="149469"/>
        </p:xfrm>
        <a:graphic>
          <a:graphicData uri="http://schemas.openxmlformats.org/presentationml/2006/ole">
            <p:oleObj spid="_x0000_s44035" name="Equation" r:id="rId4" imgW="114120" imgH="21564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2428860" y="4071942"/>
          <a:ext cx="3079749" cy="428628"/>
        </p:xfrm>
        <a:graphic>
          <a:graphicData uri="http://schemas.openxmlformats.org/presentationml/2006/ole">
            <p:oleObj spid="_x0000_s44036" name="Equation" r:id="rId5" imgW="1041120" imgH="228600" progId="Equation.3">
              <p:embed/>
            </p:oleObj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20" y="4500570"/>
            <a:ext cx="8072494" cy="107157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After formation of the compound nucleus several things can happen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a)	INELASTIC SCATTERING </a:t>
            </a:r>
            <a:r>
              <a:rPr kumimoji="0" lang="en-GB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Symbol" pitchFamily="18" charset="2"/>
                <a:ea typeface="+mn-ea"/>
                <a:cs typeface="Times New Roman" pitchFamily="18" charset="0"/>
              </a:rPr>
              <a:t>s</a:t>
            </a:r>
            <a:r>
              <a:rPr kumimoji="0" lang="en-GB" sz="34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en-GB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4037" name="Object 0"/>
          <p:cNvGraphicFramePr>
            <a:graphicFrameLocks noChangeAspect="1"/>
          </p:cNvGraphicFramePr>
          <p:nvPr/>
        </p:nvGraphicFramePr>
        <p:xfrm>
          <a:off x="1214414" y="5500702"/>
          <a:ext cx="5897563" cy="857256"/>
        </p:xfrm>
        <a:graphic>
          <a:graphicData uri="http://schemas.openxmlformats.org/presentationml/2006/ole">
            <p:oleObj spid="_x0000_s44037" name="Equation" r:id="rId6" imgW="1993680" imgH="4824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0"/>
            <a:ext cx="7277100" cy="896815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en-GB" sz="2400" b="1" dirty="0" smtClean="0">
              <a:solidFill>
                <a:schemeClr val="hlink"/>
              </a:solidFill>
            </a:endParaRPr>
          </a:p>
          <a:p>
            <a:pPr marL="609600" indent="-609600">
              <a:buFontTx/>
              <a:buNone/>
            </a:pPr>
            <a:endParaRPr lang="en-GB" sz="2400" dirty="0" smtClean="0"/>
          </a:p>
          <a:p>
            <a:pPr marL="609600" indent="-609600">
              <a:buFontTx/>
              <a:buAutoNum type="arabicPeriod"/>
            </a:pPr>
            <a:endParaRPr lang="en-GB" sz="2400" b="1" dirty="0" smtClean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571472" y="357166"/>
            <a:ext cx="378621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6600"/>
                </a:solidFill>
              </a:rPr>
              <a:t>b)   RADIATIVE CAPTURE </a:t>
            </a:r>
            <a:r>
              <a:rPr lang="en-GB" sz="2400" b="1" dirty="0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="1" baseline="-25000" dirty="0">
                <a:solidFill>
                  <a:srgbClr val="006600"/>
                </a:solidFill>
              </a:rPr>
              <a:t>c</a:t>
            </a:r>
            <a:r>
              <a:rPr lang="en-GB" sz="2400" b="1" dirty="0">
                <a:solidFill>
                  <a:srgbClr val="006600"/>
                </a:solidFill>
              </a:rPr>
              <a:t> </a:t>
            </a:r>
          </a:p>
        </p:txBody>
      </p:sp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1214414" y="928670"/>
          <a:ext cx="5596467" cy="571504"/>
        </p:xfrm>
        <a:graphic>
          <a:graphicData uri="http://schemas.openxmlformats.org/presentationml/2006/ole">
            <p:oleObj spid="_x0000_s46083" name="Equation" r:id="rId3" imgW="1892160" imgH="241200" progId="Equation.3">
              <p:embed/>
            </p:oleObj>
          </a:graphicData>
        </a:graphic>
      </p:graphicFrame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571472" y="1714488"/>
            <a:ext cx="807249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AutoNum type="alphaLcParenR" startAt="3"/>
            </a:pPr>
            <a:r>
              <a:rPr lang="en-GB" sz="2400" b="1" dirty="0">
                <a:solidFill>
                  <a:srgbClr val="006600"/>
                </a:solidFill>
              </a:rPr>
              <a:t>EMISSION OF LIGHT </a:t>
            </a:r>
            <a:r>
              <a:rPr lang="en-GB" sz="2400" b="1" dirty="0" smtClean="0">
                <a:solidFill>
                  <a:srgbClr val="006600"/>
                </a:solidFill>
              </a:rPr>
              <a:t>CHARGED PARTICLES </a:t>
            </a:r>
            <a:r>
              <a:rPr lang="en-GB" sz="2400" b="1" dirty="0" err="1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rgbClr val="006600"/>
                </a:solidFill>
              </a:rPr>
              <a:t>R</a:t>
            </a:r>
            <a:r>
              <a:rPr lang="en-GB" sz="2400" b="1" dirty="0">
                <a:solidFill>
                  <a:srgbClr val="006600"/>
                </a:solidFill>
              </a:rPr>
              <a:t> 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1928794" y="2143116"/>
          <a:ext cx="3831167" cy="571504"/>
        </p:xfrm>
        <a:graphic>
          <a:graphicData uri="http://schemas.openxmlformats.org/presentationml/2006/ole">
            <p:oleObj spid="_x0000_s46084" name="Equation" r:id="rId4" imgW="1295280" imgH="241200" progId="Equation.3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2910" y="2714620"/>
            <a:ext cx="20088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6600"/>
                </a:solidFill>
              </a:rPr>
              <a:t>d)   FISSION </a:t>
            </a:r>
            <a:r>
              <a:rPr lang="en-GB" sz="2400" b="1" dirty="0" err="1">
                <a:solidFill>
                  <a:srgbClr val="006600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rgbClr val="006600"/>
                </a:solidFill>
              </a:rPr>
              <a:t>F</a:t>
            </a:r>
            <a:endParaRPr lang="en-GB" sz="2400" b="1" baseline="-25000" dirty="0">
              <a:solidFill>
                <a:srgbClr val="006600"/>
              </a:solidFill>
            </a:endParaRPr>
          </a:p>
        </p:txBody>
      </p: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1714480" y="3214686"/>
          <a:ext cx="5058833" cy="500066"/>
        </p:xfrm>
        <a:graphic>
          <a:graphicData uri="http://schemas.openxmlformats.org/presentationml/2006/ole">
            <p:oleObj spid="_x0000_s46085" name="Equation" r:id="rId5" imgW="1930320" imgH="253800" progId="Equation.3">
              <p:embed/>
            </p:oleObj>
          </a:graphicData>
        </a:graphic>
      </p:graphicFrame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28596" y="3786190"/>
            <a:ext cx="8429684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hlink"/>
                </a:solidFill>
              </a:rPr>
              <a:t>TOTAL CROSS SECTION </a:t>
            </a:r>
            <a:r>
              <a:rPr lang="en-GB" sz="2400" b="1" dirty="0" smtClean="0">
                <a:solidFill>
                  <a:schemeClr val="hlink"/>
                </a:solidFill>
              </a:rPr>
              <a:t>        </a:t>
            </a:r>
            <a:r>
              <a:rPr lang="en-GB" sz="2400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chemeClr val="hlink"/>
                </a:solidFill>
              </a:rPr>
              <a:t>T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>
                <a:solidFill>
                  <a:schemeClr val="hlink"/>
                </a:solidFill>
              </a:rPr>
              <a:t>=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i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C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R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F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chemeClr val="hlink"/>
                </a:solidFill>
              </a:rPr>
              <a:t>S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(16.1)</a:t>
            </a:r>
          </a:p>
          <a:p>
            <a:endParaRPr lang="en-GB" sz="2400" b="1" dirty="0">
              <a:solidFill>
                <a:schemeClr val="hlink"/>
              </a:solidFill>
            </a:endParaRPr>
          </a:p>
          <a:p>
            <a:r>
              <a:rPr lang="en-GB" sz="2400" b="1" dirty="0">
                <a:solidFill>
                  <a:schemeClr val="hlink"/>
                </a:solidFill>
              </a:rPr>
              <a:t>ABSORPTION CROSS SECTION </a:t>
            </a:r>
            <a:r>
              <a:rPr lang="en-GB" sz="2400" b="1" dirty="0" smtClean="0">
                <a:solidFill>
                  <a:schemeClr val="hlink"/>
                </a:solidFill>
              </a:rPr>
              <a:t>(</a:t>
            </a:r>
            <a:r>
              <a:rPr lang="en-GB" sz="2400" b="1" dirty="0">
                <a:solidFill>
                  <a:schemeClr val="hlink"/>
                </a:solidFill>
              </a:rPr>
              <a:t>neutrons removed from flux)</a:t>
            </a:r>
          </a:p>
          <a:p>
            <a:r>
              <a:rPr lang="en-GB" sz="2400" b="1" dirty="0" smtClean="0">
                <a:solidFill>
                  <a:schemeClr val="hlink"/>
                </a:solidFill>
                <a:latin typeface="Symbol" pitchFamily="18" charset="2"/>
              </a:rPr>
              <a:t>			</a:t>
            </a:r>
            <a:r>
              <a:rPr lang="en-GB" sz="2400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chemeClr val="hlink"/>
                </a:solidFill>
              </a:rPr>
              <a:t>A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r>
              <a:rPr lang="en-GB" sz="2400" b="1" dirty="0">
                <a:solidFill>
                  <a:schemeClr val="hlink"/>
                </a:solidFill>
              </a:rPr>
              <a:t>= 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C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R</a:t>
            </a:r>
            <a:r>
              <a:rPr lang="en-GB" sz="2400" b="1" dirty="0">
                <a:solidFill>
                  <a:schemeClr val="hlink"/>
                </a:solidFill>
              </a:rPr>
              <a:t> + </a:t>
            </a:r>
            <a:r>
              <a:rPr lang="en-GB" sz="2400" b="1" dirty="0" err="1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>
                <a:solidFill>
                  <a:schemeClr val="hlink"/>
                </a:solidFill>
              </a:rPr>
              <a:t>F</a:t>
            </a:r>
            <a:r>
              <a:rPr lang="en-GB" sz="2400" b="1" dirty="0">
                <a:solidFill>
                  <a:schemeClr val="hlink"/>
                </a:solidFill>
              </a:rPr>
              <a:t> </a:t>
            </a:r>
            <a:r>
              <a:rPr lang="en-GB" sz="2400" b="1" dirty="0" smtClean="0">
                <a:solidFill>
                  <a:schemeClr val="hlink"/>
                </a:solidFill>
              </a:rPr>
              <a:t>			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(16.2)</a:t>
            </a:r>
            <a:endParaRPr lang="en-GB" sz="2400" b="1" dirty="0" smtClean="0">
              <a:solidFill>
                <a:schemeClr val="hlink"/>
              </a:solidFill>
            </a:endParaRPr>
          </a:p>
          <a:p>
            <a:endParaRPr lang="en-GB" sz="2400" b="1" dirty="0" smtClean="0">
              <a:solidFill>
                <a:schemeClr val="hlin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hlink"/>
                </a:solidFill>
              </a:rPr>
              <a:t>All </a:t>
            </a:r>
            <a:r>
              <a:rPr lang="en-GB" sz="2400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dirty="0" err="1" smtClean="0">
                <a:solidFill>
                  <a:schemeClr val="hlink"/>
                </a:solidFill>
              </a:rPr>
              <a:t>s</a:t>
            </a:r>
            <a:r>
              <a:rPr lang="en-GB" sz="2400" b="1" dirty="0" smtClean="0">
                <a:solidFill>
                  <a:schemeClr val="hlink"/>
                </a:solidFill>
              </a:rPr>
              <a:t> depend on the neutron’s kinetic energy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chemeClr val="hlink"/>
                </a:solidFill>
                <a:latin typeface="Symbol" pitchFamily="18" charset="2"/>
              </a:rPr>
              <a:t>s</a:t>
            </a:r>
            <a:r>
              <a:rPr lang="en-GB" sz="2400" b="1" baseline="-25000" dirty="0" err="1" smtClean="0">
                <a:solidFill>
                  <a:schemeClr val="hlink"/>
                </a:solidFill>
              </a:rPr>
              <a:t>R</a:t>
            </a:r>
            <a:r>
              <a:rPr lang="en-GB" sz="2400" b="1" baseline="-25000" dirty="0" smtClean="0">
                <a:solidFill>
                  <a:schemeClr val="hlink"/>
                </a:solidFill>
              </a:rPr>
              <a:t>  </a:t>
            </a:r>
            <a:r>
              <a:rPr lang="en-GB" sz="2400" b="1" dirty="0" smtClean="0">
                <a:solidFill>
                  <a:schemeClr val="hlink"/>
                </a:solidFill>
              </a:rPr>
              <a:t>is usually small and we will ignore it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38451" y="1115524"/>
          <a:ext cx="2916767" cy="1134208"/>
        </p:xfrm>
        <a:graphic>
          <a:graphicData uri="http://schemas.openxmlformats.org/presentationml/2006/ole">
            <p:oleObj spid="_x0000_s47106" name="Picture Publisher Image" r:id="rId3" imgW="2187000" imgH="1638360" progId="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15999" y="1163882"/>
          <a:ext cx="6913587" cy="5265514"/>
        </p:xfrm>
        <a:graphic>
          <a:graphicData uri="http://schemas.openxmlformats.org/presentationml/2006/ole">
            <p:oleObj spid="_x0000_s47107" name="Picture Publisher Image" r:id="rId4" imgW="4747320" imgH="65455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85728"/>
            <a:ext cx="10941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plots below sketch the behaviour of the neutron capture cross section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238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 and the neutron induced fission cross section in 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235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B71AD-9996-44CB-941E-E600DF32316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0"/>
            <a:ext cx="7175500" cy="36927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GB" sz="2000" b="1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			FISSION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14282" y="3857628"/>
            <a:ext cx="8703762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schemeClr val="tx2"/>
                </a:solidFill>
              </a:rPr>
              <a:t>Q = [M(A,Z) – M(A</a:t>
            </a:r>
            <a:r>
              <a:rPr lang="en-GB" sz="2400" b="1" baseline="-25000" dirty="0">
                <a:solidFill>
                  <a:schemeClr val="tx2"/>
                </a:solidFill>
              </a:rPr>
              <a:t>1</a:t>
            </a:r>
            <a:r>
              <a:rPr lang="en-GB" sz="2400" b="1" dirty="0">
                <a:solidFill>
                  <a:schemeClr val="tx2"/>
                </a:solidFill>
              </a:rPr>
              <a:t>,Z</a:t>
            </a:r>
            <a:r>
              <a:rPr lang="en-GB" sz="2400" b="1" baseline="-25000" dirty="0">
                <a:solidFill>
                  <a:schemeClr val="tx2"/>
                </a:solidFill>
              </a:rPr>
              <a:t>1</a:t>
            </a:r>
            <a:r>
              <a:rPr lang="en-GB" sz="2400" b="1" dirty="0">
                <a:solidFill>
                  <a:schemeClr val="tx2"/>
                </a:solidFill>
              </a:rPr>
              <a:t>) - M(A</a:t>
            </a:r>
            <a:r>
              <a:rPr lang="en-GB" sz="2400" b="1" baseline="-25000" dirty="0">
                <a:solidFill>
                  <a:schemeClr val="tx2"/>
                </a:solidFill>
              </a:rPr>
              <a:t>2</a:t>
            </a:r>
            <a:r>
              <a:rPr lang="en-GB" sz="2400" b="1" dirty="0">
                <a:solidFill>
                  <a:schemeClr val="tx2"/>
                </a:solidFill>
              </a:rPr>
              <a:t>,Z</a:t>
            </a:r>
            <a:r>
              <a:rPr lang="en-GB" sz="2400" b="1" baseline="-25000" dirty="0">
                <a:solidFill>
                  <a:schemeClr val="tx2"/>
                </a:solidFill>
              </a:rPr>
              <a:t>2</a:t>
            </a:r>
            <a:r>
              <a:rPr lang="en-GB" sz="2400" b="1" dirty="0">
                <a:solidFill>
                  <a:schemeClr val="tx2"/>
                </a:solidFill>
              </a:rPr>
              <a:t>) ] c</a:t>
            </a:r>
            <a:r>
              <a:rPr lang="en-GB" sz="2400" b="1" baseline="30000" dirty="0">
                <a:solidFill>
                  <a:schemeClr val="tx2"/>
                </a:solidFill>
              </a:rPr>
              <a:t>2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rgbClr val="006600"/>
                </a:solidFill>
              </a:rPr>
              <a:t>Energetically favoured since </a:t>
            </a:r>
            <a:r>
              <a:rPr lang="en-GB" sz="2400" b="1" dirty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GB" sz="2400" b="1" dirty="0">
                <a:solidFill>
                  <a:srgbClr val="006600"/>
                </a:solidFill>
              </a:rPr>
              <a:t>(A/2) &gt; </a:t>
            </a:r>
            <a:r>
              <a:rPr lang="en-GB" sz="2400" b="1" dirty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GB" sz="2400" b="1" dirty="0">
                <a:solidFill>
                  <a:srgbClr val="006600"/>
                </a:solidFill>
              </a:rPr>
              <a:t>(A) 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rgbClr val="006600"/>
                </a:solidFill>
              </a:rPr>
              <a:t>Spherical shape gives lowest energy </a:t>
            </a:r>
            <a:r>
              <a:rPr lang="en-GB" sz="2400" b="1" dirty="0" smtClean="0">
                <a:solidFill>
                  <a:srgbClr val="006600"/>
                </a:solidFill>
              </a:rPr>
              <a:t>configuration </a:t>
            </a:r>
            <a:r>
              <a:rPr lang="en-GB" sz="2400" b="1" dirty="0" smtClean="0">
                <a:solidFill>
                  <a:schemeClr val="hlink"/>
                </a:solidFill>
              </a:rPr>
              <a:t>( </a:t>
            </a:r>
            <a:r>
              <a:rPr lang="en-GB" sz="2400" b="1" dirty="0">
                <a:solidFill>
                  <a:schemeClr val="hlink"/>
                </a:solidFill>
              </a:rPr>
              <a:t>LIQUID DROP)</a:t>
            </a:r>
          </a:p>
          <a:p>
            <a:pPr>
              <a:buFontTx/>
              <a:buChar char="•"/>
              <a:defRPr/>
            </a:pP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>
                <a:solidFill>
                  <a:srgbClr val="006600"/>
                </a:solidFill>
              </a:rPr>
              <a:t>Energy is required to deform the </a:t>
            </a:r>
            <a:r>
              <a:rPr lang="en-GB" sz="2400" b="1" dirty="0" smtClean="0">
                <a:solidFill>
                  <a:srgbClr val="006600"/>
                </a:solidFill>
              </a:rPr>
              <a:t>nucleus </a:t>
            </a:r>
            <a:r>
              <a:rPr lang="en-GB" sz="2400" b="1" dirty="0">
                <a:solidFill>
                  <a:srgbClr val="006600"/>
                </a:solidFill>
              </a:rPr>
              <a:t>increasing the surface </a:t>
            </a:r>
            <a:r>
              <a:rPr lang="en-GB" sz="2400" b="1" dirty="0" smtClean="0">
                <a:solidFill>
                  <a:srgbClr val="006600"/>
                </a:solidFill>
              </a:rPr>
              <a:t>  </a:t>
            </a:r>
          </a:p>
          <a:p>
            <a:pPr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   area </a:t>
            </a:r>
            <a:r>
              <a:rPr lang="en-GB" sz="2400" b="1" dirty="0">
                <a:solidFill>
                  <a:srgbClr val="006600"/>
                </a:solidFill>
              </a:rPr>
              <a:t>until Coulomb </a:t>
            </a:r>
            <a:r>
              <a:rPr lang="en-GB" sz="2400" b="1" dirty="0" smtClean="0">
                <a:solidFill>
                  <a:srgbClr val="006600"/>
                </a:solidFill>
              </a:rPr>
              <a:t>forces </a:t>
            </a:r>
            <a:r>
              <a:rPr lang="en-GB" sz="2400" b="1" dirty="0">
                <a:solidFill>
                  <a:srgbClr val="006600"/>
                </a:solidFill>
              </a:rPr>
              <a:t>can complete the split</a:t>
            </a:r>
          </a:p>
          <a:p>
            <a:pPr>
              <a:buFontTx/>
              <a:buChar char="•"/>
              <a:defRPr/>
            </a:pPr>
            <a:r>
              <a:rPr lang="en-GB" sz="2400" b="1" dirty="0" smtClean="0">
                <a:solidFill>
                  <a:srgbClr val="006600"/>
                </a:solidFill>
              </a:rPr>
              <a:t>The extra </a:t>
            </a:r>
            <a:r>
              <a:rPr lang="en-GB" sz="2400" b="1" dirty="0">
                <a:solidFill>
                  <a:srgbClr val="006600"/>
                </a:solidFill>
              </a:rPr>
              <a:t>energy needed to do this is called the </a:t>
            </a:r>
          </a:p>
          <a:p>
            <a:pPr>
              <a:defRPr/>
            </a:pPr>
            <a:r>
              <a:rPr lang="en-GB" sz="2400" b="1" dirty="0">
                <a:solidFill>
                  <a:schemeClr val="accent2"/>
                </a:solidFill>
              </a:rPr>
              <a:t>  </a:t>
            </a:r>
            <a:r>
              <a:rPr lang="en-GB" sz="2400" b="1" dirty="0">
                <a:solidFill>
                  <a:srgbClr val="FF0000"/>
                </a:solidFill>
              </a:rPr>
              <a:t>FISSION </a:t>
            </a:r>
            <a:r>
              <a:rPr lang="en-GB" sz="2400" b="1" dirty="0" smtClean="0">
                <a:solidFill>
                  <a:srgbClr val="FF0000"/>
                </a:solidFill>
              </a:rPr>
              <a:t>BARRIER or ACTIVATION ENERGY </a:t>
            </a:r>
            <a:r>
              <a:rPr lang="en-GB" sz="2400" b="1" dirty="0" err="1" smtClean="0">
                <a:solidFill>
                  <a:srgbClr val="FF0000"/>
                </a:solidFill>
              </a:rPr>
              <a:t>E</a:t>
            </a:r>
            <a:r>
              <a:rPr lang="en-GB" sz="2400" b="1" baseline="-25000" dirty="0" err="1" smtClean="0">
                <a:solidFill>
                  <a:srgbClr val="FF0000"/>
                </a:solidFill>
              </a:rPr>
              <a:t>f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pic>
        <p:nvPicPr>
          <p:cNvPr id="8" name="Picture 7" descr="8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0320" y="357167"/>
            <a:ext cx="476981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SPONTANEOUS FISSION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Consider the possible fission of 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238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92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U into 2 identical nuclei </a:t>
            </a:r>
            <a:r>
              <a:rPr lang="en-GB" baseline="30000" dirty="0" smtClean="0">
                <a:solidFill>
                  <a:schemeClr val="accent1">
                    <a:lumMod val="75000"/>
                  </a:schemeClr>
                </a:solidFill>
              </a:rPr>
              <a:t>119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46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Pd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6600"/>
                </a:solidFill>
              </a:rPr>
              <a:t>For uranium &amp; palladium  </a:t>
            </a:r>
            <a:r>
              <a:rPr lang="en-GB" dirty="0" smtClean="0">
                <a:solidFill>
                  <a:srgbClr val="006600"/>
                </a:solidFill>
                <a:latin typeface="Symbol" pitchFamily="18" charset="2"/>
              </a:rPr>
              <a:t>d</a:t>
            </a:r>
            <a:r>
              <a:rPr lang="en-GB" dirty="0" smtClean="0">
                <a:solidFill>
                  <a:srgbClr val="006600"/>
                </a:solidFill>
              </a:rPr>
              <a:t> ~ 7.6 </a:t>
            </a:r>
            <a:r>
              <a:rPr lang="en-GB" dirty="0" err="1" smtClean="0">
                <a:solidFill>
                  <a:srgbClr val="006600"/>
                </a:solidFill>
              </a:rPr>
              <a:t>MeV</a:t>
            </a:r>
            <a:r>
              <a:rPr lang="en-GB" dirty="0" smtClean="0">
                <a:solidFill>
                  <a:srgbClr val="006600"/>
                </a:solidFill>
              </a:rPr>
              <a:t> &amp; ~8.5  </a:t>
            </a:r>
            <a:r>
              <a:rPr lang="en-GB" dirty="0" err="1" smtClean="0">
                <a:solidFill>
                  <a:srgbClr val="006600"/>
                </a:solidFill>
              </a:rPr>
              <a:t>MeV</a:t>
            </a:r>
            <a:r>
              <a:rPr lang="en-GB" dirty="0" smtClean="0">
                <a:solidFill>
                  <a:srgbClr val="006600"/>
                </a:solidFill>
              </a:rPr>
              <a:t> / nucleon</a:t>
            </a:r>
            <a:endParaRPr lang="en-GB" dirty="0" smtClean="0">
              <a:solidFill>
                <a:srgbClr val="006600"/>
              </a:solidFill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6600"/>
                </a:solidFill>
                <a:sym typeface="Wingdings" pitchFamily="2" charset="2"/>
              </a:rPr>
              <a:t>	</a:t>
            </a:r>
            <a:r>
              <a:rPr lang="en-GB" dirty="0" smtClean="0">
                <a:solidFill>
                  <a:srgbClr val="006600"/>
                </a:solidFill>
                <a:sym typeface="Symbol"/>
              </a:rPr>
              <a:t> </a:t>
            </a:r>
            <a:r>
              <a:rPr lang="en-GB" dirty="0" smtClean="0">
                <a:solidFill>
                  <a:srgbClr val="006600"/>
                </a:solidFill>
                <a:sym typeface="Wingdings" pitchFamily="2" charset="2"/>
              </a:rPr>
              <a:t>Q ~-238 x 7.6 – (-2 x119 x 8.5) = 214 </a:t>
            </a:r>
            <a:r>
              <a:rPr lang="en-GB" dirty="0" err="1" smtClean="0">
                <a:solidFill>
                  <a:srgbClr val="006600"/>
                </a:solidFill>
                <a:sym typeface="Wingdings" pitchFamily="2" charset="2"/>
              </a:rPr>
              <a:t>MeV</a:t>
            </a:r>
            <a:endParaRPr lang="en-GB" dirty="0" smtClean="0">
              <a:solidFill>
                <a:srgbClr val="006600"/>
              </a:solidFill>
              <a:sym typeface="Wingdings" pitchFamily="2" charset="2"/>
            </a:endParaRP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Is this a possible decay mode?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6600"/>
                </a:solidFill>
              </a:rPr>
              <a:t>The diagram has zero potential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rgbClr val="006600"/>
                </a:solidFill>
              </a:rPr>
              <a:t>corresponding to the final state.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As in alpha decay the Coulomb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Barrier (height E</a:t>
            </a:r>
            <a:r>
              <a:rPr lang="en-GB" baseline="-25000" dirty="0" smtClean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) prevents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immediate decay since Q &lt; E</a:t>
            </a:r>
            <a:r>
              <a:rPr lang="en-GB" baseline="-25000" dirty="0" smtClean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(~250 </a:t>
            </a:r>
            <a:r>
              <a:rPr lang="en-GB" dirty="0" err="1" smtClean="0">
                <a:solidFill>
                  <a:schemeClr val="tx2"/>
                </a:solidFill>
              </a:rPr>
              <a:t>MeV</a:t>
            </a:r>
            <a:r>
              <a:rPr lang="en-GB" dirty="0" smtClean="0">
                <a:solidFill>
                  <a:schemeClr val="tx2"/>
                </a:solidFill>
              </a:rPr>
              <a:t>)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It is necessary to supply energy to deform the nucleus which increases the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dominant surface energy term while initially reducing the Coulomb term.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Hence a strong restoring force initially prevents fission until at a certain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separation the relative strengths reverse as the charges separate further and </a:t>
            </a:r>
          </a:p>
          <a:p>
            <a:pPr>
              <a:buFontTx/>
              <a:buNone/>
              <a:defRPr/>
            </a:pPr>
            <a:r>
              <a:rPr lang="en-GB" dirty="0" smtClean="0">
                <a:solidFill>
                  <a:schemeClr val="tx2"/>
                </a:solidFill>
              </a:rPr>
              <a:t>fission occurs. </a:t>
            </a:r>
          </a:p>
          <a:p>
            <a:pPr>
              <a:buFontTx/>
              <a:buNone/>
              <a:defRPr/>
            </a:pPr>
            <a:endParaRPr lang="en-GB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graphicFrame>
        <p:nvGraphicFramePr>
          <p:cNvPr id="55299" name="Object 5"/>
          <p:cNvGraphicFramePr>
            <a:graphicFrameLocks noChangeAspect="1"/>
          </p:cNvGraphicFramePr>
          <p:nvPr/>
        </p:nvGraphicFramePr>
        <p:xfrm>
          <a:off x="4643406" y="2000240"/>
          <a:ext cx="4500594" cy="1903412"/>
        </p:xfrm>
        <a:graphic>
          <a:graphicData uri="http://schemas.openxmlformats.org/presentationml/2006/ole">
            <p:oleObj spid="_x0000_s55299" name="Designer Drawing" r:id="rId3" imgW="4849920" imgH="27496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NEUTRON INDUCED FISSION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0034" y="571480"/>
            <a:ext cx="8143932" cy="628652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 this case the compound nucleus </a:t>
            </a:r>
          </a:p>
          <a:p>
            <a:pPr marL="609600" indent="-609600"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is formed in an excited state as the </a:t>
            </a:r>
          </a:p>
          <a:p>
            <a:pPr marL="609600" indent="-609600"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absorbed neutron has contributed </a:t>
            </a:r>
          </a:p>
          <a:p>
            <a:pPr marL="609600" indent="-609600">
              <a:buNone/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its binding energy </a:t>
            </a:r>
            <a:r>
              <a:rPr lang="en-GB" dirty="0" smtClean="0">
                <a:solidFill>
                  <a:schemeClr val="hlink"/>
                </a:solidFill>
              </a:rPr>
              <a:t>|</a:t>
            </a:r>
            <a:r>
              <a:rPr lang="en-GB" dirty="0" err="1" smtClean="0">
                <a:solidFill>
                  <a:schemeClr val="hlink"/>
                </a:solidFill>
              </a:rPr>
              <a:t>B</a:t>
            </a:r>
            <a:r>
              <a:rPr lang="en-GB" baseline="-25000" dirty="0" err="1" smtClean="0">
                <a:solidFill>
                  <a:schemeClr val="hlink"/>
                </a:solidFill>
              </a:rPr>
              <a:t>n</a:t>
            </a:r>
            <a:r>
              <a:rPr lang="en-GB" baseline="-25000" dirty="0" smtClean="0">
                <a:solidFill>
                  <a:schemeClr val="hlink"/>
                </a:solidFill>
              </a:rPr>
              <a:t> </a:t>
            </a:r>
            <a:r>
              <a:rPr lang="en-GB" dirty="0" smtClean="0">
                <a:solidFill>
                  <a:schemeClr val="hlink"/>
                </a:solidFill>
              </a:rPr>
              <a:t>| </a:t>
            </a:r>
          </a:p>
          <a:p>
            <a:pPr marL="609600" indent="-609600">
              <a:defRPr/>
            </a:pPr>
            <a:endParaRPr lang="en-GB" sz="2400" dirty="0" smtClean="0">
              <a:solidFill>
                <a:schemeClr val="hlink"/>
              </a:solidFill>
            </a:endParaRPr>
          </a:p>
          <a:p>
            <a:pPr marL="609600" indent="-609600">
              <a:buNone/>
              <a:defRPr/>
            </a:pPr>
            <a:endParaRPr lang="en-GB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defRPr/>
            </a:pP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Consider 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236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92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U formed as a compound nucleus  by the capture of a slow neutron by </a:t>
            </a:r>
            <a:r>
              <a:rPr lang="en-GB" sz="2400" baseline="30000" dirty="0" smtClean="0">
                <a:solidFill>
                  <a:schemeClr val="accent1">
                    <a:lumMod val="75000"/>
                  </a:schemeClr>
                </a:solidFill>
              </a:rPr>
              <a:t>235</a:t>
            </a:r>
            <a:r>
              <a:rPr lang="en-GB" sz="2400" baseline="-25000" dirty="0" smtClean="0">
                <a:solidFill>
                  <a:schemeClr val="accent1">
                    <a:lumMod val="75000"/>
                  </a:schemeClr>
                </a:solidFill>
              </a:rPr>
              <a:t>92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</a:p>
          <a:p>
            <a:pPr marL="609600" indent="-609600">
              <a:buFontTx/>
              <a:buNone/>
              <a:defRPr/>
            </a:pPr>
            <a:r>
              <a:rPr lang="en-GB" sz="2400" dirty="0" smtClean="0">
                <a:solidFill>
                  <a:schemeClr val="accent2"/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M(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235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U) = 235.043933 u &amp;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M(n) = 1.008665 u so</a:t>
            </a:r>
          </a:p>
          <a:p>
            <a:pPr marL="609600" indent="-609600">
              <a:buFontTx/>
              <a:buNone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Sum = 236.052598 u compared with M(</a:t>
            </a:r>
            <a:r>
              <a:rPr lang="en-GB" sz="2400" baseline="30000" dirty="0" smtClean="0">
                <a:solidFill>
                  <a:schemeClr val="accent2">
                    <a:lumMod val="75000"/>
                  </a:schemeClr>
                </a:solidFill>
              </a:rPr>
              <a:t>236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U) = 236.045733 u</a:t>
            </a:r>
          </a:p>
          <a:p>
            <a:pPr marL="609600" indent="-609600">
              <a:buFontTx/>
              <a:buNone/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			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M = + 0.006865 u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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+ 6.5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MeV</a:t>
            </a:r>
            <a:endParaRPr lang="en-GB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>
              <a:defRPr/>
            </a:pPr>
            <a:r>
              <a:rPr lang="en-GB" dirty="0" smtClean="0">
                <a:solidFill>
                  <a:schemeClr val="hlink"/>
                </a:solidFill>
              </a:rPr>
              <a:t>	</a:t>
            </a:r>
            <a:r>
              <a:rPr lang="en-GB" sz="2400" dirty="0" smtClean="0">
                <a:solidFill>
                  <a:schemeClr val="hlink"/>
                </a:solidFill>
              </a:rPr>
              <a:t> </a:t>
            </a:r>
            <a:r>
              <a:rPr lang="en-GB" sz="2400" baseline="30000" dirty="0" smtClean="0">
                <a:solidFill>
                  <a:schemeClr val="hlink"/>
                </a:solidFill>
              </a:rPr>
              <a:t>236</a:t>
            </a:r>
            <a:r>
              <a:rPr lang="en-GB" sz="2400" dirty="0" smtClean="0">
                <a:solidFill>
                  <a:schemeClr val="hlink"/>
                </a:solidFill>
              </a:rPr>
              <a:t>U is formed excited with energy E</a:t>
            </a:r>
            <a:r>
              <a:rPr lang="en-GB" sz="2400" baseline="-25000" dirty="0" smtClean="0">
                <a:solidFill>
                  <a:schemeClr val="hlink"/>
                </a:solidFill>
              </a:rPr>
              <a:t>x</a:t>
            </a:r>
            <a:r>
              <a:rPr lang="en-GB" sz="2400" dirty="0" smtClean="0">
                <a:solidFill>
                  <a:schemeClr val="hlink"/>
                </a:solidFill>
              </a:rPr>
              <a:t> = </a:t>
            </a: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|</a:t>
            </a:r>
            <a:r>
              <a:rPr lang="en-GB" sz="2400" dirty="0" err="1" smtClean="0">
                <a:solidFill>
                  <a:schemeClr val="hlink"/>
                </a:solidFill>
              </a:rPr>
              <a:t>B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n</a:t>
            </a:r>
            <a:r>
              <a:rPr lang="en-GB" sz="2400" baseline="-250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hlink"/>
                </a:solidFill>
                <a:cs typeface="Times New Roman" pitchFamily="18" charset="0"/>
              </a:rPr>
              <a:t>|</a:t>
            </a:r>
            <a:r>
              <a:rPr lang="en-GB" sz="2400" dirty="0" smtClean="0">
                <a:solidFill>
                  <a:schemeClr val="hlink"/>
                </a:solidFill>
              </a:rPr>
              <a:t> = 6.5 </a:t>
            </a:r>
            <a:r>
              <a:rPr lang="en-GB" sz="2400" dirty="0" err="1" smtClean="0">
                <a:solidFill>
                  <a:schemeClr val="hlink"/>
                </a:solidFill>
              </a:rPr>
              <a:t>MeV</a:t>
            </a:r>
            <a:endParaRPr lang="en-GB" sz="2400" dirty="0" smtClean="0">
              <a:solidFill>
                <a:schemeClr val="hlink"/>
              </a:solidFill>
            </a:endParaRPr>
          </a:p>
          <a:p>
            <a:pPr marL="609600" indent="-609600">
              <a:defRPr/>
            </a:pPr>
            <a:r>
              <a:rPr lang="en-GB" sz="2400" dirty="0" smtClean="0">
                <a:solidFill>
                  <a:schemeClr val="hlink"/>
                </a:solidFill>
              </a:rPr>
              <a:t>For </a:t>
            </a:r>
            <a:r>
              <a:rPr lang="en-GB" sz="2400" baseline="30000" dirty="0" smtClean="0">
                <a:solidFill>
                  <a:schemeClr val="hlink"/>
                </a:solidFill>
              </a:rPr>
              <a:t>236</a:t>
            </a:r>
            <a:r>
              <a:rPr lang="en-GB" sz="2400" dirty="0" smtClean="0">
                <a:solidFill>
                  <a:schemeClr val="hlink"/>
                </a:solidFill>
              </a:rPr>
              <a:t>U   </a:t>
            </a:r>
            <a:r>
              <a:rPr lang="en-GB" sz="2400" dirty="0" err="1" smtClean="0">
                <a:solidFill>
                  <a:schemeClr val="hlink"/>
                </a:solidFill>
              </a:rPr>
              <a:t>E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f</a:t>
            </a:r>
            <a:r>
              <a:rPr lang="en-GB" sz="2400" dirty="0" smtClean="0">
                <a:solidFill>
                  <a:schemeClr val="hlink"/>
                </a:solidFill>
              </a:rPr>
              <a:t> </a:t>
            </a:r>
            <a:r>
              <a:rPr lang="en-GB" sz="2400" smtClean="0">
                <a:solidFill>
                  <a:schemeClr val="hlink"/>
                </a:solidFill>
              </a:rPr>
              <a:t>= 5.9 </a:t>
            </a:r>
            <a:r>
              <a:rPr lang="en-GB" sz="2400" dirty="0" err="1" smtClean="0">
                <a:solidFill>
                  <a:schemeClr val="hlink"/>
                </a:solidFill>
              </a:rPr>
              <a:t>MeV</a:t>
            </a:r>
            <a:r>
              <a:rPr lang="en-GB" sz="2400" dirty="0" smtClean="0">
                <a:solidFill>
                  <a:schemeClr val="hlink"/>
                </a:solidFill>
              </a:rPr>
              <a:t>  </a:t>
            </a:r>
          </a:p>
          <a:p>
            <a:pPr marL="609600" indent="-609600">
              <a:defRPr/>
            </a:pPr>
            <a:r>
              <a:rPr lang="en-GB" sz="2400" dirty="0" smtClean="0">
                <a:solidFill>
                  <a:schemeClr val="hlink"/>
                </a:solidFill>
              </a:rPr>
              <a:t>E</a:t>
            </a:r>
            <a:r>
              <a:rPr lang="en-GB" sz="2400" baseline="-25000" dirty="0" smtClean="0">
                <a:solidFill>
                  <a:schemeClr val="hlink"/>
                </a:solidFill>
              </a:rPr>
              <a:t>x</a:t>
            </a:r>
            <a:r>
              <a:rPr lang="en-GB" sz="2400" dirty="0" smtClean="0">
                <a:solidFill>
                  <a:schemeClr val="hlink"/>
                </a:solidFill>
              </a:rPr>
              <a:t> &gt; </a:t>
            </a:r>
            <a:r>
              <a:rPr lang="en-GB" sz="2400" dirty="0" err="1" smtClean="0">
                <a:solidFill>
                  <a:schemeClr val="hlink"/>
                </a:solidFill>
              </a:rPr>
              <a:t>E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f</a:t>
            </a:r>
            <a:r>
              <a:rPr lang="en-GB" sz="2400" dirty="0" smtClean="0">
                <a:solidFill>
                  <a:schemeClr val="hlink"/>
                </a:solidFill>
              </a:rPr>
              <a:t> so fission is possible with thermal neutrons in this case 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(K.E. of neutrons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~ 1/40 </a:t>
            </a:r>
            <a:r>
              <a:rPr lang="en-GB" sz="2400" dirty="0" err="1" smtClean="0">
                <a:solidFill>
                  <a:schemeClr val="accent2">
                    <a:lumMod val="75000"/>
                  </a:schemeClr>
                </a:solidFill>
              </a:rPr>
              <a:t>eV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pic>
        <p:nvPicPr>
          <p:cNvPr id="6" name="Picture 5" descr="8.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571480"/>
            <a:ext cx="3956680" cy="2173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28596" y="642918"/>
            <a:ext cx="8143932" cy="620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In general if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sz="2400" baseline="-25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&lt;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then neutrons require Kinetic Energy </a:t>
            </a:r>
            <a:r>
              <a:rPr lang="en-GB" sz="2400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GB" sz="2400" baseline="-25000" dirty="0" err="1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 to induce fission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>
                <a:solidFill>
                  <a:schemeClr val="accent1"/>
                </a:solidFill>
              </a:rPr>
              <a:t>     </a:t>
            </a:r>
            <a:r>
              <a:rPr lang="en-GB" sz="2400" dirty="0">
                <a:solidFill>
                  <a:schemeClr val="hlink"/>
                </a:solidFill>
              </a:rPr>
              <a:t>i.e.	</a:t>
            </a:r>
            <a:r>
              <a:rPr lang="en-GB" sz="2400" dirty="0" err="1">
                <a:solidFill>
                  <a:schemeClr val="hlink"/>
                </a:solidFill>
              </a:rPr>
              <a:t>T</a:t>
            </a:r>
            <a:r>
              <a:rPr lang="en-GB" sz="2400" baseline="-25000" dirty="0" err="1">
                <a:solidFill>
                  <a:schemeClr val="hlink"/>
                </a:solidFill>
              </a:rPr>
              <a:t>n</a:t>
            </a:r>
            <a:r>
              <a:rPr lang="en-GB" sz="2400" dirty="0">
                <a:solidFill>
                  <a:schemeClr val="hlink"/>
                </a:solidFill>
              </a:rPr>
              <a:t> + </a:t>
            </a:r>
            <a:r>
              <a:rPr lang="en-GB" sz="2400" dirty="0">
                <a:solidFill>
                  <a:schemeClr val="hlink"/>
                </a:solidFill>
                <a:cs typeface="Times New Roman" pitchFamily="18" charset="0"/>
              </a:rPr>
              <a:t>|</a:t>
            </a:r>
            <a:r>
              <a:rPr lang="en-GB" sz="2400" dirty="0" err="1">
                <a:solidFill>
                  <a:schemeClr val="hlink"/>
                </a:solidFill>
              </a:rPr>
              <a:t>B</a:t>
            </a:r>
            <a:r>
              <a:rPr lang="en-GB" sz="2400" baseline="-25000" dirty="0" err="1">
                <a:solidFill>
                  <a:schemeClr val="hlink"/>
                </a:solidFill>
              </a:rPr>
              <a:t>n</a:t>
            </a:r>
            <a:r>
              <a:rPr lang="en-GB" sz="2400" baseline="-250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hlink"/>
                </a:solidFill>
                <a:cs typeface="Times New Roman" pitchFamily="18" charset="0"/>
              </a:rPr>
              <a:t>|</a:t>
            </a:r>
            <a:r>
              <a:rPr lang="en-GB" sz="2400" dirty="0">
                <a:solidFill>
                  <a:schemeClr val="hlink"/>
                </a:solidFill>
              </a:rPr>
              <a:t> &gt; </a:t>
            </a:r>
            <a:r>
              <a:rPr lang="en-GB" sz="2400" dirty="0" err="1">
                <a:solidFill>
                  <a:schemeClr val="hlink"/>
                </a:solidFill>
              </a:rPr>
              <a:t>E</a:t>
            </a:r>
            <a:r>
              <a:rPr lang="en-GB" sz="2400" baseline="-25000" dirty="0" err="1">
                <a:solidFill>
                  <a:schemeClr val="hlink"/>
                </a:solidFill>
              </a:rPr>
              <a:t>f</a:t>
            </a:r>
            <a:r>
              <a:rPr lang="en-GB" sz="2400" dirty="0">
                <a:solidFill>
                  <a:schemeClr val="hlink"/>
                </a:solidFill>
              </a:rPr>
              <a:t> </a:t>
            </a:r>
            <a:endParaRPr lang="en-GB" sz="2400" dirty="0" smtClean="0">
              <a:solidFill>
                <a:schemeClr val="hlink"/>
              </a:solidFill>
            </a:endParaRP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 smtClean="0">
                <a:solidFill>
                  <a:schemeClr val="hlink"/>
                </a:solidFill>
              </a:rPr>
              <a:t>e.g.  </a:t>
            </a:r>
            <a:r>
              <a:rPr lang="en-GB" sz="2400" baseline="30000" dirty="0" smtClean="0">
                <a:solidFill>
                  <a:schemeClr val="hlink"/>
                </a:solidFill>
              </a:rPr>
              <a:t>238</a:t>
            </a:r>
            <a:r>
              <a:rPr lang="en-GB" sz="2400" dirty="0" smtClean="0">
                <a:solidFill>
                  <a:schemeClr val="hlink"/>
                </a:solidFill>
              </a:rPr>
              <a:t>U for example where </a:t>
            </a:r>
            <a:r>
              <a:rPr lang="en-GB" sz="2400" dirty="0" err="1" smtClean="0">
                <a:solidFill>
                  <a:schemeClr val="hlink"/>
                </a:solidFill>
              </a:rPr>
              <a:t>T</a:t>
            </a:r>
            <a:r>
              <a:rPr lang="en-GB" sz="2400" baseline="-25000" dirty="0" err="1" smtClean="0">
                <a:solidFill>
                  <a:schemeClr val="hlink"/>
                </a:solidFill>
              </a:rPr>
              <a:t>n</a:t>
            </a:r>
            <a:r>
              <a:rPr lang="en-GB" sz="2400" dirty="0" smtClean="0">
                <a:solidFill>
                  <a:schemeClr val="hlink"/>
                </a:solidFill>
              </a:rPr>
              <a:t> &gt; 1 </a:t>
            </a:r>
            <a:r>
              <a:rPr lang="en-GB" sz="2400" dirty="0" err="1" smtClean="0">
                <a:solidFill>
                  <a:schemeClr val="hlink"/>
                </a:solidFill>
              </a:rPr>
              <a:t>MeV</a:t>
            </a:r>
            <a:r>
              <a:rPr lang="en-GB" sz="2400" dirty="0" smtClean="0">
                <a:solidFill>
                  <a:schemeClr val="hlink"/>
                </a:solidFill>
              </a:rPr>
              <a:t> is required</a:t>
            </a:r>
            <a:endParaRPr lang="en-GB" sz="2400" dirty="0">
              <a:solidFill>
                <a:schemeClr val="hlink"/>
              </a:solidFill>
            </a:endParaRP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 The difference between the two compound nuclei is because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of nucleon pairing energy 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even-even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&gt;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even-odd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 So  |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</a:rPr>
              <a:t> 236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&gt;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</a:t>
            </a:r>
            <a:r>
              <a:rPr lang="en-GB" sz="2400" dirty="0" err="1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GB" sz="2400" baseline="-25000" dirty="0" err="1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</a:rPr>
              <a:t>239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| and neutron K.E. is required to fission 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</a:rPr>
              <a:t>239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SzPct val="100000"/>
              <a:defRPr/>
            </a:pPr>
            <a:endParaRPr lang="en-GB" sz="2400" dirty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GB" sz="2400" dirty="0">
                <a:solidFill>
                  <a:schemeClr val="hlink"/>
                </a:solidFill>
                <a:cs typeface="Times New Roman" pitchFamily="18" charset="0"/>
              </a:rPr>
              <a:t>SPONTANEOUS FISSION</a:t>
            </a:r>
            <a:r>
              <a:rPr lang="en-GB" sz="2400" dirty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occurs with small probability by tunnelling through the barrier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e.g. For 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</a:rPr>
              <a:t>238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U in the absence of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decay</a:t>
            </a:r>
          </a:p>
          <a:p>
            <a:pPr>
              <a:spcBef>
                <a:spcPct val="20000"/>
              </a:spcBef>
              <a:buSzPct val="100000"/>
              <a:defRPr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	T</a:t>
            </a:r>
            <a:r>
              <a:rPr lang="en-GB" sz="2400" baseline="-25000" dirty="0">
                <a:solidFill>
                  <a:schemeClr val="accent2">
                    <a:lumMod val="75000"/>
                  </a:schemeClr>
                </a:solidFill>
              </a:rPr>
              <a:t>1/2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~ 10</a:t>
            </a:r>
            <a:r>
              <a:rPr lang="en-GB" sz="2400" baseline="30000" dirty="0">
                <a:solidFill>
                  <a:schemeClr val="accent2">
                    <a:lumMod val="75000"/>
                  </a:schemeClr>
                </a:solidFill>
              </a:rPr>
              <a:t>15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 years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Calculate the fission thresholds for the reactions</a:t>
            </a:r>
            <a:b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1) 	n + 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233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fission  and</a:t>
            </a:r>
            <a:b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2)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	n + 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239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240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Pu</a:t>
            </a:r>
            <a:r>
              <a:rPr lang="en-GB" sz="2400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*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fission</a:t>
            </a:r>
            <a:endParaRPr lang="en-GB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Masses :  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232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  (232.038050 u) 	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  	(233.041577 u)</a:t>
            </a:r>
          </a:p>
          <a:p>
            <a:pPr>
              <a:buNone/>
            </a:pP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239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  (239.052157 u) 	</a:t>
            </a:r>
            <a:r>
              <a:rPr lang="en-GB" sz="2400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240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  	(240.053807 u)</a:t>
            </a:r>
          </a:p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n   (1.008665 u)</a:t>
            </a:r>
          </a:p>
          <a:p>
            <a:pPr>
              <a:buNone/>
            </a:pPr>
            <a:endParaRPr lang="en-GB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Excitation for </a:t>
            </a:r>
            <a:r>
              <a:rPr lang="en-GB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 is = (232.038050 + 1.008665 - 233.041577)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= 5.138 10</a:t>
            </a:r>
            <a:r>
              <a:rPr lang="en-GB" sz="24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4.8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MeV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Activation energy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GB" sz="2400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6.7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MeV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so threshold energy = 1.9 </a:t>
            </a:r>
            <a:r>
              <a:rPr lang="en-GB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MeV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Excitation for 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240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 is = (239.052157+1.008665- 240.053807)</a:t>
            </a: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= 7.02 10</a:t>
            </a:r>
            <a:r>
              <a:rPr lang="en-GB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6.53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MeV</a:t>
            </a:r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Activation energy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GB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6.3 </a:t>
            </a:r>
            <a:r>
              <a:rPr lang="en-GB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MeV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so there is no threshold energy </a:t>
            </a:r>
            <a:endParaRPr lang="en-GB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4399</TotalTime>
  <Words>651</Words>
  <Application>Microsoft Office PowerPoint</Application>
  <PresentationFormat>On-screen Show (4:3)</PresentationFormat>
  <Paragraphs>197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Custom Design</vt:lpstr>
      <vt:lpstr>1_Custom Design</vt:lpstr>
      <vt:lpstr>Equation</vt:lpstr>
      <vt:lpstr>Picture Publisher Image</vt:lpstr>
      <vt:lpstr>Designer Drawing</vt:lpstr>
      <vt:lpstr>NEUTRONS AND THEIR INTERACTIONS </vt:lpstr>
      <vt:lpstr>Slide 2</vt:lpstr>
      <vt:lpstr>Slide 3</vt:lpstr>
      <vt:lpstr>Slide 4</vt:lpstr>
      <vt:lpstr> </vt:lpstr>
      <vt:lpstr>SPONTANEOUS FISSION</vt:lpstr>
      <vt:lpstr>NEUTRON INDUCED FISSION</vt:lpstr>
      <vt:lpstr>Slide 8</vt:lpstr>
      <vt:lpstr>Example: Calculate the fission thresholds for the reactions   1)  n + 232Th233Th*fission  and   2)  n + 239Pu240Pu*fission</vt:lpstr>
      <vt:lpstr>Slide 10</vt:lpstr>
      <vt:lpstr>Slide 11</vt:lpstr>
      <vt:lpstr>Slide 12</vt:lpstr>
      <vt:lpstr> </vt:lpstr>
      <vt:lpstr>Some examples of delayed neutrons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280</cp:revision>
  <dcterms:created xsi:type="dcterms:W3CDTF">2009-05-20T14:32:32Z</dcterms:created>
  <dcterms:modified xsi:type="dcterms:W3CDTF">2010-03-04T09:10:38Z</dcterms:modified>
</cp:coreProperties>
</file>