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7"/>
  </p:notesMasterIdLst>
  <p:sldIdLst>
    <p:sldId id="257" r:id="rId4"/>
    <p:sldId id="259" r:id="rId5"/>
    <p:sldId id="261" r:id="rId6"/>
    <p:sldId id="262" r:id="rId7"/>
    <p:sldId id="263" r:id="rId8"/>
    <p:sldId id="264" r:id="rId9"/>
    <p:sldId id="271" r:id="rId10"/>
    <p:sldId id="265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989-F11B-43DA-BD00-924444028105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9281-9B74-4648-B5FA-B3959ABA729E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931B-0A95-42C2-945D-CAE7499B6C61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26D6-A468-428A-A1DF-B0728B1A4C23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8D3C-463A-4266-98D6-A908ADDDDE6A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7FB9-591E-464E-8A5D-220463A6FC1E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F0AC-A8C8-43FF-93A7-A354DEEC7898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0213-B97A-4B70-8590-027CDB1D00ED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58F3-F2E0-413E-99C6-8B44452BFE30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8171-AB47-4499-815D-860F62F7A793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CC3E-517C-4E57-A1B3-E955DF26A9FF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04C1DAE-1BD6-4C61-8D02-55C68BCBFC55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Physics of Energy Sources Lecture 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8090-6C38-4BB6-9378-F711D5530196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34E0-15A6-4F11-9132-420DC4517E7D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DBDF-D3C9-4E40-BCAB-6343051D160C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C6FB-0480-4256-8425-073FF1512D53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962F-BAF1-48C6-AC0F-AD5771617329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A98F-E7C7-474D-B376-D4825679F528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C158-AA25-4ECB-B8EE-C181C1F1DBDD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5C3A-89ED-4EB6-8F24-A95259D0AE49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C093-D397-4EE9-8697-ED416CA0FE03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6D3C-1E2C-4E49-9FEF-8DF01774061A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C6CE-47B7-4C89-B1A2-E5F36B24F3EE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7727-6E20-4323-AFBB-22C5FC11D7B3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E3A59-27FF-44CB-BBFE-3A2670AFEC49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A05E9-F175-4E57-B2B1-89B0DE0FC8E8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797C7-D81D-4246-BB4C-73D91B7017AC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Physics of Energy Sources Lecture 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BASICS OF NUCLEAR PHYSICS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DC21-AC78-4AFB-AD00-0364F694FAFB}" type="datetime1">
              <a:rPr lang="en-US" b="1" smtClean="0"/>
              <a:pPr/>
              <a:t>2/24/2010</a:t>
            </a:fld>
            <a:endParaRPr lang="en-GB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/>
              <a:t>Physics of Energy Sources Lecture 14</a:t>
            </a:r>
            <a:endParaRPr lang="en-GB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b="1" smtClean="0"/>
              <a:pPr/>
              <a:t>1</a:t>
            </a:fld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71472" y="357167"/>
            <a:ext cx="8143932" cy="59732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2400" dirty="0" smtClean="0"/>
              <a:t>Define </a:t>
            </a:r>
            <a:r>
              <a:rPr lang="en-GB" sz="2400" dirty="0" smtClean="0">
                <a:solidFill>
                  <a:schemeClr val="hlink"/>
                </a:solidFill>
              </a:rPr>
              <a:t>QVALUE</a:t>
            </a:r>
            <a:r>
              <a:rPr lang="en-GB" sz="2400" dirty="0" smtClean="0"/>
              <a:t> of the reaction as</a:t>
            </a:r>
          </a:p>
          <a:p>
            <a:pPr>
              <a:buFont typeface="Wingdings" pitchFamily="2" charset="2"/>
              <a:buNone/>
            </a:pPr>
            <a:r>
              <a:rPr lang="en-GB" sz="2400" dirty="0" smtClean="0">
                <a:solidFill>
                  <a:schemeClr val="hlink"/>
                </a:solidFill>
              </a:rPr>
              <a:t>Q = ( Initial Rest Mass – Final Rest Mass)  x  c</a:t>
            </a:r>
            <a:r>
              <a:rPr lang="en-GB" sz="2400" baseline="30000" dirty="0" smtClean="0">
                <a:solidFill>
                  <a:schemeClr val="hlink"/>
                </a:solidFill>
              </a:rPr>
              <a:t>2</a:t>
            </a:r>
          </a:p>
          <a:p>
            <a:pPr>
              <a:buFont typeface="Wingdings" pitchFamily="2" charset="2"/>
              <a:buNone/>
            </a:pPr>
            <a:r>
              <a:rPr lang="en-GB" sz="2400" dirty="0" smtClean="0">
                <a:solidFill>
                  <a:srgbClr val="DC0081"/>
                </a:solidFill>
              </a:rPr>
              <a:t> = (M</a:t>
            </a:r>
            <a:r>
              <a:rPr lang="en-GB" sz="2400" baseline="-25000" dirty="0" smtClean="0">
                <a:solidFill>
                  <a:srgbClr val="DC0081"/>
                </a:solidFill>
              </a:rPr>
              <a:t>A</a:t>
            </a:r>
            <a:r>
              <a:rPr lang="en-GB" sz="2400" dirty="0" smtClean="0">
                <a:solidFill>
                  <a:srgbClr val="DC0081"/>
                </a:solidFill>
              </a:rPr>
              <a:t>+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DC0081"/>
                </a:solidFill>
              </a:rPr>
              <a:t>M</a:t>
            </a:r>
            <a:r>
              <a:rPr lang="en-GB" sz="2400" baseline="-25000" dirty="0" smtClean="0">
                <a:solidFill>
                  <a:srgbClr val="DC0081"/>
                </a:solidFill>
              </a:rPr>
              <a:t>B</a:t>
            </a:r>
            <a:r>
              <a:rPr lang="en-GB" sz="2400" dirty="0" smtClean="0">
                <a:solidFill>
                  <a:srgbClr val="DC0081"/>
                </a:solidFill>
              </a:rPr>
              <a:t> - </a:t>
            </a:r>
            <a:r>
              <a:rPr lang="en-GB" sz="2800" dirty="0" smtClean="0">
                <a:solidFill>
                  <a:srgbClr val="DC0081"/>
                </a:solidFill>
              </a:rPr>
              <a:t>M</a:t>
            </a:r>
            <a:r>
              <a:rPr lang="en-GB" sz="2800" baseline="-25000" dirty="0" smtClean="0">
                <a:solidFill>
                  <a:srgbClr val="DC0081"/>
                </a:solidFill>
              </a:rPr>
              <a:t>C</a:t>
            </a:r>
            <a:r>
              <a:rPr lang="en-GB" sz="2800" baseline="30000" dirty="0" smtClean="0">
                <a:solidFill>
                  <a:srgbClr val="DC0081"/>
                </a:solidFill>
              </a:rPr>
              <a:t> </a:t>
            </a:r>
            <a:r>
              <a:rPr lang="en-GB" sz="2800" dirty="0" smtClean="0">
                <a:solidFill>
                  <a:srgbClr val="DC0081"/>
                </a:solidFill>
              </a:rPr>
              <a:t>- M</a:t>
            </a:r>
            <a:r>
              <a:rPr lang="en-GB" sz="2800" baseline="-25000" dirty="0" smtClean="0">
                <a:solidFill>
                  <a:srgbClr val="DC0081"/>
                </a:solidFill>
              </a:rPr>
              <a:t>D</a:t>
            </a:r>
            <a:r>
              <a:rPr lang="en-GB" sz="2800" dirty="0" smtClean="0">
                <a:solidFill>
                  <a:srgbClr val="DC0081"/>
                </a:solidFill>
              </a:rPr>
              <a:t> -  M</a:t>
            </a:r>
            <a:r>
              <a:rPr lang="en-GB" sz="2800" baseline="-25000" dirty="0" smtClean="0">
                <a:solidFill>
                  <a:srgbClr val="DC0081"/>
                </a:solidFill>
              </a:rPr>
              <a:t>E</a:t>
            </a:r>
            <a:r>
              <a:rPr lang="en-GB" sz="2800" dirty="0" smtClean="0">
                <a:solidFill>
                  <a:srgbClr val="DC0081"/>
                </a:solidFill>
              </a:rPr>
              <a:t>) c</a:t>
            </a:r>
            <a:r>
              <a:rPr lang="en-GB" sz="2800" baseline="30000" dirty="0" smtClean="0">
                <a:solidFill>
                  <a:srgbClr val="DC0081"/>
                </a:solidFill>
              </a:rPr>
              <a:t>2</a:t>
            </a:r>
            <a:r>
              <a:rPr lang="en-GB" sz="2800" dirty="0" smtClean="0">
                <a:solidFill>
                  <a:srgbClr val="DC0081"/>
                </a:solidFill>
              </a:rPr>
              <a:t> </a:t>
            </a:r>
            <a:endParaRPr lang="en-GB" sz="2400" dirty="0" smtClean="0">
              <a:solidFill>
                <a:srgbClr val="DC008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GB" sz="2400" dirty="0" smtClean="0">
                <a:solidFill>
                  <a:srgbClr val="DC0081"/>
                </a:solidFill>
              </a:rPr>
              <a:t> = (</a:t>
            </a:r>
            <a:r>
              <a:rPr lang="en-GB" sz="2800" dirty="0" smtClean="0">
                <a:solidFill>
                  <a:srgbClr val="DC0081"/>
                </a:solidFill>
              </a:rPr>
              <a:t>T</a:t>
            </a:r>
            <a:r>
              <a:rPr lang="en-GB" sz="2800" baseline="-25000" dirty="0" smtClean="0">
                <a:solidFill>
                  <a:srgbClr val="DC0081"/>
                </a:solidFill>
              </a:rPr>
              <a:t>C</a:t>
            </a:r>
            <a:r>
              <a:rPr lang="en-GB" sz="2800" dirty="0" smtClean="0">
                <a:solidFill>
                  <a:srgbClr val="DC0081"/>
                </a:solidFill>
              </a:rPr>
              <a:t>+ T</a:t>
            </a:r>
            <a:r>
              <a:rPr lang="en-GB" sz="2800" baseline="-25000" dirty="0" smtClean="0">
                <a:solidFill>
                  <a:srgbClr val="DC0081"/>
                </a:solidFill>
              </a:rPr>
              <a:t>D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rgbClr val="DC0081"/>
                </a:solidFill>
              </a:rPr>
              <a:t>+ T</a:t>
            </a:r>
            <a:r>
              <a:rPr lang="en-GB" sz="2800" baseline="-25000" dirty="0" smtClean="0">
                <a:solidFill>
                  <a:srgbClr val="DC0081"/>
                </a:solidFill>
              </a:rPr>
              <a:t>E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rgbClr val="DC0081"/>
                </a:solidFill>
              </a:rPr>
              <a:t>- T</a:t>
            </a:r>
            <a:r>
              <a:rPr lang="en-GB" sz="2800" baseline="-25000" dirty="0" smtClean="0">
                <a:solidFill>
                  <a:srgbClr val="DC0081"/>
                </a:solidFill>
              </a:rPr>
              <a:t>A</a:t>
            </a:r>
            <a:r>
              <a:rPr lang="en-GB" sz="2800" dirty="0" smtClean="0">
                <a:solidFill>
                  <a:srgbClr val="DC0081"/>
                </a:solidFill>
              </a:rPr>
              <a:t>- T</a:t>
            </a:r>
            <a:r>
              <a:rPr lang="en-GB" sz="2800" baseline="-25000" dirty="0" smtClean="0">
                <a:solidFill>
                  <a:srgbClr val="DC0081"/>
                </a:solidFill>
              </a:rPr>
              <a:t>B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rgbClr val="DC0081"/>
                </a:solidFill>
              </a:rPr>
              <a:t>)				</a:t>
            </a:r>
            <a:r>
              <a:rPr lang="en-GB" sz="2800" b="1" dirty="0" smtClean="0">
                <a:solidFill>
                  <a:schemeClr val="accent2">
                    <a:lumMod val="50000"/>
                  </a:schemeClr>
                </a:solidFill>
              </a:rPr>
              <a:t>(14.2)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E.g. </a:t>
            </a:r>
          </a:p>
          <a:p>
            <a:pPr>
              <a:buFont typeface="Wingdings" pitchFamily="2" charset="2"/>
              <a:buNone/>
            </a:pPr>
            <a:r>
              <a:rPr lang="en-GB" sz="2400" dirty="0" smtClean="0"/>
              <a:t>   </a:t>
            </a:r>
            <a:r>
              <a:rPr lang="en-GB" sz="2400" dirty="0" smtClean="0">
                <a:solidFill>
                  <a:schemeClr val="accent2"/>
                </a:solidFill>
              </a:rPr>
              <a:t>n + </a:t>
            </a:r>
            <a:r>
              <a:rPr lang="en-GB" sz="2400" baseline="-25000" dirty="0" smtClean="0">
                <a:solidFill>
                  <a:schemeClr val="accent2"/>
                </a:solidFill>
              </a:rPr>
              <a:t>5</a:t>
            </a:r>
            <a:r>
              <a:rPr lang="en-GB" sz="2400" baseline="30000" dirty="0" smtClean="0">
                <a:solidFill>
                  <a:schemeClr val="accent2"/>
                </a:solidFill>
              </a:rPr>
              <a:t>10</a:t>
            </a:r>
            <a:r>
              <a:rPr lang="en-GB" sz="2400" dirty="0" smtClean="0">
                <a:solidFill>
                  <a:schemeClr val="accent2"/>
                </a:solidFill>
              </a:rPr>
              <a:t>B </a:t>
            </a:r>
            <a:r>
              <a:rPr lang="en-GB" sz="2400" dirty="0" smtClean="0">
                <a:solidFill>
                  <a:schemeClr val="accent2"/>
                </a:solidFill>
                <a:sym typeface="Wingdings" pitchFamily="2" charset="2"/>
              </a:rPr>
              <a:t> </a:t>
            </a:r>
            <a:r>
              <a:rPr lang="en-GB" sz="2400" baseline="-25000" dirty="0" smtClean="0">
                <a:solidFill>
                  <a:schemeClr val="accent2"/>
                </a:solidFill>
                <a:sym typeface="Wingdings" pitchFamily="2" charset="2"/>
              </a:rPr>
              <a:t>3</a:t>
            </a:r>
            <a:r>
              <a:rPr lang="en-GB" sz="2400" baseline="30000" dirty="0" smtClean="0">
                <a:solidFill>
                  <a:schemeClr val="accent2"/>
                </a:solidFill>
                <a:sym typeface="Wingdings" pitchFamily="2" charset="2"/>
              </a:rPr>
              <a:t>7</a:t>
            </a:r>
            <a:r>
              <a:rPr lang="en-GB" sz="2400" dirty="0" smtClean="0">
                <a:solidFill>
                  <a:schemeClr val="accent2"/>
                </a:solidFill>
                <a:sym typeface="Wingdings" pitchFamily="2" charset="2"/>
              </a:rPr>
              <a:t>Li + </a:t>
            </a:r>
            <a:r>
              <a:rPr lang="en-GB" sz="2400" dirty="0" smtClean="0">
                <a:solidFill>
                  <a:schemeClr val="accent2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GB" sz="2400" dirty="0" smtClean="0">
                <a:solidFill>
                  <a:schemeClr val="accent2"/>
                </a:solidFill>
                <a:sym typeface="Wingdings" pitchFamily="2" charset="2"/>
              </a:rPr>
              <a:t>   </a:t>
            </a:r>
            <a:r>
              <a:rPr lang="en-GB" sz="2400" dirty="0" smtClean="0">
                <a:sym typeface="Wingdings" pitchFamily="2" charset="2"/>
              </a:rPr>
              <a:t>OR</a:t>
            </a:r>
            <a:r>
              <a:rPr lang="en-GB" sz="2400" dirty="0" smtClean="0">
                <a:solidFill>
                  <a:schemeClr val="accent2"/>
                </a:solidFill>
                <a:sym typeface="Wingdings" pitchFamily="2" charset="2"/>
              </a:rPr>
              <a:t>   </a:t>
            </a:r>
            <a:r>
              <a:rPr lang="en-GB" sz="2400" baseline="30000" dirty="0" smtClean="0">
                <a:solidFill>
                  <a:schemeClr val="accent2"/>
                </a:solidFill>
                <a:sym typeface="Wingdings" pitchFamily="2" charset="2"/>
              </a:rPr>
              <a:t>10</a:t>
            </a:r>
            <a:r>
              <a:rPr lang="en-GB" sz="2400" dirty="0" smtClean="0">
                <a:solidFill>
                  <a:schemeClr val="accent2"/>
                </a:solidFill>
                <a:sym typeface="Wingdings" pitchFamily="2" charset="2"/>
              </a:rPr>
              <a:t>B(</a:t>
            </a:r>
            <a:r>
              <a:rPr lang="en-GB" sz="2400" dirty="0" err="1" smtClean="0">
                <a:solidFill>
                  <a:schemeClr val="accent2"/>
                </a:solidFill>
                <a:sym typeface="Wingdings" pitchFamily="2" charset="2"/>
              </a:rPr>
              <a:t>n,</a:t>
            </a:r>
            <a:r>
              <a:rPr lang="en-GB" sz="2400" dirty="0" err="1" smtClean="0">
                <a:solidFill>
                  <a:schemeClr val="accent2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GB" sz="2400" dirty="0" smtClean="0">
                <a:solidFill>
                  <a:schemeClr val="accent2"/>
                </a:solidFill>
                <a:sym typeface="Wingdings" pitchFamily="2" charset="2"/>
              </a:rPr>
              <a:t>)</a:t>
            </a:r>
            <a:r>
              <a:rPr lang="en-GB" sz="2400" baseline="30000" dirty="0" smtClean="0">
                <a:solidFill>
                  <a:schemeClr val="accent2"/>
                </a:solidFill>
                <a:sym typeface="Wingdings" pitchFamily="2" charset="2"/>
              </a:rPr>
              <a:t>7</a:t>
            </a:r>
            <a:r>
              <a:rPr lang="en-GB" sz="2400" dirty="0" smtClean="0">
                <a:solidFill>
                  <a:schemeClr val="accent2"/>
                </a:solidFill>
                <a:sym typeface="Wingdings" pitchFamily="2" charset="2"/>
              </a:rPr>
              <a:t>Li</a:t>
            </a:r>
            <a:endParaRPr lang="en-GB" sz="2800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GB" sz="2800" dirty="0" smtClean="0">
                <a:solidFill>
                  <a:schemeClr val="accent2"/>
                </a:solidFill>
              </a:rPr>
              <a:t>  </a:t>
            </a:r>
            <a:r>
              <a:rPr lang="en-GB" sz="2400" dirty="0" smtClean="0"/>
              <a:t>A      B       C     D</a:t>
            </a:r>
          </a:p>
          <a:p>
            <a:pPr lvl="2">
              <a:buFont typeface="Wingdings" pitchFamily="2" charset="2"/>
              <a:buChar char="§"/>
            </a:pPr>
            <a:r>
              <a:rPr lang="en-GB" sz="2400" dirty="0" smtClean="0"/>
              <a:t>M</a:t>
            </a:r>
            <a:r>
              <a:rPr lang="en-GB" sz="2400" baseline="-25000" dirty="0" smtClean="0"/>
              <a:t>A</a:t>
            </a:r>
            <a:r>
              <a:rPr lang="en-GB" sz="2400" dirty="0" smtClean="0"/>
              <a:t>+ M</a:t>
            </a:r>
            <a:r>
              <a:rPr lang="en-GB" sz="2400" baseline="-25000" dirty="0" smtClean="0"/>
              <a:t>B</a:t>
            </a:r>
            <a:r>
              <a:rPr lang="en-GB" sz="2400" dirty="0" smtClean="0"/>
              <a:t> = 11.02161 u</a:t>
            </a:r>
          </a:p>
          <a:p>
            <a:pPr lvl="2">
              <a:buFont typeface="Wingdings" pitchFamily="2" charset="2"/>
              <a:buChar char="§"/>
            </a:pPr>
            <a:r>
              <a:rPr lang="en-GB" sz="2400" dirty="0" smtClean="0"/>
              <a:t>M</a:t>
            </a:r>
            <a:r>
              <a:rPr lang="en-GB" sz="2400" baseline="-25000" dirty="0" smtClean="0"/>
              <a:t>C</a:t>
            </a:r>
            <a:r>
              <a:rPr lang="en-GB" sz="2400" baseline="30000" dirty="0" smtClean="0"/>
              <a:t> </a:t>
            </a:r>
            <a:r>
              <a:rPr lang="en-GB" sz="2400" dirty="0" smtClean="0"/>
              <a:t>+ M</a:t>
            </a:r>
            <a:r>
              <a:rPr lang="en-GB" sz="2400" baseline="-25000" dirty="0" smtClean="0"/>
              <a:t>D</a:t>
            </a:r>
            <a:r>
              <a:rPr lang="en-GB" sz="2400" dirty="0" smtClean="0"/>
              <a:t> = 11.01861 u</a:t>
            </a:r>
          </a:p>
          <a:p>
            <a:pPr lvl="2">
              <a:buFont typeface="Wingdings" pitchFamily="2" charset="2"/>
              <a:buChar char="§"/>
            </a:pPr>
            <a:r>
              <a:rPr lang="en-GB" sz="2400" dirty="0" smtClean="0"/>
              <a:t>Q = (11.02161-11.01861) x 931 = + 2.79 </a:t>
            </a:r>
            <a:r>
              <a:rPr lang="en-GB" sz="2400" dirty="0" err="1" smtClean="0"/>
              <a:t>MeV</a:t>
            </a:r>
            <a:endParaRPr lang="en-GB" sz="2400" dirty="0" smtClean="0"/>
          </a:p>
          <a:p>
            <a:pPr lvl="1">
              <a:buFont typeface="Wingdings" pitchFamily="2" charset="2"/>
              <a:buChar char="§"/>
            </a:pPr>
            <a:r>
              <a:rPr lang="en-GB" sz="2400" dirty="0" smtClean="0"/>
              <a:t>N.B. Q &gt; 0 (Exothermic reaction)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 smtClean="0"/>
              <a:t>         Q &lt; 0 (Endothermic reaction)</a:t>
            </a:r>
          </a:p>
        </p:txBody>
      </p:sp>
      <p:graphicFrame>
        <p:nvGraphicFramePr>
          <p:cNvPr id="1026" name="Object 2048"/>
          <p:cNvGraphicFramePr>
            <a:graphicFrameLocks noChangeAspect="1"/>
          </p:cNvGraphicFramePr>
          <p:nvPr/>
        </p:nvGraphicFramePr>
        <p:xfrm>
          <a:off x="4495800" y="3354266"/>
          <a:ext cx="152400" cy="149469"/>
        </p:xfrm>
        <a:graphic>
          <a:graphicData uri="http://schemas.openxmlformats.org/presentationml/2006/ole">
            <p:oleObj spid="_x0000_s5122" name="Equation" r:id="rId3" imgW="114120" imgH="215640" progId="Equation.3">
              <p:embed/>
            </p:oleObj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CF34-55C9-445F-B5D9-8F87A1106B91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85728"/>
            <a:ext cx="7929618" cy="604473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GB" sz="2600" b="1" dirty="0" smtClean="0"/>
              <a:t>Momentum Conservation</a:t>
            </a:r>
          </a:p>
          <a:p>
            <a:pPr>
              <a:buNone/>
            </a:pPr>
            <a:endParaRPr lang="en-GB" sz="2600" b="1" dirty="0" smtClean="0"/>
          </a:p>
          <a:p>
            <a:pPr lvl="1">
              <a:buFont typeface="Wingdings" pitchFamily="2" charset="2"/>
              <a:buNone/>
            </a:pPr>
            <a:r>
              <a:rPr lang="en-GB" sz="2600" u="sng" dirty="0" smtClean="0">
                <a:solidFill>
                  <a:schemeClr val="hlink"/>
                </a:solidFill>
              </a:rPr>
              <a:t>P</a:t>
            </a:r>
            <a:r>
              <a:rPr lang="en-GB" sz="2600" u="sng" baseline="-25000" dirty="0" smtClean="0">
                <a:solidFill>
                  <a:schemeClr val="hlink"/>
                </a:solidFill>
              </a:rPr>
              <a:t>A </a:t>
            </a:r>
            <a:r>
              <a:rPr lang="en-GB" sz="2600" dirty="0" smtClean="0">
                <a:solidFill>
                  <a:schemeClr val="hlink"/>
                </a:solidFill>
              </a:rPr>
              <a:t>+  </a:t>
            </a:r>
            <a:r>
              <a:rPr lang="en-GB" sz="2600" u="sng" dirty="0" smtClean="0">
                <a:solidFill>
                  <a:schemeClr val="hlink"/>
                </a:solidFill>
              </a:rPr>
              <a:t>P</a:t>
            </a:r>
            <a:r>
              <a:rPr lang="en-GB" sz="2600" u="sng" baseline="-25000" dirty="0" smtClean="0">
                <a:solidFill>
                  <a:schemeClr val="hlink"/>
                </a:solidFill>
              </a:rPr>
              <a:t>B</a:t>
            </a:r>
            <a:r>
              <a:rPr lang="en-GB" sz="2600" dirty="0" smtClean="0">
                <a:solidFill>
                  <a:schemeClr val="hlink"/>
                </a:solidFill>
              </a:rPr>
              <a:t>  =  </a:t>
            </a:r>
            <a:r>
              <a:rPr lang="en-GB" sz="2600" u="sng" dirty="0" smtClean="0">
                <a:solidFill>
                  <a:schemeClr val="hlink"/>
                </a:solidFill>
              </a:rPr>
              <a:t>P</a:t>
            </a:r>
            <a:r>
              <a:rPr lang="en-GB" sz="2600" u="sng" baseline="-25000" dirty="0" smtClean="0">
                <a:solidFill>
                  <a:schemeClr val="hlink"/>
                </a:solidFill>
              </a:rPr>
              <a:t>C</a:t>
            </a:r>
            <a:r>
              <a:rPr lang="en-GB" sz="2600" dirty="0" smtClean="0">
                <a:solidFill>
                  <a:schemeClr val="hlink"/>
                </a:solidFill>
              </a:rPr>
              <a:t> + </a:t>
            </a:r>
            <a:r>
              <a:rPr lang="en-GB" sz="2600" u="sng" dirty="0" smtClean="0">
                <a:solidFill>
                  <a:schemeClr val="hlink"/>
                </a:solidFill>
              </a:rPr>
              <a:t>P</a:t>
            </a:r>
            <a:r>
              <a:rPr lang="en-GB" sz="2600" u="sng" baseline="-25000" dirty="0" smtClean="0">
                <a:solidFill>
                  <a:schemeClr val="hlink"/>
                </a:solidFill>
              </a:rPr>
              <a:t>D</a:t>
            </a:r>
            <a:r>
              <a:rPr lang="en-GB" sz="2600" dirty="0" smtClean="0">
                <a:solidFill>
                  <a:schemeClr val="hlink"/>
                </a:solidFill>
              </a:rPr>
              <a:t>  +  </a:t>
            </a:r>
            <a:r>
              <a:rPr lang="en-GB" sz="2600" u="sng" dirty="0" smtClean="0">
                <a:solidFill>
                  <a:schemeClr val="hlink"/>
                </a:solidFill>
              </a:rPr>
              <a:t>P</a:t>
            </a:r>
            <a:r>
              <a:rPr lang="en-GB" sz="2600" u="sng" baseline="-25000" dirty="0" smtClean="0">
                <a:solidFill>
                  <a:schemeClr val="hlink"/>
                </a:solidFill>
              </a:rPr>
              <a:t>E</a:t>
            </a:r>
            <a:r>
              <a:rPr lang="en-GB" sz="2600" dirty="0" smtClean="0">
                <a:solidFill>
                  <a:schemeClr val="hlink"/>
                </a:solidFill>
              </a:rPr>
              <a:t> 			</a:t>
            </a:r>
            <a:r>
              <a:rPr lang="en-GB" sz="2600" b="1" dirty="0" smtClean="0">
                <a:solidFill>
                  <a:schemeClr val="accent2">
                    <a:lumMod val="50000"/>
                  </a:schemeClr>
                </a:solidFill>
              </a:rPr>
              <a:t>(14.3)</a:t>
            </a:r>
          </a:p>
          <a:p>
            <a:pPr lvl="1">
              <a:buFont typeface="Wingdings" pitchFamily="2" charset="2"/>
              <a:buChar char="§"/>
            </a:pPr>
            <a:r>
              <a:rPr lang="en-GB" sz="2600" dirty="0" smtClean="0"/>
              <a:t>Often only 2 massive nuclei are formed so </a:t>
            </a:r>
            <a:r>
              <a:rPr lang="en-GB" sz="2600" dirty="0" err="1" smtClean="0"/>
              <a:t>momenta</a:t>
            </a:r>
            <a:r>
              <a:rPr lang="en-GB" sz="2600" dirty="0" smtClean="0"/>
              <a:t> of other products (e.g. neutrons) can be ignored and</a:t>
            </a:r>
          </a:p>
          <a:p>
            <a:pPr lvl="1">
              <a:buFont typeface="Wingdings" pitchFamily="2" charset="2"/>
              <a:buNone/>
            </a:pPr>
            <a:r>
              <a:rPr lang="en-GB" sz="2600" dirty="0" smtClean="0"/>
              <a:t>       </a:t>
            </a:r>
            <a:r>
              <a:rPr lang="en-GB" sz="2600" u="sng" dirty="0" smtClean="0">
                <a:solidFill>
                  <a:schemeClr val="hlink"/>
                </a:solidFill>
              </a:rPr>
              <a:t>P</a:t>
            </a:r>
            <a:r>
              <a:rPr lang="en-GB" sz="2600" u="sng" baseline="-25000" dirty="0" smtClean="0">
                <a:solidFill>
                  <a:schemeClr val="hlink"/>
                </a:solidFill>
              </a:rPr>
              <a:t>A </a:t>
            </a:r>
            <a:r>
              <a:rPr lang="en-GB" sz="2600" dirty="0" smtClean="0">
                <a:solidFill>
                  <a:schemeClr val="hlink"/>
                </a:solidFill>
              </a:rPr>
              <a:t>+ </a:t>
            </a:r>
            <a:r>
              <a:rPr lang="en-GB" sz="2600" u="sng" dirty="0" smtClean="0">
                <a:solidFill>
                  <a:schemeClr val="hlink"/>
                </a:solidFill>
              </a:rPr>
              <a:t>P</a:t>
            </a:r>
            <a:r>
              <a:rPr lang="en-GB" sz="2600" u="sng" baseline="-25000" dirty="0" smtClean="0">
                <a:solidFill>
                  <a:schemeClr val="hlink"/>
                </a:solidFill>
              </a:rPr>
              <a:t>B</a:t>
            </a:r>
            <a:r>
              <a:rPr lang="en-GB" sz="2600" dirty="0" smtClean="0">
                <a:solidFill>
                  <a:schemeClr val="hlink"/>
                </a:solidFill>
              </a:rPr>
              <a:t> = </a:t>
            </a:r>
            <a:r>
              <a:rPr lang="en-GB" sz="2600" u="sng" dirty="0" smtClean="0">
                <a:solidFill>
                  <a:schemeClr val="hlink"/>
                </a:solidFill>
              </a:rPr>
              <a:t>P</a:t>
            </a:r>
            <a:r>
              <a:rPr lang="en-GB" sz="2600" u="sng" baseline="-25000" dirty="0" smtClean="0">
                <a:solidFill>
                  <a:schemeClr val="hlink"/>
                </a:solidFill>
              </a:rPr>
              <a:t>C</a:t>
            </a:r>
            <a:r>
              <a:rPr lang="en-GB" sz="2600" dirty="0" smtClean="0">
                <a:solidFill>
                  <a:schemeClr val="hlink"/>
                </a:solidFill>
              </a:rPr>
              <a:t> + </a:t>
            </a:r>
            <a:r>
              <a:rPr lang="en-GB" sz="2600" u="sng" dirty="0" smtClean="0">
                <a:solidFill>
                  <a:schemeClr val="hlink"/>
                </a:solidFill>
              </a:rPr>
              <a:t>P</a:t>
            </a:r>
            <a:r>
              <a:rPr lang="en-GB" sz="2600" u="sng" baseline="-25000" dirty="0" smtClean="0">
                <a:solidFill>
                  <a:schemeClr val="hlink"/>
                </a:solidFill>
              </a:rPr>
              <a:t>D</a:t>
            </a:r>
            <a:r>
              <a:rPr lang="en-GB" sz="2600" dirty="0" smtClean="0">
                <a:solidFill>
                  <a:schemeClr val="hlink"/>
                </a:solidFill>
              </a:rPr>
              <a:t>  </a:t>
            </a:r>
          </a:p>
          <a:p>
            <a:pPr lvl="1">
              <a:buFont typeface="Wingdings" pitchFamily="2" charset="2"/>
              <a:buChar char="§"/>
            </a:pPr>
            <a:r>
              <a:rPr lang="en-GB" sz="2600" dirty="0" smtClean="0"/>
              <a:t>In the laboratory frame B is often at rest so </a:t>
            </a:r>
            <a:r>
              <a:rPr lang="en-GB" sz="2600" u="sng" dirty="0" smtClean="0">
                <a:solidFill>
                  <a:schemeClr val="hlink"/>
                </a:solidFill>
              </a:rPr>
              <a:t>P</a:t>
            </a:r>
            <a:r>
              <a:rPr lang="en-GB" sz="2600" u="sng" baseline="-25000" dirty="0" smtClean="0">
                <a:solidFill>
                  <a:schemeClr val="hlink"/>
                </a:solidFill>
              </a:rPr>
              <a:t>B</a:t>
            </a:r>
            <a:r>
              <a:rPr lang="en-GB" sz="2600" dirty="0" smtClean="0">
                <a:solidFill>
                  <a:schemeClr val="hlink"/>
                </a:solidFill>
              </a:rPr>
              <a:t> = 0 </a:t>
            </a:r>
            <a:r>
              <a:rPr lang="en-GB" sz="2600" dirty="0" smtClean="0"/>
              <a:t>then</a:t>
            </a:r>
          </a:p>
          <a:p>
            <a:pPr lvl="1">
              <a:buFont typeface="Wingdings" pitchFamily="2" charset="2"/>
              <a:buNone/>
            </a:pPr>
            <a:r>
              <a:rPr lang="en-GB" sz="2600" dirty="0" smtClean="0"/>
              <a:t>      </a:t>
            </a:r>
            <a:r>
              <a:rPr lang="en-GB" sz="2600" u="sng" dirty="0" smtClean="0">
                <a:solidFill>
                  <a:schemeClr val="hlink"/>
                </a:solidFill>
              </a:rPr>
              <a:t>P</a:t>
            </a:r>
            <a:r>
              <a:rPr lang="en-GB" sz="2600" u="sng" baseline="-25000" dirty="0" smtClean="0">
                <a:solidFill>
                  <a:schemeClr val="hlink"/>
                </a:solidFill>
              </a:rPr>
              <a:t>A </a:t>
            </a:r>
            <a:r>
              <a:rPr lang="en-GB" sz="2600" dirty="0" smtClean="0">
                <a:solidFill>
                  <a:schemeClr val="hlink"/>
                </a:solidFill>
              </a:rPr>
              <a:t> = </a:t>
            </a:r>
            <a:r>
              <a:rPr lang="en-GB" sz="2600" u="sng" dirty="0" smtClean="0">
                <a:solidFill>
                  <a:schemeClr val="hlink"/>
                </a:solidFill>
              </a:rPr>
              <a:t>P</a:t>
            </a:r>
            <a:r>
              <a:rPr lang="en-GB" sz="2600" u="sng" baseline="-25000" dirty="0" smtClean="0">
                <a:solidFill>
                  <a:schemeClr val="hlink"/>
                </a:solidFill>
              </a:rPr>
              <a:t>C</a:t>
            </a:r>
            <a:r>
              <a:rPr lang="en-GB" sz="2600" dirty="0" smtClean="0">
                <a:solidFill>
                  <a:schemeClr val="hlink"/>
                </a:solidFill>
              </a:rPr>
              <a:t> + </a:t>
            </a:r>
            <a:r>
              <a:rPr lang="en-GB" sz="2600" u="sng" dirty="0" smtClean="0">
                <a:solidFill>
                  <a:schemeClr val="hlink"/>
                </a:solidFill>
              </a:rPr>
              <a:t>P</a:t>
            </a:r>
            <a:r>
              <a:rPr lang="en-GB" sz="2600" u="sng" baseline="-25000" dirty="0" smtClean="0">
                <a:solidFill>
                  <a:schemeClr val="hlink"/>
                </a:solidFill>
              </a:rPr>
              <a:t>D</a:t>
            </a:r>
          </a:p>
          <a:p>
            <a:pPr lvl="1">
              <a:buFont typeface="Wingdings" pitchFamily="2" charset="2"/>
              <a:buNone/>
            </a:pPr>
            <a:endParaRPr lang="en-GB" sz="2400" u="sng" baseline="-25000" dirty="0" smtClean="0">
              <a:solidFill>
                <a:schemeClr val="hlink"/>
              </a:solidFill>
            </a:endParaRPr>
          </a:p>
          <a:p>
            <a:pPr lvl="1">
              <a:buFont typeface="Wingdings" pitchFamily="2" charset="2"/>
              <a:buNone/>
            </a:pPr>
            <a:endParaRPr lang="en-GB" sz="2400" u="sng" baseline="-25000" dirty="0" smtClean="0">
              <a:solidFill>
                <a:schemeClr val="hlink"/>
              </a:solidFill>
            </a:endParaRPr>
          </a:p>
          <a:p>
            <a:pPr lvl="1">
              <a:buFont typeface="Wingdings" pitchFamily="2" charset="2"/>
              <a:buNone/>
            </a:pPr>
            <a:endParaRPr lang="en-GB" sz="2400" u="sng" baseline="-25000" dirty="0" smtClean="0">
              <a:solidFill>
                <a:schemeClr val="hlink"/>
              </a:solidFill>
            </a:endParaRPr>
          </a:p>
          <a:p>
            <a:pPr lvl="1">
              <a:buFont typeface="Wingdings" pitchFamily="2" charset="2"/>
              <a:buNone/>
            </a:pPr>
            <a:endParaRPr lang="en-GB" sz="2400" u="sng" baseline="-25000" dirty="0" smtClean="0">
              <a:solidFill>
                <a:schemeClr val="hlink"/>
              </a:solidFill>
            </a:endParaRPr>
          </a:p>
          <a:p>
            <a:pPr lvl="1">
              <a:buFont typeface="Wingdings" pitchFamily="2" charset="2"/>
              <a:buNone/>
            </a:pPr>
            <a:endParaRPr lang="en-GB" sz="2400" u="sng" baseline="-25000" dirty="0" smtClean="0">
              <a:solidFill>
                <a:schemeClr val="hlink"/>
              </a:solidFill>
            </a:endParaRPr>
          </a:p>
          <a:p>
            <a:pPr lvl="1">
              <a:buFont typeface="Wingdings" pitchFamily="2" charset="2"/>
              <a:buNone/>
            </a:pPr>
            <a:endParaRPr lang="en-GB" sz="2400" u="sng" baseline="-25000" dirty="0" smtClean="0">
              <a:solidFill>
                <a:schemeClr val="hlink"/>
              </a:solidFill>
            </a:endParaRPr>
          </a:p>
          <a:p>
            <a:endParaRPr lang="en-GB" dirty="0" smtClean="0"/>
          </a:p>
          <a:p>
            <a:r>
              <a:rPr lang="en-GB" sz="2600" dirty="0" smtClean="0"/>
              <a:t>Resolving components</a:t>
            </a:r>
          </a:p>
          <a:p>
            <a:pPr>
              <a:buFontTx/>
              <a:buNone/>
            </a:pPr>
            <a:r>
              <a:rPr lang="en-GB" sz="2600" dirty="0" smtClean="0"/>
              <a:t>        </a:t>
            </a:r>
            <a:r>
              <a:rPr lang="en-GB" sz="2600" dirty="0" smtClean="0">
                <a:solidFill>
                  <a:schemeClr val="accent2"/>
                </a:solidFill>
              </a:rPr>
              <a:t>P</a:t>
            </a:r>
            <a:r>
              <a:rPr lang="en-GB" sz="2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2600" dirty="0" smtClean="0">
                <a:solidFill>
                  <a:schemeClr val="accent2"/>
                </a:solidFill>
              </a:rPr>
              <a:t> = P</a:t>
            </a:r>
            <a:r>
              <a:rPr lang="en-GB" sz="2600" baseline="-25000" dirty="0" smtClean="0">
                <a:solidFill>
                  <a:schemeClr val="accent2"/>
                </a:solidFill>
              </a:rPr>
              <a:t>C</a:t>
            </a:r>
            <a:r>
              <a:rPr lang="en-GB" sz="2600" dirty="0" smtClean="0">
                <a:solidFill>
                  <a:schemeClr val="accent2"/>
                </a:solidFill>
              </a:rPr>
              <a:t> </a:t>
            </a:r>
            <a:r>
              <a:rPr lang="en-GB" sz="2600" dirty="0" err="1" smtClean="0">
                <a:solidFill>
                  <a:schemeClr val="accent2"/>
                </a:solidFill>
              </a:rPr>
              <a:t>cos</a:t>
            </a:r>
            <a:r>
              <a:rPr lang="en-GB" sz="2600" dirty="0" smtClean="0">
                <a:solidFill>
                  <a:schemeClr val="accent2"/>
                </a:solidFill>
              </a:rPr>
              <a:t> </a:t>
            </a:r>
            <a:r>
              <a:rPr lang="en-GB" sz="2600" dirty="0" smtClean="0">
                <a:solidFill>
                  <a:schemeClr val="accent2"/>
                </a:solidFill>
                <a:latin typeface="Symbol" pitchFamily="18" charset="2"/>
              </a:rPr>
              <a:t>q</a:t>
            </a:r>
            <a:r>
              <a:rPr lang="en-GB" sz="2600" dirty="0" smtClean="0">
                <a:solidFill>
                  <a:schemeClr val="accent2"/>
                </a:solidFill>
              </a:rPr>
              <a:t> + P</a:t>
            </a:r>
            <a:r>
              <a:rPr lang="en-GB" sz="2600" baseline="-25000" dirty="0" smtClean="0">
                <a:solidFill>
                  <a:schemeClr val="accent2"/>
                </a:solidFill>
              </a:rPr>
              <a:t>D</a:t>
            </a:r>
            <a:r>
              <a:rPr lang="en-GB" sz="2600" dirty="0" smtClean="0">
                <a:solidFill>
                  <a:schemeClr val="accent2"/>
                </a:solidFill>
              </a:rPr>
              <a:t> </a:t>
            </a:r>
            <a:r>
              <a:rPr lang="en-GB" sz="2600" dirty="0" err="1" smtClean="0">
                <a:solidFill>
                  <a:schemeClr val="accent2"/>
                </a:solidFill>
              </a:rPr>
              <a:t>cos</a:t>
            </a:r>
            <a:r>
              <a:rPr lang="en-GB" sz="2600" dirty="0" smtClean="0">
                <a:solidFill>
                  <a:schemeClr val="accent2"/>
                </a:solidFill>
              </a:rPr>
              <a:t> </a:t>
            </a:r>
            <a:r>
              <a:rPr lang="en-GB" sz="2600" dirty="0" smtClean="0">
                <a:solidFill>
                  <a:schemeClr val="accent2"/>
                </a:solidFill>
                <a:latin typeface="Symbol" pitchFamily="18" charset="2"/>
              </a:rPr>
              <a:t>f  </a:t>
            </a:r>
            <a:r>
              <a:rPr lang="en-GB" sz="2600" dirty="0" smtClean="0">
                <a:solidFill>
                  <a:schemeClr val="accent2"/>
                </a:solidFill>
              </a:rPr>
              <a:t>and</a:t>
            </a:r>
            <a:endParaRPr lang="en-GB" sz="2600" dirty="0" smtClean="0">
              <a:solidFill>
                <a:schemeClr val="accent2"/>
              </a:solidFill>
              <a:latin typeface="Symbol" pitchFamily="18" charset="2"/>
            </a:endParaRPr>
          </a:p>
          <a:p>
            <a:pPr lvl="1">
              <a:buFontTx/>
              <a:buNone/>
            </a:pPr>
            <a:r>
              <a:rPr lang="en-GB" sz="2600" dirty="0" smtClean="0"/>
              <a:t>   0 = P</a:t>
            </a:r>
            <a:r>
              <a:rPr lang="en-GB" sz="2600" baseline="-25000" dirty="0" smtClean="0"/>
              <a:t>C</a:t>
            </a:r>
            <a:r>
              <a:rPr lang="en-GB" sz="2600" dirty="0" smtClean="0"/>
              <a:t> sin </a:t>
            </a:r>
            <a:r>
              <a:rPr lang="en-GB" sz="2600" dirty="0" smtClean="0">
                <a:latin typeface="Symbol" pitchFamily="18" charset="2"/>
              </a:rPr>
              <a:t>q</a:t>
            </a:r>
            <a:r>
              <a:rPr lang="en-GB" sz="2600" dirty="0" smtClean="0"/>
              <a:t> - P</a:t>
            </a:r>
            <a:r>
              <a:rPr lang="en-GB" sz="2600" baseline="-25000" dirty="0" smtClean="0"/>
              <a:t>D</a:t>
            </a:r>
            <a:r>
              <a:rPr lang="en-GB" sz="2600" dirty="0" smtClean="0"/>
              <a:t> sin </a:t>
            </a:r>
            <a:r>
              <a:rPr lang="en-GB" sz="2600" dirty="0" smtClean="0">
                <a:latin typeface="Symbol" pitchFamily="18" charset="2"/>
              </a:rPr>
              <a:t>f</a:t>
            </a:r>
            <a:endParaRPr lang="en-GB" sz="2600" dirty="0" smtClean="0"/>
          </a:p>
          <a:p>
            <a:pPr lvl="1">
              <a:buFont typeface="Wingdings" pitchFamily="2" charset="2"/>
              <a:buNone/>
            </a:pPr>
            <a:endParaRPr lang="en-GB" sz="2400" dirty="0" smtClean="0">
              <a:solidFill>
                <a:schemeClr val="hlink"/>
              </a:solidFill>
            </a:endParaRPr>
          </a:p>
          <a:p>
            <a:pPr lvl="2">
              <a:buFont typeface="Wingdings" pitchFamily="2" charset="2"/>
              <a:buNone/>
            </a:pPr>
            <a:endParaRPr lang="en-GB" dirty="0" smtClean="0"/>
          </a:p>
          <a:p>
            <a:pPr>
              <a:buFont typeface="Wingdings" pitchFamily="2" charset="2"/>
              <a:buNone/>
            </a:pPr>
            <a:endParaRPr lang="en-GB" sz="2400" b="1" dirty="0" smtClean="0">
              <a:solidFill>
                <a:schemeClr val="hlink"/>
              </a:solidFill>
            </a:endParaRPr>
          </a:p>
        </p:txBody>
      </p:sp>
      <p:graphicFrame>
        <p:nvGraphicFramePr>
          <p:cNvPr id="2050" name="Object 1024"/>
          <p:cNvGraphicFramePr>
            <a:graphicFrameLocks noChangeAspect="1"/>
          </p:cNvGraphicFramePr>
          <p:nvPr/>
        </p:nvGraphicFramePr>
        <p:xfrm>
          <a:off x="1214414" y="3000372"/>
          <a:ext cx="6877049" cy="1903535"/>
        </p:xfrm>
        <a:graphic>
          <a:graphicData uri="http://schemas.openxmlformats.org/presentationml/2006/ole">
            <p:oleObj spid="_x0000_s6146" name="Designer Drawing" r:id="rId3" imgW="5157720" imgH="2749680" progId="">
              <p:embed/>
            </p:oleObj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CBD5-1CBC-4D46-8915-1F140326353B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7" y="642918"/>
            <a:ext cx="7405714" cy="5898559"/>
          </a:xfrm>
        </p:spPr>
        <p:txBody>
          <a:bodyPr>
            <a:normAutofit fontScale="92500"/>
          </a:bodyPr>
          <a:lstStyle/>
          <a:p>
            <a:r>
              <a:rPr lang="en-GB" sz="2400" dirty="0" smtClean="0"/>
              <a:t>For v &lt;&lt; c</a:t>
            </a:r>
          </a:p>
          <a:p>
            <a:pPr>
              <a:buFontTx/>
              <a:buNone/>
            </a:pPr>
            <a:r>
              <a:rPr lang="en-GB" sz="2400" dirty="0" smtClean="0"/>
              <a:t>     </a:t>
            </a:r>
            <a:r>
              <a:rPr lang="en-GB" sz="2400" dirty="0" smtClean="0">
                <a:solidFill>
                  <a:schemeClr val="accent2"/>
                </a:solidFill>
              </a:rPr>
              <a:t>T =  Mv</a:t>
            </a:r>
            <a:r>
              <a:rPr lang="en-GB" sz="2400" baseline="30000" dirty="0" smtClean="0">
                <a:solidFill>
                  <a:schemeClr val="accent2"/>
                </a:solidFill>
              </a:rPr>
              <a:t>2</a:t>
            </a:r>
            <a:r>
              <a:rPr lang="en-GB" sz="2400" dirty="0" smtClean="0">
                <a:solidFill>
                  <a:schemeClr val="accent2"/>
                </a:solidFill>
              </a:rPr>
              <a:t>/2 and P = </a:t>
            </a:r>
            <a:r>
              <a:rPr lang="en-GB" sz="2400" dirty="0" err="1" smtClean="0">
                <a:solidFill>
                  <a:schemeClr val="accent2"/>
                </a:solidFill>
              </a:rPr>
              <a:t>Mv</a:t>
            </a:r>
            <a:r>
              <a:rPr lang="en-GB" sz="2400" dirty="0" smtClean="0">
                <a:solidFill>
                  <a:schemeClr val="accent2"/>
                </a:solidFill>
              </a:rPr>
              <a:t>  so T = P</a:t>
            </a:r>
            <a:r>
              <a:rPr lang="en-GB" sz="2400" baseline="30000" dirty="0" smtClean="0">
                <a:solidFill>
                  <a:schemeClr val="accent2"/>
                </a:solidFill>
              </a:rPr>
              <a:t>2 </a:t>
            </a:r>
            <a:r>
              <a:rPr lang="en-GB" sz="2400" dirty="0" smtClean="0">
                <a:solidFill>
                  <a:schemeClr val="accent2"/>
                </a:solidFill>
              </a:rPr>
              <a:t>/ 2M</a:t>
            </a:r>
          </a:p>
          <a:p>
            <a:pPr>
              <a:buFontTx/>
              <a:buNone/>
            </a:pPr>
            <a:r>
              <a:rPr lang="en-GB" sz="2400" dirty="0" smtClean="0">
                <a:solidFill>
                  <a:schemeClr val="hlink"/>
                </a:solidFill>
              </a:rPr>
              <a:t> so Q = P</a:t>
            </a:r>
            <a:r>
              <a:rPr lang="en-GB" sz="2400" baseline="-25000" dirty="0" smtClean="0">
                <a:solidFill>
                  <a:schemeClr val="hlink"/>
                </a:solidFill>
              </a:rPr>
              <a:t>C</a:t>
            </a:r>
            <a:r>
              <a:rPr lang="en-GB" sz="2400" baseline="30000" dirty="0" smtClean="0">
                <a:solidFill>
                  <a:schemeClr val="hlink"/>
                </a:solidFill>
              </a:rPr>
              <a:t>2 </a:t>
            </a:r>
            <a:r>
              <a:rPr lang="en-GB" sz="2400" dirty="0" smtClean="0">
                <a:solidFill>
                  <a:schemeClr val="hlink"/>
                </a:solidFill>
              </a:rPr>
              <a:t>/ 2M</a:t>
            </a:r>
            <a:r>
              <a:rPr lang="en-GB" sz="2400" baseline="-25000" dirty="0" smtClean="0">
                <a:solidFill>
                  <a:schemeClr val="hlink"/>
                </a:solidFill>
              </a:rPr>
              <a:t>C</a:t>
            </a:r>
            <a:r>
              <a:rPr lang="en-GB" sz="2400" dirty="0" smtClean="0">
                <a:solidFill>
                  <a:schemeClr val="hlink"/>
                </a:solidFill>
              </a:rPr>
              <a:t> + P</a:t>
            </a:r>
            <a:r>
              <a:rPr lang="en-GB" sz="2400" baseline="-25000" dirty="0" smtClean="0">
                <a:solidFill>
                  <a:schemeClr val="hlink"/>
                </a:solidFill>
              </a:rPr>
              <a:t>D</a:t>
            </a:r>
            <a:r>
              <a:rPr lang="en-GB" sz="2400" baseline="30000" dirty="0" smtClean="0">
                <a:solidFill>
                  <a:schemeClr val="hlink"/>
                </a:solidFill>
              </a:rPr>
              <a:t>2 </a:t>
            </a:r>
            <a:r>
              <a:rPr lang="en-GB" sz="2400" dirty="0" smtClean="0">
                <a:solidFill>
                  <a:schemeClr val="hlink"/>
                </a:solidFill>
              </a:rPr>
              <a:t>/ 2M</a:t>
            </a:r>
            <a:r>
              <a:rPr lang="en-GB" sz="2400" baseline="-25000" dirty="0" smtClean="0">
                <a:solidFill>
                  <a:schemeClr val="hlink"/>
                </a:solidFill>
              </a:rPr>
              <a:t>D</a:t>
            </a:r>
            <a:r>
              <a:rPr lang="en-GB" sz="2400" dirty="0" smtClean="0">
                <a:solidFill>
                  <a:schemeClr val="hlink"/>
                </a:solidFill>
              </a:rPr>
              <a:t> - P</a:t>
            </a:r>
            <a:r>
              <a:rPr lang="en-GB" sz="2400" baseline="-25000" dirty="0" smtClean="0">
                <a:solidFill>
                  <a:schemeClr val="hlink"/>
                </a:solidFill>
              </a:rPr>
              <a:t>A</a:t>
            </a:r>
            <a:r>
              <a:rPr lang="en-GB" sz="2400" baseline="30000" dirty="0" smtClean="0">
                <a:solidFill>
                  <a:schemeClr val="hlink"/>
                </a:solidFill>
              </a:rPr>
              <a:t>2 </a:t>
            </a:r>
            <a:r>
              <a:rPr lang="en-GB" sz="2400" dirty="0" smtClean="0">
                <a:solidFill>
                  <a:schemeClr val="hlink"/>
                </a:solidFill>
              </a:rPr>
              <a:t>/ 2M</a:t>
            </a:r>
            <a:r>
              <a:rPr lang="en-GB" sz="2400" baseline="-25000" dirty="0" smtClean="0">
                <a:solidFill>
                  <a:schemeClr val="hlink"/>
                </a:solidFill>
              </a:rPr>
              <a:t>A</a:t>
            </a:r>
            <a:r>
              <a:rPr lang="en-GB" sz="2400" dirty="0" smtClean="0">
                <a:solidFill>
                  <a:schemeClr val="accent2"/>
                </a:solidFill>
              </a:rPr>
              <a:t> 		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(14.4)</a:t>
            </a:r>
          </a:p>
          <a:p>
            <a:pPr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E.g. for  reaction  n + </a:t>
            </a:r>
            <a:r>
              <a:rPr lang="en-GB" sz="2400" b="1" baseline="-25000" dirty="0" smtClean="0">
                <a:solidFill>
                  <a:srgbClr val="FF0000"/>
                </a:solidFill>
              </a:rPr>
              <a:t>5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10</a:t>
            </a:r>
            <a:r>
              <a:rPr lang="en-GB" sz="2400" b="1" dirty="0" smtClean="0">
                <a:solidFill>
                  <a:srgbClr val="FF0000"/>
                </a:solidFill>
              </a:rPr>
              <a:t>B </a:t>
            </a:r>
            <a:r>
              <a:rPr lang="en-GB" sz="2400" b="1" dirty="0" smtClean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en-GB" sz="2400" b="1" baseline="-25000" dirty="0" smtClean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GB" sz="2400" b="1" baseline="30000" dirty="0" smtClean="0">
                <a:solidFill>
                  <a:srgbClr val="FF0000"/>
                </a:solidFill>
                <a:sym typeface="Wingdings" pitchFamily="2" charset="2"/>
              </a:rPr>
              <a:t>7</a:t>
            </a:r>
            <a:r>
              <a:rPr lang="en-GB" sz="2400" b="1" dirty="0" smtClean="0">
                <a:solidFill>
                  <a:srgbClr val="FF0000"/>
                </a:solidFill>
                <a:sym typeface="Wingdings" pitchFamily="2" charset="2"/>
              </a:rPr>
              <a:t>Li + </a:t>
            </a:r>
            <a:r>
              <a:rPr lang="en-GB" sz="2400" b="1" dirty="0" smtClean="0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a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chemeClr val="accent2"/>
                </a:solidFill>
              </a:rPr>
              <a:t>Q &gt; 0 (p 9) so reaction can proceed with </a:t>
            </a:r>
            <a:r>
              <a:rPr lang="en-GB" sz="2400" dirty="0" err="1" smtClean="0">
                <a:solidFill>
                  <a:schemeClr val="accent2"/>
                </a:solidFill>
              </a:rPr>
              <a:t>T</a:t>
            </a:r>
            <a:r>
              <a:rPr lang="en-GB" sz="2400" baseline="-25000" dirty="0" err="1" smtClean="0">
                <a:solidFill>
                  <a:schemeClr val="accent2"/>
                </a:solidFill>
              </a:rPr>
              <a:t>n</a:t>
            </a:r>
            <a:r>
              <a:rPr lang="en-GB" sz="2400" dirty="0" smtClean="0">
                <a:solidFill>
                  <a:schemeClr val="accent2"/>
                </a:solidFill>
              </a:rPr>
              <a:t> ~ 0 and </a:t>
            </a:r>
            <a:r>
              <a:rPr lang="en-GB" sz="2400" dirty="0" err="1" smtClean="0">
                <a:solidFill>
                  <a:schemeClr val="accent2"/>
                </a:solidFill>
              </a:rPr>
              <a:t>P</a:t>
            </a:r>
            <a:r>
              <a:rPr lang="en-GB" sz="2400" baseline="-25000" dirty="0" err="1" smtClean="0">
                <a:solidFill>
                  <a:schemeClr val="accent2"/>
                </a:solidFill>
              </a:rPr>
              <a:t>n</a:t>
            </a:r>
            <a:r>
              <a:rPr lang="en-GB" sz="2400" dirty="0" smtClean="0">
                <a:solidFill>
                  <a:schemeClr val="accent2"/>
                </a:solidFill>
              </a:rPr>
              <a:t> ~ 0 </a:t>
            </a:r>
            <a:endParaRPr lang="en-GB" sz="2400" dirty="0" smtClean="0">
              <a:solidFill>
                <a:srgbClr val="DC0081"/>
              </a:solidFill>
            </a:endParaRPr>
          </a:p>
          <a:p>
            <a:r>
              <a:rPr lang="en-GB" sz="2400" baseline="-25000" dirty="0" smtClean="0">
                <a:solidFill>
                  <a:schemeClr val="accent2"/>
                </a:solidFill>
              </a:rPr>
              <a:t>5</a:t>
            </a:r>
            <a:r>
              <a:rPr lang="en-GB" sz="2400" baseline="30000" dirty="0" smtClean="0">
                <a:solidFill>
                  <a:schemeClr val="accent2"/>
                </a:solidFill>
              </a:rPr>
              <a:t>10</a:t>
            </a:r>
            <a:r>
              <a:rPr lang="en-GB" sz="2400" dirty="0" smtClean="0">
                <a:solidFill>
                  <a:schemeClr val="accent2"/>
                </a:solidFill>
              </a:rPr>
              <a:t>B is at rest (in control rod!)</a:t>
            </a:r>
          </a:p>
          <a:p>
            <a:pPr>
              <a:buFontTx/>
              <a:buNone/>
            </a:pPr>
            <a:r>
              <a:rPr lang="en-GB" sz="2400" dirty="0" smtClean="0">
                <a:solidFill>
                  <a:srgbClr val="DC0081"/>
                </a:solidFill>
              </a:rPr>
              <a:t>		 </a:t>
            </a:r>
            <a:r>
              <a:rPr lang="en-GB" sz="2400" u="sng" dirty="0" err="1" smtClean="0">
                <a:solidFill>
                  <a:srgbClr val="DC0081"/>
                </a:solidFill>
              </a:rPr>
              <a:t>P</a:t>
            </a:r>
            <a:r>
              <a:rPr lang="en-GB" sz="2400" baseline="-25000" dirty="0" err="1" smtClean="0">
                <a:solidFill>
                  <a:srgbClr val="DC0081"/>
                </a:solidFill>
              </a:rPr>
              <a:t>Li</a:t>
            </a:r>
            <a:r>
              <a:rPr lang="en-GB" sz="2400" dirty="0" smtClean="0">
                <a:solidFill>
                  <a:srgbClr val="DC0081"/>
                </a:solidFill>
              </a:rPr>
              <a:t> = - </a:t>
            </a:r>
            <a:r>
              <a:rPr lang="en-GB" sz="2400" u="sng" dirty="0" smtClean="0">
                <a:solidFill>
                  <a:srgbClr val="DC0081"/>
                </a:solidFill>
              </a:rPr>
              <a:t>P</a:t>
            </a:r>
            <a:r>
              <a:rPr lang="en-GB" sz="2400" baseline="-25000" dirty="0" smtClean="0">
                <a:solidFill>
                  <a:srgbClr val="DC0081"/>
                </a:solidFill>
                <a:latin typeface="Symbol" pitchFamily="18" charset="2"/>
              </a:rPr>
              <a:t>a</a:t>
            </a:r>
          </a:p>
          <a:p>
            <a:pPr>
              <a:buFontTx/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Q = P</a:t>
            </a:r>
            <a:r>
              <a:rPr lang="en-GB" sz="2400" baseline="-25000" dirty="0" smtClean="0">
                <a:solidFill>
                  <a:schemeClr val="tx2"/>
                </a:solidFill>
              </a:rPr>
              <a:t>Li</a:t>
            </a:r>
            <a:r>
              <a:rPr lang="en-GB" sz="2400" baseline="30000" dirty="0" smtClean="0">
                <a:solidFill>
                  <a:schemeClr val="tx2"/>
                </a:solidFill>
              </a:rPr>
              <a:t>2 </a:t>
            </a:r>
            <a:r>
              <a:rPr lang="en-GB" sz="2400" dirty="0" smtClean="0">
                <a:solidFill>
                  <a:schemeClr val="tx2"/>
                </a:solidFill>
              </a:rPr>
              <a:t>/ 2M</a:t>
            </a:r>
            <a:r>
              <a:rPr lang="en-GB" sz="2400" baseline="-25000" dirty="0" smtClean="0">
                <a:solidFill>
                  <a:schemeClr val="tx2"/>
                </a:solidFill>
              </a:rPr>
              <a:t>Li</a:t>
            </a:r>
            <a:r>
              <a:rPr lang="en-GB" sz="2400" dirty="0" smtClean="0">
                <a:solidFill>
                  <a:schemeClr val="tx2"/>
                </a:solidFill>
              </a:rPr>
              <a:t> + P</a:t>
            </a:r>
            <a:r>
              <a:rPr lang="en-GB" sz="2400" baseline="-25000" dirty="0" smtClean="0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en-GB" sz="2400" baseline="30000" dirty="0" smtClean="0">
                <a:solidFill>
                  <a:schemeClr val="tx2"/>
                </a:solidFill>
              </a:rPr>
              <a:t>2 </a:t>
            </a:r>
            <a:r>
              <a:rPr lang="en-GB" sz="2400" dirty="0" smtClean="0">
                <a:solidFill>
                  <a:schemeClr val="tx2"/>
                </a:solidFill>
              </a:rPr>
              <a:t>/ 2M</a:t>
            </a:r>
            <a:r>
              <a:rPr lang="en-GB" sz="2400" baseline="-25000" dirty="0" smtClean="0">
                <a:solidFill>
                  <a:schemeClr val="tx2"/>
                </a:solidFill>
                <a:latin typeface="Symbol" pitchFamily="18" charset="2"/>
              </a:rPr>
              <a:t>a</a:t>
            </a:r>
          </a:p>
          <a:p>
            <a:pPr>
              <a:buFont typeface="Symbol" pitchFamily="18" charset="2"/>
              <a:buChar char=" "/>
            </a:pPr>
            <a:r>
              <a:rPr lang="en-GB" sz="2400" dirty="0" smtClean="0">
                <a:solidFill>
                  <a:schemeClr val="tx2"/>
                </a:solidFill>
              </a:rPr>
              <a:t>= P</a:t>
            </a:r>
            <a:r>
              <a:rPr lang="en-GB" sz="2400" baseline="-25000" dirty="0" smtClean="0">
                <a:solidFill>
                  <a:schemeClr val="tx2"/>
                </a:solidFill>
              </a:rPr>
              <a:t>Li</a:t>
            </a:r>
            <a:r>
              <a:rPr lang="en-GB" sz="2400" baseline="30000" dirty="0" smtClean="0">
                <a:solidFill>
                  <a:schemeClr val="tx2"/>
                </a:solidFill>
              </a:rPr>
              <a:t>2 </a:t>
            </a:r>
            <a:r>
              <a:rPr lang="en-GB" sz="2400" dirty="0" smtClean="0">
                <a:solidFill>
                  <a:schemeClr val="tx2"/>
                </a:solidFill>
              </a:rPr>
              <a:t>(1/ 2M</a:t>
            </a:r>
            <a:r>
              <a:rPr lang="en-GB" sz="2400" baseline="-25000" dirty="0" smtClean="0">
                <a:solidFill>
                  <a:schemeClr val="tx2"/>
                </a:solidFill>
              </a:rPr>
              <a:t>Li</a:t>
            </a:r>
            <a:r>
              <a:rPr lang="en-GB" sz="2400" dirty="0" smtClean="0">
                <a:solidFill>
                  <a:schemeClr val="tx2"/>
                </a:solidFill>
              </a:rPr>
              <a:t> +1</a:t>
            </a:r>
            <a:r>
              <a:rPr lang="en-GB" sz="2400" baseline="30000" dirty="0" smtClean="0">
                <a:solidFill>
                  <a:schemeClr val="tx2"/>
                </a:solidFill>
              </a:rPr>
              <a:t> </a:t>
            </a:r>
            <a:r>
              <a:rPr lang="en-GB" sz="2400" dirty="0" smtClean="0">
                <a:solidFill>
                  <a:schemeClr val="tx2"/>
                </a:solidFill>
              </a:rPr>
              <a:t>/ 2M</a:t>
            </a:r>
            <a:r>
              <a:rPr lang="en-GB" sz="2400" baseline="-25000" dirty="0" smtClean="0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en-GB" sz="2400" dirty="0" smtClean="0">
                <a:solidFill>
                  <a:schemeClr val="tx2"/>
                </a:solidFill>
              </a:rPr>
              <a:t> )</a:t>
            </a:r>
          </a:p>
          <a:p>
            <a:pPr>
              <a:buFont typeface="Symbol" pitchFamily="18" charset="2"/>
              <a:buChar char=" "/>
            </a:pPr>
            <a:r>
              <a:rPr lang="en-GB" sz="2400" dirty="0" smtClean="0">
                <a:solidFill>
                  <a:schemeClr val="tx2"/>
                </a:solidFill>
              </a:rPr>
              <a:t>= P</a:t>
            </a:r>
            <a:r>
              <a:rPr lang="en-GB" sz="2400" baseline="-25000" dirty="0" smtClean="0">
                <a:solidFill>
                  <a:schemeClr val="tx2"/>
                </a:solidFill>
              </a:rPr>
              <a:t>Li</a:t>
            </a:r>
            <a:r>
              <a:rPr lang="en-GB" sz="2400" baseline="30000" dirty="0" smtClean="0">
                <a:solidFill>
                  <a:schemeClr val="tx2"/>
                </a:solidFill>
              </a:rPr>
              <a:t>2 </a:t>
            </a:r>
            <a:r>
              <a:rPr lang="en-GB" sz="2400" dirty="0" smtClean="0">
                <a:solidFill>
                  <a:schemeClr val="tx2"/>
                </a:solidFill>
              </a:rPr>
              <a:t>((</a:t>
            </a:r>
            <a:r>
              <a:rPr lang="en-GB" sz="2400" dirty="0" err="1" smtClean="0">
                <a:solidFill>
                  <a:schemeClr val="tx2"/>
                </a:solidFill>
              </a:rPr>
              <a:t>M</a:t>
            </a:r>
            <a:r>
              <a:rPr lang="en-GB" sz="2400" baseline="-25000" dirty="0" err="1" smtClean="0">
                <a:solidFill>
                  <a:schemeClr val="tx2"/>
                </a:solidFill>
              </a:rPr>
              <a:t>Li</a:t>
            </a:r>
            <a:r>
              <a:rPr lang="en-GB" sz="2400" dirty="0" smtClean="0">
                <a:solidFill>
                  <a:schemeClr val="tx2"/>
                </a:solidFill>
              </a:rPr>
              <a:t> + M</a:t>
            </a:r>
            <a:r>
              <a:rPr lang="en-GB" sz="2400" baseline="-25000" dirty="0" smtClean="0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en-GB" sz="2400" dirty="0" smtClean="0">
                <a:solidFill>
                  <a:schemeClr val="tx2"/>
                </a:solidFill>
              </a:rPr>
              <a:t> ) / (2 </a:t>
            </a:r>
            <a:r>
              <a:rPr lang="en-GB" sz="2400" dirty="0" err="1" smtClean="0">
                <a:solidFill>
                  <a:schemeClr val="tx2"/>
                </a:solidFill>
              </a:rPr>
              <a:t>M</a:t>
            </a:r>
            <a:r>
              <a:rPr lang="en-GB" sz="2400" baseline="-25000" dirty="0" err="1" smtClean="0">
                <a:solidFill>
                  <a:schemeClr val="tx2"/>
                </a:solidFill>
              </a:rPr>
              <a:t>Li</a:t>
            </a:r>
            <a:r>
              <a:rPr lang="en-GB" sz="2400" dirty="0" smtClean="0">
                <a:solidFill>
                  <a:schemeClr val="tx2"/>
                </a:solidFill>
              </a:rPr>
              <a:t> M</a:t>
            </a:r>
            <a:r>
              <a:rPr lang="en-GB" sz="2400" baseline="-25000" dirty="0" smtClean="0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en-GB" sz="2400" dirty="0" smtClean="0">
                <a:solidFill>
                  <a:schemeClr val="tx2"/>
                </a:solidFill>
              </a:rPr>
              <a:t> ) )</a:t>
            </a:r>
          </a:p>
          <a:p>
            <a:pPr>
              <a:buFont typeface="Symbol" pitchFamily="18" charset="2"/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So T </a:t>
            </a:r>
            <a:r>
              <a:rPr lang="en-GB" sz="2400" baseline="-25000" dirty="0" smtClean="0">
                <a:solidFill>
                  <a:schemeClr val="tx2"/>
                </a:solidFill>
              </a:rPr>
              <a:t>Li</a:t>
            </a:r>
            <a:r>
              <a:rPr lang="en-GB" sz="2400" dirty="0" smtClean="0">
                <a:solidFill>
                  <a:schemeClr val="tx2"/>
                </a:solidFill>
              </a:rPr>
              <a:t> = P</a:t>
            </a:r>
            <a:r>
              <a:rPr lang="en-GB" sz="2400" baseline="-25000" dirty="0" smtClean="0">
                <a:solidFill>
                  <a:schemeClr val="tx2"/>
                </a:solidFill>
              </a:rPr>
              <a:t>Li</a:t>
            </a:r>
            <a:r>
              <a:rPr lang="en-GB" sz="2400" baseline="30000" dirty="0" smtClean="0">
                <a:solidFill>
                  <a:schemeClr val="tx2"/>
                </a:solidFill>
              </a:rPr>
              <a:t>2 </a:t>
            </a:r>
            <a:r>
              <a:rPr lang="en-GB" sz="2400" dirty="0" smtClean="0">
                <a:solidFill>
                  <a:schemeClr val="tx2"/>
                </a:solidFill>
              </a:rPr>
              <a:t>/ 2M</a:t>
            </a:r>
            <a:r>
              <a:rPr lang="en-GB" sz="2400" baseline="-25000" dirty="0" smtClean="0">
                <a:solidFill>
                  <a:schemeClr val="tx2"/>
                </a:solidFill>
              </a:rPr>
              <a:t>Li</a:t>
            </a:r>
            <a:r>
              <a:rPr lang="en-GB" sz="2400" dirty="0" smtClean="0">
                <a:solidFill>
                  <a:schemeClr val="tx2"/>
                </a:solidFill>
              </a:rPr>
              <a:t> = Q M</a:t>
            </a:r>
            <a:r>
              <a:rPr lang="en-GB" sz="2400" baseline="-25000" dirty="0" smtClean="0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en-GB" sz="2400" dirty="0" smtClean="0">
                <a:solidFill>
                  <a:schemeClr val="tx2"/>
                </a:solidFill>
              </a:rPr>
              <a:t> / (</a:t>
            </a:r>
            <a:r>
              <a:rPr lang="en-GB" sz="2400" dirty="0" err="1" smtClean="0">
                <a:solidFill>
                  <a:schemeClr val="tx2"/>
                </a:solidFill>
              </a:rPr>
              <a:t>M</a:t>
            </a:r>
            <a:r>
              <a:rPr lang="en-GB" sz="2400" baseline="-25000" dirty="0" err="1" smtClean="0">
                <a:solidFill>
                  <a:schemeClr val="tx2"/>
                </a:solidFill>
              </a:rPr>
              <a:t>Li</a:t>
            </a:r>
            <a:r>
              <a:rPr lang="en-GB" sz="2400" dirty="0" smtClean="0">
                <a:solidFill>
                  <a:schemeClr val="tx2"/>
                </a:solidFill>
              </a:rPr>
              <a:t> + M</a:t>
            </a:r>
            <a:r>
              <a:rPr lang="en-GB" sz="2400" baseline="-25000" dirty="0" smtClean="0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en-GB" sz="2400" dirty="0" smtClean="0">
                <a:solidFill>
                  <a:schemeClr val="tx2"/>
                </a:solidFill>
              </a:rPr>
              <a:t> )		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(14.5)</a:t>
            </a:r>
          </a:p>
          <a:p>
            <a:pPr>
              <a:buFont typeface="Symbol" pitchFamily="18" charset="2"/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            = Q </a:t>
            </a:r>
            <a:r>
              <a:rPr lang="en-GB" sz="2400" dirty="0" err="1" smtClean="0">
                <a:solidFill>
                  <a:schemeClr val="tx2"/>
                </a:solidFill>
              </a:rPr>
              <a:t>A</a:t>
            </a:r>
            <a:r>
              <a:rPr lang="en-GB" sz="2400" baseline="-25000" dirty="0" err="1" smtClean="0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en-GB" sz="2400" dirty="0" smtClean="0">
                <a:solidFill>
                  <a:schemeClr val="tx2"/>
                </a:solidFill>
              </a:rPr>
              <a:t> / (</a:t>
            </a:r>
            <a:r>
              <a:rPr lang="en-GB" sz="2400" dirty="0" err="1" smtClean="0">
                <a:solidFill>
                  <a:schemeClr val="tx2"/>
                </a:solidFill>
              </a:rPr>
              <a:t>A</a:t>
            </a:r>
            <a:r>
              <a:rPr lang="en-GB" sz="2400" baseline="-25000" dirty="0" err="1" smtClean="0">
                <a:solidFill>
                  <a:schemeClr val="tx2"/>
                </a:solidFill>
              </a:rPr>
              <a:t>Li</a:t>
            </a:r>
            <a:r>
              <a:rPr lang="en-GB" sz="2400" dirty="0" smtClean="0">
                <a:solidFill>
                  <a:schemeClr val="tx2"/>
                </a:solidFill>
              </a:rPr>
              <a:t> + </a:t>
            </a:r>
            <a:r>
              <a:rPr lang="en-GB" sz="2400" dirty="0" err="1" smtClean="0">
                <a:solidFill>
                  <a:schemeClr val="tx2"/>
                </a:solidFill>
              </a:rPr>
              <a:t>A</a:t>
            </a:r>
            <a:r>
              <a:rPr lang="en-GB" sz="2400" baseline="-25000" dirty="0" err="1" smtClean="0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en-GB" sz="2400" dirty="0" smtClean="0">
                <a:solidFill>
                  <a:schemeClr val="tx2"/>
                </a:solidFill>
              </a:rPr>
              <a:t> ) = 2.79 x 4/11</a:t>
            </a:r>
          </a:p>
          <a:p>
            <a:pPr>
              <a:buFont typeface="Symbol" pitchFamily="18" charset="2"/>
              <a:buNone/>
            </a:pPr>
            <a:r>
              <a:rPr lang="en-GB" sz="2400" dirty="0" smtClean="0">
                <a:solidFill>
                  <a:schemeClr val="hlink"/>
                </a:solidFill>
              </a:rPr>
              <a:t>	 	</a:t>
            </a:r>
            <a:r>
              <a:rPr lang="en-GB" sz="2400" b="1" dirty="0" smtClean="0">
                <a:solidFill>
                  <a:srgbClr val="FF0000"/>
                </a:solidFill>
              </a:rPr>
              <a:t> T </a:t>
            </a:r>
            <a:r>
              <a:rPr lang="en-GB" sz="2400" b="1" baseline="-25000" dirty="0" smtClean="0">
                <a:solidFill>
                  <a:srgbClr val="FF0000"/>
                </a:solidFill>
              </a:rPr>
              <a:t>Li</a:t>
            </a:r>
            <a:r>
              <a:rPr lang="en-GB" sz="2400" b="1" dirty="0" smtClean="0">
                <a:solidFill>
                  <a:srgbClr val="FF0000"/>
                </a:solidFill>
              </a:rPr>
              <a:t> = 1.01 </a:t>
            </a:r>
            <a:r>
              <a:rPr lang="en-GB" sz="2400" b="1" dirty="0" err="1" smtClean="0">
                <a:solidFill>
                  <a:srgbClr val="FF0000"/>
                </a:solidFill>
              </a:rPr>
              <a:t>MeV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>
              <a:buFont typeface="Symbol" pitchFamily="18" charset="2"/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And 	 T </a:t>
            </a:r>
            <a:r>
              <a:rPr lang="en-GB" sz="2400" b="1" baseline="-25000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GB" sz="2400" b="1" dirty="0" smtClean="0">
                <a:solidFill>
                  <a:srgbClr val="FF0000"/>
                </a:solidFill>
              </a:rPr>
              <a:t> = 2.79 x 7/11 = 1.78 </a:t>
            </a:r>
            <a:r>
              <a:rPr lang="en-GB" sz="2400" b="1" dirty="0" err="1" smtClean="0">
                <a:solidFill>
                  <a:srgbClr val="FF0000"/>
                </a:solidFill>
              </a:rPr>
              <a:t>MeV</a:t>
            </a:r>
            <a:endParaRPr lang="en-GB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0FEB-B800-4C23-AFFE-D045131E824F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01080" cy="1417638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/>
              <a:t>Example: </a:t>
            </a:r>
            <a:r>
              <a:rPr lang="en-GB" sz="2400" b="0" baseline="30000" dirty="0" smtClean="0">
                <a:solidFill>
                  <a:schemeClr val="accent3">
                    <a:lumMod val="50000"/>
                  </a:schemeClr>
                </a:solidFill>
              </a:rPr>
              <a:t>212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Po decays to </a:t>
            </a:r>
            <a:r>
              <a:rPr lang="en-GB" sz="2400" b="0" baseline="30000" dirty="0" smtClean="0">
                <a:solidFill>
                  <a:schemeClr val="accent3">
                    <a:lumMod val="50000"/>
                  </a:schemeClr>
                </a:solidFill>
              </a:rPr>
              <a:t>208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Pb (ground state) emitting an 8.784 </a:t>
            </a:r>
            <a:r>
              <a:rPr lang="en-GB" sz="2400" b="0" dirty="0" err="1" smtClean="0">
                <a:solidFill>
                  <a:schemeClr val="accent3">
                    <a:lumMod val="50000"/>
                  </a:schemeClr>
                </a:solidFill>
              </a:rPr>
              <a:t>MeV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a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. Calculate the recoil energy of </a:t>
            </a:r>
            <a:r>
              <a:rPr lang="en-GB" sz="2400" b="0" baseline="30000" dirty="0" smtClean="0">
                <a:solidFill>
                  <a:schemeClr val="accent3">
                    <a:lumMod val="50000"/>
                  </a:schemeClr>
                </a:solidFill>
              </a:rPr>
              <a:t>208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Pb and the mass of</a:t>
            </a:r>
            <a:r>
              <a:rPr lang="en-GB" sz="2400" b="0" baseline="30000" dirty="0" smtClean="0">
                <a:solidFill>
                  <a:schemeClr val="accent3">
                    <a:lumMod val="50000"/>
                  </a:schemeClr>
                </a:solidFill>
              </a:rPr>
              <a:t>  212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Po.</a:t>
            </a:r>
            <a:b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	[M</a:t>
            </a:r>
            <a:r>
              <a:rPr lang="en-GB" sz="2400" b="0" baseline="-25000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a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= 4.002603u, </a:t>
            </a:r>
            <a:r>
              <a:rPr lang="en-GB" sz="2400" b="0" dirty="0" err="1" smtClean="0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GB" sz="2400" b="0" baseline="-25000" dirty="0" err="1" smtClean="0">
                <a:solidFill>
                  <a:schemeClr val="accent3">
                    <a:lumMod val="50000"/>
                  </a:schemeClr>
                </a:solidFill>
              </a:rPr>
              <a:t>Pb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= 207.976636u ]</a:t>
            </a:r>
            <a:endParaRPr lang="en-GB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736"/>
            <a:ext cx="9001156" cy="466883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We can use equation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(14.5) 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		</a:t>
            </a:r>
            <a:r>
              <a:rPr lang="en-GB" dirty="0" err="1" smtClean="0">
                <a:solidFill>
                  <a:schemeClr val="tx2"/>
                </a:solidFill>
              </a:rPr>
              <a:t>T</a:t>
            </a:r>
            <a:r>
              <a:rPr lang="en-GB" baseline="-25000" dirty="0" err="1" smtClean="0">
                <a:solidFill>
                  <a:schemeClr val="tx2"/>
                </a:solidFill>
              </a:rPr>
              <a:t>Pb</a:t>
            </a:r>
            <a:r>
              <a:rPr lang="en-GB" dirty="0" smtClean="0">
                <a:solidFill>
                  <a:schemeClr val="tx2"/>
                </a:solidFill>
              </a:rPr>
              <a:t> = Q M</a:t>
            </a:r>
            <a:r>
              <a:rPr lang="en-GB" baseline="-25000" dirty="0" smtClean="0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en-GB" dirty="0" smtClean="0">
                <a:solidFill>
                  <a:schemeClr val="tx2"/>
                </a:solidFill>
              </a:rPr>
              <a:t> / (</a:t>
            </a:r>
            <a:r>
              <a:rPr lang="en-GB" dirty="0" err="1" smtClean="0">
                <a:solidFill>
                  <a:schemeClr val="tx2"/>
                </a:solidFill>
              </a:rPr>
              <a:t>M</a:t>
            </a:r>
            <a:r>
              <a:rPr lang="en-GB" baseline="-25000" dirty="0" err="1" smtClean="0">
                <a:solidFill>
                  <a:schemeClr val="tx2"/>
                </a:solidFill>
              </a:rPr>
              <a:t>Pb</a:t>
            </a:r>
            <a:r>
              <a:rPr lang="en-GB" dirty="0" smtClean="0">
                <a:solidFill>
                  <a:schemeClr val="tx2"/>
                </a:solidFill>
              </a:rPr>
              <a:t> + M</a:t>
            </a:r>
            <a:r>
              <a:rPr lang="en-GB" baseline="-25000" dirty="0" smtClean="0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en-GB" dirty="0" smtClean="0">
                <a:solidFill>
                  <a:schemeClr val="tx2"/>
                </a:solidFill>
              </a:rPr>
              <a:t> ) and T</a:t>
            </a:r>
            <a:r>
              <a:rPr lang="en-GB" baseline="-25000" dirty="0" smtClean="0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en-GB" dirty="0" smtClean="0">
                <a:solidFill>
                  <a:schemeClr val="tx2"/>
                </a:solidFill>
              </a:rPr>
              <a:t> = Q </a:t>
            </a:r>
            <a:r>
              <a:rPr lang="en-GB" dirty="0" err="1" smtClean="0">
                <a:solidFill>
                  <a:schemeClr val="tx2"/>
                </a:solidFill>
              </a:rPr>
              <a:t>M</a:t>
            </a:r>
            <a:r>
              <a:rPr lang="en-GB" baseline="-25000" dirty="0" err="1" smtClean="0">
                <a:solidFill>
                  <a:schemeClr val="tx2"/>
                </a:solidFill>
              </a:rPr>
              <a:t>Pb</a:t>
            </a:r>
            <a:r>
              <a:rPr lang="en-GB" dirty="0" smtClean="0">
                <a:solidFill>
                  <a:schemeClr val="tx2"/>
                </a:solidFill>
              </a:rPr>
              <a:t> / (</a:t>
            </a:r>
            <a:r>
              <a:rPr lang="en-GB" dirty="0" err="1" smtClean="0">
                <a:solidFill>
                  <a:schemeClr val="tx2"/>
                </a:solidFill>
              </a:rPr>
              <a:t>M</a:t>
            </a:r>
            <a:r>
              <a:rPr lang="en-GB" baseline="-25000" dirty="0" err="1" smtClean="0">
                <a:solidFill>
                  <a:schemeClr val="tx2"/>
                </a:solidFill>
              </a:rPr>
              <a:t>Pb</a:t>
            </a:r>
            <a:r>
              <a:rPr lang="en-GB" dirty="0" smtClean="0">
                <a:solidFill>
                  <a:schemeClr val="tx2"/>
                </a:solidFill>
              </a:rPr>
              <a:t> + M</a:t>
            </a:r>
            <a:r>
              <a:rPr lang="en-GB" baseline="-25000" dirty="0" smtClean="0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en-GB" dirty="0" smtClean="0">
                <a:solidFill>
                  <a:schemeClr val="tx2"/>
                </a:solidFill>
              </a:rPr>
              <a:t> ) 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So 	8.784 = Q x 208/(208+4)	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				Hence </a:t>
            </a:r>
            <a:r>
              <a:rPr lang="en-GB" b="1" dirty="0" smtClean="0">
                <a:solidFill>
                  <a:srgbClr val="FF0000"/>
                </a:solidFill>
              </a:rPr>
              <a:t>Q = 8.9529 </a:t>
            </a:r>
            <a:r>
              <a:rPr lang="en-GB" b="1" dirty="0" err="1" smtClean="0">
                <a:solidFill>
                  <a:srgbClr val="FF0000"/>
                </a:solidFill>
              </a:rPr>
              <a:t>MeV</a:t>
            </a: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	Then the recoil energy of the lead is 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	 </a:t>
            </a:r>
            <a:r>
              <a:rPr lang="en-GB" b="1" dirty="0" err="1" smtClean="0">
                <a:solidFill>
                  <a:srgbClr val="FF0000"/>
                </a:solidFill>
              </a:rPr>
              <a:t>T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Pb</a:t>
            </a:r>
            <a:r>
              <a:rPr lang="en-GB" b="1" dirty="0" smtClean="0">
                <a:solidFill>
                  <a:srgbClr val="FF0000"/>
                </a:solidFill>
              </a:rPr>
              <a:t> =</a:t>
            </a:r>
            <a:r>
              <a:rPr lang="en-GB" dirty="0" smtClean="0">
                <a:solidFill>
                  <a:schemeClr val="tx2"/>
                </a:solidFill>
              </a:rPr>
              <a:t> 8.9529 x 4 / (208+4) = </a:t>
            </a:r>
            <a:r>
              <a:rPr lang="en-GB" b="1" dirty="0" smtClean="0">
                <a:solidFill>
                  <a:srgbClr val="FF0000"/>
                </a:solidFill>
              </a:rPr>
              <a:t>0.169 </a:t>
            </a:r>
            <a:r>
              <a:rPr lang="en-GB" b="1" dirty="0" err="1" smtClean="0">
                <a:solidFill>
                  <a:srgbClr val="FF0000"/>
                </a:solidFill>
              </a:rPr>
              <a:t>MeV</a:t>
            </a: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From (14.2)  Q = 8.9529 </a:t>
            </a:r>
            <a:r>
              <a:rPr lang="en-GB" dirty="0" err="1" smtClean="0">
                <a:solidFill>
                  <a:schemeClr val="tx2"/>
                </a:solidFill>
              </a:rPr>
              <a:t>MeV</a:t>
            </a:r>
            <a:r>
              <a:rPr lang="en-GB" dirty="0" smtClean="0">
                <a:solidFill>
                  <a:schemeClr val="tx2"/>
                </a:solidFill>
              </a:rPr>
              <a:t> = 8.9529 / 931.44 u = </a:t>
            </a:r>
            <a:r>
              <a:rPr lang="en-GB" dirty="0" err="1" smtClean="0">
                <a:solidFill>
                  <a:schemeClr val="tx2"/>
                </a:solidFill>
              </a:rPr>
              <a:t>M</a:t>
            </a:r>
            <a:r>
              <a:rPr lang="en-GB" baseline="-25000" dirty="0" err="1" smtClean="0">
                <a:solidFill>
                  <a:schemeClr val="tx2"/>
                </a:solidFill>
              </a:rPr>
              <a:t>Po</a:t>
            </a:r>
            <a:r>
              <a:rPr lang="en-GB" dirty="0" smtClean="0">
                <a:solidFill>
                  <a:schemeClr val="tx2"/>
                </a:solidFill>
              </a:rPr>
              <a:t> – M</a:t>
            </a:r>
            <a:r>
              <a:rPr lang="en-GB" baseline="-25000" dirty="0" smtClean="0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en-GB" dirty="0" smtClean="0">
                <a:solidFill>
                  <a:schemeClr val="tx2"/>
                </a:solidFill>
              </a:rPr>
              <a:t> - </a:t>
            </a:r>
            <a:r>
              <a:rPr lang="en-GB" dirty="0" err="1" smtClean="0">
                <a:solidFill>
                  <a:schemeClr val="tx2"/>
                </a:solidFill>
              </a:rPr>
              <a:t>M</a:t>
            </a:r>
            <a:r>
              <a:rPr lang="en-GB" baseline="-25000" dirty="0" err="1" smtClean="0">
                <a:solidFill>
                  <a:schemeClr val="tx2"/>
                </a:solidFill>
              </a:rPr>
              <a:t>Pb</a:t>
            </a:r>
            <a:endParaRPr lang="en-GB" baseline="-250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So</a:t>
            </a:r>
            <a:r>
              <a:rPr lang="en-GB" b="1" dirty="0" smtClean="0">
                <a:solidFill>
                  <a:srgbClr val="FF0000"/>
                </a:solidFill>
              </a:rPr>
              <a:t>		</a:t>
            </a:r>
            <a:r>
              <a:rPr lang="en-GB" dirty="0" err="1" smtClean="0">
                <a:solidFill>
                  <a:schemeClr val="tx2"/>
                </a:solidFill>
              </a:rPr>
              <a:t>M</a:t>
            </a:r>
            <a:r>
              <a:rPr lang="en-GB" baseline="-25000" dirty="0" err="1" smtClean="0">
                <a:solidFill>
                  <a:schemeClr val="tx2"/>
                </a:solidFill>
              </a:rPr>
              <a:t>Po</a:t>
            </a:r>
            <a:r>
              <a:rPr lang="en-GB" dirty="0" smtClean="0">
                <a:solidFill>
                  <a:schemeClr val="tx2"/>
                </a:solidFill>
              </a:rPr>
              <a:t> = 0.009619 +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4.002603 + 207.976636 u  </a:t>
            </a:r>
          </a:p>
          <a:p>
            <a:pPr>
              <a:buNone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		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Po</a:t>
            </a:r>
            <a:r>
              <a:rPr lang="en-GB" b="1" dirty="0" smtClean="0">
                <a:solidFill>
                  <a:srgbClr val="FF0000"/>
                </a:solidFill>
              </a:rPr>
              <a:t> = 211.988858 u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DAE-1BD6-4C61-8D02-55C68BCBFC55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500043"/>
            <a:ext cx="8215370" cy="583042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 b="1" dirty="0" smtClean="0"/>
              <a:t>  UNITS</a:t>
            </a:r>
          </a:p>
          <a:p>
            <a:pPr>
              <a:lnSpc>
                <a:spcPct val="90000"/>
              </a:lnSpc>
            </a:pPr>
            <a:r>
              <a:rPr lang="en-GB" sz="2400" b="1" dirty="0" smtClean="0">
                <a:solidFill>
                  <a:schemeClr val="accent2"/>
                </a:solidFill>
              </a:rPr>
              <a:t>Length</a:t>
            </a:r>
            <a:r>
              <a:rPr lang="en-GB" sz="2400" dirty="0" smtClean="0">
                <a:solidFill>
                  <a:schemeClr val="accent2"/>
                </a:solidFill>
              </a:rPr>
              <a:t> 	</a:t>
            </a:r>
            <a:r>
              <a:rPr lang="en-GB" sz="2400" dirty="0" err="1" smtClean="0">
                <a:solidFill>
                  <a:srgbClr val="8901F3"/>
                </a:solidFill>
              </a:rPr>
              <a:t>Femtometres</a:t>
            </a:r>
            <a:r>
              <a:rPr lang="en-GB" sz="2400" dirty="0" smtClean="0">
                <a:solidFill>
                  <a:srgbClr val="8901F3"/>
                </a:solidFill>
              </a:rPr>
              <a:t> or Fermi</a:t>
            </a:r>
            <a:endParaRPr lang="en-GB" sz="2800" dirty="0" smtClean="0">
              <a:solidFill>
                <a:srgbClr val="8901F3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sz="2400" dirty="0" smtClean="0">
                <a:solidFill>
                  <a:srgbClr val="DC0081"/>
                </a:solidFill>
              </a:rPr>
              <a:t>    1 fm =  10</a:t>
            </a:r>
            <a:r>
              <a:rPr lang="en-GB" sz="2400" baseline="30000" dirty="0" smtClean="0">
                <a:solidFill>
                  <a:srgbClr val="DC0081"/>
                </a:solidFill>
              </a:rPr>
              <a:t>-15</a:t>
            </a:r>
            <a:r>
              <a:rPr lang="en-GB" sz="2400" dirty="0" smtClean="0">
                <a:solidFill>
                  <a:srgbClr val="DC0081"/>
                </a:solidFill>
              </a:rPr>
              <a:t> m</a:t>
            </a:r>
          </a:p>
          <a:p>
            <a:pPr>
              <a:lnSpc>
                <a:spcPct val="90000"/>
              </a:lnSpc>
            </a:pPr>
            <a:r>
              <a:rPr lang="en-GB" sz="2400" b="1" dirty="0" smtClean="0">
                <a:solidFill>
                  <a:schemeClr val="accent2"/>
                </a:solidFill>
              </a:rPr>
              <a:t>Mass</a:t>
            </a:r>
            <a:r>
              <a:rPr lang="en-GB" sz="2400" dirty="0" smtClean="0">
                <a:solidFill>
                  <a:schemeClr val="accent2"/>
                </a:solidFill>
              </a:rPr>
              <a:t>  </a:t>
            </a:r>
            <a:r>
              <a:rPr lang="en-GB" sz="2400" dirty="0" smtClean="0">
                <a:solidFill>
                  <a:srgbClr val="8901F3"/>
                </a:solidFill>
              </a:rPr>
              <a:t>Atomic Mass Unit (</a:t>
            </a:r>
            <a:r>
              <a:rPr lang="en-GB" sz="2400" dirty="0" err="1" smtClean="0">
                <a:solidFill>
                  <a:srgbClr val="8901F3"/>
                </a:solidFill>
              </a:rPr>
              <a:t>a.m.u</a:t>
            </a:r>
            <a:r>
              <a:rPr lang="en-GB" sz="2400" dirty="0" smtClean="0">
                <a:solidFill>
                  <a:srgbClr val="8901F3"/>
                </a:solidFill>
              </a:rPr>
              <a:t>. or u)</a:t>
            </a:r>
            <a:endParaRPr lang="en-GB" sz="2800" dirty="0" smtClean="0">
              <a:solidFill>
                <a:srgbClr val="8901F3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sz="2400" dirty="0" smtClean="0">
                <a:solidFill>
                  <a:srgbClr val="DC0081"/>
                </a:solidFill>
              </a:rPr>
              <a:t>    1 u  =  1/12 mass of </a:t>
            </a:r>
            <a:r>
              <a:rPr lang="en-GB" sz="2400" baseline="30000" dirty="0" smtClean="0">
                <a:solidFill>
                  <a:srgbClr val="DC0081"/>
                </a:solidFill>
              </a:rPr>
              <a:t>12</a:t>
            </a:r>
            <a:r>
              <a:rPr lang="en-GB" sz="2400" dirty="0" smtClean="0">
                <a:solidFill>
                  <a:srgbClr val="DC0081"/>
                </a:solidFill>
              </a:rPr>
              <a:t>C Atom  = 1.66043 x 10</a:t>
            </a:r>
            <a:r>
              <a:rPr lang="en-GB" sz="2400" baseline="30000" dirty="0" smtClean="0">
                <a:solidFill>
                  <a:srgbClr val="DC0081"/>
                </a:solidFill>
              </a:rPr>
              <a:t>-27</a:t>
            </a:r>
            <a:r>
              <a:rPr lang="en-GB" sz="2400" dirty="0" smtClean="0">
                <a:solidFill>
                  <a:srgbClr val="DC0081"/>
                </a:solidFill>
              </a:rPr>
              <a:t> kg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sz="2400" dirty="0" smtClean="0">
                <a:solidFill>
                  <a:srgbClr val="DC0081"/>
                </a:solidFill>
              </a:rPr>
              <a:t>			(approx. mass of n or p)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In nuclear physics masses are usually quoted in units of MeV/c</a:t>
            </a:r>
            <a:r>
              <a:rPr lang="en-GB" sz="2400" baseline="30000" dirty="0" smtClean="0"/>
              <a:t>2</a:t>
            </a:r>
          </a:p>
          <a:p>
            <a:pPr lvl="2">
              <a:lnSpc>
                <a:spcPct val="90000"/>
              </a:lnSpc>
            </a:pPr>
            <a:r>
              <a:rPr lang="en-GB" sz="2000" dirty="0" smtClean="0"/>
              <a:t> Since E = m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c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  rest mass m</a:t>
            </a:r>
            <a:r>
              <a:rPr lang="en-GB" sz="2000" baseline="-25000" dirty="0" smtClean="0"/>
              <a:t>0 </a:t>
            </a:r>
            <a:r>
              <a:rPr lang="en-GB" sz="2000" dirty="0" smtClean="0"/>
              <a:t>= E / c</a:t>
            </a:r>
            <a:r>
              <a:rPr lang="en-GB" sz="2000" baseline="30000" dirty="0" smtClean="0"/>
              <a:t>2</a:t>
            </a:r>
            <a:endParaRPr lang="en-GB" sz="2000" dirty="0" smtClean="0"/>
          </a:p>
          <a:p>
            <a:pPr lvl="2">
              <a:lnSpc>
                <a:spcPct val="90000"/>
              </a:lnSpc>
            </a:pPr>
            <a:r>
              <a:rPr lang="en-GB" sz="2000" dirty="0" smtClean="0"/>
              <a:t>1 </a:t>
            </a:r>
            <a:r>
              <a:rPr lang="en-GB" sz="2000" dirty="0" err="1" smtClean="0"/>
              <a:t>eV</a:t>
            </a:r>
            <a:r>
              <a:rPr lang="en-GB" sz="2000" dirty="0" smtClean="0"/>
              <a:t> = 1.6021 x 10</a:t>
            </a:r>
            <a:r>
              <a:rPr lang="en-GB" sz="2000" baseline="30000" dirty="0" smtClean="0"/>
              <a:t>-19</a:t>
            </a:r>
            <a:r>
              <a:rPr lang="en-GB" sz="2000" dirty="0" smtClean="0"/>
              <a:t> J</a:t>
            </a:r>
          </a:p>
          <a:p>
            <a:pPr lvl="2"/>
            <a:r>
              <a:rPr lang="en-GB" sz="2000" dirty="0" smtClean="0"/>
              <a:t>Masses are measured in units of  </a:t>
            </a:r>
            <a:r>
              <a:rPr lang="en-GB" sz="2000" dirty="0" err="1" smtClean="0"/>
              <a:t>MeV</a:t>
            </a:r>
            <a:r>
              <a:rPr lang="en-GB" sz="2000" dirty="0" smtClean="0"/>
              <a:t> /  c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       (1 </a:t>
            </a:r>
            <a:r>
              <a:rPr lang="en-GB" sz="2000" dirty="0" err="1" smtClean="0"/>
              <a:t>MeV</a:t>
            </a:r>
            <a:r>
              <a:rPr lang="en-GB" sz="2000" dirty="0" smtClean="0"/>
              <a:t> = 10</a:t>
            </a:r>
            <a:r>
              <a:rPr lang="en-GB" sz="2000" baseline="30000" dirty="0" smtClean="0"/>
              <a:t>6 </a:t>
            </a:r>
            <a:r>
              <a:rPr lang="en-GB" sz="2000" dirty="0" err="1" smtClean="0"/>
              <a:t>eV</a:t>
            </a:r>
            <a:r>
              <a:rPr lang="en-GB" sz="2000" dirty="0" smtClean="0"/>
              <a:t>)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Example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rgbClr val="0070C0"/>
                </a:solidFill>
              </a:rPr>
              <a:t>1 u = 1.66043 x 10</a:t>
            </a:r>
            <a:r>
              <a:rPr lang="en-GB" baseline="30000" dirty="0" smtClean="0">
                <a:solidFill>
                  <a:srgbClr val="0070C0"/>
                </a:solidFill>
              </a:rPr>
              <a:t>-27</a:t>
            </a:r>
            <a:r>
              <a:rPr lang="en-GB" dirty="0" smtClean="0">
                <a:solidFill>
                  <a:srgbClr val="0070C0"/>
                </a:solidFill>
              </a:rPr>
              <a:t> x (2.99792 x 10</a:t>
            </a:r>
            <a:r>
              <a:rPr lang="en-GB" baseline="30000" dirty="0" smtClean="0">
                <a:solidFill>
                  <a:srgbClr val="0070C0"/>
                </a:solidFill>
              </a:rPr>
              <a:t>8</a:t>
            </a:r>
            <a:r>
              <a:rPr lang="en-GB" dirty="0" smtClean="0">
                <a:solidFill>
                  <a:srgbClr val="0070C0"/>
                </a:solidFill>
              </a:rPr>
              <a:t>)</a:t>
            </a:r>
            <a:r>
              <a:rPr lang="en-GB" baseline="30000" dirty="0" smtClean="0">
                <a:solidFill>
                  <a:srgbClr val="0070C0"/>
                </a:solidFill>
              </a:rPr>
              <a:t>2</a:t>
            </a:r>
            <a:r>
              <a:rPr lang="en-GB" dirty="0" smtClean="0">
                <a:solidFill>
                  <a:srgbClr val="0070C0"/>
                </a:solidFill>
              </a:rPr>
              <a:t> J = 1.49232 x 10</a:t>
            </a:r>
            <a:r>
              <a:rPr lang="en-GB" baseline="30000" dirty="0" smtClean="0">
                <a:solidFill>
                  <a:srgbClr val="0070C0"/>
                </a:solidFill>
              </a:rPr>
              <a:t>-10</a:t>
            </a:r>
            <a:r>
              <a:rPr lang="en-GB" dirty="0" smtClean="0">
                <a:solidFill>
                  <a:srgbClr val="0070C0"/>
                </a:solidFill>
              </a:rPr>
              <a:t> J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rgbClr val="0070C0"/>
                </a:solidFill>
              </a:rPr>
              <a:t> 1 </a:t>
            </a:r>
            <a:r>
              <a:rPr lang="en-GB" dirty="0" err="1" smtClean="0">
                <a:solidFill>
                  <a:srgbClr val="0070C0"/>
                </a:solidFill>
              </a:rPr>
              <a:t>MeV</a:t>
            </a:r>
            <a:r>
              <a:rPr lang="en-GB" dirty="0" smtClean="0">
                <a:solidFill>
                  <a:srgbClr val="0070C0"/>
                </a:solidFill>
              </a:rPr>
              <a:t> = (1.6021 x 10</a:t>
            </a:r>
            <a:r>
              <a:rPr lang="en-GB" baseline="30000" dirty="0" smtClean="0">
                <a:solidFill>
                  <a:srgbClr val="0070C0"/>
                </a:solidFill>
              </a:rPr>
              <a:t>-19</a:t>
            </a:r>
            <a:r>
              <a:rPr lang="en-GB" dirty="0" smtClean="0">
                <a:solidFill>
                  <a:srgbClr val="0070C0"/>
                </a:solidFill>
              </a:rPr>
              <a:t> x 10</a:t>
            </a:r>
            <a:r>
              <a:rPr lang="en-GB" baseline="30000" dirty="0" smtClean="0">
                <a:solidFill>
                  <a:srgbClr val="0070C0"/>
                </a:solidFill>
              </a:rPr>
              <a:t>6</a:t>
            </a:r>
            <a:r>
              <a:rPr lang="en-GB" dirty="0" smtClean="0">
                <a:solidFill>
                  <a:srgbClr val="0070C0"/>
                </a:solidFill>
              </a:rPr>
              <a:t> ) J           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rgbClr val="0070C0"/>
                </a:solidFill>
              </a:rPr>
              <a:t> 1 u = 1.49232 x 10</a:t>
            </a:r>
            <a:r>
              <a:rPr lang="en-GB" baseline="30000" dirty="0" smtClean="0">
                <a:solidFill>
                  <a:srgbClr val="0070C0"/>
                </a:solidFill>
              </a:rPr>
              <a:t>-10</a:t>
            </a:r>
            <a:r>
              <a:rPr lang="en-GB" dirty="0" smtClean="0">
                <a:solidFill>
                  <a:srgbClr val="0070C0"/>
                </a:solidFill>
              </a:rPr>
              <a:t> / 1.6021 x 10</a:t>
            </a:r>
            <a:r>
              <a:rPr lang="en-GB" baseline="30000" dirty="0" smtClean="0">
                <a:solidFill>
                  <a:srgbClr val="0070C0"/>
                </a:solidFill>
              </a:rPr>
              <a:t>-13</a:t>
            </a:r>
            <a:r>
              <a:rPr lang="en-GB" dirty="0" smtClean="0">
                <a:solidFill>
                  <a:srgbClr val="0070C0"/>
                </a:solidFill>
              </a:rPr>
              <a:t>   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rgbClr val="0070C0"/>
                </a:solidFill>
              </a:rPr>
              <a:t>      = 931.477  </a:t>
            </a:r>
            <a:r>
              <a:rPr lang="en-GB" dirty="0" err="1" smtClean="0">
                <a:solidFill>
                  <a:srgbClr val="0070C0"/>
                </a:solidFill>
              </a:rPr>
              <a:t>MeV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dirty="0" smtClean="0">
                <a:solidFill>
                  <a:srgbClr val="0070C0"/>
                </a:solidFill>
              </a:rPr>
              <a:t>/  c</a:t>
            </a:r>
            <a:r>
              <a:rPr lang="en-GB" baseline="30000" dirty="0" smtClean="0">
                <a:solidFill>
                  <a:srgbClr val="0070C0"/>
                </a:solidFill>
              </a:rPr>
              <a:t>2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</a:p>
          <a:p>
            <a:pPr lvl="2">
              <a:lnSpc>
                <a:spcPct val="90000"/>
              </a:lnSpc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72F2-4309-4485-967E-35F5464827B7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85729"/>
            <a:ext cx="8143932" cy="6044734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b="1" dirty="0" smtClean="0"/>
              <a:t> Nuclear Binding Energy</a:t>
            </a:r>
          </a:p>
          <a:p>
            <a:pPr>
              <a:buFontTx/>
              <a:buNone/>
            </a:pPr>
            <a:endParaRPr lang="en-GB" sz="2400" dirty="0" smtClean="0"/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1285852" y="1214422"/>
          <a:ext cx="6572296" cy="2157412"/>
        </p:xfrm>
        <a:graphic>
          <a:graphicData uri="http://schemas.openxmlformats.org/presentationml/2006/ole">
            <p:oleObj spid="_x0000_s2050" name="Designer Drawing" r:id="rId3" imgW="6480720" imgH="4862160" progId="">
              <p:embed/>
            </p:oleObj>
          </a:graphicData>
        </a:graphic>
      </p:graphicFrame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571472" y="3643314"/>
            <a:ext cx="7858180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Diagram shows the potential experienced by </a:t>
            </a:r>
            <a:r>
              <a:rPr lang="en-GB" sz="2400" dirty="0" smtClean="0">
                <a:solidFill>
                  <a:schemeClr val="accent1"/>
                </a:solidFill>
              </a:rPr>
              <a:t>a </a:t>
            </a:r>
            <a:r>
              <a:rPr lang="en-GB" sz="2400" dirty="0">
                <a:solidFill>
                  <a:schemeClr val="accent1"/>
                </a:solidFill>
              </a:rPr>
              <a:t>proton in the nucleus</a:t>
            </a:r>
          </a:p>
          <a:p>
            <a:pPr lvl="1">
              <a:buFontTx/>
              <a:buChar char="•"/>
            </a:pPr>
            <a:r>
              <a:rPr lang="en-GB" sz="2400" dirty="0">
                <a:solidFill>
                  <a:schemeClr val="accent2"/>
                </a:solidFill>
              </a:rPr>
              <a:t>Attractive nuclear forces</a:t>
            </a:r>
          </a:p>
          <a:p>
            <a:pPr lvl="1">
              <a:buFontTx/>
              <a:buChar char="•"/>
            </a:pPr>
            <a:r>
              <a:rPr lang="en-GB" sz="2400" dirty="0">
                <a:solidFill>
                  <a:schemeClr val="accent2"/>
                </a:solidFill>
              </a:rPr>
              <a:t>Repulsive coulomb forces (not seen by </a:t>
            </a:r>
          </a:p>
          <a:p>
            <a:pPr lvl="1"/>
            <a:r>
              <a:rPr lang="en-GB" sz="2400" dirty="0">
                <a:solidFill>
                  <a:schemeClr val="accent2"/>
                </a:solidFill>
              </a:rPr>
              <a:t>the neutrons)</a:t>
            </a: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The </a:t>
            </a:r>
            <a:r>
              <a:rPr lang="en-GB" sz="2400" dirty="0">
                <a:solidFill>
                  <a:schemeClr val="hlink"/>
                </a:solidFill>
              </a:rPr>
              <a:t>BINDING ENERGY</a:t>
            </a:r>
            <a:r>
              <a:rPr lang="en-GB" sz="2400" dirty="0">
                <a:solidFill>
                  <a:schemeClr val="accent1"/>
                </a:solidFill>
              </a:rPr>
              <a:t> of a nucleon is </a:t>
            </a:r>
            <a:r>
              <a:rPr lang="en-GB" sz="2400" dirty="0" smtClean="0">
                <a:solidFill>
                  <a:schemeClr val="accent1"/>
                </a:solidFill>
              </a:rPr>
              <a:t>the energy </a:t>
            </a:r>
            <a:r>
              <a:rPr lang="en-GB" sz="2400" dirty="0">
                <a:solidFill>
                  <a:schemeClr val="accent1"/>
                </a:solidFill>
              </a:rPr>
              <a:t>required to release it from the nucleus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E775-E7B9-402F-A9E7-73EC11EBCA39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571481"/>
            <a:ext cx="8143932" cy="5811736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The total binding energy of the nucleus</a:t>
            </a:r>
          </a:p>
          <a:p>
            <a:pPr>
              <a:buFontTx/>
              <a:buNone/>
            </a:pPr>
            <a:r>
              <a:rPr lang="en-GB" sz="2400" dirty="0" smtClean="0">
                <a:solidFill>
                  <a:schemeClr val="hlink"/>
                </a:solidFill>
              </a:rPr>
              <a:t>		B.E. = (</a:t>
            </a:r>
            <a:r>
              <a:rPr lang="en-GB" sz="2400" dirty="0" err="1" smtClean="0">
                <a:solidFill>
                  <a:schemeClr val="hlink"/>
                </a:solidFill>
              </a:rPr>
              <a:t>Zm</a:t>
            </a:r>
            <a:r>
              <a:rPr lang="en-GB" sz="2400" baseline="-25000" dirty="0" err="1" smtClean="0">
                <a:solidFill>
                  <a:schemeClr val="hlink"/>
                </a:solidFill>
              </a:rPr>
              <a:t>p</a:t>
            </a:r>
            <a:r>
              <a:rPr lang="en-GB" sz="2400" dirty="0" smtClean="0">
                <a:solidFill>
                  <a:schemeClr val="hlink"/>
                </a:solidFill>
              </a:rPr>
              <a:t> + </a:t>
            </a:r>
            <a:r>
              <a:rPr lang="en-GB" sz="2400" dirty="0" err="1" smtClean="0">
                <a:solidFill>
                  <a:schemeClr val="hlink"/>
                </a:solidFill>
              </a:rPr>
              <a:t>Nm</a:t>
            </a:r>
            <a:r>
              <a:rPr lang="en-GB" sz="2400" baseline="-25000" dirty="0" err="1" smtClean="0">
                <a:solidFill>
                  <a:schemeClr val="hlink"/>
                </a:solidFill>
              </a:rPr>
              <a:t>n</a:t>
            </a:r>
            <a:r>
              <a:rPr lang="en-GB" sz="2400" dirty="0" smtClean="0">
                <a:solidFill>
                  <a:schemeClr val="hlink"/>
                </a:solidFill>
              </a:rPr>
              <a:t> – M) c</a:t>
            </a:r>
            <a:r>
              <a:rPr lang="en-GB" sz="2400" baseline="30000" dirty="0" smtClean="0">
                <a:solidFill>
                  <a:schemeClr val="hlink"/>
                </a:solidFill>
              </a:rPr>
              <a:t>2</a:t>
            </a:r>
          </a:p>
          <a:p>
            <a:pPr>
              <a:buFontTx/>
              <a:buNone/>
            </a:pPr>
            <a:r>
              <a:rPr lang="en-GB" sz="2400" dirty="0" smtClean="0"/>
              <a:t>	= sum of masses of constituents – mass</a:t>
            </a:r>
          </a:p>
          <a:p>
            <a:pPr>
              <a:buFontTx/>
              <a:buNone/>
            </a:pPr>
            <a:r>
              <a:rPr lang="en-GB" sz="2400" dirty="0" smtClean="0"/>
              <a:t>        of nucleus </a:t>
            </a:r>
          </a:p>
          <a:p>
            <a:pPr lvl="1"/>
            <a:r>
              <a:rPr lang="en-GB" sz="2400" dirty="0" smtClean="0"/>
              <a:t>The quantity in brackets is also known as the </a:t>
            </a:r>
            <a:r>
              <a:rPr lang="en-GB" sz="2400" dirty="0" smtClean="0">
                <a:solidFill>
                  <a:schemeClr val="hlink"/>
                </a:solidFill>
              </a:rPr>
              <a:t>MASS DEFECT </a:t>
            </a:r>
            <a:r>
              <a:rPr lang="en-GB" sz="2400" dirty="0" smtClean="0">
                <a:solidFill>
                  <a:schemeClr val="hlink"/>
                </a:solidFill>
                <a:latin typeface="Symbol" pitchFamily="18" charset="2"/>
              </a:rPr>
              <a:t>D</a:t>
            </a:r>
          </a:p>
          <a:p>
            <a:pPr lvl="1"/>
            <a:r>
              <a:rPr lang="en-GB" sz="2400" dirty="0" err="1" smtClean="0"/>
              <a:t>e.g.for</a:t>
            </a:r>
            <a:r>
              <a:rPr lang="en-GB" sz="2400" dirty="0" smtClean="0"/>
              <a:t> </a:t>
            </a:r>
            <a:r>
              <a:rPr lang="en-GB" sz="2400" baseline="30000" dirty="0" smtClean="0"/>
              <a:t>16</a:t>
            </a:r>
            <a:r>
              <a:rPr lang="en-GB" sz="2400" dirty="0" smtClean="0"/>
              <a:t>O </a:t>
            </a:r>
          </a:p>
          <a:p>
            <a:pPr lvl="2">
              <a:buFont typeface="Wingdings" pitchFamily="2" charset="2"/>
              <a:buChar char="§"/>
            </a:pPr>
            <a:r>
              <a:rPr lang="en-GB" sz="2200" dirty="0" smtClean="0">
                <a:latin typeface="Symbol" pitchFamily="18" charset="2"/>
              </a:rPr>
              <a:t>D</a:t>
            </a:r>
            <a:r>
              <a:rPr lang="en-GB" sz="2200" dirty="0" smtClean="0"/>
              <a:t> =0.137 u </a:t>
            </a:r>
            <a:r>
              <a:rPr lang="en-GB" sz="2200" dirty="0" smtClean="0">
                <a:sym typeface="Wingdings" pitchFamily="2" charset="2"/>
              </a:rPr>
              <a:t> B.E. = 128 </a:t>
            </a:r>
            <a:r>
              <a:rPr lang="en-GB" sz="2200" dirty="0" err="1" smtClean="0">
                <a:sym typeface="Wingdings" pitchFamily="2" charset="2"/>
              </a:rPr>
              <a:t>MeV</a:t>
            </a:r>
            <a:r>
              <a:rPr lang="en-GB" sz="2200" dirty="0" smtClean="0">
                <a:sym typeface="Wingdings" pitchFamily="2" charset="2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 B.E. of nucleons in nuclei &gt;&gt; B.E. of electrons in atoms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Easier to measure mass of atoms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 smtClean="0"/>
              <a:t>For Hydrogen  </a:t>
            </a:r>
            <a:r>
              <a:rPr lang="en-GB" sz="2400" dirty="0" err="1" smtClean="0"/>
              <a:t>m</a:t>
            </a:r>
            <a:r>
              <a:rPr lang="en-GB" sz="2400" baseline="-25000" dirty="0" err="1" smtClean="0"/>
              <a:t>H</a:t>
            </a:r>
            <a:r>
              <a:rPr lang="en-GB" sz="2400" dirty="0" smtClean="0"/>
              <a:t> = m</a:t>
            </a:r>
            <a:r>
              <a:rPr lang="en-GB" sz="2400" baseline="-25000" dirty="0" smtClean="0"/>
              <a:t>p</a:t>
            </a:r>
            <a:r>
              <a:rPr lang="en-GB" sz="2400" dirty="0" smtClean="0"/>
              <a:t> + m</a:t>
            </a:r>
            <a:r>
              <a:rPr lang="en-GB" sz="2400" baseline="-25000" dirty="0" smtClean="0"/>
              <a:t>e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 smtClean="0"/>
              <a:t>For an atom M</a:t>
            </a:r>
            <a:r>
              <a:rPr lang="en-GB" sz="2400" baseline="-25000" dirty="0" smtClean="0"/>
              <a:t>A</a:t>
            </a:r>
            <a:r>
              <a:rPr lang="en-GB" sz="2400" dirty="0" smtClean="0"/>
              <a:t>= </a:t>
            </a:r>
            <a:r>
              <a:rPr lang="en-GB" sz="2400" dirty="0" err="1" smtClean="0"/>
              <a:t>M</a:t>
            </a:r>
            <a:r>
              <a:rPr lang="en-GB" sz="2400" baseline="-25000" dirty="0" err="1" smtClean="0"/>
              <a:t>nuc</a:t>
            </a:r>
            <a:r>
              <a:rPr lang="en-GB" sz="2400" dirty="0" smtClean="0"/>
              <a:t> + </a:t>
            </a:r>
            <a:r>
              <a:rPr lang="en-GB" sz="2400" dirty="0" err="1" smtClean="0"/>
              <a:t>Zm</a:t>
            </a:r>
            <a:r>
              <a:rPr lang="en-GB" sz="2400" baseline="-25000" dirty="0" err="1" smtClean="0"/>
              <a:t>e</a:t>
            </a:r>
            <a:endParaRPr lang="en-GB" sz="2400" dirty="0" smtClean="0"/>
          </a:p>
          <a:p>
            <a:pPr lvl="1"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hlink"/>
                </a:solidFill>
                <a:latin typeface="Symbol" pitchFamily="18" charset="2"/>
              </a:rPr>
              <a:t>D = </a:t>
            </a:r>
            <a:r>
              <a:rPr lang="en-GB" sz="2400" dirty="0" err="1" smtClean="0">
                <a:solidFill>
                  <a:schemeClr val="hlink"/>
                </a:solidFill>
                <a:latin typeface="Symbol" pitchFamily="18" charset="2"/>
              </a:rPr>
              <a:t>Z</a:t>
            </a:r>
            <a:r>
              <a:rPr lang="en-GB" sz="2400" dirty="0" err="1" smtClean="0">
                <a:solidFill>
                  <a:schemeClr val="hlink"/>
                </a:solidFill>
              </a:rPr>
              <a:t>m</a:t>
            </a:r>
            <a:r>
              <a:rPr lang="en-GB" sz="2400" baseline="-25000" dirty="0" err="1" smtClean="0">
                <a:solidFill>
                  <a:schemeClr val="hlink"/>
                </a:solidFill>
              </a:rPr>
              <a:t>H</a:t>
            </a:r>
            <a:r>
              <a:rPr lang="en-GB" sz="2400" dirty="0" smtClean="0">
                <a:solidFill>
                  <a:schemeClr val="hlink"/>
                </a:solidFill>
                <a:latin typeface="Symbol" pitchFamily="18" charset="2"/>
              </a:rPr>
              <a:t> + </a:t>
            </a:r>
            <a:r>
              <a:rPr lang="en-GB" sz="2400" dirty="0" err="1" smtClean="0">
                <a:solidFill>
                  <a:schemeClr val="hlink"/>
                </a:solidFill>
                <a:latin typeface="Symbol" pitchFamily="18" charset="2"/>
              </a:rPr>
              <a:t>N</a:t>
            </a:r>
            <a:r>
              <a:rPr lang="en-GB" sz="2400" dirty="0" err="1" smtClean="0">
                <a:solidFill>
                  <a:schemeClr val="hlink"/>
                </a:solidFill>
              </a:rPr>
              <a:t>m</a:t>
            </a:r>
            <a:r>
              <a:rPr lang="en-GB" sz="2400" baseline="-25000" dirty="0" err="1" smtClean="0">
                <a:solidFill>
                  <a:schemeClr val="hlink"/>
                </a:solidFill>
              </a:rPr>
              <a:t>n</a:t>
            </a:r>
            <a:r>
              <a:rPr lang="en-GB" sz="2400" dirty="0" smtClean="0">
                <a:solidFill>
                  <a:schemeClr val="hlink"/>
                </a:solidFill>
                <a:latin typeface="Symbol" pitchFamily="18" charset="2"/>
              </a:rPr>
              <a:t> - </a:t>
            </a:r>
            <a:r>
              <a:rPr lang="en-GB" sz="2400" dirty="0" smtClean="0">
                <a:solidFill>
                  <a:schemeClr val="hlink"/>
                </a:solidFill>
              </a:rPr>
              <a:t>M</a:t>
            </a:r>
            <a:r>
              <a:rPr lang="en-GB" sz="2400" baseline="-25000" dirty="0" smtClean="0">
                <a:solidFill>
                  <a:schemeClr val="hlink"/>
                </a:solidFill>
              </a:rPr>
              <a:t>A</a:t>
            </a:r>
          </a:p>
          <a:p>
            <a:pPr lvl="1">
              <a:buFont typeface="Wingdings" pitchFamily="2" charset="2"/>
              <a:buNone/>
            </a:pPr>
            <a:r>
              <a:rPr lang="en-GB" sz="2400" baseline="-25000" dirty="0" smtClean="0"/>
              <a:t>  </a:t>
            </a:r>
            <a:r>
              <a:rPr lang="en-GB" sz="2400" dirty="0" smtClean="0"/>
              <a:t>ignoring the B.E. of the electrons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hlink"/>
                </a:solidFill>
              </a:rPr>
              <a:t>Binding energy / nucleon</a:t>
            </a:r>
            <a:r>
              <a:rPr lang="en-GB" sz="2800" dirty="0" smtClean="0"/>
              <a:t> </a:t>
            </a:r>
            <a:r>
              <a:rPr lang="en-GB" sz="2400" dirty="0" smtClean="0">
                <a:solidFill>
                  <a:schemeClr val="hlink"/>
                </a:solidFill>
                <a:latin typeface="Symbol" pitchFamily="18" charset="2"/>
              </a:rPr>
              <a:t>d</a:t>
            </a:r>
            <a:r>
              <a:rPr lang="en-GB" sz="2400" dirty="0" smtClean="0">
                <a:solidFill>
                  <a:schemeClr val="hlink"/>
                </a:solidFill>
              </a:rPr>
              <a:t> = </a:t>
            </a:r>
            <a:r>
              <a:rPr lang="en-GB" sz="2400" dirty="0" err="1" smtClean="0">
                <a:solidFill>
                  <a:schemeClr val="hlink"/>
                </a:solidFill>
                <a:latin typeface="Symbol" pitchFamily="18" charset="2"/>
              </a:rPr>
              <a:t>D</a:t>
            </a:r>
            <a:r>
              <a:rPr lang="en-GB" sz="2400" dirty="0" smtClean="0">
                <a:solidFill>
                  <a:schemeClr val="hlink"/>
                </a:solidFill>
              </a:rPr>
              <a:t> / A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 smtClean="0"/>
              <a:t>For </a:t>
            </a:r>
            <a:r>
              <a:rPr lang="en-GB" sz="2400" baseline="30000" dirty="0" smtClean="0"/>
              <a:t>16</a:t>
            </a:r>
            <a:r>
              <a:rPr lang="en-GB" sz="2400" dirty="0" smtClean="0"/>
              <a:t>O    </a:t>
            </a:r>
            <a:r>
              <a:rPr lang="en-GB" sz="2400" dirty="0" smtClean="0">
                <a:latin typeface="Symbol" pitchFamily="18" charset="2"/>
              </a:rPr>
              <a:t>d </a:t>
            </a:r>
            <a:r>
              <a:rPr lang="en-GB" sz="2400" dirty="0" smtClean="0"/>
              <a:t>~ 128/16 ~ 8 </a:t>
            </a:r>
            <a:r>
              <a:rPr lang="en-GB" sz="2400" dirty="0" err="1" smtClean="0"/>
              <a:t>MeV</a:t>
            </a:r>
            <a:endParaRPr lang="en-GB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A8C38-1027-4B03-8FDC-75B65DE60474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0"/>
            <a:ext cx="8572560" cy="107157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 b="1" dirty="0" smtClean="0">
                <a:solidFill>
                  <a:schemeClr val="hlink"/>
                </a:solidFill>
              </a:rPr>
              <a:t> SEMI-EMPIRICAL MASS FORMULA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The mass of a nucleus may be approximately represented by the following formula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285852" y="1071546"/>
          <a:ext cx="6215106" cy="949569"/>
        </p:xfrm>
        <a:graphic>
          <a:graphicData uri="http://schemas.openxmlformats.org/presentationml/2006/ole">
            <p:oleObj spid="_x0000_s3074" name="Equation" r:id="rId3" imgW="3352680" imgH="685800" progId="Equation.3">
              <p:embed/>
            </p:oleObj>
          </a:graphicData>
        </a:graphic>
      </p:graphicFrame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85720" y="2000240"/>
            <a:ext cx="8432800" cy="52629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sz="2400" dirty="0" err="1">
                <a:solidFill>
                  <a:schemeClr val="accent1"/>
                </a:solidFill>
              </a:rPr>
              <a:t>a</a:t>
            </a:r>
            <a:r>
              <a:rPr lang="en-GB" sz="2400" baseline="-25000" dirty="0" err="1">
                <a:solidFill>
                  <a:schemeClr val="accent1"/>
                </a:solidFill>
              </a:rPr>
              <a:t>V</a:t>
            </a:r>
            <a:r>
              <a:rPr lang="en-GB" sz="2400" dirty="0">
                <a:solidFill>
                  <a:schemeClr val="accent1"/>
                </a:solidFill>
              </a:rPr>
              <a:t>, </a:t>
            </a:r>
            <a:r>
              <a:rPr lang="en-GB" sz="2400" dirty="0" err="1">
                <a:solidFill>
                  <a:schemeClr val="accent1"/>
                </a:solidFill>
              </a:rPr>
              <a:t>a</a:t>
            </a:r>
            <a:r>
              <a:rPr lang="en-GB" sz="2400" baseline="-25000" dirty="0" err="1">
                <a:solidFill>
                  <a:schemeClr val="accent1"/>
                </a:solidFill>
              </a:rPr>
              <a:t>S</a:t>
            </a:r>
            <a:r>
              <a:rPr lang="en-GB" sz="2400" dirty="0">
                <a:solidFill>
                  <a:schemeClr val="accent1"/>
                </a:solidFill>
              </a:rPr>
              <a:t>, </a:t>
            </a:r>
            <a:r>
              <a:rPr lang="en-GB" sz="2400" dirty="0" err="1">
                <a:solidFill>
                  <a:schemeClr val="accent1"/>
                </a:solidFill>
              </a:rPr>
              <a:t>a</a:t>
            </a:r>
            <a:r>
              <a:rPr lang="en-GB" sz="2400" baseline="-25000" dirty="0" err="1">
                <a:solidFill>
                  <a:schemeClr val="accent1"/>
                </a:solidFill>
              </a:rPr>
              <a:t>C</a:t>
            </a:r>
            <a:r>
              <a:rPr lang="en-GB" sz="2400" dirty="0">
                <a:solidFill>
                  <a:schemeClr val="accent1"/>
                </a:solidFill>
              </a:rPr>
              <a:t>, </a:t>
            </a:r>
            <a:r>
              <a:rPr lang="en-GB" sz="2400" dirty="0" err="1">
                <a:solidFill>
                  <a:schemeClr val="accent1"/>
                </a:solidFill>
              </a:rPr>
              <a:t>a</a:t>
            </a:r>
            <a:r>
              <a:rPr lang="en-GB" sz="2400" baseline="-25000" dirty="0" err="1">
                <a:solidFill>
                  <a:schemeClr val="accent1"/>
                </a:solidFill>
              </a:rPr>
              <a:t>SYM</a:t>
            </a:r>
            <a:r>
              <a:rPr lang="en-GB" sz="2400" baseline="-25000" dirty="0">
                <a:solidFill>
                  <a:schemeClr val="accent1"/>
                </a:solidFill>
              </a:rPr>
              <a:t> </a:t>
            </a:r>
            <a:r>
              <a:rPr lang="en-GB" sz="2400" dirty="0">
                <a:solidFill>
                  <a:schemeClr val="accent1"/>
                </a:solidFill>
              </a:rPr>
              <a:t>are numerical coefficients</a:t>
            </a:r>
            <a:endParaRPr lang="en-GB" sz="2400" baseline="-25000" dirty="0">
              <a:solidFill>
                <a:schemeClr val="accent1"/>
              </a:solidFill>
            </a:endParaRPr>
          </a:p>
          <a:p>
            <a:pPr marL="457200" indent="-457200">
              <a:buFontTx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 The terms represent:-</a:t>
            </a:r>
          </a:p>
          <a:p>
            <a:pPr marL="457200" indent="-457200">
              <a:buFontTx/>
              <a:buAutoNum type="arabicPeriod"/>
            </a:pPr>
            <a:r>
              <a:rPr lang="en-GB" sz="2400" dirty="0">
                <a:solidFill>
                  <a:schemeClr val="accent2"/>
                </a:solidFill>
              </a:rPr>
              <a:t>Volume term ~ number of nucleons</a:t>
            </a:r>
          </a:p>
          <a:p>
            <a:pPr marL="457200" indent="-457200">
              <a:buFontTx/>
              <a:buAutoNum type="arabicPeriod"/>
            </a:pPr>
            <a:r>
              <a:rPr lang="en-GB" sz="2400" dirty="0">
                <a:solidFill>
                  <a:schemeClr val="accent2"/>
                </a:solidFill>
              </a:rPr>
              <a:t>Surface term: Correction for surface nuclei</a:t>
            </a:r>
          </a:p>
          <a:p>
            <a:pPr marL="457200" indent="-457200"/>
            <a:r>
              <a:rPr lang="en-GB" sz="2400" dirty="0">
                <a:solidFill>
                  <a:schemeClr val="accent2"/>
                </a:solidFill>
              </a:rPr>
              <a:t>       which have lower binding energies</a:t>
            </a:r>
          </a:p>
          <a:p>
            <a:pPr marL="457200" indent="-457200">
              <a:buFontTx/>
              <a:buAutoNum type="arabicPlain" startAt="3"/>
            </a:pPr>
            <a:r>
              <a:rPr lang="en-GB" sz="2400" dirty="0">
                <a:solidFill>
                  <a:schemeClr val="accent2"/>
                </a:solidFill>
              </a:rPr>
              <a:t>Coulomb term: Correction for electrostatic </a:t>
            </a:r>
          </a:p>
          <a:p>
            <a:pPr marL="457200" indent="-457200"/>
            <a:r>
              <a:rPr lang="en-GB" sz="2400" dirty="0">
                <a:solidFill>
                  <a:schemeClr val="accent2"/>
                </a:solidFill>
              </a:rPr>
              <a:t>       potential energy</a:t>
            </a:r>
          </a:p>
          <a:p>
            <a:pPr marL="457200" indent="-457200">
              <a:buFontTx/>
              <a:buAutoNum type="arabicPlain" startAt="4"/>
            </a:pPr>
            <a:r>
              <a:rPr lang="en-GB" sz="2400" dirty="0">
                <a:solidFill>
                  <a:schemeClr val="accent2"/>
                </a:solidFill>
              </a:rPr>
              <a:t>Symmetry term favouring Z = N. </a:t>
            </a:r>
          </a:p>
          <a:p>
            <a:pPr marL="457200" indent="-457200">
              <a:buFontTx/>
              <a:buAutoNum type="arabicPlain" startAt="4"/>
            </a:pPr>
            <a:r>
              <a:rPr lang="en-GB" sz="2400" dirty="0">
                <a:solidFill>
                  <a:schemeClr val="accent2"/>
                </a:solidFill>
              </a:rPr>
              <a:t>Pairing term favouring even values of N and Z</a:t>
            </a:r>
          </a:p>
          <a:p>
            <a:pPr marL="457200" indent="-457200"/>
            <a:r>
              <a:rPr lang="en-GB" sz="2400" dirty="0">
                <a:solidFill>
                  <a:schemeClr val="accent1"/>
                </a:solidFill>
              </a:rPr>
              <a:t>      </a:t>
            </a:r>
            <a:r>
              <a:rPr lang="en-GB" sz="2400" dirty="0">
                <a:solidFill>
                  <a:srgbClr val="DC0081"/>
                </a:solidFill>
              </a:rPr>
              <a:t>For Z and N even :  </a:t>
            </a:r>
            <a:r>
              <a:rPr lang="en-GB" sz="2400" dirty="0">
                <a:solidFill>
                  <a:srgbClr val="DC0081"/>
                </a:solidFill>
                <a:latin typeface="Symbol" pitchFamily="18" charset="2"/>
              </a:rPr>
              <a:t>r </a:t>
            </a:r>
            <a:r>
              <a:rPr lang="en-GB" sz="2400" dirty="0">
                <a:solidFill>
                  <a:srgbClr val="DC0081"/>
                </a:solidFill>
              </a:rPr>
              <a:t>= +a</a:t>
            </a:r>
            <a:r>
              <a:rPr lang="en-GB" sz="2400" baseline="-25000" dirty="0">
                <a:solidFill>
                  <a:srgbClr val="DC0081"/>
                </a:solidFill>
              </a:rPr>
              <a:t>P</a:t>
            </a:r>
            <a:r>
              <a:rPr lang="en-GB" sz="2400" dirty="0">
                <a:solidFill>
                  <a:srgbClr val="DC0081"/>
                </a:solidFill>
              </a:rPr>
              <a:t>A</a:t>
            </a:r>
            <a:r>
              <a:rPr lang="en-GB" sz="2400" baseline="30000" dirty="0">
                <a:solidFill>
                  <a:srgbClr val="DC0081"/>
                </a:solidFill>
              </a:rPr>
              <a:t>-3/4</a:t>
            </a:r>
          </a:p>
          <a:p>
            <a:pPr marL="457200" indent="-457200"/>
            <a:r>
              <a:rPr lang="en-GB" sz="2400" dirty="0">
                <a:solidFill>
                  <a:srgbClr val="DC0081"/>
                </a:solidFill>
              </a:rPr>
              <a:t>      For A odd :              </a:t>
            </a:r>
            <a:r>
              <a:rPr lang="en-GB" sz="2400" dirty="0">
                <a:solidFill>
                  <a:srgbClr val="DC0081"/>
                </a:solidFill>
                <a:latin typeface="Symbol" pitchFamily="18" charset="2"/>
              </a:rPr>
              <a:t>r </a:t>
            </a:r>
            <a:r>
              <a:rPr lang="en-GB" sz="2400" dirty="0">
                <a:solidFill>
                  <a:srgbClr val="DC0081"/>
                </a:solidFill>
              </a:rPr>
              <a:t>= 0</a:t>
            </a:r>
            <a:endParaRPr lang="en-GB" sz="2400" baseline="30000" dirty="0">
              <a:solidFill>
                <a:srgbClr val="DC0081"/>
              </a:solidFill>
            </a:endParaRPr>
          </a:p>
          <a:p>
            <a:pPr marL="457200" indent="-457200"/>
            <a:r>
              <a:rPr lang="en-GB" sz="2400" dirty="0">
                <a:solidFill>
                  <a:srgbClr val="DC0081"/>
                </a:solidFill>
              </a:rPr>
              <a:t>      For Z and N odd :    </a:t>
            </a:r>
            <a:r>
              <a:rPr lang="en-GB" sz="2400" dirty="0">
                <a:solidFill>
                  <a:srgbClr val="DC0081"/>
                </a:solidFill>
                <a:latin typeface="Symbol" pitchFamily="18" charset="2"/>
              </a:rPr>
              <a:t>r </a:t>
            </a:r>
            <a:r>
              <a:rPr lang="en-GB" sz="2400" dirty="0">
                <a:solidFill>
                  <a:srgbClr val="DC0081"/>
                </a:solidFill>
              </a:rPr>
              <a:t>= -a</a:t>
            </a:r>
            <a:r>
              <a:rPr lang="en-GB" sz="2400" baseline="-25000" dirty="0">
                <a:solidFill>
                  <a:srgbClr val="DC0081"/>
                </a:solidFill>
              </a:rPr>
              <a:t>P</a:t>
            </a:r>
            <a:r>
              <a:rPr lang="en-GB" sz="2400" dirty="0">
                <a:solidFill>
                  <a:srgbClr val="DC0081"/>
                </a:solidFill>
              </a:rPr>
              <a:t>A</a:t>
            </a:r>
            <a:r>
              <a:rPr lang="en-GB" sz="2400" baseline="30000" dirty="0">
                <a:solidFill>
                  <a:srgbClr val="DC0081"/>
                </a:solidFill>
              </a:rPr>
              <a:t>-3/4</a:t>
            </a:r>
          </a:p>
          <a:p>
            <a:pPr marL="457200" indent="-457200"/>
            <a:endParaRPr lang="en-GB" sz="2400" dirty="0">
              <a:solidFill>
                <a:srgbClr val="DC0081"/>
              </a:solidFill>
            </a:endParaRPr>
          </a:p>
          <a:p>
            <a:pPr marL="457200" indent="-457200"/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EB04-3D90-4733-A102-72F08D5E1074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219201" y="4642339"/>
            <a:ext cx="703156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42910" y="3429000"/>
            <a:ext cx="7572428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A few nuclei, e.g. </a:t>
            </a:r>
            <a:r>
              <a:rPr lang="en-GB" sz="2400" dirty="0">
                <a:solidFill>
                  <a:schemeClr val="accent1"/>
                </a:solidFill>
                <a:latin typeface="Symbol" pitchFamily="18" charset="2"/>
              </a:rPr>
              <a:t>a</a:t>
            </a:r>
            <a:r>
              <a:rPr lang="en-GB" sz="2400" dirty="0">
                <a:solidFill>
                  <a:schemeClr val="accent1"/>
                </a:solidFill>
              </a:rPr>
              <a:t>, </a:t>
            </a:r>
            <a:r>
              <a:rPr lang="en-GB" sz="2400" baseline="30000" dirty="0">
                <a:solidFill>
                  <a:schemeClr val="accent1"/>
                </a:solidFill>
              </a:rPr>
              <a:t>12</a:t>
            </a:r>
            <a:r>
              <a:rPr lang="en-GB" sz="2400" dirty="0">
                <a:solidFill>
                  <a:schemeClr val="accent1"/>
                </a:solidFill>
              </a:rPr>
              <a:t>C, </a:t>
            </a:r>
            <a:r>
              <a:rPr lang="en-GB" sz="2400" baseline="30000" dirty="0">
                <a:solidFill>
                  <a:schemeClr val="accent1"/>
                </a:solidFill>
              </a:rPr>
              <a:t>16</a:t>
            </a:r>
            <a:r>
              <a:rPr lang="en-GB" sz="2400" dirty="0">
                <a:solidFill>
                  <a:schemeClr val="accent1"/>
                </a:solidFill>
              </a:rPr>
              <a:t>O are extra stable</a:t>
            </a:r>
          </a:p>
          <a:p>
            <a:pPr lvl="1">
              <a:buFontTx/>
              <a:buChar char="•"/>
            </a:pPr>
            <a:r>
              <a:rPr lang="en-GB" sz="2400" dirty="0">
                <a:solidFill>
                  <a:schemeClr val="accent2"/>
                </a:solidFill>
              </a:rPr>
              <a:t> </a:t>
            </a:r>
            <a:r>
              <a:rPr lang="en-GB" sz="2400" dirty="0">
                <a:solidFill>
                  <a:schemeClr val="accent2"/>
                </a:solidFill>
                <a:latin typeface="Symbol" pitchFamily="18" charset="2"/>
              </a:rPr>
              <a:t>d</a:t>
            </a:r>
            <a:r>
              <a:rPr lang="en-GB" sz="2400" dirty="0">
                <a:solidFill>
                  <a:schemeClr val="accent2"/>
                </a:solidFill>
              </a:rPr>
              <a:t> is larger than for adjacent nuclei</a:t>
            </a: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Most strongly bound nuclei have A ~ 60 – 80</a:t>
            </a: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Nuclear reactions can release energy if </a:t>
            </a:r>
            <a:r>
              <a:rPr lang="en-GB" sz="2400" dirty="0" smtClean="0">
                <a:solidFill>
                  <a:schemeClr val="accent1"/>
                </a:solidFill>
              </a:rPr>
              <a:t>they </a:t>
            </a:r>
            <a:r>
              <a:rPr lang="en-GB" sz="2400" dirty="0">
                <a:solidFill>
                  <a:schemeClr val="accent1"/>
                </a:solidFill>
              </a:rPr>
              <a:t>yield more </a:t>
            </a:r>
            <a:r>
              <a:rPr lang="en-GB" sz="2400" dirty="0" smtClean="0">
                <a:solidFill>
                  <a:schemeClr val="accent1"/>
                </a:solidFill>
              </a:rPr>
              <a:t>    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   stable </a:t>
            </a:r>
            <a:r>
              <a:rPr lang="en-GB" sz="2400" dirty="0">
                <a:solidFill>
                  <a:schemeClr val="accent1"/>
                </a:solidFill>
              </a:rPr>
              <a:t>nuclei</a:t>
            </a:r>
          </a:p>
          <a:p>
            <a:pPr lvl="1">
              <a:buFontTx/>
              <a:buChar char="•"/>
            </a:pPr>
            <a:r>
              <a:rPr lang="en-GB" sz="2400" dirty="0">
                <a:solidFill>
                  <a:schemeClr val="hlink"/>
                </a:solidFill>
              </a:rPr>
              <a:t>Fusion</a:t>
            </a:r>
            <a:r>
              <a:rPr lang="en-GB" sz="2400" dirty="0">
                <a:solidFill>
                  <a:schemeClr val="accent2"/>
                </a:solidFill>
              </a:rPr>
              <a:t> of low A nuclei or </a:t>
            </a:r>
          </a:p>
          <a:p>
            <a:pPr lvl="1"/>
            <a:r>
              <a:rPr lang="en-GB" sz="2400" dirty="0">
                <a:solidFill>
                  <a:schemeClr val="hlink"/>
                </a:solidFill>
              </a:rPr>
              <a:t>  Fission</a:t>
            </a:r>
            <a:r>
              <a:rPr lang="en-GB" sz="2400" dirty="0">
                <a:solidFill>
                  <a:schemeClr val="accent2"/>
                </a:solidFill>
              </a:rPr>
              <a:t> of large A nuclei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F832-2D4E-408B-AC99-B070DDF2CB69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 dirty="0"/>
          </a:p>
        </p:txBody>
      </p:sp>
      <p:pic>
        <p:nvPicPr>
          <p:cNvPr id="9" name="Picture 8" descr="8.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0565" y="0"/>
            <a:ext cx="4934518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HISTORY OF FISSION AND FUSION</a:t>
            </a:r>
            <a:endParaRPr lang="en-GB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/>
          </a:bodyPr>
          <a:lstStyle/>
          <a:p>
            <a:r>
              <a:rPr lang="en-GB" dirty="0" smtClean="0"/>
              <a:t>The source of the Sun’s power was a mystery until </a:t>
            </a:r>
            <a:r>
              <a:rPr lang="en-GB" dirty="0" err="1" smtClean="0"/>
              <a:t>Eddington</a:t>
            </a:r>
            <a:r>
              <a:rPr lang="en-GB" dirty="0" smtClean="0"/>
              <a:t> proposed the fusion of hydrogen to helium in 1920</a:t>
            </a:r>
          </a:p>
          <a:p>
            <a:r>
              <a:rPr lang="en-GB" dirty="0" smtClean="0"/>
              <a:t>Fission was observed shortly after Chadwick’s discovery of the neutron with the explanation coming from </a:t>
            </a:r>
            <a:r>
              <a:rPr lang="en-GB" dirty="0" err="1" smtClean="0"/>
              <a:t>Meitner</a:t>
            </a:r>
            <a:r>
              <a:rPr lang="en-GB" dirty="0" smtClean="0"/>
              <a:t> and Frisch in 1939.</a:t>
            </a:r>
          </a:p>
          <a:p>
            <a:r>
              <a:rPr lang="en-GB" dirty="0" smtClean="0"/>
              <a:t>In 1942 Fermi and </a:t>
            </a:r>
            <a:r>
              <a:rPr lang="en-GB" dirty="0" err="1" smtClean="0"/>
              <a:t>Szilard</a:t>
            </a:r>
            <a:r>
              <a:rPr lang="en-GB" dirty="0" smtClean="0"/>
              <a:t> demonstrated a controlled chain reaction. The first prototype nuclear power station was in 1956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1 tonne of uranium  delivers the equivalent energy of 20,000 tonnes of coal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The average concentration of uranium in the Earth’s crust is 2.8 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</a:rPr>
              <a:t>ppm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.  Granite has 4ppm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Known reserves are ~ 3.3 Mt ( corresponding to ~ 50 years at present consumption)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An estimated additional 10.7 Mt is recoverable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DAE-1BD6-4C61-8D02-55C68BCBFC55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Physics of Energy Sources Lecture 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NUCLEAR REACTIONS</a:t>
            </a:r>
            <a:endParaRPr lang="en-US" sz="32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714356"/>
            <a:ext cx="8072494" cy="5715040"/>
          </a:xfrm>
        </p:spPr>
        <p:txBody>
          <a:bodyPr>
            <a:normAutofit fontScale="85000" lnSpcReduction="20000"/>
          </a:bodyPr>
          <a:lstStyle/>
          <a:p>
            <a:r>
              <a:rPr lang="en-GB" sz="2800" dirty="0" smtClean="0"/>
              <a:t>A schematic picture of a nuclear reaction is</a:t>
            </a:r>
          </a:p>
          <a:p>
            <a:pPr>
              <a:buFontTx/>
              <a:buNone/>
            </a:pPr>
            <a:endParaRPr lang="en-GB" sz="2400" dirty="0" smtClean="0"/>
          </a:p>
          <a:p>
            <a:pPr>
              <a:buFontTx/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pPr>
              <a:buFontTx/>
              <a:buNone/>
            </a:pPr>
            <a:endParaRPr lang="en-GB" sz="2400" dirty="0" smtClean="0"/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r>
              <a:rPr lang="en-GB" sz="2400" dirty="0" smtClean="0"/>
              <a:t>  </a:t>
            </a:r>
            <a:r>
              <a:rPr lang="en-GB" sz="2800" dirty="0" smtClean="0"/>
              <a:t>Written as </a:t>
            </a:r>
            <a:r>
              <a:rPr lang="en-GB" sz="2800" dirty="0" smtClean="0">
                <a:solidFill>
                  <a:schemeClr val="hlink"/>
                </a:solidFill>
              </a:rPr>
              <a:t>A(</a:t>
            </a:r>
            <a:r>
              <a:rPr lang="en-GB" sz="2800" dirty="0" err="1" smtClean="0">
                <a:solidFill>
                  <a:schemeClr val="hlink"/>
                </a:solidFill>
              </a:rPr>
              <a:t>a,b</a:t>
            </a:r>
            <a:r>
              <a:rPr lang="en-GB" sz="2800" dirty="0" smtClean="0">
                <a:solidFill>
                  <a:schemeClr val="hlink"/>
                </a:solidFill>
              </a:rPr>
              <a:t>)B*</a:t>
            </a:r>
            <a:r>
              <a:rPr lang="en-GB" sz="2800" dirty="0" smtClean="0"/>
              <a:t> for a binary reaction</a:t>
            </a:r>
          </a:p>
          <a:p>
            <a:r>
              <a:rPr lang="en-GB" sz="2800" b="1" dirty="0" smtClean="0"/>
              <a:t>FUSION</a:t>
            </a:r>
          </a:p>
          <a:p>
            <a:pPr lvl="1"/>
            <a:r>
              <a:rPr lang="en-GB" sz="2400" dirty="0" smtClean="0"/>
              <a:t>Nuclei join to make a more stable nucleus e.g.. d + d </a:t>
            </a:r>
            <a:r>
              <a:rPr lang="en-GB" sz="2400" dirty="0" smtClean="0">
                <a:sym typeface="Wingdings" pitchFamily="2" charset="2"/>
              </a:rPr>
              <a:t> t + p      or d(</a:t>
            </a:r>
            <a:r>
              <a:rPr lang="en-GB" sz="2400" dirty="0" err="1" smtClean="0">
                <a:sym typeface="Wingdings" pitchFamily="2" charset="2"/>
              </a:rPr>
              <a:t>d,p</a:t>
            </a:r>
            <a:r>
              <a:rPr lang="en-GB" sz="2400" dirty="0" smtClean="0">
                <a:sym typeface="Wingdings" pitchFamily="2" charset="2"/>
              </a:rPr>
              <a:t>)t</a:t>
            </a:r>
          </a:p>
          <a:p>
            <a:pPr>
              <a:buFontTx/>
              <a:buNone/>
            </a:pPr>
            <a:r>
              <a:rPr lang="en-GB" sz="2400" dirty="0" smtClean="0">
                <a:solidFill>
                  <a:srgbClr val="DC0081"/>
                </a:solidFill>
                <a:latin typeface="Symbol" pitchFamily="18" charset="2"/>
                <a:sym typeface="Wingdings" pitchFamily="2" charset="2"/>
              </a:rPr>
              <a:t>			d</a:t>
            </a:r>
            <a:r>
              <a:rPr lang="en-GB" sz="2400" dirty="0" smtClean="0">
                <a:solidFill>
                  <a:srgbClr val="DC0081"/>
                </a:solidFill>
                <a:sym typeface="Wingdings" pitchFamily="2" charset="2"/>
              </a:rPr>
              <a:t>  1.12 , 1.12  2.83, 0  </a:t>
            </a:r>
            <a:r>
              <a:rPr lang="en-GB" sz="2400" dirty="0" err="1" smtClean="0">
                <a:solidFill>
                  <a:srgbClr val="DC0081"/>
                </a:solidFill>
                <a:sym typeface="Wingdings" pitchFamily="2" charset="2"/>
              </a:rPr>
              <a:t>MeV</a:t>
            </a:r>
            <a:endParaRPr lang="en-GB" sz="2400" dirty="0" smtClean="0">
              <a:solidFill>
                <a:srgbClr val="DC0081"/>
              </a:solidFill>
              <a:sym typeface="Wingdings" pitchFamily="2" charset="2"/>
            </a:endParaRPr>
          </a:p>
          <a:p>
            <a:pPr>
              <a:buFontTx/>
              <a:buNone/>
            </a:pPr>
            <a:r>
              <a:rPr lang="en-GB" sz="2400" dirty="0" smtClean="0">
                <a:solidFill>
                  <a:srgbClr val="DC0081"/>
                </a:solidFill>
                <a:sym typeface="Wingdings" pitchFamily="2" charset="2"/>
              </a:rPr>
              <a:t>		</a:t>
            </a:r>
            <a:r>
              <a:rPr lang="en-GB" sz="2800" dirty="0" smtClean="0">
                <a:solidFill>
                  <a:srgbClr val="DC0081"/>
                </a:solidFill>
                <a:sym typeface="Wingdings" pitchFamily="2" charset="2"/>
              </a:rPr>
              <a:t>Energy released = 3 x 2.83 – 4 x 1.12 = 4.02 </a:t>
            </a:r>
            <a:r>
              <a:rPr lang="en-GB" sz="2800" dirty="0" err="1" smtClean="0">
                <a:solidFill>
                  <a:srgbClr val="DC0081"/>
                </a:solidFill>
                <a:sym typeface="Wingdings" pitchFamily="2" charset="2"/>
              </a:rPr>
              <a:t>MeV</a:t>
            </a:r>
            <a:endParaRPr lang="en-GB" sz="2800" dirty="0" smtClean="0">
              <a:solidFill>
                <a:srgbClr val="DC0081"/>
              </a:solidFill>
              <a:sym typeface="Wingdings" pitchFamily="2" charset="2"/>
            </a:endParaRPr>
          </a:p>
          <a:p>
            <a:r>
              <a:rPr lang="en-GB" sz="2800" b="1" dirty="0" smtClean="0"/>
              <a:t>FISSION</a:t>
            </a:r>
          </a:p>
          <a:p>
            <a:pPr lvl="1"/>
            <a:r>
              <a:rPr lang="en-GB" sz="2400" dirty="0" smtClean="0"/>
              <a:t>Excited nucleus B* divides into two fragments to make more stable nuclei</a:t>
            </a:r>
          </a:p>
          <a:p>
            <a:pPr lvl="1">
              <a:buFontTx/>
              <a:buNone/>
            </a:pPr>
            <a:r>
              <a:rPr lang="en-GB" sz="2400" dirty="0" smtClean="0"/>
              <a:t>e.g.. n + </a:t>
            </a:r>
            <a:r>
              <a:rPr lang="en-GB" sz="2400" baseline="30000" dirty="0" smtClean="0"/>
              <a:t>235</a:t>
            </a:r>
            <a:r>
              <a:rPr lang="en-GB" sz="2400" dirty="0" smtClean="0"/>
              <a:t>U </a:t>
            </a:r>
            <a:r>
              <a:rPr lang="en-GB" sz="2400" dirty="0" smtClean="0">
                <a:sym typeface="Wingdings" pitchFamily="2" charset="2"/>
              </a:rPr>
              <a:t> </a:t>
            </a:r>
            <a:r>
              <a:rPr lang="en-GB" sz="2400" baseline="-25000" dirty="0" smtClean="0">
                <a:sym typeface="Wingdings" pitchFamily="2" charset="2"/>
              </a:rPr>
              <a:t>57</a:t>
            </a:r>
            <a:r>
              <a:rPr lang="en-GB" sz="2400" baseline="30000" dirty="0" smtClean="0"/>
              <a:t>147</a:t>
            </a:r>
            <a:r>
              <a:rPr lang="en-GB" sz="2400" dirty="0" smtClean="0"/>
              <a:t>La</a:t>
            </a:r>
            <a:r>
              <a:rPr lang="en-GB" sz="2400" dirty="0" smtClean="0">
                <a:sym typeface="Wingdings" pitchFamily="2" charset="2"/>
              </a:rPr>
              <a:t> + </a:t>
            </a:r>
            <a:r>
              <a:rPr lang="en-GB" sz="2400" baseline="-25000" dirty="0" smtClean="0">
                <a:sym typeface="Wingdings" pitchFamily="2" charset="2"/>
              </a:rPr>
              <a:t>35</a:t>
            </a:r>
            <a:r>
              <a:rPr lang="en-GB" sz="2400" baseline="30000" dirty="0" smtClean="0"/>
              <a:t>87</a:t>
            </a:r>
            <a:r>
              <a:rPr lang="en-GB" sz="2400" dirty="0" smtClean="0"/>
              <a:t>Br</a:t>
            </a:r>
            <a:r>
              <a:rPr lang="en-GB" sz="2400" dirty="0" smtClean="0">
                <a:sym typeface="Wingdings" pitchFamily="2" charset="2"/>
              </a:rPr>
              <a:t> +</a:t>
            </a:r>
            <a:r>
              <a:rPr lang="en-GB" sz="2400" dirty="0" err="1" smtClean="0">
                <a:sym typeface="Wingdings" pitchFamily="2" charset="2"/>
              </a:rPr>
              <a:t>n+n</a:t>
            </a:r>
            <a:endParaRPr lang="en-GB" sz="2400" dirty="0" smtClean="0">
              <a:sym typeface="Wingdings" pitchFamily="2" charset="2"/>
            </a:endParaRPr>
          </a:p>
          <a:p>
            <a:pPr lvl="1">
              <a:buFontTx/>
              <a:buNone/>
            </a:pPr>
            <a:r>
              <a:rPr lang="en-GB" dirty="0" smtClean="0">
                <a:solidFill>
                  <a:srgbClr val="DC0081"/>
                </a:solidFill>
                <a:latin typeface="Symbol" pitchFamily="18" charset="2"/>
                <a:sym typeface="Wingdings" pitchFamily="2" charset="2"/>
              </a:rPr>
              <a:t>d</a:t>
            </a:r>
            <a:r>
              <a:rPr lang="en-GB" dirty="0" smtClean="0">
                <a:solidFill>
                  <a:srgbClr val="DC0081"/>
                </a:solidFill>
                <a:sym typeface="Wingdings" pitchFamily="2" charset="2"/>
              </a:rPr>
              <a:t>            7.6               8.5             </a:t>
            </a:r>
            <a:r>
              <a:rPr lang="en-GB" dirty="0" err="1" smtClean="0">
                <a:solidFill>
                  <a:srgbClr val="DC0081"/>
                </a:solidFill>
                <a:sym typeface="Wingdings" pitchFamily="2" charset="2"/>
              </a:rPr>
              <a:t>8.5</a:t>
            </a:r>
            <a:endParaRPr lang="en-GB" dirty="0" smtClean="0">
              <a:solidFill>
                <a:srgbClr val="DC0081"/>
              </a:solidFill>
              <a:sym typeface="Wingdings" pitchFamily="2" charset="2"/>
            </a:endParaRPr>
          </a:p>
          <a:p>
            <a:pPr lvl="1">
              <a:buFontTx/>
              <a:buNone/>
            </a:pPr>
            <a:r>
              <a:rPr lang="en-GB" sz="2800" dirty="0" smtClean="0">
                <a:solidFill>
                  <a:srgbClr val="DC0081"/>
                </a:solidFill>
                <a:sym typeface="Wingdings" pitchFamily="2" charset="2"/>
              </a:rPr>
              <a:t>Energy released = 235 x (8.5-7.6) ~ 200 </a:t>
            </a:r>
            <a:r>
              <a:rPr lang="en-GB" sz="2800" dirty="0" err="1" smtClean="0">
                <a:solidFill>
                  <a:srgbClr val="DC0081"/>
                </a:solidFill>
                <a:sym typeface="Wingdings" pitchFamily="2" charset="2"/>
              </a:rPr>
              <a:t>MeV</a:t>
            </a:r>
            <a:endParaRPr lang="en-GB" sz="2800" dirty="0" smtClean="0">
              <a:solidFill>
                <a:srgbClr val="DC0081"/>
              </a:solidFill>
              <a:sym typeface="Wingdings" pitchFamily="2" charset="2"/>
            </a:endParaRPr>
          </a:p>
          <a:p>
            <a:pPr>
              <a:buFontTx/>
              <a:buNone/>
            </a:pPr>
            <a:endParaRPr lang="en-GB" sz="2400" dirty="0" smtClean="0">
              <a:solidFill>
                <a:srgbClr val="DC0081"/>
              </a:solidFill>
            </a:endParaRPr>
          </a:p>
          <a:p>
            <a:pPr>
              <a:buFontTx/>
              <a:buNone/>
            </a:pPr>
            <a:endParaRPr lang="en-GB" sz="2400" b="1" dirty="0" smtClean="0"/>
          </a:p>
        </p:txBody>
      </p:sp>
      <p:pic>
        <p:nvPicPr>
          <p:cNvPr id="14340" name="Picture 5" descr="nucrea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142984"/>
            <a:ext cx="6400800" cy="126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FCDC-EE1B-46D1-9234-AF40869D650E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11015"/>
            <a:ext cx="4775200" cy="791308"/>
          </a:xfrm>
        </p:spPr>
        <p:txBody>
          <a:bodyPr/>
          <a:lstStyle/>
          <a:p>
            <a:endParaRPr lang="en-GB" sz="3200" b="1" dirty="0" smtClean="0">
              <a:solidFill>
                <a:srgbClr val="FF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85728"/>
            <a:ext cx="8286808" cy="62590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hlink"/>
                </a:solidFill>
              </a:rPr>
              <a:t>	 </a:t>
            </a:r>
            <a:r>
              <a:rPr lang="en-GB" sz="2400" b="1" dirty="0" smtClean="0"/>
              <a:t>C</a:t>
            </a:r>
            <a:r>
              <a:rPr lang="en-GB" sz="2400" b="1" dirty="0" smtClean="0">
                <a:solidFill>
                  <a:schemeClr val="hlink"/>
                </a:solidFill>
              </a:rPr>
              <a:t>ONSERVATION LAWS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 b="1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2400" dirty="0" smtClean="0"/>
              <a:t>Reactions of the form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 dirty="0" smtClean="0"/>
              <a:t>		</a:t>
            </a:r>
            <a:r>
              <a:rPr lang="en-GB" sz="2400" dirty="0" smtClean="0">
                <a:solidFill>
                  <a:srgbClr val="8901F3"/>
                </a:solidFill>
              </a:rPr>
              <a:t>A + B </a:t>
            </a:r>
            <a:r>
              <a:rPr lang="en-GB" sz="2400" dirty="0" smtClean="0">
                <a:solidFill>
                  <a:srgbClr val="8901F3"/>
                </a:solidFill>
                <a:sym typeface="Wingdings" pitchFamily="2" charset="2"/>
              </a:rPr>
              <a:t> C + D + E 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 dirty="0" smtClean="0">
                <a:solidFill>
                  <a:srgbClr val="8901F3"/>
                </a:solidFill>
                <a:sym typeface="Wingdings" pitchFamily="2" charset="2"/>
              </a:rPr>
              <a:t>    </a:t>
            </a:r>
            <a:r>
              <a:rPr lang="en-GB" sz="2400" dirty="0" smtClean="0">
                <a:sym typeface="Wingdings" pitchFamily="2" charset="2"/>
              </a:rPr>
              <a:t>Must obey momentum and energy conservation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2400" b="1" dirty="0" smtClean="0"/>
              <a:t>Energy Conservation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2400" dirty="0" err="1" smtClean="0"/>
              <a:t>Relativistically</a:t>
            </a:r>
            <a:r>
              <a:rPr lang="en-GB" sz="2400" dirty="0" smtClean="0"/>
              <a:t> total energy  </a:t>
            </a:r>
            <a:r>
              <a:rPr lang="en-GB" sz="2400" dirty="0" smtClean="0">
                <a:solidFill>
                  <a:schemeClr val="hlink"/>
                </a:solidFill>
              </a:rPr>
              <a:t>E = m</a:t>
            </a:r>
            <a:r>
              <a:rPr lang="en-GB" sz="2400" baseline="-25000" dirty="0" smtClean="0">
                <a:solidFill>
                  <a:schemeClr val="hlink"/>
                </a:solidFill>
              </a:rPr>
              <a:t>o</a:t>
            </a:r>
            <a:r>
              <a:rPr lang="en-GB" sz="2400" dirty="0" smtClean="0">
                <a:solidFill>
                  <a:schemeClr val="hlink"/>
                </a:solidFill>
              </a:rPr>
              <a:t>c</a:t>
            </a:r>
            <a:r>
              <a:rPr lang="en-GB" sz="2400" baseline="30000" dirty="0" smtClean="0">
                <a:solidFill>
                  <a:schemeClr val="hlink"/>
                </a:solidFill>
              </a:rPr>
              <a:t>2</a:t>
            </a:r>
            <a:r>
              <a:rPr lang="en-GB" sz="2400" dirty="0" smtClean="0">
                <a:solidFill>
                  <a:schemeClr val="hlink"/>
                </a:solidFill>
              </a:rPr>
              <a:t>/(1-(v/c)</a:t>
            </a:r>
            <a:r>
              <a:rPr lang="en-GB" sz="2400" baseline="30000" dirty="0" smtClean="0">
                <a:solidFill>
                  <a:schemeClr val="hlink"/>
                </a:solidFill>
              </a:rPr>
              <a:t>2</a:t>
            </a:r>
            <a:r>
              <a:rPr lang="en-GB" sz="2400" dirty="0" smtClean="0">
                <a:solidFill>
                  <a:schemeClr val="hlink"/>
                </a:solidFill>
              </a:rPr>
              <a:t>)</a:t>
            </a:r>
            <a:r>
              <a:rPr lang="en-GB" sz="2400" baseline="30000" dirty="0" smtClean="0">
                <a:solidFill>
                  <a:schemeClr val="hlink"/>
                </a:solidFill>
              </a:rPr>
              <a:t>1/2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400" dirty="0" smtClean="0"/>
              <a:t>Expand </a:t>
            </a:r>
            <a:r>
              <a:rPr lang="en-GB" sz="2400" dirty="0" smtClean="0">
                <a:solidFill>
                  <a:schemeClr val="hlink"/>
                </a:solidFill>
              </a:rPr>
              <a:t>(1-(v/c)</a:t>
            </a:r>
            <a:r>
              <a:rPr lang="en-GB" sz="2400" baseline="30000" dirty="0" smtClean="0">
                <a:solidFill>
                  <a:schemeClr val="hlink"/>
                </a:solidFill>
              </a:rPr>
              <a:t>2</a:t>
            </a:r>
            <a:r>
              <a:rPr lang="en-GB" sz="2400" dirty="0" smtClean="0">
                <a:solidFill>
                  <a:schemeClr val="hlink"/>
                </a:solidFill>
              </a:rPr>
              <a:t>)</a:t>
            </a:r>
            <a:r>
              <a:rPr lang="en-GB" sz="2400" baseline="30000" dirty="0" smtClean="0">
                <a:solidFill>
                  <a:schemeClr val="hlink"/>
                </a:solidFill>
              </a:rPr>
              <a:t>1/2</a:t>
            </a:r>
            <a:r>
              <a:rPr lang="en-GB" sz="2400" dirty="0" smtClean="0"/>
              <a:t> to give </a:t>
            </a:r>
            <a:r>
              <a:rPr lang="en-GB" sz="2400" dirty="0" smtClean="0">
                <a:solidFill>
                  <a:schemeClr val="hlink"/>
                </a:solidFill>
              </a:rPr>
              <a:t>E = m</a:t>
            </a:r>
            <a:r>
              <a:rPr lang="en-GB" sz="2400" baseline="-25000" dirty="0" smtClean="0">
                <a:solidFill>
                  <a:schemeClr val="hlink"/>
                </a:solidFill>
              </a:rPr>
              <a:t>o</a:t>
            </a:r>
            <a:r>
              <a:rPr lang="en-GB" sz="2400" dirty="0" smtClean="0">
                <a:solidFill>
                  <a:schemeClr val="hlink"/>
                </a:solidFill>
              </a:rPr>
              <a:t>c</a:t>
            </a:r>
            <a:r>
              <a:rPr lang="en-GB" sz="2400" baseline="30000" dirty="0" smtClean="0">
                <a:solidFill>
                  <a:schemeClr val="hlink"/>
                </a:solidFill>
              </a:rPr>
              <a:t>2</a:t>
            </a:r>
            <a:r>
              <a:rPr lang="en-GB" sz="2400" dirty="0" smtClean="0">
                <a:solidFill>
                  <a:schemeClr val="hlink"/>
                </a:solidFill>
              </a:rPr>
              <a:t> + (1/2) m</a:t>
            </a:r>
            <a:r>
              <a:rPr lang="en-GB" sz="2400" baseline="-25000" dirty="0" smtClean="0">
                <a:solidFill>
                  <a:schemeClr val="hlink"/>
                </a:solidFill>
              </a:rPr>
              <a:t>o</a:t>
            </a:r>
            <a:r>
              <a:rPr lang="en-GB" sz="2400" dirty="0" smtClean="0">
                <a:solidFill>
                  <a:schemeClr val="hlink"/>
                </a:solidFill>
              </a:rPr>
              <a:t>v</a:t>
            </a:r>
            <a:r>
              <a:rPr lang="en-GB" sz="2400" baseline="30000" dirty="0" smtClean="0">
                <a:solidFill>
                  <a:schemeClr val="hlink"/>
                </a:solidFill>
              </a:rPr>
              <a:t>2</a:t>
            </a:r>
            <a:r>
              <a:rPr lang="en-GB" sz="2400" dirty="0" smtClean="0">
                <a:solidFill>
                  <a:schemeClr val="hlink"/>
                </a:solidFill>
              </a:rPr>
              <a:t>  + ….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400" dirty="0" smtClean="0">
                <a:solidFill>
                  <a:schemeClr val="hlink"/>
                </a:solidFill>
              </a:rPr>
              <a:t>   = rest energy + kinetic energy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2400" dirty="0" smtClean="0"/>
              <a:t>For reaction above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 smtClean="0"/>
              <a:t>E</a:t>
            </a:r>
            <a:r>
              <a:rPr lang="en-GB" sz="2000" baseline="-25000" dirty="0" smtClean="0"/>
              <a:t>A</a:t>
            </a:r>
            <a:r>
              <a:rPr lang="en-GB" sz="2000" dirty="0" smtClean="0"/>
              <a:t> + E</a:t>
            </a:r>
            <a:r>
              <a:rPr lang="en-GB" sz="2000" baseline="-25000" dirty="0" smtClean="0"/>
              <a:t>B</a:t>
            </a:r>
            <a:r>
              <a:rPr lang="en-GB" sz="2000" dirty="0" smtClean="0"/>
              <a:t> = E</a:t>
            </a:r>
            <a:r>
              <a:rPr lang="en-GB" sz="2000" baseline="-25000" dirty="0" smtClean="0"/>
              <a:t>C</a:t>
            </a:r>
            <a:r>
              <a:rPr lang="en-GB" sz="2000" dirty="0" smtClean="0"/>
              <a:t> + E</a:t>
            </a:r>
            <a:r>
              <a:rPr lang="en-GB" sz="2000" baseline="-25000" dirty="0" smtClean="0"/>
              <a:t>A</a:t>
            </a:r>
            <a:r>
              <a:rPr lang="en-GB" sz="2000" dirty="0" smtClean="0"/>
              <a:t> + E</a:t>
            </a:r>
            <a:r>
              <a:rPr lang="en-GB" sz="2000" baseline="-25000" dirty="0" smtClean="0"/>
              <a:t>E</a:t>
            </a:r>
            <a:endParaRPr lang="en-GB" sz="2000" dirty="0" smtClean="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GB" sz="2400" dirty="0" err="1" smtClean="0">
                <a:solidFill>
                  <a:srgbClr val="DC0081"/>
                </a:solidFill>
              </a:rPr>
              <a:t>i.e</a:t>
            </a:r>
            <a:r>
              <a:rPr lang="en-GB" sz="2400" dirty="0" smtClean="0">
                <a:solidFill>
                  <a:srgbClr val="DC0081"/>
                </a:solidFill>
              </a:rPr>
              <a:t> M</a:t>
            </a:r>
            <a:r>
              <a:rPr lang="en-GB" sz="2400" baseline="-25000" dirty="0" smtClean="0">
                <a:solidFill>
                  <a:srgbClr val="DC0081"/>
                </a:solidFill>
              </a:rPr>
              <a:t>A</a:t>
            </a:r>
            <a:r>
              <a:rPr lang="en-GB" sz="2400" dirty="0" smtClean="0">
                <a:solidFill>
                  <a:srgbClr val="DC0081"/>
                </a:solidFill>
              </a:rPr>
              <a:t>c</a:t>
            </a:r>
            <a:r>
              <a:rPr lang="en-GB" sz="2400" baseline="30000" dirty="0" smtClean="0">
                <a:solidFill>
                  <a:srgbClr val="DC0081"/>
                </a:solidFill>
              </a:rPr>
              <a:t>2</a:t>
            </a:r>
            <a:r>
              <a:rPr lang="en-GB" sz="2400" dirty="0" smtClean="0">
                <a:solidFill>
                  <a:srgbClr val="DC0081"/>
                </a:solidFill>
              </a:rPr>
              <a:t> + T</a:t>
            </a:r>
            <a:r>
              <a:rPr lang="en-GB" sz="2400" baseline="-25000" dirty="0" smtClean="0">
                <a:solidFill>
                  <a:srgbClr val="DC0081"/>
                </a:solidFill>
              </a:rPr>
              <a:t>A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DC0081"/>
                </a:solidFill>
              </a:rPr>
              <a:t>+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DC0081"/>
                </a:solidFill>
              </a:rPr>
              <a:t>M</a:t>
            </a:r>
            <a:r>
              <a:rPr lang="en-GB" sz="2400" baseline="-25000" dirty="0" smtClean="0">
                <a:solidFill>
                  <a:srgbClr val="DC0081"/>
                </a:solidFill>
              </a:rPr>
              <a:t>B</a:t>
            </a:r>
            <a:r>
              <a:rPr lang="en-GB" sz="2400" dirty="0" smtClean="0">
                <a:solidFill>
                  <a:srgbClr val="DC0081"/>
                </a:solidFill>
              </a:rPr>
              <a:t>c</a:t>
            </a:r>
            <a:r>
              <a:rPr lang="en-GB" sz="2400" baseline="30000" dirty="0" smtClean="0">
                <a:solidFill>
                  <a:srgbClr val="DC0081"/>
                </a:solidFill>
              </a:rPr>
              <a:t>2</a:t>
            </a:r>
            <a:r>
              <a:rPr lang="en-GB" sz="2400" dirty="0" smtClean="0">
                <a:solidFill>
                  <a:srgbClr val="DC0081"/>
                </a:solidFill>
              </a:rPr>
              <a:t> +T</a:t>
            </a:r>
            <a:r>
              <a:rPr lang="en-GB" sz="2400" baseline="-25000" dirty="0" smtClean="0">
                <a:solidFill>
                  <a:srgbClr val="DC0081"/>
                </a:solidFill>
              </a:rPr>
              <a:t>B</a:t>
            </a:r>
            <a:r>
              <a:rPr lang="en-GB" sz="2400" dirty="0" smtClean="0">
                <a:solidFill>
                  <a:srgbClr val="DC0081"/>
                </a:solidFill>
              </a:rPr>
              <a:t> =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GB" sz="2400" dirty="0" smtClean="0">
                <a:solidFill>
                  <a:srgbClr val="DC0081"/>
                </a:solidFill>
              </a:rPr>
              <a:t>M</a:t>
            </a:r>
            <a:r>
              <a:rPr lang="en-GB" sz="2400" baseline="-25000" dirty="0" smtClean="0">
                <a:solidFill>
                  <a:srgbClr val="DC0081"/>
                </a:solidFill>
              </a:rPr>
              <a:t>C</a:t>
            </a:r>
            <a:r>
              <a:rPr lang="en-GB" sz="2400" dirty="0" smtClean="0">
                <a:solidFill>
                  <a:srgbClr val="DC0081"/>
                </a:solidFill>
              </a:rPr>
              <a:t>c</a:t>
            </a:r>
            <a:r>
              <a:rPr lang="en-GB" sz="2400" baseline="30000" dirty="0" smtClean="0">
                <a:solidFill>
                  <a:srgbClr val="DC0081"/>
                </a:solidFill>
              </a:rPr>
              <a:t>2 </a:t>
            </a:r>
            <a:r>
              <a:rPr lang="en-GB" sz="2400" dirty="0" smtClean="0">
                <a:solidFill>
                  <a:srgbClr val="DC0081"/>
                </a:solidFill>
              </a:rPr>
              <a:t>+ T</a:t>
            </a:r>
            <a:r>
              <a:rPr lang="en-GB" sz="2400" baseline="-25000" dirty="0" smtClean="0">
                <a:solidFill>
                  <a:srgbClr val="DC0081"/>
                </a:solidFill>
              </a:rPr>
              <a:t>C</a:t>
            </a:r>
            <a:r>
              <a:rPr lang="en-GB" sz="2400" dirty="0" smtClean="0">
                <a:solidFill>
                  <a:srgbClr val="DC0081"/>
                </a:solidFill>
              </a:rPr>
              <a:t>+ M</a:t>
            </a:r>
            <a:r>
              <a:rPr lang="en-GB" sz="2400" baseline="-25000" dirty="0" smtClean="0">
                <a:solidFill>
                  <a:srgbClr val="DC0081"/>
                </a:solidFill>
              </a:rPr>
              <a:t>D</a:t>
            </a:r>
            <a:r>
              <a:rPr lang="en-GB" sz="2400" dirty="0" smtClean="0">
                <a:solidFill>
                  <a:srgbClr val="DC0081"/>
                </a:solidFill>
              </a:rPr>
              <a:t>c</a:t>
            </a:r>
            <a:r>
              <a:rPr lang="en-GB" sz="2400" baseline="30000" dirty="0" smtClean="0">
                <a:solidFill>
                  <a:srgbClr val="DC0081"/>
                </a:solidFill>
              </a:rPr>
              <a:t>2</a:t>
            </a:r>
            <a:r>
              <a:rPr lang="en-GB" sz="2400" dirty="0" smtClean="0">
                <a:solidFill>
                  <a:srgbClr val="DC0081"/>
                </a:solidFill>
              </a:rPr>
              <a:t> + T</a:t>
            </a:r>
            <a:r>
              <a:rPr lang="en-GB" sz="2400" baseline="-25000" dirty="0" smtClean="0">
                <a:solidFill>
                  <a:srgbClr val="DC0081"/>
                </a:solidFill>
              </a:rPr>
              <a:t>D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DC0081"/>
                </a:solidFill>
              </a:rPr>
              <a:t>+ M</a:t>
            </a:r>
            <a:r>
              <a:rPr lang="en-GB" sz="2400" baseline="-25000" dirty="0" smtClean="0">
                <a:solidFill>
                  <a:srgbClr val="DC0081"/>
                </a:solidFill>
              </a:rPr>
              <a:t>E</a:t>
            </a:r>
            <a:r>
              <a:rPr lang="en-GB" sz="2400" dirty="0" smtClean="0">
                <a:solidFill>
                  <a:srgbClr val="DC0081"/>
                </a:solidFill>
              </a:rPr>
              <a:t>c</a:t>
            </a:r>
            <a:r>
              <a:rPr lang="en-GB" sz="2400" baseline="30000" dirty="0" smtClean="0">
                <a:solidFill>
                  <a:srgbClr val="DC0081"/>
                </a:solidFill>
              </a:rPr>
              <a:t>2</a:t>
            </a:r>
            <a:r>
              <a:rPr lang="en-GB" sz="2400" dirty="0" smtClean="0">
                <a:solidFill>
                  <a:srgbClr val="DC0081"/>
                </a:solidFill>
              </a:rPr>
              <a:t> +T</a:t>
            </a:r>
            <a:r>
              <a:rPr lang="en-GB" sz="2400" baseline="-25000" dirty="0" smtClean="0">
                <a:solidFill>
                  <a:srgbClr val="DC0081"/>
                </a:solidFill>
              </a:rPr>
              <a:t>E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DC0081"/>
                </a:solidFill>
              </a:rPr>
              <a:t> 			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(14.1)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400" dirty="0" smtClean="0">
                <a:solidFill>
                  <a:srgbClr val="DC0081"/>
                </a:solidFill>
              </a:rPr>
              <a:t>Where M</a:t>
            </a:r>
            <a:r>
              <a:rPr lang="en-GB" sz="2400" baseline="-25000" dirty="0" smtClean="0">
                <a:solidFill>
                  <a:srgbClr val="DC0081"/>
                </a:solidFill>
              </a:rPr>
              <a:t>A</a:t>
            </a:r>
            <a:r>
              <a:rPr lang="en-GB" sz="2400" dirty="0" smtClean="0">
                <a:solidFill>
                  <a:srgbClr val="DC0081"/>
                </a:solidFill>
              </a:rPr>
              <a:t>,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DC0081"/>
                </a:solidFill>
              </a:rPr>
              <a:t>M</a:t>
            </a:r>
            <a:r>
              <a:rPr lang="en-GB" sz="2400" baseline="-25000" dirty="0" smtClean="0">
                <a:solidFill>
                  <a:srgbClr val="DC0081"/>
                </a:solidFill>
              </a:rPr>
              <a:t>B </a:t>
            </a:r>
            <a:r>
              <a:rPr lang="en-GB" sz="2400" dirty="0" smtClean="0">
                <a:solidFill>
                  <a:srgbClr val="DC0081"/>
                </a:solidFill>
              </a:rPr>
              <a:t>etc are </a:t>
            </a:r>
            <a:r>
              <a:rPr lang="en-GB" sz="2400" dirty="0" smtClean="0">
                <a:solidFill>
                  <a:schemeClr val="tx2"/>
                </a:solidFill>
              </a:rPr>
              <a:t>REST MASSES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GB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4C8C-C589-4181-BB9C-1525D8C7F3FC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2514</TotalTime>
  <Words>606</Words>
  <Application>Microsoft Office PowerPoint</Application>
  <PresentationFormat>On-screen Show (4:3)</PresentationFormat>
  <Paragraphs>192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Office Theme</vt:lpstr>
      <vt:lpstr>Custom Design</vt:lpstr>
      <vt:lpstr>1_Custom Design</vt:lpstr>
      <vt:lpstr>Designer Drawing</vt:lpstr>
      <vt:lpstr>Equation</vt:lpstr>
      <vt:lpstr>BASICS OF NUCLEAR PHYSICS</vt:lpstr>
      <vt:lpstr>Slide 2</vt:lpstr>
      <vt:lpstr>Slide 3</vt:lpstr>
      <vt:lpstr>Slide 4</vt:lpstr>
      <vt:lpstr>Slide 5</vt:lpstr>
      <vt:lpstr>Slide 6</vt:lpstr>
      <vt:lpstr>HISTORY OF FISSION AND FUSION</vt:lpstr>
      <vt:lpstr>NUCLEAR REACTIONS</vt:lpstr>
      <vt:lpstr>Slide 9</vt:lpstr>
      <vt:lpstr>Slide 10</vt:lpstr>
      <vt:lpstr>Slide 11</vt:lpstr>
      <vt:lpstr>Slide 12</vt:lpstr>
      <vt:lpstr>Example: 212Po decays to 208Pb (ground state) emitting an 8.784 MeV a. Calculate the recoil energy of 208Pb and the mass of  212Po.  [Ma = 4.002603u, MPb = 207.976636u ]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J N Jackson</cp:lastModifiedBy>
  <cp:revision>10</cp:revision>
  <dcterms:created xsi:type="dcterms:W3CDTF">2009-05-20T14:32:32Z</dcterms:created>
  <dcterms:modified xsi:type="dcterms:W3CDTF">2010-02-24T11:35:14Z</dcterms:modified>
</cp:coreProperties>
</file>