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857-D1F6-4133-9875-EF659BCF975B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B941-00E6-48E1-89EC-E724042522DA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BDC0-FE8E-4E80-9625-E01C04F627C8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0C59-9B60-48C1-A9C7-6785FAAF3DB1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84CA-D633-4848-9AFF-B4AC676757F3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04C-6134-4894-AE19-F08BD1CFB686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258A-736B-4BA5-91B2-BA2789E28789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F1ED-0072-4D11-9352-BCB2070D1734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A6D4-4CB6-4D4E-8E14-954A3355EBA5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FA1D-7578-41FD-ABFD-47F1EB13F6B4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095B-DF68-4623-A97F-98A28FB7E3EC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0DB721-267F-48A0-A8F1-A46B2436DCA8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60B-CB82-4A85-A320-BB1C5B3D1FF3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E731-6A96-4E36-BF23-F60B5718E81B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007D-9313-4A7D-B8D9-8F8023131D93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8631-412E-4AC8-89F3-198A2D52718F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5A9A-3CAB-4D85-B0F5-5EADBFBBF085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AABB-36B1-4AE9-A988-8D5248536F57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9628-92E4-4040-8F06-6F459195B614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B647-FB58-4E66-BF97-78E456D8B069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C6AE-59EA-4C92-9AD3-F1EBAA1CF079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915C-8637-4108-96D1-E24056B1821A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549C-F0F1-437B-B4A4-1B6009F9A8AC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9932-116D-4364-B9FF-5F7A5843275C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9D3AB-1257-4D82-AC46-1013300F5751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3E74-C4EC-4AE6-82CA-231273C7DD6A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9840-CDF2-480A-9D6D-A7A80CAED089}" type="datetime1">
              <a:rPr lang="en-US" smtClean="0"/>
              <a:pPr/>
              <a:t>3/1/2010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/>
          <a:lstStyle/>
          <a:p>
            <a:r>
              <a:rPr lang="en-GB" dirty="0" smtClean="0"/>
              <a:t>BIOMASS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Plants derive energy primarily from </a:t>
            </a:r>
            <a:r>
              <a:rPr lang="en-GB" b="1" dirty="0" err="1" smtClean="0">
                <a:solidFill>
                  <a:srgbClr val="FF0000"/>
                </a:solidFill>
              </a:rPr>
              <a:t>photosysnthesis</a:t>
            </a:r>
            <a:endParaRPr lang="en-GB" b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 CO</a:t>
            </a:r>
            <a:r>
              <a:rPr lang="en-GB" baseline="-25000" dirty="0" smtClean="0"/>
              <a:t>2</a:t>
            </a:r>
            <a:r>
              <a:rPr lang="en-GB" dirty="0" smtClean="0"/>
              <a:t> + H</a:t>
            </a:r>
            <a:r>
              <a:rPr lang="en-GB" baseline="-25000" dirty="0" smtClean="0"/>
              <a:t>2</a:t>
            </a:r>
            <a:r>
              <a:rPr lang="en-GB" dirty="0" smtClean="0"/>
              <a:t>O + </a:t>
            </a:r>
            <a:r>
              <a:rPr lang="en-GB" dirty="0" err="1" smtClean="0"/>
              <a:t>h</a:t>
            </a:r>
            <a:r>
              <a:rPr lang="en-GB" dirty="0" err="1" smtClean="0">
                <a:latin typeface="Symbol" pitchFamily="18" charset="2"/>
              </a:rPr>
              <a:t>n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 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+[CH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O Carbohydrate]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(1)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Animals eat plants and the whole of animal and plant material is known as the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BIOMASS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The attraction is that this is carbon neutral because of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(1)</a:t>
            </a:r>
          </a:p>
          <a:p>
            <a:r>
              <a:rPr lang="en-GB" dirty="0" smtClean="0">
                <a:sym typeface="Wingdings" pitchFamily="2" charset="2"/>
              </a:rPr>
              <a:t>The products of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(1) </a:t>
            </a:r>
            <a:r>
              <a:rPr lang="en-GB" dirty="0" smtClean="0">
                <a:sym typeface="Wingdings" pitchFamily="2" charset="2"/>
              </a:rPr>
              <a:t>are ~ 5 </a:t>
            </a:r>
            <a:r>
              <a:rPr lang="en-GB" dirty="0" err="1" smtClean="0">
                <a:sym typeface="Wingdings" pitchFamily="2" charset="2"/>
              </a:rPr>
              <a:t>eV</a:t>
            </a:r>
            <a:r>
              <a:rPr lang="en-GB" dirty="0" smtClean="0">
                <a:sym typeface="Wingdings" pitchFamily="2" charset="2"/>
              </a:rPr>
              <a:t> per carbon atom higher in energy corresponding to ~16 MJ kg</a:t>
            </a:r>
            <a:r>
              <a:rPr lang="en-GB" baseline="30000" dirty="0" smtClean="0">
                <a:sym typeface="Wingdings" pitchFamily="2" charset="2"/>
              </a:rPr>
              <a:t>-1</a:t>
            </a:r>
            <a:r>
              <a:rPr lang="en-GB" dirty="0" smtClean="0">
                <a:sym typeface="Wingdings" pitchFamily="2" charset="2"/>
              </a:rPr>
              <a:t> for pure carbohydrates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In the field ~ 1/5 radiation falls on the leaves and only 1/3 of this in the growing season. ~ 50% of the spectrum can be absorbed but green light is reflected so overall ~ 12% of the radiation is absorbed of which ~ 60% generates biomass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The efficiency of the biochemical processes is ~ 33% leading to an overall efficiency of ~ (0.12)(0.33)(0.2)(0.6) ~ 0.5%.</a:t>
            </a:r>
          </a:p>
          <a:p>
            <a:r>
              <a:rPr lang="en-GB" dirty="0" smtClean="0">
                <a:sym typeface="Wingdings" pitchFamily="2" charset="2"/>
              </a:rPr>
              <a:t>For annual solar energy of 1000 kWh m</a:t>
            </a:r>
            <a:r>
              <a:rPr lang="en-GB" baseline="30000" dirty="0" smtClean="0">
                <a:sym typeface="Wingdings" pitchFamily="2" charset="2"/>
              </a:rPr>
              <a:t>-2 </a:t>
            </a:r>
            <a:r>
              <a:rPr lang="en-GB" dirty="0" smtClean="0">
                <a:sym typeface="Wingdings" pitchFamily="2" charset="2"/>
              </a:rPr>
              <a:t>the available energy for biomass production is ~180 GJ ha</a:t>
            </a:r>
            <a:r>
              <a:rPr lang="en-GB" baseline="30000" dirty="0" smtClean="0">
                <a:sym typeface="Wingdings" pitchFamily="2" charset="2"/>
              </a:rPr>
              <a:t>-1</a:t>
            </a:r>
            <a:r>
              <a:rPr lang="en-GB" dirty="0" smtClean="0">
                <a:sym typeface="Wingdings" pitchFamily="2" charset="2"/>
              </a:rPr>
              <a:t> (1ha = 10</a:t>
            </a:r>
            <a:r>
              <a:rPr lang="en-GB" baseline="30000" dirty="0" smtClean="0">
                <a:sym typeface="Wingdings" pitchFamily="2" charset="2"/>
              </a:rPr>
              <a:t>4</a:t>
            </a:r>
            <a:r>
              <a:rPr lang="en-GB" dirty="0" smtClean="0">
                <a:sym typeface="Wingdings" pitchFamily="2" charset="2"/>
              </a:rPr>
              <a:t> m</a:t>
            </a:r>
            <a:r>
              <a:rPr lang="en-GB" baseline="30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) which at 16 MJ kg</a:t>
            </a:r>
            <a:r>
              <a:rPr lang="en-GB" baseline="30000" dirty="0" smtClean="0">
                <a:sym typeface="Wingdings" pitchFamily="2" charset="2"/>
              </a:rPr>
              <a:t>-1</a:t>
            </a:r>
            <a:r>
              <a:rPr lang="en-GB" dirty="0" smtClean="0">
                <a:sym typeface="Wingdings" pitchFamily="2" charset="2"/>
              </a:rPr>
              <a:t> leads to a carbohydrate biomass of ~ 10t ha</a:t>
            </a:r>
            <a:r>
              <a:rPr lang="en-GB" baseline="30000" dirty="0" smtClean="0">
                <a:sym typeface="Wingdings" pitchFamily="2" charset="2"/>
              </a:rPr>
              <a:t>-1</a:t>
            </a:r>
            <a:r>
              <a:rPr lang="en-GB" dirty="0" smtClean="0">
                <a:sym typeface="Wingdings" pitchFamily="2" charset="2"/>
              </a:rPr>
              <a:t> y</a:t>
            </a:r>
            <a:r>
              <a:rPr lang="en-GB" baseline="30000" dirty="0" smtClean="0">
                <a:sym typeface="Wingdings" pitchFamily="2" charset="2"/>
              </a:rPr>
              <a:t>-1</a:t>
            </a:r>
            <a:r>
              <a:rPr lang="en-GB" dirty="0" smtClean="0">
                <a:sym typeface="Wingdings" pitchFamily="2" charset="2"/>
              </a:rPr>
              <a:t> and an energy yield of ~ 5 kW ha</a:t>
            </a:r>
            <a:r>
              <a:rPr lang="en-GB" baseline="30000" dirty="0" smtClean="0">
                <a:sym typeface="Wingdings" pitchFamily="2" charset="2"/>
              </a:rPr>
              <a:t>-1</a:t>
            </a:r>
            <a:endParaRPr lang="en-GB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776-C8C6-4458-905F-4BBF5230767D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5719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0"/>
            <a:ext cx="8443914" cy="6269039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main processes in making</a:t>
            </a:r>
          </a:p>
          <a:p>
            <a:pPr>
              <a:buNone/>
            </a:pP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biofuel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are shown</a:t>
            </a:r>
          </a:p>
          <a:p>
            <a:pPr marL="342900" lvl="1" indent="-342900">
              <a:buNone/>
            </a:pPr>
            <a:r>
              <a:rPr lang="en-GB" dirty="0" smtClean="0"/>
              <a:t>The area of land needed is an </a:t>
            </a:r>
          </a:p>
          <a:p>
            <a:pPr marL="342900" lvl="1" indent="-342900">
              <a:buNone/>
            </a:pPr>
            <a:r>
              <a:rPr lang="en-GB" dirty="0" smtClean="0"/>
              <a:t>important parameter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Liquid </a:t>
            </a:r>
            <a:r>
              <a:rPr lang="en-GB" b="1" dirty="0" err="1" smtClean="0">
                <a:solidFill>
                  <a:srgbClr val="FF0000"/>
                </a:solidFill>
              </a:rPr>
              <a:t>biofuel</a:t>
            </a:r>
            <a:r>
              <a:rPr lang="en-GB" b="1" dirty="0" smtClean="0">
                <a:solidFill>
                  <a:srgbClr val="FF0000"/>
                </a:solidFill>
              </a:rPr>
              <a:t> yields</a:t>
            </a:r>
          </a:p>
          <a:p>
            <a:r>
              <a:rPr lang="en-GB" dirty="0" err="1" smtClean="0"/>
              <a:t>Biodiesel</a:t>
            </a:r>
            <a:r>
              <a:rPr lang="en-GB" dirty="0" smtClean="0"/>
              <a:t> comes from rapeseed in the EU annual yield ~1.3t ha</a:t>
            </a:r>
            <a:r>
              <a:rPr lang="en-GB" baseline="30000" dirty="0" smtClean="0"/>
              <a:t>-1 </a:t>
            </a:r>
          </a:p>
          <a:p>
            <a:r>
              <a:rPr lang="en-GB" dirty="0" err="1" smtClean="0"/>
              <a:t>Jatropha</a:t>
            </a:r>
            <a:r>
              <a:rPr lang="en-GB" dirty="0" smtClean="0"/>
              <a:t> plant and palm oil are available in the tropics with annual yields of 2.3 -3 and 4 – 6 t ha</a:t>
            </a:r>
            <a:r>
              <a:rPr lang="en-GB" baseline="30000" dirty="0" smtClean="0"/>
              <a:t>-1</a:t>
            </a:r>
            <a:r>
              <a:rPr lang="en-GB" dirty="0" smtClean="0"/>
              <a:t>respectively</a:t>
            </a:r>
          </a:p>
          <a:p>
            <a:r>
              <a:rPr lang="en-GB" dirty="0" smtClean="0"/>
              <a:t>Example 7.4 in Andrews and </a:t>
            </a:r>
            <a:r>
              <a:rPr lang="en-GB" dirty="0" err="1" smtClean="0"/>
              <a:t>Jelley</a:t>
            </a:r>
            <a:r>
              <a:rPr lang="en-GB" dirty="0" smtClean="0"/>
              <a:t> estimates that the annual US consumption of petrol could be replaced with </a:t>
            </a:r>
            <a:r>
              <a:rPr lang="en-GB" dirty="0" err="1" smtClean="0"/>
              <a:t>biodiesel</a:t>
            </a:r>
            <a:r>
              <a:rPr lang="en-GB" dirty="0" smtClean="0"/>
              <a:t> produced from 0.63 x 10</a:t>
            </a:r>
            <a:r>
              <a:rPr lang="en-GB" baseline="30000" dirty="0" smtClean="0"/>
              <a:t>6</a:t>
            </a:r>
            <a:r>
              <a:rPr lang="en-GB" dirty="0" smtClean="0"/>
              <a:t> km</a:t>
            </a:r>
            <a:r>
              <a:rPr lang="en-GB" baseline="30000" dirty="0" smtClean="0"/>
              <a:t>2</a:t>
            </a:r>
            <a:r>
              <a:rPr lang="en-GB" dirty="0" smtClean="0"/>
              <a:t> of palm trees and reduce the carbon emission from 0.37 to 0.1 </a:t>
            </a:r>
            <a:r>
              <a:rPr lang="en-GB" dirty="0" err="1" smtClean="0"/>
              <a:t>Gt</a:t>
            </a:r>
            <a:r>
              <a:rPr lang="en-GB" dirty="0" smtClean="0"/>
              <a:t> displacing 0.27t carbon per year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674-91AD-4F5B-8C88-40209B38E25D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8" name="Picture 7" descr="7.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4630" y="142852"/>
            <a:ext cx="4870112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GB" dirty="0" smtClean="0"/>
              <a:t>POTENTIAL OF BIOMASS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715040"/>
          </a:xfrm>
        </p:spPr>
        <p:txBody>
          <a:bodyPr/>
          <a:lstStyle/>
          <a:p>
            <a:r>
              <a:rPr lang="en-GB" dirty="0" smtClean="0"/>
              <a:t>In 2020 up to15% of the projected electricity demand in EU could be met by biomass combustion and gasification</a:t>
            </a:r>
          </a:p>
          <a:p>
            <a:r>
              <a:rPr lang="en-GB" dirty="0" smtClean="0"/>
              <a:t>Since the cost of transporting biomass is high (low energy density) small </a:t>
            </a:r>
            <a:r>
              <a:rPr lang="en-GB" dirty="0" err="1" smtClean="0"/>
              <a:t>bioplants</a:t>
            </a:r>
            <a:r>
              <a:rPr lang="en-GB" dirty="0" smtClean="0"/>
              <a:t> can utilise locally produced feedstock</a:t>
            </a:r>
          </a:p>
          <a:p>
            <a:pPr lvl="1"/>
            <a:r>
              <a:rPr lang="en-GB" dirty="0" smtClean="0"/>
              <a:t>Currently forestry residues in US produce over 6 GW of power plant</a:t>
            </a:r>
          </a:p>
          <a:p>
            <a:r>
              <a:rPr lang="en-GB" dirty="0" smtClean="0"/>
              <a:t>Liquid </a:t>
            </a:r>
            <a:r>
              <a:rPr lang="en-GB" dirty="0" err="1" smtClean="0"/>
              <a:t>biofuels</a:t>
            </a:r>
            <a:r>
              <a:rPr lang="en-GB" dirty="0" smtClean="0"/>
              <a:t> can be cost-effective with high oil prices</a:t>
            </a:r>
          </a:p>
          <a:p>
            <a:pPr lvl="1"/>
            <a:r>
              <a:rPr lang="en-GB" dirty="0" smtClean="0"/>
              <a:t>Land area requirements make it unlikely to exceed ~ 20% of fossil fuels</a:t>
            </a:r>
          </a:p>
          <a:p>
            <a:r>
              <a:rPr lang="en-GB" dirty="0" smtClean="0"/>
              <a:t>EU has a target that 5.75% of all fuel for petrol and diesel engines must be from renewable sources –</a:t>
            </a:r>
          </a:p>
          <a:p>
            <a:pPr lvl="1"/>
            <a:r>
              <a:rPr lang="en-GB" dirty="0" smtClean="0"/>
              <a:t>Rapeseed provides ~ 80% of the </a:t>
            </a:r>
            <a:r>
              <a:rPr lang="en-GB" dirty="0" err="1" smtClean="0"/>
              <a:t>biodiesel</a:t>
            </a:r>
            <a:r>
              <a:rPr lang="en-GB" dirty="0" smtClean="0"/>
              <a:t> feedstock</a:t>
            </a:r>
          </a:p>
          <a:p>
            <a:pPr lvl="1"/>
            <a:r>
              <a:rPr lang="en-GB" dirty="0" smtClean="0"/>
              <a:t>This target will require more land and rapeseed is a relatively expensive crop</a:t>
            </a:r>
          </a:p>
          <a:p>
            <a:pPr lvl="1"/>
            <a:r>
              <a:rPr lang="en-GB" dirty="0" smtClean="0"/>
              <a:t>Imported fuel may be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A24-F4D7-4889-B765-9BCD39C9AB18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429684" cy="6429420"/>
          </a:xfrm>
        </p:spPr>
        <p:txBody>
          <a:bodyPr>
            <a:normAutofit/>
          </a:bodyPr>
          <a:lstStyle/>
          <a:p>
            <a:r>
              <a:rPr lang="en-GB" dirty="0" smtClean="0"/>
              <a:t>The relative energy densities of </a:t>
            </a:r>
            <a:r>
              <a:rPr lang="en-GB" dirty="0" err="1" smtClean="0"/>
              <a:t>bioethanol</a:t>
            </a:r>
            <a:r>
              <a:rPr lang="en-GB" dirty="0" smtClean="0"/>
              <a:t> and </a:t>
            </a:r>
            <a:r>
              <a:rPr lang="en-GB" dirty="0" err="1" smtClean="0"/>
              <a:t>biodiesel</a:t>
            </a:r>
            <a:r>
              <a:rPr lang="en-GB" dirty="0" smtClean="0"/>
              <a:t> are 66% and 90% respectively (petrol and diesel are 100%)</a:t>
            </a:r>
          </a:p>
          <a:p>
            <a:pPr>
              <a:buNone/>
            </a:pPr>
            <a:endParaRPr lang="en-GB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potential of the biomass supply in US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Note the % of crop land required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total primary energy consumption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in 2003 was 104 EJ (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Exa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or 10</a:t>
            </a:r>
            <a:r>
              <a:rPr lang="en-GB" sz="2200" baseline="30000" dirty="0" smtClean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) for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comparison</a:t>
            </a:r>
          </a:p>
          <a:p>
            <a:pPr>
              <a:buNone/>
            </a:pPr>
            <a:endParaRPr lang="en-GB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smtClean="0"/>
              <a:t>Biomass has the potential to provide 10-20% of primary energy in developed countries and more in developing countries</a:t>
            </a:r>
          </a:p>
          <a:p>
            <a:r>
              <a:rPr lang="en-GB" dirty="0" smtClean="0"/>
              <a:t>Liquid </a:t>
            </a:r>
            <a:r>
              <a:rPr lang="en-GB" dirty="0" err="1" smtClean="0"/>
              <a:t>biofuels</a:t>
            </a:r>
            <a:r>
              <a:rPr lang="en-GB" dirty="0" smtClean="0"/>
              <a:t> can help to reduce the dependence on fossil fuels, particularly in aviation where ~ 5% of CO</a:t>
            </a:r>
            <a:r>
              <a:rPr lang="en-GB" baseline="-25000" dirty="0" smtClean="0"/>
              <a:t>2</a:t>
            </a:r>
            <a:r>
              <a:rPr lang="en-GB" dirty="0" smtClean="0"/>
              <a:t> emissions occur</a:t>
            </a:r>
          </a:p>
          <a:p>
            <a:r>
              <a:rPr lang="en-GB" dirty="0" smtClean="0"/>
              <a:t>Potential contribution to global energy needs appears to be limited to 20-30%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E2E4-D501-429A-AB0C-07AF1BAA7523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 descr="7.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000108"/>
            <a:ext cx="3651698" cy="2673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en-GB" dirty="0" smtClean="0"/>
              <a:t>BIOMASS POTENTIAL AND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686832" cy="55721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Mass of plants and animals produced ~ 4 10</a:t>
            </a:r>
            <a:r>
              <a:rPr lang="en-GB" baseline="30000" dirty="0" smtClean="0"/>
              <a:t>11</a:t>
            </a:r>
            <a:r>
              <a:rPr lang="en-GB" dirty="0" smtClean="0"/>
              <a:t> t y</a:t>
            </a:r>
            <a:r>
              <a:rPr lang="en-GB" baseline="30000" dirty="0" smtClean="0"/>
              <a:t>-1</a:t>
            </a:r>
            <a:r>
              <a:rPr lang="en-GB" dirty="0" smtClean="0"/>
              <a:t> containing ~ 1.5 10</a:t>
            </a:r>
            <a:r>
              <a:rPr lang="en-GB" baseline="30000" dirty="0" smtClean="0"/>
              <a:t>11</a:t>
            </a:r>
            <a:r>
              <a:rPr lang="en-GB" dirty="0" smtClean="0"/>
              <a:t> t of carbon</a:t>
            </a:r>
          </a:p>
          <a:p>
            <a:pPr lvl="1"/>
            <a:r>
              <a:rPr lang="en-GB" dirty="0" smtClean="0"/>
              <a:t>Average of ~ 7.5 MJ kg</a:t>
            </a:r>
            <a:r>
              <a:rPr lang="en-GB" baseline="30000" dirty="0" smtClean="0"/>
              <a:t>-1</a:t>
            </a:r>
            <a:r>
              <a:rPr lang="en-GB" dirty="0" smtClean="0"/>
              <a:t> is stored in this biomass </a:t>
            </a:r>
            <a:r>
              <a:rPr lang="en-GB" dirty="0" smtClean="0">
                <a:sym typeface="Symbol"/>
              </a:rPr>
              <a:t>making an annual total of  ~ 3 10</a:t>
            </a:r>
            <a:r>
              <a:rPr lang="en-GB" baseline="30000" dirty="0" smtClean="0">
                <a:sym typeface="Symbol"/>
              </a:rPr>
              <a:t>21</a:t>
            </a:r>
            <a:r>
              <a:rPr lang="en-GB" dirty="0" smtClean="0">
                <a:sym typeface="Symbol"/>
              </a:rPr>
              <a:t> J or many times the global power usage</a:t>
            </a:r>
          </a:p>
          <a:p>
            <a:r>
              <a:rPr lang="en-GB" dirty="0" smtClean="0">
                <a:sym typeface="Symbol"/>
              </a:rPr>
              <a:t> ~ 50% is used in sustaining plants leaving a potential 50TW</a:t>
            </a:r>
          </a:p>
          <a:p>
            <a:pPr lvl="1"/>
            <a:r>
              <a:rPr lang="en-GB" dirty="0" smtClean="0">
                <a:sym typeface="Symbol"/>
              </a:rPr>
              <a:t>Of this 0.5 TW is used for food and 1.6 TW (5 10</a:t>
            </a:r>
            <a:r>
              <a:rPr lang="en-GB" baseline="30000" dirty="0" smtClean="0">
                <a:sym typeface="Symbol"/>
              </a:rPr>
              <a:t>19</a:t>
            </a:r>
            <a:r>
              <a:rPr lang="en-GB" dirty="0" smtClean="0">
                <a:sym typeface="Symbol"/>
              </a:rPr>
              <a:t> Jy</a:t>
            </a:r>
            <a:r>
              <a:rPr lang="en-GB" baseline="30000" dirty="0" smtClean="0">
                <a:sym typeface="Symbol"/>
              </a:rPr>
              <a:t>-1</a:t>
            </a:r>
            <a:r>
              <a:rPr lang="en-GB" dirty="0" smtClean="0">
                <a:sym typeface="Symbol"/>
              </a:rPr>
              <a:t>)as </a:t>
            </a:r>
            <a:r>
              <a:rPr lang="en-GB" dirty="0" err="1" smtClean="0">
                <a:sym typeface="Symbol"/>
              </a:rPr>
              <a:t>biofuel</a:t>
            </a:r>
            <a:endParaRPr lang="en-GB" dirty="0" smtClean="0">
              <a:sym typeface="Symbol"/>
            </a:endParaRPr>
          </a:p>
          <a:p>
            <a:pPr lvl="2"/>
            <a:r>
              <a:rPr lang="en-GB" sz="2200" dirty="0" smtClean="0">
                <a:sym typeface="Symbol"/>
              </a:rPr>
              <a:t>~70% for cooking / heating  providing ~ 1/3 of energy in developing countries</a:t>
            </a:r>
          </a:p>
          <a:p>
            <a:r>
              <a:rPr lang="en-GB" dirty="0" smtClean="0">
                <a:sym typeface="Symbol"/>
              </a:rPr>
              <a:t>Open fires are only ~5% efficient so scope for efficient ovens</a:t>
            </a:r>
          </a:p>
          <a:p>
            <a:r>
              <a:rPr lang="en-GB" dirty="0" smtClean="0">
                <a:sym typeface="Symbol"/>
              </a:rPr>
              <a:t>Residue from cereal production has energy content of 15-20 10</a:t>
            </a:r>
            <a:r>
              <a:rPr lang="en-GB" baseline="30000" dirty="0" smtClean="0">
                <a:sym typeface="Symbol"/>
              </a:rPr>
              <a:t>18</a:t>
            </a:r>
            <a:r>
              <a:rPr lang="en-GB" dirty="0" smtClean="0">
                <a:sym typeface="Symbol"/>
              </a:rPr>
              <a:t>J but only a small fraction is used for energy production</a:t>
            </a:r>
          </a:p>
          <a:p>
            <a:pPr algn="ctr">
              <a:buNone/>
            </a:pPr>
            <a:r>
              <a:rPr lang="en-GB" dirty="0" smtClean="0">
                <a:sym typeface="Symbol"/>
              </a:rPr>
              <a:t>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Biomass energy production</a:t>
            </a:r>
          </a:p>
          <a:p>
            <a:r>
              <a:rPr lang="en-GB" dirty="0" smtClean="0"/>
              <a:t>Main sources are waste (agricultural, municipal) and energy crops</a:t>
            </a:r>
          </a:p>
          <a:p>
            <a:r>
              <a:rPr lang="en-GB" dirty="0" smtClean="0"/>
              <a:t>Utilization is by either anaerobic digestion, combustion and gasification or liquid </a:t>
            </a:r>
            <a:r>
              <a:rPr lang="en-GB" dirty="0" err="1" smtClean="0"/>
              <a:t>biofuels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0F51-3D18-4754-B38F-5D362D21C99F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Anaerobic digestion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8929718" cy="5929354"/>
          </a:xfrm>
        </p:spPr>
        <p:txBody>
          <a:bodyPr/>
          <a:lstStyle/>
          <a:p>
            <a:r>
              <a:rPr lang="en-GB" dirty="0" smtClean="0"/>
              <a:t>Decomposition by bacteria in the absence of air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. in compost heaps, marshes and cows (who produce ~ 3% of CH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Produces 65% CH</a:t>
            </a:r>
            <a:r>
              <a:rPr lang="en-GB" baseline="-25000" dirty="0" smtClean="0"/>
              <a:t>4</a:t>
            </a:r>
            <a:r>
              <a:rPr lang="en-GB" dirty="0" smtClean="0"/>
              <a:t> and 35% CO</a:t>
            </a:r>
            <a:r>
              <a:rPr lang="en-GB" baseline="-25000" dirty="0" smtClean="0"/>
              <a:t>2</a:t>
            </a:r>
            <a:r>
              <a:rPr lang="en-GB" dirty="0" smtClean="0"/>
              <a:t> : calorific value 17 – 25 MJ m</a:t>
            </a:r>
            <a:r>
              <a:rPr lang="en-GB" baseline="30000" dirty="0" smtClean="0"/>
              <a:t>-3</a:t>
            </a:r>
          </a:p>
          <a:p>
            <a:pPr lvl="1"/>
            <a:r>
              <a:rPr lang="en-GB" dirty="0" smtClean="0"/>
              <a:t>Compared to aerobic conversion that produces residue, CO</a:t>
            </a:r>
            <a:r>
              <a:rPr lang="en-GB" baseline="-25000" dirty="0" smtClean="0"/>
              <a:t>2 </a:t>
            </a:r>
            <a:r>
              <a:rPr lang="en-GB" dirty="0" smtClean="0"/>
              <a:t>and 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</a:p>
          <a:p>
            <a:r>
              <a:rPr lang="en-GB" dirty="0" smtClean="0"/>
              <a:t>Conversion efficiency is typically 40-60%.</a:t>
            </a:r>
          </a:p>
          <a:p>
            <a:r>
              <a:rPr lang="en-GB" dirty="0" smtClean="0"/>
              <a:t>A Chinese fixed dome </a:t>
            </a:r>
            <a:r>
              <a:rPr lang="en-GB" dirty="0" err="1" smtClean="0"/>
              <a:t>digestor</a:t>
            </a:r>
            <a:r>
              <a:rPr lang="en-GB" dirty="0" smtClean="0"/>
              <a:t> is shown below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The technology for large scale digestion is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well advanced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Potential from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sludges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and waste water in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EU is 2.5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GWy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rising to ~12.5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GWy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if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agricultural and municipal solid waste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(MSW) is included</a:t>
            </a:r>
          </a:p>
          <a:p>
            <a:r>
              <a:rPr lang="en-GB" dirty="0" smtClean="0"/>
              <a:t>In municipal waste </a:t>
            </a:r>
            <a:r>
              <a:rPr lang="en-GB" dirty="0" err="1" smtClean="0"/>
              <a:t>digestors</a:t>
            </a:r>
            <a:r>
              <a:rPr lang="en-GB" dirty="0" smtClean="0"/>
              <a:t> the organic fraction needs to be separated out which can be costly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3E13-A0B5-43B5-AFF9-259F047D88AA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 descr="7.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2833" y="3071810"/>
            <a:ext cx="4091167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Combustion and gasification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857916"/>
          </a:xfrm>
        </p:spPr>
        <p:txBody>
          <a:bodyPr>
            <a:normAutofit/>
          </a:bodyPr>
          <a:lstStyle/>
          <a:p>
            <a:r>
              <a:rPr lang="en-GB" dirty="0" smtClean="0"/>
              <a:t>Gasification has the potential estimated to supply 10-15% of energy needed in UK and Europe</a:t>
            </a:r>
          </a:p>
          <a:p>
            <a:r>
              <a:rPr lang="en-GB" dirty="0" smtClean="0"/>
              <a:t>Can be produced by combustion as well as anaerobic digestion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. Production of coal gas by heating coal in the presence of steam</a:t>
            </a:r>
          </a:p>
          <a:p>
            <a:pPr lvl="1"/>
            <a:r>
              <a:rPr lang="en-GB" dirty="0" smtClean="0"/>
              <a:t>Producer gas is similarly obtained by burning biomass in a reduced air supply to give a mixture of CO, H</a:t>
            </a:r>
            <a:r>
              <a:rPr lang="en-GB" baseline="-25000" dirty="0" smtClean="0"/>
              <a:t>2</a:t>
            </a:r>
            <a:r>
              <a:rPr lang="en-GB" dirty="0" smtClean="0"/>
              <a:t>, CO</a:t>
            </a:r>
            <a:r>
              <a:rPr lang="en-GB" baseline="-25000" dirty="0" smtClean="0"/>
              <a:t>2</a:t>
            </a:r>
            <a:r>
              <a:rPr lang="en-GB" dirty="0" smtClean="0"/>
              <a:t>, CH</a:t>
            </a:r>
            <a:r>
              <a:rPr lang="en-GB" baseline="-25000" dirty="0" smtClean="0"/>
              <a:t>4 </a:t>
            </a:r>
            <a:r>
              <a:rPr lang="en-GB" dirty="0" smtClean="0"/>
              <a:t>+ oils</a:t>
            </a:r>
          </a:p>
          <a:p>
            <a:pPr lvl="1"/>
            <a:r>
              <a:rPr lang="en-GB" dirty="0" smtClean="0"/>
              <a:t>Low calorific value 4.2 – 5.0 MJ m</a:t>
            </a:r>
            <a:r>
              <a:rPr lang="en-GB" baseline="30000" dirty="0" smtClean="0"/>
              <a:t>-3</a:t>
            </a:r>
            <a:r>
              <a:rPr lang="en-GB" dirty="0" smtClean="0"/>
              <a:t> (STP) but low emissions </a:t>
            </a:r>
          </a:p>
          <a:p>
            <a:pPr lvl="1"/>
            <a:r>
              <a:rPr lang="en-GB" dirty="0" smtClean="0"/>
              <a:t>Total conversion efficiency can be 60-70%</a:t>
            </a:r>
          </a:p>
          <a:p>
            <a:pPr lvl="1"/>
            <a:r>
              <a:rPr lang="en-GB" dirty="0" smtClean="0"/>
              <a:t>Each kg of air-dried biomass yields ~2.5m</a:t>
            </a:r>
            <a:r>
              <a:rPr lang="en-GB" baseline="30000" dirty="0" smtClean="0"/>
              <a:t>3</a:t>
            </a:r>
            <a:r>
              <a:rPr lang="en-GB" dirty="0" smtClean="0"/>
              <a:t> of gas or ~ 12 MJ kg</a:t>
            </a:r>
            <a:r>
              <a:rPr lang="en-GB" baseline="30000" dirty="0" smtClean="0"/>
              <a:t>-1</a:t>
            </a:r>
          </a:p>
          <a:p>
            <a:r>
              <a:rPr lang="en-GB" dirty="0" smtClean="0"/>
              <a:t>A UK study identified two main biomass energy chains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Short rotation coppice willow has the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potential to provide ~9% of UK electricity by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2020 but large scale plant construction  rates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limit this to ~1%</a:t>
            </a:r>
            <a:endParaRPr lang="en-GB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C7C7-49EF-4D21-B035-2F55B7F8E5C5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 descr="7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9" y="4603873"/>
            <a:ext cx="3364222" cy="1863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0"/>
            <a:ext cx="8329642" cy="65722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9% figure requires 10</a:t>
            </a:r>
            <a:r>
              <a:rPr lang="en-GB" baseline="30000" dirty="0" smtClean="0"/>
              <a:t>6</a:t>
            </a:r>
            <a:r>
              <a:rPr lang="en-GB" dirty="0" smtClean="0"/>
              <a:t> hectares (100km by 100km) planted compared to 18 10</a:t>
            </a:r>
            <a:r>
              <a:rPr lang="en-GB" baseline="30000" dirty="0" smtClean="0"/>
              <a:t>6 </a:t>
            </a:r>
            <a:r>
              <a:rPr lang="en-GB" dirty="0" smtClean="0"/>
              <a:t>hectares of agricultural land</a:t>
            </a:r>
          </a:p>
          <a:p>
            <a:pPr lvl="1"/>
            <a:r>
              <a:rPr lang="en-GB" dirty="0" smtClean="0"/>
              <a:t>On this scale the cost would be competitive at 3p/kWh</a:t>
            </a:r>
          </a:p>
          <a:p>
            <a:pPr lvl="1"/>
            <a:r>
              <a:rPr lang="en-GB" dirty="0" smtClean="0"/>
              <a:t>Potential of +5% from smaller scale technologies</a:t>
            </a:r>
          </a:p>
          <a:p>
            <a:r>
              <a:rPr lang="en-GB" dirty="0" err="1" smtClean="0"/>
              <a:t>Miscanthus</a:t>
            </a:r>
            <a:r>
              <a:rPr lang="en-GB" dirty="0" smtClean="0"/>
              <a:t> (Asian elephant grass) and straw could provide up to 12% by 2020 but are slightly more expensive</a:t>
            </a:r>
          </a:p>
          <a:p>
            <a:r>
              <a:rPr lang="en-GB" dirty="0" smtClean="0"/>
              <a:t>Total potential is ~13% saving 19 10</a:t>
            </a:r>
            <a:r>
              <a:rPr lang="en-GB" baseline="30000" dirty="0" smtClean="0"/>
              <a:t>6</a:t>
            </a:r>
            <a:r>
              <a:rPr lang="en-GB" dirty="0" smtClean="0"/>
              <a:t> tonnes of CO</a:t>
            </a:r>
            <a:r>
              <a:rPr lang="en-GB" baseline="-25000" dirty="0" smtClean="0"/>
              <a:t>2</a:t>
            </a:r>
            <a:r>
              <a:rPr lang="en-GB" dirty="0" smtClean="0"/>
              <a:t> compared to standard gas power stations CCGT</a:t>
            </a:r>
          </a:p>
          <a:p>
            <a:r>
              <a:rPr lang="en-GB" dirty="0" smtClean="0"/>
              <a:t>Similarly a ~15% contribution to electricity in OECD countries could come from biomass from forestry and farming by 2010</a:t>
            </a:r>
          </a:p>
          <a:p>
            <a:pPr lvl="1"/>
            <a:r>
              <a:rPr lang="en-GB" dirty="0" smtClean="0"/>
              <a:t>Assumes using ¼ of agricultural residues and assigning 5% of crop, farm and woodland area (75 10</a:t>
            </a:r>
            <a:r>
              <a:rPr lang="en-GB" baseline="30000" dirty="0" smtClean="0"/>
              <a:t>6</a:t>
            </a:r>
            <a:r>
              <a:rPr lang="en-GB" dirty="0" smtClean="0"/>
              <a:t> ha) to growing woody biomass sufficient to provide 200 GW of power</a:t>
            </a:r>
          </a:p>
          <a:p>
            <a:r>
              <a:rPr lang="en-GB" dirty="0" smtClean="0"/>
              <a:t>Households generate  ~1 tonne of waste per year and burning it is a useful way of disposing of it compared to landfill sites</a:t>
            </a:r>
          </a:p>
          <a:p>
            <a:pPr lvl="1"/>
            <a:r>
              <a:rPr lang="en-GB" dirty="0" smtClean="0"/>
              <a:t>Processing is often needed before it can be used as a fuel</a:t>
            </a:r>
          </a:p>
          <a:p>
            <a:pPr lvl="1"/>
            <a:r>
              <a:rPr lang="en-GB" dirty="0" smtClean="0"/>
              <a:t>Not carbon neutral as 20-40% is derived from fossil fuels</a:t>
            </a:r>
          </a:p>
          <a:p>
            <a:pPr lvl="1"/>
            <a:r>
              <a:rPr lang="en-GB" dirty="0" smtClean="0"/>
              <a:t>Typical energy content is ~ 10 MJ /kg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5F3-37C2-4AC9-9157-E50A882B807A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4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Liquid </a:t>
            </a:r>
            <a:r>
              <a:rPr lang="en-GB" sz="2800" dirty="0" err="1" smtClean="0"/>
              <a:t>biofuels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429684" cy="5857916"/>
          </a:xfrm>
        </p:spPr>
        <p:txBody>
          <a:bodyPr>
            <a:normAutofit/>
          </a:bodyPr>
          <a:lstStyle/>
          <a:p>
            <a:r>
              <a:rPr lang="en-GB" dirty="0" smtClean="0"/>
              <a:t>In 2004 ~ 40 x 10</a:t>
            </a:r>
            <a:r>
              <a:rPr lang="en-GB" baseline="30000" dirty="0" smtClean="0"/>
              <a:t>9</a:t>
            </a:r>
            <a:r>
              <a:rPr lang="en-GB" dirty="0" smtClean="0"/>
              <a:t> litres of </a:t>
            </a:r>
            <a:r>
              <a:rPr lang="en-GB" dirty="0" err="1" smtClean="0"/>
              <a:t>biofuel</a:t>
            </a:r>
            <a:r>
              <a:rPr lang="en-GB" dirty="0" smtClean="0"/>
              <a:t> (mainly ethanol) were produced</a:t>
            </a:r>
          </a:p>
          <a:p>
            <a:pPr lvl="1"/>
            <a:r>
              <a:rPr lang="en-GB" dirty="0" smtClean="0"/>
              <a:t>Biomass is the only renewable source of carbon-based fuels and chemicals</a:t>
            </a:r>
          </a:p>
          <a:p>
            <a:pPr lvl="1"/>
            <a:r>
              <a:rPr lang="en-GB" dirty="0" smtClean="0"/>
              <a:t>Net savings in CO</a:t>
            </a:r>
            <a:r>
              <a:rPr lang="en-GB" baseline="-25000" dirty="0" smtClean="0"/>
              <a:t>2</a:t>
            </a:r>
            <a:r>
              <a:rPr lang="en-GB" dirty="0" smtClean="0"/>
              <a:t> emissions compared to petroleum based fuels</a:t>
            </a:r>
          </a:p>
          <a:p>
            <a:pPr lvl="1"/>
            <a:r>
              <a:rPr lang="en-GB" dirty="0" smtClean="0"/>
              <a:t>Provides energy security and economic development for a country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In 2001 1.6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Gtoe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giga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tonnes oil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equivalent) of fuel were used for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transport (close to ¼ of world energy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consumption)</a:t>
            </a:r>
          </a:p>
          <a:p>
            <a:r>
              <a:rPr lang="en-GB" dirty="0" smtClean="0"/>
              <a:t>The trend is increasing</a:t>
            </a:r>
          </a:p>
          <a:p>
            <a:r>
              <a:rPr lang="en-GB" dirty="0" smtClean="0"/>
              <a:t>There are two important liquid </a:t>
            </a:r>
            <a:r>
              <a:rPr lang="en-GB" dirty="0" err="1" smtClean="0"/>
              <a:t>biofuels</a:t>
            </a:r>
            <a:endParaRPr lang="en-GB" dirty="0" smtClean="0"/>
          </a:p>
          <a:p>
            <a:pPr lvl="1"/>
            <a:r>
              <a:rPr lang="en-GB" b="1" dirty="0" err="1" smtClean="0">
                <a:solidFill>
                  <a:srgbClr val="FF0000"/>
                </a:solidFill>
              </a:rPr>
              <a:t>Bioethanol</a:t>
            </a:r>
            <a:r>
              <a:rPr lang="en-GB" dirty="0" smtClean="0"/>
              <a:t> derived from sugar containing plants</a:t>
            </a:r>
          </a:p>
          <a:p>
            <a:pPr lvl="1"/>
            <a:r>
              <a:rPr lang="en-GB" b="1" dirty="0" err="1" smtClean="0">
                <a:solidFill>
                  <a:srgbClr val="FF0000"/>
                </a:solidFill>
              </a:rPr>
              <a:t>Biodiesel</a:t>
            </a:r>
            <a:r>
              <a:rPr lang="en-GB" dirty="0" smtClean="0"/>
              <a:t> derived from oil containing plants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17B6-8B5E-49C0-94A2-B0FECAB7D13A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 descr="7.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071810"/>
            <a:ext cx="3456366" cy="2127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Biethanol</a:t>
            </a:r>
            <a:r>
              <a:rPr lang="en-GB" sz="2800" dirty="0" smtClean="0"/>
              <a:t> from fermentation of biomass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786874" cy="5929354"/>
          </a:xfrm>
        </p:spPr>
        <p:txBody>
          <a:bodyPr>
            <a:normAutofit/>
          </a:bodyPr>
          <a:lstStyle/>
          <a:p>
            <a:r>
              <a:rPr lang="en-GB" dirty="0" smtClean="0"/>
              <a:t>Uses sources of soluble sugar or starch:- sugar cane or corn</a:t>
            </a:r>
          </a:p>
          <a:p>
            <a:r>
              <a:rPr lang="en-GB" dirty="0" smtClean="0"/>
              <a:t>Vehicles can run on petroleum with ~ 20% ethanol mixture</a:t>
            </a:r>
          </a:p>
          <a:p>
            <a:pPr lvl="1"/>
            <a:r>
              <a:rPr lang="en-GB" dirty="0" smtClean="0"/>
              <a:t>In total the ~1.5 x 10</a:t>
            </a:r>
            <a:r>
              <a:rPr lang="en-GB" baseline="30000" dirty="0" smtClean="0"/>
              <a:t>10</a:t>
            </a:r>
            <a:r>
              <a:rPr lang="en-GB" dirty="0" smtClean="0"/>
              <a:t> litres produced / year is ~ 2.5% of petroleum used / year in the USA</a:t>
            </a:r>
          </a:p>
          <a:p>
            <a:r>
              <a:rPr lang="en-GB" dirty="0" smtClean="0"/>
              <a:t>Sugar from plants can be fermented by yeast or bacteria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FF0000"/>
                </a:solidFill>
              </a:rPr>
              <a:t>C</a:t>
            </a:r>
            <a:r>
              <a:rPr lang="en-GB" b="1" baseline="-25000" dirty="0" smtClean="0">
                <a:solidFill>
                  <a:srgbClr val="FF0000"/>
                </a:solidFill>
              </a:rPr>
              <a:t>6</a:t>
            </a:r>
            <a:r>
              <a:rPr lang="en-GB" b="1" dirty="0" smtClean="0">
                <a:solidFill>
                  <a:srgbClr val="FF0000"/>
                </a:solidFill>
              </a:rPr>
              <a:t>H</a:t>
            </a:r>
            <a:r>
              <a:rPr lang="en-GB" b="1" baseline="-25000" dirty="0" smtClean="0">
                <a:solidFill>
                  <a:srgbClr val="FF0000"/>
                </a:solidFill>
              </a:rPr>
              <a:t>12</a:t>
            </a:r>
            <a:r>
              <a:rPr lang="en-GB" b="1" dirty="0" smtClean="0">
                <a:solidFill>
                  <a:srgbClr val="FF0000"/>
                </a:solidFill>
              </a:rPr>
              <a:t>O</a:t>
            </a:r>
            <a:r>
              <a:rPr lang="en-GB" b="1" baseline="-25000" dirty="0" smtClean="0">
                <a:solidFill>
                  <a:srgbClr val="FF0000"/>
                </a:solidFill>
              </a:rPr>
              <a:t>6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2 C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OH + 2 CO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 + 0.4 MJ kg</a:t>
            </a:r>
            <a:r>
              <a:rPr lang="en-GB" b="1" baseline="30000" dirty="0" smtClean="0">
                <a:solidFill>
                  <a:srgbClr val="FF0000"/>
                </a:solidFill>
                <a:sym typeface="Wingdings" pitchFamily="2" charset="2"/>
              </a:rPr>
              <a:t>-1</a:t>
            </a:r>
          </a:p>
          <a:p>
            <a:r>
              <a:rPr lang="en-GB" dirty="0" smtClean="0">
                <a:sym typeface="Wingdings" pitchFamily="2" charset="2"/>
              </a:rPr>
              <a:t>As heat released is so small nearly all the energy stored in the sugar is stored in the alcohol</a:t>
            </a:r>
          </a:p>
          <a:p>
            <a:r>
              <a:rPr lang="en-GB" dirty="0" smtClean="0">
                <a:sym typeface="Wingdings" pitchFamily="2" charset="2"/>
              </a:rPr>
              <a:t>Heat of combustion of ethanol is 30.5 MJ kg</a:t>
            </a:r>
            <a:r>
              <a:rPr lang="en-GB" baseline="30000" dirty="0" smtClean="0">
                <a:sym typeface="Wingdings" pitchFamily="2" charset="2"/>
              </a:rPr>
              <a:t>-1</a:t>
            </a:r>
            <a:r>
              <a:rPr lang="en-GB" dirty="0" smtClean="0">
                <a:sym typeface="Wingdings" pitchFamily="2" charset="2"/>
              </a:rPr>
              <a:t> compared to 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15.6 MJ kg</a:t>
            </a:r>
            <a:r>
              <a:rPr lang="en-GB" baseline="30000" dirty="0" smtClean="0">
                <a:sym typeface="Wingdings" pitchFamily="2" charset="2"/>
              </a:rPr>
              <a:t>-1</a:t>
            </a:r>
            <a:r>
              <a:rPr lang="en-GB" dirty="0" smtClean="0">
                <a:sym typeface="Wingdings" pitchFamily="2" charset="2"/>
              </a:rPr>
              <a:t> for glucose and ~ 45 MJ kg</a:t>
            </a:r>
            <a:r>
              <a:rPr lang="en-GB" baseline="30000" dirty="0" smtClean="0">
                <a:sym typeface="Wingdings" pitchFamily="2" charset="2"/>
              </a:rPr>
              <a:t>-1</a:t>
            </a:r>
            <a:r>
              <a:rPr lang="en-GB" dirty="0" smtClean="0">
                <a:sym typeface="Wingdings" pitchFamily="2" charset="2"/>
              </a:rPr>
              <a:t> for gasoline</a:t>
            </a:r>
          </a:p>
          <a:p>
            <a:r>
              <a:rPr lang="en-GB" dirty="0" smtClean="0">
                <a:sym typeface="Wingdings" pitchFamily="2" charset="2"/>
              </a:rPr>
              <a:t>Estimate the heat of combustion H</a:t>
            </a:r>
            <a:r>
              <a:rPr lang="en-GB" baseline="-25000" dirty="0" smtClean="0">
                <a:sym typeface="Wingdings" pitchFamily="2" charset="2"/>
              </a:rPr>
              <a:t>C</a:t>
            </a:r>
            <a:r>
              <a:rPr lang="en-GB" dirty="0" smtClean="0">
                <a:sym typeface="Wingdings" pitchFamily="2" charset="2"/>
              </a:rPr>
              <a:t> by assuming all the carbon and hydrogen is burnt in terms of C,H &amp; O, the fractions by weight in the fuel</a:t>
            </a:r>
          </a:p>
          <a:p>
            <a:r>
              <a:rPr lang="en-GB" dirty="0" smtClean="0">
                <a:sym typeface="Wingdings" pitchFamily="2" charset="2"/>
              </a:rPr>
              <a:t>Assume that the oxygen in the fuel combines with hydrogen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D35-AD12-4445-9721-8126E74BA383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472518" cy="6429396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Reactions are   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C + O</a:t>
            </a:r>
            <a:r>
              <a:rPr lang="en-GB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CO</a:t>
            </a:r>
            <a:r>
              <a:rPr lang="en-GB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+ 32.8 MJ kg</a:t>
            </a:r>
            <a:r>
              <a:rPr lang="en-GB" baseline="30000" dirty="0" smtClean="0">
                <a:solidFill>
                  <a:srgbClr val="FF0000"/>
                </a:solidFill>
                <a:sym typeface="Wingdings" pitchFamily="2" charset="2"/>
              </a:rPr>
              <a:t>-1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and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			    2H + ½O</a:t>
            </a:r>
            <a:r>
              <a:rPr lang="en-GB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 H</a:t>
            </a:r>
            <a:r>
              <a:rPr lang="en-GB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O + 142.9 MJ kg</a:t>
            </a:r>
            <a:r>
              <a:rPr lang="en-GB" baseline="30000" dirty="0" smtClean="0">
                <a:solidFill>
                  <a:srgbClr val="FF0000"/>
                </a:solidFill>
                <a:sym typeface="Wingdings" pitchFamily="2" charset="2"/>
              </a:rPr>
              <a:t>-1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here C, H and O are the fractions by weight </a:t>
            </a:r>
            <a:r>
              <a:rPr lang="en-GB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in ethanol</a:t>
            </a:r>
            <a:endParaRPr lang="en-GB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pPr>
              <a:buFont typeface="Symbol"/>
              <a:buChar char="\"/>
            </a:pP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    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C 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=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32.8 (C) + 142.9 (H – O/8) MJ kg</a:t>
            </a:r>
            <a:r>
              <a:rPr lang="en-GB" b="1" baseline="30000" dirty="0" smtClean="0">
                <a:solidFill>
                  <a:srgbClr val="FF0000"/>
                </a:solidFill>
                <a:sym typeface="Wingdings" pitchFamily="2" charset="2"/>
              </a:rPr>
              <a:t>-1          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(13.1)</a:t>
            </a:r>
          </a:p>
          <a:p>
            <a:r>
              <a:rPr lang="en-GB" dirty="0" smtClean="0"/>
              <a:t>The subtraction allows for the fact that the oxygen is already chemically bound in the fuel and 1 atom of oxygen combines with two of hydrogen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Example: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For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C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5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OH   C = 24/46, H = 6/46, O = 16/46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		So  H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C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=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32.8 (24/46) + 142.9 (6/46 – 2/46) MJ kg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-1</a:t>
            </a:r>
          </a:p>
          <a:p>
            <a:pPr>
              <a:buNone/>
            </a:pP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                  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= 29.5 MJ kg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-1</a:t>
            </a:r>
          </a:p>
          <a:p>
            <a:r>
              <a:rPr lang="en-GB" dirty="0" smtClean="0">
                <a:sym typeface="Wingdings" pitchFamily="2" charset="2"/>
              </a:rPr>
              <a:t>An important quantity is the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fossil replacement ratio (FER)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  	 FER = energy supplied to customer / fossil energy used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Sugarcane  ethanol FER = 8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Corn  ethanol FER ~ 1.2 – 1.4</a:t>
            </a:r>
          </a:p>
          <a:p>
            <a:r>
              <a:rPr lang="en-GB" dirty="0" smtClean="0"/>
              <a:t>Switch grass is a possible source of cellulose that can be grown in areas unsuitable for food crops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6DCC-81E4-4934-8101-C6F66EBB005B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143668"/>
          </a:xfrm>
        </p:spPr>
        <p:txBody>
          <a:bodyPr>
            <a:normAutofit/>
          </a:bodyPr>
          <a:lstStyle/>
          <a:p>
            <a:r>
              <a:rPr lang="en-GB" dirty="0" smtClean="0"/>
              <a:t>Enzyme hydrolysis is being actively pursued (Gives FER ~ 4.6)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Typical values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FERs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and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yields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b="1" dirty="0" err="1" smtClean="0">
                <a:solidFill>
                  <a:srgbClr val="FF0000"/>
                </a:solidFill>
              </a:rPr>
              <a:t>Biodiesel</a:t>
            </a:r>
            <a:r>
              <a:rPr lang="en-GB" b="1" dirty="0" smtClean="0">
                <a:solidFill>
                  <a:srgbClr val="FF0000"/>
                </a:solidFill>
              </a:rPr>
              <a:t> from plant oils</a:t>
            </a:r>
          </a:p>
          <a:p>
            <a:r>
              <a:rPr lang="en-GB" dirty="0" smtClean="0"/>
              <a:t>Production is growing. 2003 global production was 1.5 x 10</a:t>
            </a:r>
            <a:r>
              <a:rPr lang="en-GB" baseline="30000" dirty="0" smtClean="0"/>
              <a:t>9</a:t>
            </a:r>
            <a:r>
              <a:rPr lang="en-GB" dirty="0" smtClean="0"/>
              <a:t> litres</a:t>
            </a:r>
          </a:p>
          <a:p>
            <a:r>
              <a:rPr lang="en-GB" dirty="0" smtClean="0"/>
              <a:t>Vegetable oil + Methanol using potassium or sodium hydroxide as a catalyst produces </a:t>
            </a:r>
            <a:r>
              <a:rPr lang="en-GB" dirty="0" err="1" smtClean="0"/>
              <a:t>biodiesel</a:t>
            </a:r>
            <a:r>
              <a:rPr lang="en-GB" dirty="0" smtClean="0"/>
              <a:t> + </a:t>
            </a:r>
            <a:r>
              <a:rPr lang="en-GB" dirty="0" err="1" smtClean="0"/>
              <a:t>glycerin</a:t>
            </a:r>
            <a:endParaRPr lang="en-GB" dirty="0" smtClean="0"/>
          </a:p>
          <a:p>
            <a:pPr lvl="1"/>
            <a:r>
              <a:rPr lang="en-GB" dirty="0" smtClean="0"/>
              <a:t>Resultant FER is ~ 3.2 (FER for diesel / petrol is ~ 0.83)</a:t>
            </a:r>
          </a:p>
          <a:p>
            <a:pPr lvl="1"/>
            <a:r>
              <a:rPr lang="en-GB" dirty="0" smtClean="0"/>
              <a:t>Diesels will run on vegetable oil but </a:t>
            </a:r>
            <a:r>
              <a:rPr lang="en-GB" dirty="0" err="1" smtClean="0"/>
              <a:t>transesterification</a:t>
            </a:r>
            <a:r>
              <a:rPr lang="en-GB" dirty="0" smtClean="0"/>
              <a:t> reduces the viscosity</a:t>
            </a:r>
          </a:p>
          <a:p>
            <a:pPr lvl="1"/>
            <a:r>
              <a:rPr lang="en-GB" dirty="0" smtClean="0"/>
              <a:t>Diesel engines have a higher compression ratio than petrol engines leading to higher temperatures and better efficiency (~40% </a:t>
            </a:r>
            <a:r>
              <a:rPr lang="en-GB" dirty="0" err="1" smtClean="0"/>
              <a:t>cf</a:t>
            </a:r>
            <a:r>
              <a:rPr lang="en-GB" dirty="0" smtClean="0"/>
              <a:t> 30%)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EFE4-F010-446F-8B4B-D0953309D2E0}" type="datetime1">
              <a:rPr lang="en-US" smtClean="0"/>
              <a:pPr/>
              <a:t>3/1/2010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43175" y="714356"/>
          <a:ext cx="628654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3"/>
                <a:gridCol w="928694"/>
                <a:gridCol w="1357322"/>
                <a:gridCol w="861768"/>
                <a:gridCol w="1852876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                                              ETHANOL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Feedstock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FER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Plant (t/ha)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t/ha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Gallons / acre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Corn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1.34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320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Switch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3 - 5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400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Sugarcane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650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63939</TotalTime>
  <Words>1294</Words>
  <Application>Microsoft Office PowerPoint</Application>
  <PresentationFormat>On-screen Show (4:3)</PresentationFormat>
  <Paragraphs>197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Custom Design</vt:lpstr>
      <vt:lpstr>1_Custom Design</vt:lpstr>
      <vt:lpstr>BIOMASS</vt:lpstr>
      <vt:lpstr>BIOMASS POTENTIAL AND USE</vt:lpstr>
      <vt:lpstr>Anaerobic digestion</vt:lpstr>
      <vt:lpstr>Combustion and gasification</vt:lpstr>
      <vt:lpstr>Slide 5</vt:lpstr>
      <vt:lpstr>Liquid biofuels</vt:lpstr>
      <vt:lpstr>Biethanol from fermentation of biomass</vt:lpstr>
      <vt:lpstr>Slide 8</vt:lpstr>
      <vt:lpstr>Slide 9</vt:lpstr>
      <vt:lpstr>      </vt:lpstr>
      <vt:lpstr>POTENTIAL OF BIOMASS</vt:lpstr>
      <vt:lpstr>Slide 12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190</cp:revision>
  <dcterms:created xsi:type="dcterms:W3CDTF">2009-05-20T14:32:32Z</dcterms:created>
  <dcterms:modified xsi:type="dcterms:W3CDTF">2010-03-01T10:26:33Z</dcterms:modified>
</cp:coreProperties>
</file>