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ABFA-1C21-4B15-BA1D-16D19EB69329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48E3-83C3-464E-B103-423E2526C08A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6B0A-D875-45D4-BC67-A1CEA7E7CAA0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8B88-5CD4-4C60-804F-49FC2497A4C9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2780-2A69-4DB3-926C-812E04349056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9886-ADAC-422F-A1CA-D2EFA56A47DF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69FE-FB22-424C-A472-4D287B64B507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CD95-9CEC-4442-8B01-511ABA045993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ADC9-D830-449D-875E-94B31A51EB14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8A81-4FCA-486F-8EEA-9DAA153771CC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8B63-14E6-48B1-BE6B-720AA91C4000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1456-6AEF-42F3-A35E-B0559E366408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F7AB-2CB4-4A53-B442-6EE29A3421C8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6279-EAE3-4377-A285-D1F4F19565E6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9546-4096-4E3C-8BD5-C39ED4439643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5A19-CFB5-4282-8C54-5C519830E3A8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90AF-578A-4F52-BA8A-3FDC424A3949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1A80-6CA0-4A1C-A5A1-1D04859F1468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E9B-CEF1-4413-AACA-649DDE572A64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0705-A4A7-4557-9841-8C32006FBA97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6A8-4173-424F-B68C-9CB9843F00AE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5BD-9629-4564-9BB8-11642B482E27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D3F-D8B1-4FE9-ACB0-C4AE202117CA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2E-EE97-4E60-81C7-9C1B80E63F5E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7F75-880F-4C45-8D81-D4DB022641E5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81F6-5AB5-44ED-8EC1-67547EE6E4C2}" type="datetime1">
              <a:rPr lang="en-US" smtClean="0"/>
              <a:pPr/>
              <a:t>2/23/2010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54032"/>
          </a:xfrm>
        </p:spPr>
        <p:txBody>
          <a:bodyPr/>
          <a:lstStyle/>
          <a:p>
            <a:r>
              <a:rPr lang="en-GB" dirty="0" smtClean="0"/>
              <a:t>SOLAR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600079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average solar power incident on earth is ~ 1kW m</a:t>
            </a:r>
            <a:r>
              <a:rPr lang="en-GB" baseline="30000" dirty="0" smtClean="0"/>
              <a:t>-2</a:t>
            </a:r>
            <a:r>
              <a:rPr lang="en-GB" dirty="0" smtClean="0"/>
              <a:t> or 10</a:t>
            </a:r>
            <a:r>
              <a:rPr lang="en-GB" baseline="30000" dirty="0" smtClean="0"/>
              <a:t>5</a:t>
            </a:r>
            <a:r>
              <a:rPr lang="en-GB" dirty="0" smtClean="0"/>
              <a:t>TW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Current world power needed is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~15 TW, ~ 11% from biomass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~85% from fossil fuels, both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of which are a consequence of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photosynthesis.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Photovoltaic cells have an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efficiency ~ 15%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cf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~ 0.2 - 2% for biomass</a:t>
            </a:r>
          </a:p>
          <a:p>
            <a:r>
              <a:rPr lang="en-GB" dirty="0" smtClean="0"/>
              <a:t>AM0 = 1.36 kW m</a:t>
            </a:r>
            <a:r>
              <a:rPr lang="en-GB" baseline="30000" dirty="0" smtClean="0"/>
              <a:t>-2</a:t>
            </a:r>
            <a:r>
              <a:rPr lang="en-GB" dirty="0" smtClean="0"/>
              <a:t> is the intensity on the atmosphere which is reduced to AM1.5 = 1 kW m</a:t>
            </a:r>
            <a:r>
              <a:rPr lang="en-GB" baseline="30000" dirty="0" smtClean="0"/>
              <a:t>-2</a:t>
            </a:r>
            <a:r>
              <a:rPr lang="en-GB" dirty="0" smtClean="0"/>
              <a:t> incident on the surface at 48</a:t>
            </a:r>
            <a:r>
              <a:rPr lang="en-GB" baseline="30000" dirty="0" smtClean="0"/>
              <a:t>o</a:t>
            </a:r>
            <a:r>
              <a:rPr lang="en-GB" dirty="0" smtClean="0"/>
              <a:t> to the vertical</a:t>
            </a:r>
          </a:p>
          <a:p>
            <a:r>
              <a:rPr lang="en-GB" dirty="0" smtClean="0"/>
              <a:t>Absorption in the atmosphere is mainly below photon energies </a:t>
            </a:r>
          </a:p>
          <a:p>
            <a:pPr>
              <a:buNone/>
            </a:pPr>
            <a:r>
              <a:rPr lang="en-GB" dirty="0" smtClean="0"/>
              <a:t>     &lt;~ 1.7 </a:t>
            </a:r>
            <a:r>
              <a:rPr lang="en-GB" dirty="0" err="1" smtClean="0"/>
              <a:t>eV</a:t>
            </a:r>
            <a:r>
              <a:rPr lang="en-GB" dirty="0" smtClean="0"/>
              <a:t> in the infrared</a:t>
            </a:r>
          </a:p>
          <a:p>
            <a:r>
              <a:rPr lang="en-GB" dirty="0" smtClean="0"/>
              <a:t>Typically ~ 30% of sunlight is diffuse</a:t>
            </a:r>
          </a:p>
          <a:p>
            <a:r>
              <a:rPr lang="en-GB" dirty="0" smtClean="0"/>
              <a:t>Variations in intensity depending on location and cloud cover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7" name="Picture 6" descr="6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928670"/>
            <a:ext cx="4350415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83311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		sc - single crystal</a:t>
            </a:r>
          </a:p>
          <a:p>
            <a:pPr>
              <a:buNone/>
            </a:pPr>
            <a:r>
              <a:rPr lang="en-GB" sz="2200" dirty="0" smtClean="0"/>
              <a:t>		mc – </a:t>
            </a:r>
            <a:r>
              <a:rPr lang="en-GB" sz="2200" dirty="0" err="1" smtClean="0"/>
              <a:t>multicrystalline</a:t>
            </a: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		single – </a:t>
            </a:r>
            <a:r>
              <a:rPr lang="en-GB" sz="2200" dirty="0" err="1" smtClean="0"/>
              <a:t>single</a:t>
            </a:r>
            <a:r>
              <a:rPr lang="en-GB" sz="2200" dirty="0" smtClean="0"/>
              <a:t> junction</a:t>
            </a:r>
          </a:p>
          <a:p>
            <a:pPr>
              <a:buNone/>
            </a:pPr>
            <a:r>
              <a:rPr lang="en-GB" sz="2200" dirty="0" smtClean="0"/>
              <a:t>		multi – multiple junctions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43042" y="357166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Efficiency % for cell area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Band gap </a:t>
                      </a:r>
                      <a:r>
                        <a:rPr lang="en-GB" dirty="0" err="1" smtClean="0"/>
                        <a:t>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 1 cm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 1 m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1.4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GaAs</a:t>
                      </a:r>
                      <a:r>
                        <a:rPr lang="en-GB" dirty="0" smtClean="0"/>
                        <a:t> (multi)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1.8 – 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</a:t>
                      </a:r>
                      <a:r>
                        <a:rPr lang="en-GB" dirty="0" smtClean="0"/>
                        <a:t> (sc)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</a:t>
                      </a:r>
                      <a:r>
                        <a:rPr lang="en-GB" dirty="0" smtClean="0"/>
                        <a:t> (mc)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a-</a:t>
                      </a:r>
                      <a:r>
                        <a:rPr lang="en-GB" dirty="0" err="1" smtClean="0"/>
                        <a:t>Si</a:t>
                      </a:r>
                      <a:r>
                        <a:rPr lang="en-GB" dirty="0" smtClean="0"/>
                        <a:t>(single)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~1.7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~7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a-</a:t>
                      </a:r>
                      <a:r>
                        <a:rPr lang="en-GB" dirty="0" err="1" smtClean="0"/>
                        <a:t>Si</a:t>
                      </a:r>
                      <a:r>
                        <a:rPr lang="en-GB" dirty="0" smtClean="0"/>
                        <a:t>(multi)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~1.7 – 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CdTe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~8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CuIn</a:t>
                      </a:r>
                      <a:r>
                        <a:rPr lang="en-GB" baseline="-25000" dirty="0" smtClean="0"/>
                        <a:t>1-x</a:t>
                      </a:r>
                      <a:r>
                        <a:rPr lang="en-GB" dirty="0" smtClean="0"/>
                        <a:t>Ga</a:t>
                      </a:r>
                      <a:r>
                        <a:rPr lang="en-GB" baseline="-25000" dirty="0" smtClean="0"/>
                        <a:t>x</a:t>
                      </a:r>
                      <a:r>
                        <a:rPr lang="en-GB" dirty="0" smtClean="0"/>
                        <a:t>Se</a:t>
                      </a:r>
                      <a:r>
                        <a:rPr lang="en-GB" baseline="-25000" dirty="0" smtClean="0"/>
                        <a:t>2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~19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~12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643702" y="128586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3702" y="164305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43702" y="200024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296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EXAMPLE:-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A 4cm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GaAs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solar cell has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4 10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-15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127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under AM1.5 solar radiation. What is the conversion efficiency under normal and 100 x normal illumination? (Assume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≈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(10.3) </a:t>
            </a:r>
            <a:r>
              <a:rPr lang="en-GB" b="1" dirty="0" smtClean="0">
                <a:solidFill>
                  <a:srgbClr val="FF0000"/>
                </a:solidFill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= 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(I</a:t>
            </a:r>
            <a:r>
              <a:rPr lang="en-GB" b="1" baseline="-25000" dirty="0" smtClean="0">
                <a:solidFill>
                  <a:srgbClr val="FF0000"/>
                </a:solidFill>
              </a:rPr>
              <a:t>SC</a:t>
            </a:r>
            <a:r>
              <a:rPr lang="en-GB" b="1" dirty="0" smtClean="0">
                <a:solidFill>
                  <a:srgbClr val="FF0000"/>
                </a:solidFill>
              </a:rPr>
              <a:t> / 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) </a:t>
            </a:r>
            <a:r>
              <a:rPr lang="en-GB" dirty="0" smtClean="0"/>
              <a:t>= 0.026 </a:t>
            </a:r>
            <a:r>
              <a:rPr lang="en-GB" dirty="0" err="1" smtClean="0"/>
              <a:t>ln</a:t>
            </a:r>
            <a:r>
              <a:rPr lang="en-GB" dirty="0" smtClean="0"/>
              <a:t>(127/  4 10</a:t>
            </a:r>
            <a:r>
              <a:rPr lang="en-GB" baseline="30000" dirty="0" smtClean="0"/>
              <a:t>-15</a:t>
            </a:r>
            <a:r>
              <a:rPr lang="en-GB" dirty="0" smtClean="0"/>
              <a:t>) </a:t>
            </a:r>
          </a:p>
          <a:p>
            <a:pPr>
              <a:buNone/>
            </a:pPr>
            <a:r>
              <a:rPr lang="en-GB" dirty="0" smtClean="0"/>
              <a:t>	 			V</a:t>
            </a:r>
            <a:r>
              <a:rPr lang="en-GB" baseline="-25000" dirty="0" smtClean="0"/>
              <a:t>OC </a:t>
            </a:r>
            <a:r>
              <a:rPr lang="en-GB" dirty="0" smtClean="0"/>
              <a:t>= 0.988V</a:t>
            </a:r>
          </a:p>
          <a:p>
            <a:pPr>
              <a:buNone/>
            </a:pPr>
            <a:r>
              <a:rPr lang="en-GB" dirty="0" smtClean="0"/>
              <a:t>Need to obtain approximations for the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and </a:t>
            </a:r>
            <a:r>
              <a:rPr lang="en-GB" dirty="0" err="1" smtClean="0"/>
              <a:t>I</a:t>
            </a:r>
            <a:r>
              <a:rPr lang="en-GB" baseline="-25000" dirty="0" err="1" smtClean="0"/>
              <a:t>m</a:t>
            </a:r>
            <a:r>
              <a:rPr lang="en-GB" dirty="0" smtClean="0"/>
              <a:t>. Start by maximising P = I V where I is given by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</a:t>
            </a:r>
            <a:endParaRPr lang="en-GB" dirty="0" smtClean="0"/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I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=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- 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{exp(V/V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)-1} </a:t>
            </a:r>
            <a:r>
              <a:rPr lang="en-GB" dirty="0" smtClean="0"/>
              <a:t>so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 = V[I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{exp(V/V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)-1}] </a:t>
            </a:r>
          </a:p>
          <a:p>
            <a:pPr>
              <a:buNone/>
            </a:pPr>
            <a:r>
              <a:rPr lang="en-GB" dirty="0" smtClean="0"/>
              <a:t>Max. power when </a:t>
            </a:r>
            <a:r>
              <a:rPr lang="en-GB" dirty="0" err="1" smtClean="0"/>
              <a:t>dP/dV</a:t>
            </a:r>
            <a:r>
              <a:rPr lang="en-GB" dirty="0" smtClean="0"/>
              <a:t> =0 </a:t>
            </a:r>
          </a:p>
          <a:p>
            <a:pPr>
              <a:buNone/>
            </a:pPr>
            <a:r>
              <a:rPr lang="en-GB" dirty="0" smtClean="0"/>
              <a:t>   So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[I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{exp(V/V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)-1}]-(V/V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exp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)=0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   (1 + 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exp(V/V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(I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+ 1) or approximately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   (V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exp(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exp(V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(10.9)</a:t>
            </a:r>
          </a:p>
          <a:p>
            <a:pPr>
              <a:buNone/>
            </a:pPr>
            <a:r>
              <a:rPr lang="en-GB" dirty="0" smtClean="0"/>
              <a:t>Taking logs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ln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+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Writing 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= 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/V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we get </a:t>
            </a:r>
            <a:r>
              <a:rPr lang="en-GB" b="1" dirty="0" err="1" smtClean="0">
                <a:solidFill>
                  <a:srgbClr val="FF0000"/>
                </a:solidFill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=V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{1+ 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)}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(10.10)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Then 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</a:t>
            </a:r>
            <a:r>
              <a:rPr lang="en-GB" dirty="0" smtClean="0"/>
              <a:t>   </a:t>
            </a:r>
            <a:r>
              <a:rPr lang="en-GB" b="1" dirty="0" err="1" smtClean="0">
                <a:solidFill>
                  <a:srgbClr val="FF0000"/>
                </a:solidFill>
              </a:rPr>
              <a:t>I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=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- 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{exp(</a:t>
            </a:r>
            <a:r>
              <a:rPr lang="en-GB" b="1" dirty="0" err="1" smtClean="0">
                <a:solidFill>
                  <a:srgbClr val="FF0000"/>
                </a:solidFill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/V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)-1}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en-GB" b="1" dirty="0" smtClean="0">
                <a:solidFill>
                  <a:srgbClr val="FF0000"/>
                </a:solidFill>
              </a:rPr>
              <a:t> I</a:t>
            </a:r>
            <a:r>
              <a:rPr lang="en-GB" b="1" baseline="-25000" dirty="0" smtClean="0">
                <a:solidFill>
                  <a:srgbClr val="FF0000"/>
                </a:solidFill>
              </a:rPr>
              <a:t>L </a:t>
            </a:r>
            <a:r>
              <a:rPr lang="en-GB" b="1" dirty="0" smtClean="0">
                <a:solidFill>
                  <a:srgbClr val="FF0000"/>
                </a:solidFill>
              </a:rPr>
              <a:t>≈ I</a:t>
            </a:r>
            <a:r>
              <a:rPr lang="en-GB" b="1" baseline="-25000" dirty="0" smtClean="0">
                <a:solidFill>
                  <a:srgbClr val="FF0000"/>
                </a:solidFill>
              </a:rPr>
              <a:t>SC</a:t>
            </a:r>
          </a:p>
          <a:p>
            <a:pPr>
              <a:buNone/>
            </a:pPr>
            <a:r>
              <a:rPr lang="en-GB" dirty="0" smtClean="0"/>
              <a:t>Using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(10.9)</a:t>
            </a:r>
            <a:r>
              <a:rPr lang="en-GB" dirty="0" smtClean="0"/>
              <a:t>  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{ (I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)(V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)-1} ≈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(1- 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			</a:t>
            </a:r>
            <a:r>
              <a:rPr lang="en-GB" b="1" dirty="0" err="1" smtClean="0">
                <a:solidFill>
                  <a:srgbClr val="FF0000"/>
                </a:solidFill>
              </a:rPr>
              <a:t>I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≈ I</a:t>
            </a:r>
            <a:r>
              <a:rPr lang="en-GB" b="1" baseline="-25000" dirty="0" smtClean="0">
                <a:solidFill>
                  <a:srgbClr val="FF0000"/>
                </a:solidFill>
              </a:rPr>
              <a:t>SC</a:t>
            </a:r>
            <a:r>
              <a:rPr lang="en-GB" b="1" dirty="0" smtClean="0">
                <a:solidFill>
                  <a:srgbClr val="FF0000"/>
                </a:solidFill>
              </a:rPr>
              <a:t> ( 1 – 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)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		(10.10)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FF = P</a:t>
            </a:r>
            <a:r>
              <a:rPr lang="en-GB" b="1" baseline="-25000" dirty="0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/ I</a:t>
            </a:r>
            <a:r>
              <a:rPr lang="en-GB" b="1" baseline="-25000" dirty="0" smtClean="0">
                <a:solidFill>
                  <a:srgbClr val="FF0000"/>
                </a:solidFill>
              </a:rPr>
              <a:t>SC</a:t>
            </a:r>
            <a:r>
              <a:rPr lang="en-GB" b="1" dirty="0" smtClean="0">
                <a:solidFill>
                  <a:srgbClr val="FF0000"/>
                </a:solidFill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= {1+ 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)} ( 1 – </a:t>
            </a:r>
            <a:r>
              <a:rPr lang="en-GB" b="1" dirty="0" err="1" smtClean="0">
                <a:solidFill>
                  <a:srgbClr val="FF0000"/>
                </a:solidFill>
              </a:rPr>
              <a:t>x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)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(10.11)</a:t>
            </a:r>
          </a:p>
          <a:p>
            <a:pPr>
              <a:buNone/>
            </a:pPr>
            <a:r>
              <a:rPr lang="en-GB" dirty="0" smtClean="0"/>
              <a:t>V</a:t>
            </a:r>
            <a:r>
              <a:rPr lang="en-GB" baseline="-25000" dirty="0" smtClean="0"/>
              <a:t>T</a:t>
            </a:r>
            <a:r>
              <a:rPr lang="en-GB" dirty="0" smtClean="0"/>
              <a:t> ~ 0.026V so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OC</a:t>
            </a:r>
            <a:r>
              <a:rPr lang="en-GB" dirty="0" smtClean="0"/>
              <a:t> = 0.0263 leading to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GB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0.988{1+0.0263 x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ln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(0.0263)} = 0.89 V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127(1 – 0.0263) = 124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mA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	P</a:t>
            </a:r>
            <a:r>
              <a:rPr lang="en-GB" b="1" baseline="-250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0.89 x 124 = 110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mW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Under 100 x illumination V</a:t>
            </a:r>
            <a:r>
              <a:rPr lang="en-GB" baseline="-25000" dirty="0" smtClean="0"/>
              <a:t>OC</a:t>
            </a:r>
            <a:r>
              <a:rPr lang="en-GB" dirty="0" smtClean="0"/>
              <a:t> increases as I</a:t>
            </a:r>
            <a:r>
              <a:rPr lang="en-GB" baseline="-25000" dirty="0" smtClean="0"/>
              <a:t>SC</a:t>
            </a:r>
            <a:r>
              <a:rPr lang="en-GB" dirty="0" smtClean="0"/>
              <a:t> is 100x larger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GB" b="1" baseline="-25000" dirty="0" smtClean="0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 = 0.026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ln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(12700/  4 10</a:t>
            </a:r>
            <a:r>
              <a:rPr lang="en-GB" b="1" baseline="30000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) = 1.108 V</a:t>
            </a:r>
            <a:r>
              <a:rPr lang="en-GB" dirty="0" smtClean="0"/>
              <a:t>  and new values:- 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0.0235,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GB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1.01 V,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= 12.4A , P</a:t>
            </a:r>
            <a:r>
              <a:rPr lang="en-GB" b="1" baseline="-250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= 12.5W</a:t>
            </a:r>
          </a:p>
          <a:p>
            <a:pPr>
              <a:buNone/>
            </a:pPr>
            <a:r>
              <a:rPr lang="en-GB" dirty="0" smtClean="0"/>
              <a:t>At Am1.5 the solar power on the cell = 4 x 100 </a:t>
            </a:r>
            <a:r>
              <a:rPr lang="en-GB" dirty="0" err="1" smtClean="0"/>
              <a:t>mW</a:t>
            </a:r>
            <a:r>
              <a:rPr lang="en-GB" dirty="0" smtClean="0"/>
              <a:t> = 400 </a:t>
            </a:r>
            <a:r>
              <a:rPr lang="en-GB" dirty="0" err="1" smtClean="0"/>
              <a:t>mW</a:t>
            </a:r>
            <a:r>
              <a:rPr lang="en-GB" dirty="0" smtClean="0"/>
              <a:t> 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Conversion efficiency = 110 / 400 = 28%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At  x100 illumination the ratio is 12.5 / 40 = 31% </a:t>
            </a:r>
            <a:r>
              <a:rPr lang="en-GB" dirty="0" smtClean="0"/>
              <a:t>( 10% increase)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P-N JUNCTION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472518" cy="5786478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A p-n junction is manufactured by doping a silicon wafer</a:t>
            </a:r>
          </a:p>
          <a:p>
            <a:r>
              <a:rPr lang="en-GB" sz="2600" dirty="0" smtClean="0"/>
              <a:t> The resulting energy diagram shows how the device is non linear with forward and</a:t>
            </a:r>
          </a:p>
          <a:p>
            <a:pPr>
              <a:buNone/>
            </a:pPr>
            <a:r>
              <a:rPr lang="en-GB" sz="2600" dirty="0" smtClean="0"/>
              <a:t>	reverse characteristics</a:t>
            </a:r>
          </a:p>
          <a:p>
            <a:pPr>
              <a:buNone/>
            </a:pPr>
            <a:r>
              <a:rPr lang="en-GB" sz="2600" dirty="0" smtClean="0"/>
              <a:t>	depending on the polarity</a:t>
            </a:r>
          </a:p>
          <a:p>
            <a:pPr>
              <a:buNone/>
            </a:pPr>
            <a:r>
              <a:rPr lang="en-GB" sz="2600" dirty="0" smtClean="0"/>
              <a:t>	of the applied voltage</a:t>
            </a:r>
          </a:p>
          <a:p>
            <a:r>
              <a:rPr lang="en-GB" sz="2600" dirty="0" smtClean="0"/>
              <a:t>When unbiased there is</a:t>
            </a:r>
          </a:p>
          <a:p>
            <a:pPr>
              <a:buNone/>
            </a:pPr>
            <a:r>
              <a:rPr lang="en-GB" sz="2600" dirty="0" smtClean="0"/>
              <a:t>	~0.6V across the depletion </a:t>
            </a:r>
          </a:p>
          <a:p>
            <a:pPr>
              <a:buNone/>
            </a:pPr>
            <a:r>
              <a:rPr lang="en-GB" sz="2600" dirty="0" smtClean="0"/>
              <a:t>	region</a:t>
            </a:r>
            <a:endParaRPr lang="en-GB" dirty="0" smtClean="0"/>
          </a:p>
          <a:p>
            <a:pPr>
              <a:buNone/>
            </a:pPr>
            <a:r>
              <a:rPr lang="en-GB" sz="2600" dirty="0" smtClean="0"/>
              <a:t>The forward current in a p-n </a:t>
            </a:r>
          </a:p>
          <a:p>
            <a:pPr>
              <a:buNone/>
            </a:pPr>
            <a:r>
              <a:rPr lang="en-GB" sz="2600" dirty="0" smtClean="0"/>
              <a:t>junction is given by</a:t>
            </a:r>
          </a:p>
          <a:p>
            <a:pPr>
              <a:buNone/>
            </a:pPr>
            <a:r>
              <a:rPr lang="en-GB" sz="2600" dirty="0" smtClean="0"/>
              <a:t> </a:t>
            </a:r>
            <a:r>
              <a:rPr lang="en-GB" sz="2600" b="1" dirty="0" smtClean="0">
                <a:solidFill>
                  <a:srgbClr val="FF0000"/>
                </a:solidFill>
              </a:rPr>
              <a:t>I = I</a:t>
            </a:r>
            <a:r>
              <a:rPr lang="en-GB" sz="2600" b="1" baseline="-25000" dirty="0" smtClean="0">
                <a:solidFill>
                  <a:srgbClr val="FF0000"/>
                </a:solidFill>
              </a:rPr>
              <a:t>S</a:t>
            </a:r>
            <a:r>
              <a:rPr lang="en-GB" sz="2600" b="1" dirty="0" smtClean="0">
                <a:solidFill>
                  <a:srgbClr val="FF0000"/>
                </a:solidFill>
              </a:rPr>
              <a:t>{exp(V/V</a:t>
            </a:r>
            <a:r>
              <a:rPr lang="en-GB" sz="2600" b="1" baseline="-25000" dirty="0" smtClean="0">
                <a:solidFill>
                  <a:srgbClr val="FF0000"/>
                </a:solidFill>
              </a:rPr>
              <a:t>T</a:t>
            </a:r>
            <a:r>
              <a:rPr lang="en-GB" sz="2600" b="1" dirty="0" smtClean="0">
                <a:solidFill>
                  <a:srgbClr val="FF0000"/>
                </a:solidFill>
              </a:rPr>
              <a:t>)-1}   </a:t>
            </a:r>
            <a:r>
              <a:rPr lang="en-GB" sz="2600" b="1" dirty="0" smtClean="0">
                <a:solidFill>
                  <a:schemeClr val="accent2">
                    <a:lumMod val="50000"/>
                  </a:schemeClr>
                </a:solidFill>
              </a:rPr>
              <a:t>(10.1) </a:t>
            </a: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I</a:t>
            </a:r>
            <a:r>
              <a:rPr lang="en-GB" sz="2600" baseline="-25000" dirty="0" smtClean="0"/>
              <a:t>S</a:t>
            </a:r>
            <a:r>
              <a:rPr lang="en-GB" sz="2600" dirty="0" smtClean="0"/>
              <a:t> </a:t>
            </a:r>
            <a:r>
              <a:rPr lang="en-GB" sz="2600" dirty="0" err="1" smtClean="0"/>
              <a:t>is</a:t>
            </a:r>
            <a:r>
              <a:rPr lang="en-GB" sz="2600" dirty="0" smtClean="0"/>
              <a:t> the saturation current and</a:t>
            </a:r>
          </a:p>
          <a:p>
            <a:pPr>
              <a:buNone/>
            </a:pPr>
            <a:r>
              <a:rPr lang="en-GB" sz="2600" dirty="0" smtClean="0"/>
              <a:t>V</a:t>
            </a:r>
            <a:r>
              <a:rPr lang="en-GB" sz="2600" baseline="-25000" dirty="0" smtClean="0"/>
              <a:t>T</a:t>
            </a:r>
            <a:r>
              <a:rPr lang="en-GB" sz="2600" dirty="0" smtClean="0"/>
              <a:t> </a:t>
            </a:r>
            <a:r>
              <a:rPr lang="en-GB" sz="2600" dirty="0" smtClean="0">
                <a:sym typeface="Symbol"/>
              </a:rPr>
              <a:t></a:t>
            </a:r>
            <a:r>
              <a:rPr lang="en-GB" sz="2600" dirty="0" smtClean="0"/>
              <a:t> </a:t>
            </a:r>
            <a:r>
              <a:rPr lang="en-GB" sz="2600" dirty="0" err="1" smtClean="0"/>
              <a:t>kT</a:t>
            </a:r>
            <a:r>
              <a:rPr lang="en-GB" sz="2600" dirty="0" smtClean="0"/>
              <a:t>/ e </a:t>
            </a:r>
            <a:r>
              <a:rPr lang="en-GB" sz="2600" dirty="0" smtClean="0">
                <a:sym typeface="Symbol"/>
              </a:rPr>
              <a:t>≈</a:t>
            </a:r>
            <a:r>
              <a:rPr lang="en-GB" sz="2600" dirty="0" smtClean="0"/>
              <a:t> 0.026V </a:t>
            </a:r>
          </a:p>
          <a:p>
            <a:pPr>
              <a:buNone/>
            </a:pPr>
            <a:r>
              <a:rPr lang="en-GB" sz="2600" dirty="0" smtClean="0"/>
              <a:t>at room temperature</a:t>
            </a:r>
          </a:p>
          <a:p>
            <a:pPr>
              <a:buNone/>
            </a:pPr>
            <a:r>
              <a:rPr lang="en-GB" sz="2000" dirty="0" smtClean="0"/>
              <a:t>					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</a:rPr>
              <a:t>Ideal diode		Actual behaviour</a:t>
            </a:r>
            <a:r>
              <a:rPr lang="en-GB" sz="2000" dirty="0" smtClean="0"/>
              <a:t>	</a:t>
            </a:r>
            <a:endParaRPr lang="en-GB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6.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4839" y="1785926"/>
            <a:ext cx="4969161" cy="2236472"/>
          </a:xfrm>
          <a:prstGeom prst="rect">
            <a:avLst/>
          </a:prstGeom>
        </p:spPr>
      </p:pic>
      <p:pic>
        <p:nvPicPr>
          <p:cNvPr id="8" name="Picture 7" descr="6.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4047484"/>
            <a:ext cx="5143504" cy="2024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n-GB" dirty="0" smtClean="0"/>
              <a:t>SOLAR PHOTOCELLS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photocell is basically an unbiased p-n junction exposed to light</a:t>
            </a:r>
          </a:p>
          <a:p>
            <a:r>
              <a:rPr lang="en-GB" dirty="0" smtClean="0"/>
              <a:t>Photons can be absorbed by the photoelectric effect in which an electron absorbs the photon’s energy and creates an electron – hole pair</a:t>
            </a:r>
          </a:p>
          <a:p>
            <a:pPr lvl="1"/>
            <a:r>
              <a:rPr lang="en-GB" dirty="0" smtClean="0"/>
              <a:t>Need photons with energy &gt; band gap energy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,             &gt;1.1 </a:t>
            </a:r>
            <a:r>
              <a:rPr lang="en-GB" dirty="0" err="1" smtClean="0"/>
              <a:t>eV</a:t>
            </a:r>
            <a:r>
              <a:rPr lang="en-GB" dirty="0" smtClean="0"/>
              <a:t> in silicon corresponding to a wavelength of ~1.1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</a:t>
            </a:r>
          </a:p>
          <a:p>
            <a:r>
              <a:rPr lang="en-GB" dirty="0" smtClean="0"/>
              <a:t>The built in field in the depletion region sweeps electrons to the n-side and holes to the p-side creating a reverse current I</a:t>
            </a:r>
            <a:r>
              <a:rPr lang="en-GB" baseline="-25000" dirty="0" smtClean="0"/>
              <a:t>L</a:t>
            </a:r>
          </a:p>
          <a:p>
            <a:r>
              <a:rPr lang="en-GB" dirty="0" smtClean="0"/>
              <a:t>The photocell current I</a:t>
            </a:r>
            <a:r>
              <a:rPr lang="en-GB" baseline="-25000" dirty="0" smtClean="0"/>
              <a:t>C</a:t>
            </a:r>
            <a:r>
              <a:rPr lang="en-GB" dirty="0" smtClean="0"/>
              <a:t> is given by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I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=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- 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{exp(V/V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)-1} =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- 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{exp(I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R/V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)-1}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   		</a:t>
            </a:r>
            <a:r>
              <a:rPr lang="en-GB" b="1" dirty="0" smtClean="0">
                <a:solidFill>
                  <a:srgbClr val="FF0000"/>
                </a:solidFill>
              </a:rPr>
              <a:t>where I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creates the forward bias V = I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R where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	R is the resistive load on the photocell</a:t>
            </a:r>
          </a:p>
          <a:p>
            <a:pPr lvl="4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GB" dirty="0" smtClean="0"/>
              <a:t>			         R  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forward bias gives rise to the second term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 </a:t>
            </a:r>
            <a:r>
              <a:rPr lang="en-GB" dirty="0" smtClean="0"/>
              <a:t>in the opposite direction to the light induced current I</a:t>
            </a:r>
            <a:r>
              <a:rPr lang="en-GB" baseline="-25000" dirty="0" smtClean="0"/>
              <a:t>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00298" y="5214950"/>
            <a:ext cx="92869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7554" y="5214950"/>
            <a:ext cx="7143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71934" y="4572008"/>
            <a:ext cx="35719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2428860" y="4714884"/>
            <a:ext cx="214314" cy="285752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57422" y="4714884"/>
            <a:ext cx="3571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2" idx="3"/>
          </p:cNvCxnSpPr>
          <p:nvPr/>
        </p:nvCxnSpPr>
        <p:spPr>
          <a:xfrm rot="5400000" flipH="1" flipV="1">
            <a:off x="2411000" y="5089934"/>
            <a:ext cx="214314" cy="357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00298" y="4643446"/>
            <a:ext cx="15716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2482439" y="4661306"/>
            <a:ext cx="71438" cy="357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>
            <a:off x="1785918" y="4786322"/>
            <a:ext cx="571504" cy="142876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286544"/>
          </a:xfrm>
        </p:spPr>
        <p:txBody>
          <a:bodyPr/>
          <a:lstStyle/>
          <a:p>
            <a:r>
              <a:rPr lang="en-GB" dirty="0" smtClean="0"/>
              <a:t>A cell consists of a p-n junction with metal electrodes</a:t>
            </a:r>
          </a:p>
          <a:p>
            <a:pPr lvl="1"/>
            <a:r>
              <a:rPr lang="en-GB" dirty="0" smtClean="0"/>
              <a:t>The top electrode is in narrow strips to allow illumination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highly doped n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layer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reduces the series resistance.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 highly doped p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layer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minimizes surface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recombination at the rear contact by  reducing the electron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concentration in this region.</a:t>
            </a:r>
          </a:p>
          <a:p>
            <a:r>
              <a:rPr lang="en-GB" dirty="0" smtClean="0"/>
              <a:t>An anti-reflective coating is included</a:t>
            </a:r>
          </a:p>
          <a:p>
            <a:r>
              <a:rPr lang="en-GB" dirty="0" smtClean="0"/>
              <a:t>When R=∞ , I</a:t>
            </a:r>
            <a:r>
              <a:rPr lang="en-GB" baseline="-25000" dirty="0" smtClean="0"/>
              <a:t>C</a:t>
            </a:r>
            <a:r>
              <a:rPr lang="en-GB" dirty="0" smtClean="0"/>
              <a:t> = 0 and the open circuit voltage is given by</a:t>
            </a:r>
          </a:p>
          <a:p>
            <a:pPr>
              <a:buNone/>
            </a:pPr>
            <a:r>
              <a:rPr lang="en-GB" dirty="0" smtClean="0"/>
              <a:t>   </a:t>
            </a:r>
            <a:r>
              <a:rPr lang="en-GB" b="1" dirty="0" smtClean="0">
                <a:solidFill>
                  <a:srgbClr val="FF0000"/>
                </a:solidFill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= 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(1 +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/I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)  ≈ V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 I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/I</a:t>
            </a:r>
            <a:r>
              <a:rPr lang="en-GB" b="1" baseline="-25000" dirty="0" smtClean="0">
                <a:solidFill>
                  <a:srgbClr val="FF0000"/>
                </a:solidFill>
              </a:rPr>
              <a:t>S </a:t>
            </a:r>
            <a:r>
              <a:rPr lang="en-GB" b="1" dirty="0" smtClean="0">
                <a:solidFill>
                  <a:srgbClr val="FF0000"/>
                </a:solidFill>
              </a:rPr>
              <a:t>)   </a:t>
            </a:r>
            <a:r>
              <a:rPr lang="en-GB" dirty="0" smtClean="0"/>
              <a:t>since I</a:t>
            </a:r>
            <a:r>
              <a:rPr lang="en-GB" baseline="-25000" dirty="0" smtClean="0"/>
              <a:t>L</a:t>
            </a:r>
            <a:r>
              <a:rPr lang="en-GB" dirty="0" smtClean="0"/>
              <a:t>&gt;&gt;I</a:t>
            </a:r>
            <a:r>
              <a:rPr lang="en-GB" baseline="-25000" dirty="0" smtClean="0"/>
              <a:t>S </a:t>
            </a:r>
            <a:r>
              <a:rPr lang="en-GB" dirty="0" smtClean="0"/>
              <a:t>   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(10.3)</a:t>
            </a:r>
          </a:p>
          <a:p>
            <a:r>
              <a:rPr lang="en-GB" dirty="0" smtClean="0"/>
              <a:t>When R = 0, V=0 and the short circuit current I</a:t>
            </a:r>
            <a:r>
              <a:rPr lang="en-GB" baseline="-25000" dirty="0" smtClean="0"/>
              <a:t>SC</a:t>
            </a:r>
            <a:r>
              <a:rPr lang="en-GB" dirty="0" smtClean="0"/>
              <a:t> = I</a:t>
            </a:r>
            <a:r>
              <a:rPr lang="en-GB" baseline="-25000" dirty="0" smtClean="0"/>
              <a:t>L</a:t>
            </a:r>
          </a:p>
          <a:p>
            <a:r>
              <a:rPr lang="en-GB" dirty="0" smtClean="0"/>
              <a:t>For a finite resistance R, I</a:t>
            </a:r>
            <a:r>
              <a:rPr lang="en-GB" baseline="-25000" dirty="0" smtClean="0"/>
              <a:t>C</a:t>
            </a:r>
            <a:r>
              <a:rPr lang="en-GB" dirty="0" smtClean="0"/>
              <a:t> generates power 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= I</a:t>
            </a:r>
            <a:r>
              <a:rPr lang="en-GB" b="1" baseline="-25000" dirty="0" smtClean="0">
                <a:solidFill>
                  <a:srgbClr val="FF0000"/>
                </a:solidFill>
              </a:rPr>
              <a:t>C </a:t>
            </a:r>
            <a:r>
              <a:rPr lang="en-GB" b="1" dirty="0" smtClean="0">
                <a:solidFill>
                  <a:srgbClr val="FF0000"/>
                </a:solidFill>
              </a:rPr>
              <a:t>V = I</a:t>
            </a:r>
            <a:r>
              <a:rPr lang="en-GB" b="1" baseline="-25000" dirty="0" smtClean="0">
                <a:solidFill>
                  <a:srgbClr val="FF0000"/>
                </a:solidFill>
              </a:rPr>
              <a:t>C 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(10.4)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 descr="6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4187" y="1142984"/>
            <a:ext cx="5079813" cy="1712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r>
              <a:rPr lang="en-GB" dirty="0" smtClean="0"/>
              <a:t>The maximum voltage V</a:t>
            </a:r>
            <a:r>
              <a:rPr lang="en-GB" baseline="-25000" dirty="0" smtClean="0"/>
              <a:t>OC</a:t>
            </a:r>
            <a:r>
              <a:rPr lang="en-GB" dirty="0" smtClean="0"/>
              <a:t> must be less  than the band  gap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 V increases P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increases until V is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slightly less than 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If 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1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(=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) &amp;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-14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 then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(10.3)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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OC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=0.66V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&amp;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(10.4)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we can calculate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I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for a given V and then P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as shown 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At the maximum power point P</a:t>
            </a:r>
            <a:r>
              <a:rPr lang="en-GB" baseline="-25000" dirty="0" smtClean="0">
                <a:sym typeface="Wingdings" pitchFamily="2" charset="2"/>
              </a:rPr>
              <a:t>m </a:t>
            </a:r>
            <a:r>
              <a:rPr lang="en-GB" dirty="0" smtClean="0">
                <a:sym typeface="Wingdings" pitchFamily="2" charset="2"/>
              </a:rPr>
              <a:t>= 0.55 </a:t>
            </a:r>
            <a:r>
              <a:rPr lang="en-GB" dirty="0" err="1" smtClean="0">
                <a:sym typeface="Wingdings" pitchFamily="2" charset="2"/>
              </a:rPr>
              <a:t>mW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en-GB" dirty="0" err="1" smtClean="0">
                <a:sym typeface="Wingdings" pitchFamily="2" charset="2"/>
              </a:rPr>
              <a:t>V</a:t>
            </a:r>
            <a:r>
              <a:rPr lang="en-GB" baseline="-25000" dirty="0" err="1" smtClean="0">
                <a:sym typeface="Wingdings" pitchFamily="2" charset="2"/>
              </a:rPr>
              <a:t>m</a:t>
            </a:r>
            <a:r>
              <a:rPr lang="en-GB" dirty="0" smtClean="0">
                <a:sym typeface="Wingdings" pitchFamily="2" charset="2"/>
              </a:rPr>
              <a:t> = 0.58V and </a:t>
            </a:r>
            <a:r>
              <a:rPr lang="en-GB" dirty="0" err="1" smtClean="0">
                <a:sym typeface="Wingdings" pitchFamily="2" charset="2"/>
              </a:rPr>
              <a:t>I</a:t>
            </a:r>
            <a:r>
              <a:rPr lang="en-GB" baseline="-25000" dirty="0" err="1" smtClean="0">
                <a:sym typeface="Wingdings" pitchFamily="2" charset="2"/>
              </a:rPr>
              <a:t>m</a:t>
            </a:r>
            <a:r>
              <a:rPr lang="en-GB" dirty="0" smtClean="0">
                <a:sym typeface="Wingdings" pitchFamily="2" charset="2"/>
              </a:rPr>
              <a:t> = 0.95 </a:t>
            </a:r>
            <a:r>
              <a:rPr lang="en-GB" dirty="0" err="1" smtClean="0">
                <a:sym typeface="Wingdings" pitchFamily="2" charset="2"/>
              </a:rPr>
              <a:t>mA</a:t>
            </a:r>
            <a:r>
              <a:rPr lang="en-GB" dirty="0" smtClean="0">
                <a:sym typeface="Wingdings" pitchFamily="2" charset="2"/>
              </a:rPr>
              <a:t> . Note that </a:t>
            </a:r>
            <a:r>
              <a:rPr lang="en-GB" dirty="0" err="1" smtClean="0">
                <a:sym typeface="Wingdings" pitchFamily="2" charset="2"/>
              </a:rPr>
              <a:t>I</a:t>
            </a:r>
            <a:r>
              <a:rPr lang="en-GB" baseline="-25000" dirty="0" err="1" smtClean="0">
                <a:sym typeface="Wingdings" pitchFamily="2" charset="2"/>
              </a:rPr>
              <a:t>m</a:t>
            </a:r>
            <a:r>
              <a:rPr lang="en-GB" baseline="-25000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&amp; </a:t>
            </a:r>
            <a:r>
              <a:rPr lang="en-GB" dirty="0" err="1" smtClean="0">
                <a:sym typeface="Wingdings" pitchFamily="2" charset="2"/>
              </a:rPr>
              <a:t>V</a:t>
            </a:r>
            <a:r>
              <a:rPr lang="en-GB" baseline="-25000" dirty="0" err="1" smtClean="0">
                <a:sym typeface="Wingdings" pitchFamily="2" charset="2"/>
              </a:rPr>
              <a:t>m</a:t>
            </a:r>
            <a:r>
              <a:rPr lang="en-GB" baseline="-25000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are close to I</a:t>
            </a:r>
            <a:r>
              <a:rPr lang="en-GB" baseline="-25000" dirty="0" smtClean="0">
                <a:sym typeface="Wingdings" pitchFamily="2" charset="2"/>
              </a:rPr>
              <a:t>SC</a:t>
            </a:r>
            <a:r>
              <a:rPr lang="en-GB" dirty="0" smtClean="0">
                <a:sym typeface="Wingdings" pitchFamily="2" charset="2"/>
              </a:rPr>
              <a:t> and V</a:t>
            </a:r>
            <a:r>
              <a:rPr lang="en-GB" baseline="-25000" dirty="0" smtClean="0">
                <a:sym typeface="Wingdings" pitchFamily="2" charset="2"/>
              </a:rPr>
              <a:t>OC</a:t>
            </a:r>
          </a:p>
          <a:p>
            <a:r>
              <a:rPr lang="en-GB" dirty="0" smtClean="0">
                <a:sym typeface="Wingdings" pitchFamily="2" charset="2"/>
              </a:rPr>
              <a:t>The fill factor is defined as   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FF = P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m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/(I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SC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OC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	         (10.5) </a:t>
            </a:r>
          </a:p>
          <a:p>
            <a:r>
              <a:rPr lang="en-GB" dirty="0" smtClean="0">
                <a:sym typeface="Wingdings" pitchFamily="2" charset="2"/>
              </a:rPr>
              <a:t>FF is useful for quality control, typically in range 0.75 – 0.85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6.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0401" y="714356"/>
            <a:ext cx="3623599" cy="285752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2844" y="3571876"/>
          <a:ext cx="8715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81439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 (V)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(</a:t>
                      </a:r>
                      <a:r>
                        <a:rPr lang="en-GB" dirty="0" err="1" smtClean="0"/>
                        <a:t>mA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mW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EXAMPLE:-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A photocell has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=2 10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-12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A, I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30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and an area of 1cm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Find P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, FF and the conversion efficiency of the cell. What resistance is required across the cell to give maximum output?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(10.3) </a:t>
            </a:r>
            <a:r>
              <a:rPr lang="en-GB" dirty="0" smtClean="0"/>
              <a:t>using V</a:t>
            </a:r>
            <a:r>
              <a:rPr lang="en-GB" baseline="-25000" dirty="0" smtClean="0"/>
              <a:t>T</a:t>
            </a:r>
            <a:r>
              <a:rPr lang="en-GB" dirty="0" smtClean="0"/>
              <a:t> = 0.026V and I</a:t>
            </a:r>
            <a:r>
              <a:rPr lang="en-GB" baseline="-25000" dirty="0" smtClean="0"/>
              <a:t>L</a:t>
            </a:r>
            <a:r>
              <a:rPr lang="en-GB" dirty="0" smtClean="0"/>
              <a:t>≈ I</a:t>
            </a:r>
            <a:r>
              <a:rPr lang="en-GB" baseline="-25000" dirty="0" smtClean="0"/>
              <a:t>SC</a:t>
            </a:r>
            <a:r>
              <a:rPr lang="en-GB" dirty="0" smtClean="0"/>
              <a:t> we get V</a:t>
            </a:r>
            <a:r>
              <a:rPr lang="en-GB" baseline="-25000" dirty="0" smtClean="0"/>
              <a:t>OC</a:t>
            </a:r>
            <a:r>
              <a:rPr lang="en-GB" dirty="0" smtClean="0"/>
              <a:t> = 0.61  V</a:t>
            </a:r>
          </a:p>
          <a:p>
            <a:pPr>
              <a:buNone/>
            </a:pPr>
            <a:r>
              <a:rPr lang="en-GB" dirty="0" smtClean="0"/>
              <a:t>Calculating I 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(10.2) </a:t>
            </a:r>
            <a:r>
              <a:rPr lang="en-GB" dirty="0" smtClean="0"/>
              <a:t>and P 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(10.4) </a:t>
            </a:r>
            <a:r>
              <a:rPr lang="en-GB" dirty="0" smtClean="0"/>
              <a:t>produces the table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Peak power P</a:t>
            </a:r>
            <a:r>
              <a:rPr lang="en-GB" baseline="-25000" dirty="0" smtClean="0"/>
              <a:t>m</a:t>
            </a:r>
            <a:r>
              <a:rPr lang="en-GB" dirty="0" smtClean="0"/>
              <a:t> = 15.2mW when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= 0.53V and </a:t>
            </a:r>
            <a:r>
              <a:rPr lang="en-GB" dirty="0" err="1" smtClean="0"/>
              <a:t>I</a:t>
            </a:r>
            <a:r>
              <a:rPr lang="en-GB" baseline="-25000" dirty="0" err="1" smtClean="0"/>
              <a:t>m</a:t>
            </a:r>
            <a:r>
              <a:rPr lang="en-GB" dirty="0" smtClean="0"/>
              <a:t> = 28.6 </a:t>
            </a:r>
            <a:r>
              <a:rPr lang="en-GB" dirty="0" err="1" smtClean="0"/>
              <a:t>mA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From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(10.5)       </a:t>
            </a:r>
            <a:r>
              <a:rPr lang="en-GB" dirty="0" smtClean="0"/>
              <a:t>FF = P</a:t>
            </a:r>
            <a:r>
              <a:rPr lang="en-GB" baseline="-25000" dirty="0" smtClean="0"/>
              <a:t>m</a:t>
            </a:r>
            <a:r>
              <a:rPr lang="en-GB" dirty="0" smtClean="0"/>
              <a:t> / I</a:t>
            </a:r>
            <a:r>
              <a:rPr lang="en-GB" baseline="-25000" dirty="0" smtClean="0"/>
              <a:t>SC</a:t>
            </a:r>
            <a:r>
              <a:rPr lang="en-GB" dirty="0" smtClean="0"/>
              <a:t>V</a:t>
            </a:r>
            <a:r>
              <a:rPr lang="en-GB" baseline="-25000" dirty="0" smtClean="0"/>
              <a:t>OC </a:t>
            </a:r>
            <a:r>
              <a:rPr lang="en-GB" dirty="0" smtClean="0"/>
              <a:t>= 0.0152 / (0.030 x 0.61) or 83%</a:t>
            </a:r>
          </a:p>
          <a:p>
            <a:pPr>
              <a:buNone/>
            </a:pPr>
            <a:r>
              <a:rPr lang="en-GB" dirty="0" smtClean="0"/>
              <a:t>Approximately 100 </a:t>
            </a:r>
            <a:r>
              <a:rPr lang="en-GB" dirty="0" err="1" smtClean="0"/>
              <a:t>mW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  <a:r>
              <a:rPr lang="en-GB" dirty="0" smtClean="0"/>
              <a:t> of solar radiation falls on this cell so </a:t>
            </a:r>
          </a:p>
          <a:p>
            <a:pPr>
              <a:buNone/>
            </a:pPr>
            <a:r>
              <a:rPr lang="en-GB" dirty="0" smtClean="0"/>
              <a:t>its efficiency is ~ 15%</a:t>
            </a:r>
          </a:p>
          <a:p>
            <a:pPr>
              <a:buNone/>
            </a:pPr>
            <a:r>
              <a:rPr lang="en-GB" dirty="0" smtClean="0"/>
              <a:t>The resistance for maximum output is </a:t>
            </a:r>
          </a:p>
          <a:p>
            <a:pPr>
              <a:buNone/>
            </a:pPr>
            <a:r>
              <a:rPr lang="en-GB" dirty="0" smtClean="0"/>
              <a:t>              R =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/ </a:t>
            </a:r>
            <a:r>
              <a:rPr lang="en-GB" dirty="0" err="1" smtClean="0"/>
              <a:t>I</a:t>
            </a:r>
            <a:r>
              <a:rPr lang="en-GB" baseline="-25000" dirty="0" err="1" smtClean="0"/>
              <a:t>m</a:t>
            </a:r>
            <a:r>
              <a:rPr lang="en-GB" dirty="0" smtClean="0"/>
              <a:t> = 0.53 / 0.286 = 18.5</a:t>
            </a:r>
            <a:r>
              <a:rPr lang="en-GB" dirty="0" smtClean="0">
                <a:latin typeface="Symbol" pitchFamily="18" charset="2"/>
              </a:rPr>
              <a:t>W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14480" y="25717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 (V)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(</a:t>
                      </a:r>
                      <a:r>
                        <a:rPr lang="en-GB" dirty="0" err="1" smtClean="0"/>
                        <a:t>mA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 (</a:t>
                      </a:r>
                      <a:r>
                        <a:rPr lang="en-GB" dirty="0" err="1" smtClean="0"/>
                        <a:t>mW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14.3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/>
          <a:lstStyle/>
          <a:p>
            <a:r>
              <a:rPr lang="en-GB" dirty="0" smtClean="0"/>
              <a:t>EFFICIENCY OF SOLAR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929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Conversion efficiency is defined as the ratio of P</a:t>
            </a:r>
            <a:r>
              <a:rPr lang="en-GB" baseline="-25000" dirty="0" smtClean="0"/>
              <a:t>m</a:t>
            </a:r>
            <a:r>
              <a:rPr lang="en-GB" dirty="0" smtClean="0"/>
              <a:t> to incident solar power AM1.5 close to 100 </a:t>
            </a:r>
            <a:r>
              <a:rPr lang="en-GB" dirty="0" err="1" smtClean="0"/>
              <a:t>mW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Factors effecting efficiency are:-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23% of photons have E &lt; 1.1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Only 1.1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of the energy of any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higher energy photons is required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 produce power so only 47% of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incident energy contributes to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power with 30% going to heat.</a:t>
            </a:r>
          </a:p>
          <a:p>
            <a:r>
              <a:rPr lang="en-GB" dirty="0" smtClean="0"/>
              <a:t>Hence 47% is the limiting value of efficiency for a solar cell</a:t>
            </a:r>
          </a:p>
          <a:p>
            <a:r>
              <a:rPr lang="en-GB" dirty="0" smtClean="0"/>
              <a:t>Of course the 1.1 </a:t>
            </a:r>
            <a:r>
              <a:rPr lang="en-GB" dirty="0" err="1" smtClean="0"/>
              <a:t>eV</a:t>
            </a:r>
            <a:r>
              <a:rPr lang="en-GB" dirty="0" smtClean="0"/>
              <a:t> simply produces the electron-hole pair while the useful power produced is | e |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 . The ratio </a:t>
            </a:r>
          </a:p>
          <a:p>
            <a:pPr>
              <a:buNone/>
            </a:pPr>
            <a:r>
              <a:rPr lang="en-GB" dirty="0" smtClean="0"/>
              <a:t>	| e |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/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~ 0.65 which is another significant reduction</a:t>
            </a:r>
          </a:p>
          <a:p>
            <a:r>
              <a:rPr lang="en-GB" dirty="0" smtClean="0"/>
              <a:t>Finally ~10% of the electron-hole pairs recombine before collection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6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285860"/>
            <a:ext cx="415284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072230"/>
          </a:xfrm>
        </p:spPr>
        <p:txBody>
          <a:bodyPr>
            <a:normAutofit/>
          </a:bodyPr>
          <a:lstStyle/>
          <a:p>
            <a:r>
              <a:rPr lang="en-GB" dirty="0" smtClean="0"/>
              <a:t>Reflection is potentially a 40% loss but this is reduced by an anti-reflection coating of ¼ wavelength material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Reflection coefficient from silicon without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coating is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	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(n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-n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(n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Silicon refractive index averages to ~ 3.5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so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~ 40%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Introducing a ¼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coating with refractive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index 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given by 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reduces the value to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~ 6% and multiple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coatings can reduce this to 1% and other small losses amount to ~3%</a:t>
            </a:r>
          </a:p>
          <a:p>
            <a:r>
              <a:rPr lang="en-GB" dirty="0" smtClean="0"/>
              <a:t>Multiplying these factors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≈ 0.47 x 0.65 x 0.9 x 0.96 ≈ 26%</a:t>
            </a:r>
          </a:p>
          <a:p>
            <a:r>
              <a:rPr lang="en-GB" dirty="0" smtClean="0"/>
              <a:t>Decreasing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increases the photocurrent (reduces 23% factor) but decreases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m</a:t>
            </a:r>
            <a:r>
              <a:rPr lang="en-GB" dirty="0" smtClean="0"/>
              <a:t> since |e |V</a:t>
            </a:r>
            <a:r>
              <a:rPr lang="en-GB" baseline="-25000" dirty="0" smtClean="0"/>
              <a:t>OC</a:t>
            </a:r>
            <a:r>
              <a:rPr lang="en-GB" dirty="0" smtClean="0"/>
              <a:t> &lt;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endParaRPr lang="en-GB" dirty="0" smtClean="0"/>
          </a:p>
          <a:p>
            <a:pPr lvl="1"/>
            <a:r>
              <a:rPr lang="en-GB" dirty="0" smtClean="0"/>
              <a:t>The optimum value is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baseline="-25000" dirty="0" smtClean="0"/>
              <a:t> </a:t>
            </a:r>
            <a:r>
              <a:rPr lang="en-GB" dirty="0" smtClean="0"/>
              <a:t>=1.4 </a:t>
            </a:r>
            <a:r>
              <a:rPr lang="en-GB" dirty="0" err="1" smtClean="0"/>
              <a:t>eV</a:t>
            </a:r>
            <a:endParaRPr lang="en-GB" dirty="0" smtClean="0"/>
          </a:p>
          <a:p>
            <a:pPr lvl="1"/>
            <a:r>
              <a:rPr lang="en-GB" dirty="0" err="1" smtClean="0"/>
              <a:t>GaAs</a:t>
            </a:r>
            <a:r>
              <a:rPr lang="en-GB" dirty="0" smtClean="0"/>
              <a:t> and </a:t>
            </a:r>
            <a:r>
              <a:rPr lang="en-GB" dirty="0" err="1" smtClean="0"/>
              <a:t>CdTe</a:t>
            </a:r>
            <a:r>
              <a:rPr lang="en-GB" dirty="0" smtClean="0"/>
              <a:t> have band gaps close to this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6.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071546"/>
            <a:ext cx="261033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500834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Dependence of the short circuit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current density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on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is shown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Approximately 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j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SC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≈ A – B V</a:t>
            </a:r>
            <a:r>
              <a:rPr lang="en-GB" b="1" baseline="-25000" dirty="0" smtClean="0">
                <a:solidFill>
                  <a:srgbClr val="FF0000"/>
                </a:solidFill>
              </a:rPr>
              <a:t>g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(10.6) 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= 80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, B = 34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V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V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g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|e |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Also </a:t>
            </a:r>
            <a:r>
              <a:rPr lang="en-GB" b="1" dirty="0" smtClean="0">
                <a:solidFill>
                  <a:srgbClr val="FF0000"/>
                </a:solidFill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</a:rPr>
              <a:t>OC</a:t>
            </a:r>
            <a:r>
              <a:rPr lang="en-GB" b="1" dirty="0" smtClean="0">
                <a:solidFill>
                  <a:srgbClr val="FF0000"/>
                </a:solidFill>
              </a:rPr>
              <a:t> ≈ V</a:t>
            </a:r>
            <a:r>
              <a:rPr lang="en-GB" b="1" baseline="-25000" dirty="0" smtClean="0">
                <a:solidFill>
                  <a:srgbClr val="FF0000"/>
                </a:solidFill>
              </a:rPr>
              <a:t>g </a:t>
            </a:r>
            <a:r>
              <a:rPr lang="en-GB" b="1" dirty="0" smtClean="0">
                <a:solidFill>
                  <a:srgbClr val="FF0000"/>
                </a:solidFill>
              </a:rPr>
              <a:t>– 0.46   V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(10.7)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(Details in derivation 6.2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 text book)</a:t>
            </a:r>
          </a:p>
          <a:p>
            <a:r>
              <a:rPr lang="en-GB" dirty="0" smtClean="0"/>
              <a:t>Max. power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≈ FF(A – B V</a:t>
            </a:r>
            <a:r>
              <a:rPr lang="en-GB" b="1" baseline="-25000" dirty="0" smtClean="0">
                <a:solidFill>
                  <a:srgbClr val="FF0000"/>
                </a:solidFill>
              </a:rPr>
              <a:t>g </a:t>
            </a:r>
            <a:r>
              <a:rPr lang="en-GB" b="1" dirty="0" smtClean="0">
                <a:solidFill>
                  <a:srgbClr val="FF0000"/>
                </a:solidFill>
              </a:rPr>
              <a:t>)(V</a:t>
            </a:r>
            <a:r>
              <a:rPr lang="en-GB" b="1" baseline="-25000" dirty="0" smtClean="0">
                <a:solidFill>
                  <a:srgbClr val="FF0000"/>
                </a:solidFill>
              </a:rPr>
              <a:t>g </a:t>
            </a:r>
            <a:r>
              <a:rPr lang="en-GB" b="1" dirty="0" smtClean="0">
                <a:solidFill>
                  <a:srgbClr val="FF0000"/>
                </a:solidFill>
              </a:rPr>
              <a:t>– 0.46 )  </a:t>
            </a:r>
            <a:r>
              <a:rPr lang="en-GB" b="1" dirty="0" err="1" smtClean="0">
                <a:solidFill>
                  <a:srgbClr val="FF0000"/>
                </a:solidFill>
              </a:rPr>
              <a:t>mW</a:t>
            </a:r>
            <a:r>
              <a:rPr lang="en-GB" b="1" dirty="0" smtClean="0">
                <a:solidFill>
                  <a:srgbClr val="FF0000"/>
                </a:solidFill>
              </a:rPr>
              <a:t> cm</a:t>
            </a:r>
            <a:r>
              <a:rPr lang="en-GB" b="1" baseline="30000" dirty="0" smtClean="0">
                <a:solidFill>
                  <a:srgbClr val="FF0000"/>
                </a:solidFill>
              </a:rPr>
              <a:t>-2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(10.8)</a:t>
            </a:r>
          </a:p>
          <a:p>
            <a:r>
              <a:rPr lang="en-GB" dirty="0" smtClean="0"/>
              <a:t>Assuming the fill factor stays constant this has a maximum when V</a:t>
            </a:r>
            <a:r>
              <a:rPr lang="en-GB" baseline="-25000" dirty="0" smtClean="0"/>
              <a:t>g</a:t>
            </a:r>
            <a:r>
              <a:rPr lang="en-GB" dirty="0" smtClean="0"/>
              <a:t> = A/(2B) +0.23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≈ 1.4 V</a:t>
            </a:r>
          </a:p>
          <a:p>
            <a:r>
              <a:rPr lang="en-GB" dirty="0" smtClean="0"/>
              <a:t>For a silicon cell with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baseline="-25000" dirty="0" smtClean="0"/>
              <a:t> </a:t>
            </a:r>
            <a:r>
              <a:rPr lang="en-GB" dirty="0" smtClean="0"/>
              <a:t>= 1.1eV and FF = 0.8 </a:t>
            </a:r>
          </a:p>
          <a:p>
            <a:pPr>
              <a:buNone/>
            </a:pPr>
            <a:r>
              <a:rPr lang="en-GB" dirty="0" smtClean="0"/>
              <a:t>	then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(10.8) </a:t>
            </a:r>
            <a:r>
              <a:rPr lang="en-GB" dirty="0" smtClean="0"/>
              <a:t>gives P</a:t>
            </a:r>
            <a:r>
              <a:rPr lang="en-GB" baseline="-25000" dirty="0" smtClean="0"/>
              <a:t>m</a:t>
            </a:r>
            <a:r>
              <a:rPr lang="en-GB" dirty="0" smtClean="0"/>
              <a:t> ~ 25 </a:t>
            </a:r>
            <a:r>
              <a:rPr lang="en-GB" dirty="0" err="1" smtClean="0"/>
              <a:t>mA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</a:p>
          <a:p>
            <a:r>
              <a:rPr lang="en-GB" dirty="0" smtClean="0"/>
              <a:t>The following table gives examples for different types of cell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 descr="6.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42852"/>
            <a:ext cx="4214810" cy="3020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46286</TotalTime>
  <Words>1153</Words>
  <Application>Microsoft Office PowerPoint</Application>
  <PresentationFormat>On-screen Show (4:3)</PresentationFormat>
  <Paragraphs>279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1_Custom Design</vt:lpstr>
      <vt:lpstr>SOLAR ENERGY</vt:lpstr>
      <vt:lpstr>P-N JUNCTION CHARACTERISTICS</vt:lpstr>
      <vt:lpstr>SOLAR PHOTOCELLS</vt:lpstr>
      <vt:lpstr>Slide 4</vt:lpstr>
      <vt:lpstr>Slide 5</vt:lpstr>
      <vt:lpstr>EXAMPLE:- A photocell has IS=2 10-12 A, ISC = 30 mA and an area of 1cm2. Find Pm, FF and the conversion efficiency of the cell. What resistance is required across the cell to give maximum output?</vt:lpstr>
      <vt:lpstr>EFFICIENCY OF SOLAR CELLS</vt:lpstr>
      <vt:lpstr>Slide 8</vt:lpstr>
      <vt:lpstr>Slide 9</vt:lpstr>
      <vt:lpstr>Slide 10</vt:lpstr>
      <vt:lpstr>EXAMPLE:- A 4cm2 GaAs solar cell has IS = 4 10-15 mA. ISC = 127 mA under AM1.5 solar radiation. What is the conversion efficiency under normal and 100 x normal illumination? (Assume IL ≈ ISC)</vt:lpstr>
      <vt:lpstr>Slide 12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146</cp:revision>
  <dcterms:created xsi:type="dcterms:W3CDTF">2009-05-20T14:32:32Z</dcterms:created>
  <dcterms:modified xsi:type="dcterms:W3CDTF">2010-02-23T09:51:14Z</dcterms:modified>
</cp:coreProperties>
</file>