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9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9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5300"/>
          </a:xfrm>
          <a:prstGeom prst="rect">
            <a:avLst/>
          </a:prstGeom>
        </p:spPr>
        <p:txBody>
          <a:bodyPr vert="horz" lIns="90306" tIns="45153" rIns="90306" bIns="4515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5300"/>
          </a:xfrm>
          <a:prstGeom prst="rect">
            <a:avLst/>
          </a:prstGeom>
        </p:spPr>
        <p:txBody>
          <a:bodyPr vert="horz" lIns="90306" tIns="45153" rIns="90306" bIns="45153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12/13/2010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06" tIns="45153" rIns="90306" bIns="4515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0306" tIns="45153" rIns="90306" bIns="451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2"/>
            <a:ext cx="2944283" cy="495300"/>
          </a:xfrm>
          <a:prstGeom prst="rect">
            <a:avLst/>
          </a:prstGeom>
        </p:spPr>
        <p:txBody>
          <a:bodyPr vert="horz" lIns="90306" tIns="45153" rIns="90306" bIns="4515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2"/>
            <a:ext cx="2944283" cy="495300"/>
          </a:xfrm>
          <a:prstGeom prst="rect">
            <a:avLst/>
          </a:prstGeom>
        </p:spPr>
        <p:txBody>
          <a:bodyPr vert="horz" lIns="90306" tIns="45153" rIns="90306" bIns="45153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FD86D-2233-4C72-9C9C-B26C0E50B68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0260-EB0D-4474-8EA8-6F1F249AFAB2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86DD-A638-4B1E-85F5-92149764FFFF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7F3B-AAA3-4FFA-B160-3F1B3FED231D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BE6A-30F5-40B2-AB57-4452BBAB1C7D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963-CC1D-4E1D-BA8C-8E1D026C140A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6DE6-1717-4A43-A48B-EAA00FA9C0A2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3327-D08A-4818-A2E8-3050C47E0110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1A0C-925A-44F0-8D2F-ED499CB6EF50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A9EC-8F12-4397-A5F9-7A4F15AC129E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9283-A96E-4814-85C1-EEE8C20647AF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7544-CC39-4681-BF13-93BFD2425BDA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79CFBFF-7E05-4991-B75A-BA35AA7968E9}" type="datetime1">
              <a:rPr lang="en-US" smtClean="0"/>
              <a:pPr/>
              <a:t>12/13/2010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Lecture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977FA-AA26-4900-9085-99BA29449F1B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5BAB-B4CE-4406-B168-1DE650D90D18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09B-9D6A-4AD0-9708-F782DD36F176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763B-CFD7-48FB-A69D-76B4569A8DF2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6892-50C1-4637-B4F2-7E4188DF04A5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5490-89EE-48E9-B62A-073F031F2520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5F06-F506-45F7-BAB9-B52F1E89FC39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DD3D-24CF-4B7C-9299-D7F68FB0E474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54E-61A8-470B-858D-584C0BA0C2D2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83C-545A-42C8-9441-9E5F20320B72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A2F0-E37A-4BBD-B836-7CC86E095534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58AE-149C-410A-8E72-F34811B69BD1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3988B-E4F2-4E51-898C-BF50BFF1A330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37F0-1E62-4D35-989E-BEDFEC460F3D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91477-F6B6-4399-9151-27861E0602E8}" type="datetime1">
              <a:rPr lang="en-US" smtClean="0"/>
              <a:pPr/>
              <a:t>12/13/2010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nj@hep.ph.liv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PHYSICS OF ENERGY SOURCES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Dr J N Jackson and Dr J Coleman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Oliver Lodge Laboratory</a:t>
            </a:r>
          </a:p>
          <a:p>
            <a:r>
              <a:rPr lang="en-GB" dirty="0" smtClean="0">
                <a:solidFill>
                  <a:schemeClr val="tx2"/>
                </a:solidFill>
                <a:hlinkClick r:id="rId3"/>
              </a:rPr>
              <a:t>jnj@hep.ph.liv.ac.uk</a:t>
            </a:r>
            <a:r>
              <a:rPr lang="en-GB" dirty="0" smtClean="0">
                <a:solidFill>
                  <a:schemeClr val="tx2"/>
                </a:solidFill>
              </a:rPr>
              <a:t>, </a:t>
            </a:r>
            <a:r>
              <a:rPr lang="en-GB" u="sng" dirty="0" smtClean="0">
                <a:solidFill>
                  <a:schemeClr val="tx2"/>
                </a:solidFill>
              </a:rPr>
              <a:t>coleman@hep.ph.liv.ac.uk</a:t>
            </a:r>
            <a:endParaRPr lang="en-GB" u="sng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7E0B6-7245-4CA8-8853-FF982C44978C}" type="datetime1">
              <a:rPr lang="en-US" b="1" smtClean="0"/>
              <a:pPr/>
              <a:t>12/13/2010</a:t>
            </a:fld>
            <a:endParaRPr lang="en-GB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smtClean="0"/>
              <a:t>Lecture 1</a:t>
            </a:r>
            <a:endParaRPr lang="en-GB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b="1" smtClean="0"/>
              <a:pPr/>
              <a:t>1</a:t>
            </a:fld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/>
          <a:lstStyle/>
          <a:p>
            <a:r>
              <a:rPr lang="en-GB" dirty="0" smtClean="0"/>
              <a:t>GLOBAL WARMING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 GREENHOUSE EFFECT</a:t>
            </a:r>
          </a:p>
          <a:p>
            <a:r>
              <a:rPr lang="en-GB" dirty="0" smtClean="0"/>
              <a:t>The main greenhouse gases are water vapour and CO</a:t>
            </a:r>
            <a:r>
              <a:rPr lang="en-GB" baseline="-25000" dirty="0" smtClean="0"/>
              <a:t>2</a:t>
            </a:r>
            <a:r>
              <a:rPr lang="en-GB" dirty="0" smtClean="0"/>
              <a:t> which absorb infrared radiation</a:t>
            </a:r>
          </a:p>
          <a:p>
            <a:r>
              <a:rPr lang="en-GB" dirty="0" smtClean="0"/>
              <a:t>If the atmosphere was transparent to all radiations the Sun would heat the surface until it reached -19</a:t>
            </a:r>
            <a:r>
              <a:rPr lang="en-GB" baseline="30000" dirty="0" smtClean="0"/>
              <a:t>o</a:t>
            </a:r>
            <a:r>
              <a:rPr lang="en-GB" dirty="0" smtClean="0"/>
              <a:t>C at which point the incoming and outgoing radiation rates would balance</a:t>
            </a:r>
          </a:p>
          <a:p>
            <a:r>
              <a:rPr lang="en-GB" dirty="0" smtClean="0"/>
              <a:t>The atmosphere is mainly transparent to the Sun’s radiation which is mainly in the visible region but will absorb infrared</a:t>
            </a:r>
          </a:p>
          <a:p>
            <a:r>
              <a:rPr lang="en-GB" dirty="0" smtClean="0"/>
              <a:t>The energy radiated back from the surface at near room temperature is mainly infrared.</a:t>
            </a:r>
          </a:p>
          <a:p>
            <a:r>
              <a:rPr lang="en-GB" dirty="0" smtClean="0"/>
              <a:t>The atmosphere absorbs infrared and heats up</a:t>
            </a:r>
          </a:p>
          <a:p>
            <a:r>
              <a:rPr lang="en-GB" dirty="0" smtClean="0"/>
              <a:t>It then radiates both out into space and also back to earth</a:t>
            </a:r>
          </a:p>
          <a:p>
            <a:r>
              <a:rPr lang="en-GB" dirty="0" smtClean="0"/>
              <a:t>Hence the surface temperature rises by about 35</a:t>
            </a:r>
            <a:r>
              <a:rPr lang="en-GB" baseline="30000" dirty="0" smtClean="0"/>
              <a:t>o</a:t>
            </a:r>
            <a:r>
              <a:rPr lang="en-GB" dirty="0" smtClean="0"/>
              <a:t>C until the incoming and outgoing radiation are in equilibrium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A159-305C-4F1A-9705-1038FEDF7A2D}" type="datetime1">
              <a:rPr lang="en-US" smtClean="0"/>
              <a:pPr/>
              <a:t>12/13/2010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429396"/>
          </a:xfrm>
        </p:spPr>
        <p:txBody>
          <a:bodyPr>
            <a:normAutofit/>
          </a:bodyPr>
          <a:lstStyle/>
          <a:p>
            <a:r>
              <a:rPr lang="en-GB" dirty="0" smtClean="0"/>
              <a:t>The burning of fossil fuels has added to the CO</a:t>
            </a:r>
            <a:r>
              <a:rPr lang="en-GB" baseline="-25000" dirty="0" smtClean="0"/>
              <a:t>2</a:t>
            </a:r>
            <a:r>
              <a:rPr lang="en-GB" dirty="0" smtClean="0"/>
              <a:t> in the atmosphere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Growth in CO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emission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by fuel type</a:t>
            </a:r>
          </a:p>
          <a:p>
            <a:pPr>
              <a:buNone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CO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emissions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(life cycle analysis)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D514-987C-49CE-85F2-601372817557}" type="datetime1">
              <a:rPr lang="en-US" smtClean="0"/>
              <a:pPr/>
              <a:t>12/13/2010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8" name="Picture 7" descr="1.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571480"/>
            <a:ext cx="4210585" cy="265254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786050" y="3429000"/>
          <a:ext cx="60960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27964">
                <a:tc>
                  <a:txBody>
                    <a:bodyPr/>
                    <a:lstStyle/>
                    <a:p>
                      <a:r>
                        <a:rPr lang="en-GB" dirty="0" smtClean="0"/>
                        <a:t>Source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dirty="0" smtClean="0"/>
                        <a:t> emission kg per  kWh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Wood (without replanting)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0.8 – 1.05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Natural gas (combined cycle)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0.43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Nuclear power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0.006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Photovoltaic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0.06 – 0.15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Hydroelectric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0.004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Wind power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0.003 – 0.022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929718" cy="614366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Over the 20</a:t>
            </a:r>
            <a:r>
              <a:rPr lang="en-GB" baseline="30000" dirty="0" smtClean="0"/>
              <a:t>th</a:t>
            </a:r>
            <a:r>
              <a:rPr lang="en-GB" dirty="0" smtClean="0"/>
              <a:t> century the average global temperature rose by </a:t>
            </a:r>
            <a:r>
              <a:rPr lang="en-GB" b="1" dirty="0" smtClean="0">
                <a:solidFill>
                  <a:srgbClr val="FF0000"/>
                </a:solidFill>
              </a:rPr>
              <a:t>0.6 ± 0.2</a:t>
            </a:r>
            <a:r>
              <a:rPr lang="en-GB" b="1" baseline="30000" dirty="0" smtClean="0">
                <a:solidFill>
                  <a:srgbClr val="FF0000"/>
                </a:solidFill>
              </a:rPr>
              <a:t>o</a:t>
            </a:r>
            <a:r>
              <a:rPr lang="en-GB" b="1" dirty="0" smtClean="0">
                <a:solidFill>
                  <a:srgbClr val="FF0000"/>
                </a:solidFill>
              </a:rPr>
              <a:t>C </a:t>
            </a:r>
            <a:r>
              <a:rPr lang="en-GB" dirty="0" smtClean="0"/>
              <a:t>and the prediction of the IPCC is that there will be a rise of </a:t>
            </a:r>
            <a:r>
              <a:rPr lang="en-GB" b="1" dirty="0" smtClean="0">
                <a:solidFill>
                  <a:srgbClr val="FF0000"/>
                </a:solidFill>
              </a:rPr>
              <a:t>1.4 - 5.8</a:t>
            </a:r>
            <a:r>
              <a:rPr lang="en-GB" b="1" baseline="30000" dirty="0" smtClean="0">
                <a:solidFill>
                  <a:srgbClr val="FF0000"/>
                </a:solidFill>
              </a:rPr>
              <a:t>o</a:t>
            </a:r>
            <a:r>
              <a:rPr lang="en-GB" b="1" dirty="0" smtClean="0">
                <a:solidFill>
                  <a:srgbClr val="FF0000"/>
                </a:solidFill>
              </a:rPr>
              <a:t>C </a:t>
            </a:r>
            <a:r>
              <a:rPr lang="en-GB" dirty="0" smtClean="0"/>
              <a:t>between 1990 and 2100 if nothing is done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steep rise since 1970 is termed Global Warming and is thought to be due to </a:t>
            </a:r>
            <a:r>
              <a:rPr lang="en-GB" b="1" dirty="0" smtClean="0">
                <a:solidFill>
                  <a:srgbClr val="FF0000"/>
                </a:solidFill>
              </a:rPr>
              <a:t>ANTHROPOGENIC</a:t>
            </a:r>
            <a:r>
              <a:rPr lang="en-GB" dirty="0" smtClean="0"/>
              <a:t> emissions (CO</a:t>
            </a:r>
            <a:r>
              <a:rPr lang="en-GB" baseline="-25000" dirty="0" smtClean="0"/>
              <a:t>2</a:t>
            </a:r>
            <a:r>
              <a:rPr lang="en-GB" dirty="0" smtClean="0"/>
              <a:t>, methane, CFCs etc)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D514-987C-49CE-85F2-601372817557}" type="datetime1">
              <a:rPr lang="en-US" smtClean="0"/>
              <a:pPr/>
              <a:t>12/13/2010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7" name="Picture 6" descr="1.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428736"/>
            <a:ext cx="6802610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en-GB" dirty="0" smtClean="0"/>
              <a:t>Global warming is expected to become more pronounced in the coming decades</a:t>
            </a:r>
          </a:p>
          <a:p>
            <a:r>
              <a:rPr lang="en-GB" dirty="0" smtClean="0"/>
              <a:t>The effect on weather systems, ocean currents and sea levels could be devastating</a:t>
            </a:r>
          </a:p>
          <a:p>
            <a:pPr lvl="1"/>
            <a:r>
              <a:rPr lang="en-GB" dirty="0" smtClean="0"/>
              <a:t>Hence the need for international agreements to:</a:t>
            </a:r>
          </a:p>
          <a:p>
            <a:pPr lvl="2"/>
            <a:r>
              <a:rPr lang="en-GB" sz="2400" dirty="0" smtClean="0"/>
              <a:t>Increase the efficiency of energy use</a:t>
            </a:r>
          </a:p>
          <a:p>
            <a:pPr lvl="2"/>
            <a:r>
              <a:rPr lang="en-GB" sz="2400" dirty="0" smtClean="0"/>
              <a:t>Reduce dependence of fossil fuels</a:t>
            </a:r>
          </a:p>
          <a:p>
            <a:pPr lvl="2"/>
            <a:r>
              <a:rPr lang="en-GB" sz="2400" dirty="0" smtClean="0"/>
              <a:t>Develop schemes to reduce CO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emission from fossil fuels</a:t>
            </a:r>
          </a:p>
          <a:p>
            <a:pPr lvl="2"/>
            <a:r>
              <a:rPr lang="en-GB" sz="2400" dirty="0" smtClean="0"/>
              <a:t>Develop alternative sources of power</a:t>
            </a:r>
          </a:p>
          <a:p>
            <a:r>
              <a:rPr lang="en-GB" dirty="0" smtClean="0"/>
              <a:t>In this course we will review the various technologies for power production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FBFF-7E05-4991-B75A-BA35AA7968E9}" type="datetime1">
              <a:rPr lang="en-US" smtClean="0"/>
              <a:pPr/>
              <a:t>12/13/2010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en-GB" dirty="0" smtClean="0"/>
              <a:t>NON SI UNITS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14280" y="1600200"/>
          <a:ext cx="8786876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19"/>
                <a:gridCol w="2196719"/>
                <a:gridCol w="2196719"/>
                <a:gridCol w="219671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Quantity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Definition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 Equivalent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Energy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calorie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Heat 1 g H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dirty="0" smtClean="0"/>
                        <a:t>O by 1</a:t>
                      </a:r>
                      <a:r>
                        <a:rPr lang="en-GB" baseline="30000" dirty="0" smtClean="0"/>
                        <a:t>o</a:t>
                      </a:r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4.2 J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Energy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Btu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Heat 1 lb H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dirty="0" smtClean="0"/>
                        <a:t>O  by 1</a:t>
                      </a:r>
                      <a:r>
                        <a:rPr lang="en-GB" baseline="30000" dirty="0" smtClean="0"/>
                        <a:t>o</a:t>
                      </a:r>
                      <a:r>
                        <a:rPr lang="en-GB" dirty="0" smtClean="0"/>
                        <a:t> 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1.055 kJ </a:t>
                      </a:r>
                    </a:p>
                    <a:p>
                      <a:r>
                        <a:rPr lang="en-GB" dirty="0" smtClean="0"/>
                        <a:t>or 0.293 kWh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Energy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barrel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 US gallons,</a:t>
                      </a:r>
                    </a:p>
                    <a:p>
                      <a:r>
                        <a:rPr lang="en-GB" dirty="0" smtClean="0"/>
                        <a:t> 0.136 tonnes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159 litres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Fuel equivalence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 tonne oil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1.5 tonnes hard coal</a:t>
                      </a:r>
                    </a:p>
                    <a:p>
                      <a:r>
                        <a:rPr lang="en-GB" dirty="0" smtClean="0"/>
                        <a:t>3 tonnes lignite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12000 kW 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Power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 horsepower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550 ft lb per second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0.746 kW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FBFF-7E05-4991-B75A-BA35AA7968E9}" type="datetime1">
              <a:rPr lang="en-US" smtClean="0"/>
              <a:pPr/>
              <a:t>12/13/2010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</a:bodyPr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    Assuming that the volumes of the Greenland and Antarctic ice caps are 2.85 10</a:t>
            </a:r>
            <a:r>
              <a:rPr lang="en-GB" baseline="30000" dirty="0" smtClean="0"/>
              <a:t>6</a:t>
            </a:r>
            <a:r>
              <a:rPr lang="en-GB" dirty="0" smtClean="0"/>
              <a:t> km</a:t>
            </a:r>
            <a:r>
              <a:rPr lang="en-GB" baseline="30000" dirty="0" smtClean="0"/>
              <a:t>3</a:t>
            </a:r>
            <a:r>
              <a:rPr lang="en-GB" dirty="0" smtClean="0"/>
              <a:t> and 2.57 10</a:t>
            </a:r>
            <a:r>
              <a:rPr lang="en-GB" baseline="30000" dirty="0" smtClean="0"/>
              <a:t>7</a:t>
            </a:r>
            <a:r>
              <a:rPr lang="en-GB" dirty="0" smtClean="0"/>
              <a:t> km</a:t>
            </a:r>
            <a:r>
              <a:rPr lang="en-GB" baseline="30000" dirty="0" smtClean="0"/>
              <a:t>3</a:t>
            </a:r>
            <a:r>
              <a:rPr lang="en-GB" dirty="0" smtClean="0"/>
              <a:t> respectively and that the radius of the Earth is 6378 km with 70% of the surface covered by sea, estimate the rise in sea level if both icecaps melt completely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Total volume of ice V = (2.85 10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6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+ </a:t>
            </a:r>
            <a:r>
              <a:rPr lang="en-GB" smtClean="0">
                <a:solidFill>
                  <a:schemeClr val="accent3">
                    <a:lumMod val="50000"/>
                  </a:schemeClr>
                </a:solidFill>
              </a:rPr>
              <a:t>2.57 10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7</a:t>
            </a:r>
            <a:r>
              <a:rPr lang="en-GB" baseline="3000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GB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km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en-GB" smtClean="0">
                <a:solidFill>
                  <a:schemeClr val="accent3">
                    <a:lumMod val="50000"/>
                  </a:schemeClr>
                </a:solidFill>
              </a:rPr>
              <a:t>28.6 10</a:t>
            </a:r>
            <a:r>
              <a:rPr lang="en-GB" baseline="30000" smtClean="0">
                <a:solidFill>
                  <a:schemeClr val="accent3">
                    <a:lumMod val="50000"/>
                  </a:schemeClr>
                </a:solidFill>
              </a:rPr>
              <a:t>15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Surface area = 0.7 x 4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p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r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358 10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12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   Ignoring the difference in densities of ice and water for this estimate the rise in sea level would be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   h = 28.6 10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15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/ 358 10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12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≈ 80 m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FBFF-7E05-4991-B75A-BA35AA7968E9}" type="datetime1">
              <a:rPr lang="en-US" smtClean="0"/>
              <a:pPr/>
              <a:t>12/13/2010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TOPICS</a:t>
            </a:r>
            <a:endParaRPr lang="en-GB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Introduction 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Renewable sources</a:t>
            </a:r>
          </a:p>
          <a:p>
            <a:pPr lvl="1"/>
            <a:r>
              <a:rPr lang="en-GB" dirty="0" smtClean="0"/>
              <a:t>Basic physics required, thermodynamics, fluid dynamics</a:t>
            </a:r>
            <a:endParaRPr lang="en-GB" dirty="0" smtClean="0">
              <a:solidFill>
                <a:schemeClr val="tx2"/>
              </a:solidFill>
            </a:endParaRPr>
          </a:p>
          <a:p>
            <a:pPr lvl="1"/>
            <a:r>
              <a:rPr lang="en-GB" dirty="0" smtClean="0"/>
              <a:t>Hydropower, wave power and tidal power</a:t>
            </a:r>
          </a:p>
          <a:p>
            <a:pPr lvl="1"/>
            <a:r>
              <a:rPr lang="en-GB" dirty="0" smtClean="0"/>
              <a:t>Wind power</a:t>
            </a:r>
          </a:p>
          <a:p>
            <a:pPr lvl="1"/>
            <a:r>
              <a:rPr lang="en-GB" dirty="0" smtClean="0"/>
              <a:t>Solar power</a:t>
            </a:r>
          </a:p>
          <a:p>
            <a:pPr lvl="1"/>
            <a:r>
              <a:rPr lang="en-GB" dirty="0" smtClean="0"/>
              <a:t>Biomass</a:t>
            </a:r>
          </a:p>
          <a:p>
            <a:r>
              <a:rPr lang="en-GB" dirty="0" smtClean="0"/>
              <a:t>Nuclear Power</a:t>
            </a:r>
          </a:p>
          <a:p>
            <a:pPr lvl="1"/>
            <a:r>
              <a:rPr lang="en-GB" dirty="0" smtClean="0"/>
              <a:t>Basics of nuclear physics</a:t>
            </a:r>
          </a:p>
          <a:p>
            <a:pPr lvl="1"/>
            <a:r>
              <a:rPr lang="en-GB" dirty="0" smtClean="0"/>
              <a:t>Principles, theory and operations of fission reactors</a:t>
            </a:r>
          </a:p>
          <a:p>
            <a:pPr lvl="1"/>
            <a:r>
              <a:rPr lang="en-GB" dirty="0" smtClean="0"/>
              <a:t>Progress with nuclear fusion </a:t>
            </a:r>
          </a:p>
          <a:p>
            <a:pPr lvl="1"/>
            <a:r>
              <a:rPr lang="en-GB" dirty="0" smtClean="0"/>
              <a:t>Radiation issues</a:t>
            </a:r>
          </a:p>
          <a:p>
            <a:r>
              <a:rPr lang="en-GB" dirty="0" smtClean="0"/>
              <a:t>Energy and society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7466-179D-4B8E-9DFE-F82F04E0B926}" type="datetime1">
              <a:rPr lang="en-US" smtClean="0"/>
              <a:pPr/>
              <a:t>12/13/2010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GB" dirty="0" smtClean="0"/>
              <a:t>RECOMMENDED TEXTS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1.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	Energy Science,  principles, technologies and impact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Andrews and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Jelley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, Oxford University Press, 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      ISBN 978-0-19-928112-1</a:t>
            </a:r>
          </a:p>
          <a:p>
            <a:pPr algn="ctr">
              <a:buNone/>
            </a:pPr>
            <a:r>
              <a:rPr lang="en-GB" dirty="0" smtClean="0"/>
              <a:t>2.	Nuclear Physics, Principles and Applications</a:t>
            </a:r>
          </a:p>
          <a:p>
            <a:pPr algn="ctr">
              <a:buNone/>
            </a:pPr>
            <a:r>
              <a:rPr lang="en-GB" dirty="0" smtClean="0"/>
              <a:t>Lilley, Wiley ISBN 0-471-97936-8</a:t>
            </a:r>
          </a:p>
          <a:p>
            <a:pPr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FURTHER READING</a:t>
            </a:r>
          </a:p>
          <a:p>
            <a:pPr algn="ctr">
              <a:buNone/>
            </a:pPr>
            <a:r>
              <a:rPr lang="en-GB" dirty="0" smtClean="0"/>
              <a:t>1.	Physics of the Environment</a:t>
            </a:r>
          </a:p>
          <a:p>
            <a:pPr algn="ctr">
              <a:buNone/>
            </a:pPr>
            <a:r>
              <a:rPr lang="en-GB" dirty="0" smtClean="0"/>
              <a:t>Brinkman, Imperial College Press, ISBN 9-781848-161801</a:t>
            </a:r>
          </a:p>
          <a:p>
            <a:pPr algn="ctr">
              <a:buNone/>
            </a:pPr>
            <a:r>
              <a:rPr lang="en-GB" dirty="0" smtClean="0"/>
              <a:t>2.	The Elements of Nuclear Power</a:t>
            </a:r>
          </a:p>
          <a:p>
            <a:pPr algn="ctr">
              <a:buNone/>
            </a:pPr>
            <a:r>
              <a:rPr lang="en-GB" dirty="0" smtClean="0"/>
              <a:t>Bennett and Thompson, Longman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CA8-E32E-47B9-B26F-FF5394E5F912}" type="datetime1">
              <a:rPr lang="en-US" smtClean="0"/>
              <a:pPr/>
              <a:t>12/13/2010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54032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Historically mankind has gradually made increasing use of natural resources </a:t>
            </a:r>
          </a:p>
          <a:p>
            <a:pPr lvl="1"/>
            <a:r>
              <a:rPr lang="en-GB" dirty="0" smtClean="0"/>
              <a:t>Starting with the invention of fire</a:t>
            </a:r>
          </a:p>
          <a:p>
            <a:pPr lvl="1"/>
            <a:r>
              <a:rPr lang="en-GB" dirty="0" smtClean="0"/>
              <a:t>In the last two centuries we have learned how to convert heat into electricity</a:t>
            </a:r>
          </a:p>
          <a:p>
            <a:r>
              <a:rPr lang="en-GB" dirty="0" smtClean="0"/>
              <a:t>In a relatively short time we have significantly depleted the fossil fuel reserves of the planet</a:t>
            </a:r>
          </a:p>
          <a:p>
            <a:r>
              <a:rPr lang="en-GB" dirty="0" smtClean="0"/>
              <a:t>The resulting emission of CO</a:t>
            </a:r>
            <a:r>
              <a:rPr lang="en-GB" baseline="-25000" dirty="0" smtClean="0"/>
              <a:t>2</a:t>
            </a:r>
            <a:r>
              <a:rPr lang="en-GB" dirty="0" smtClean="0"/>
              <a:t> and other products of combustion is now having a noticeable effect on the climate</a:t>
            </a:r>
          </a:p>
          <a:p>
            <a:r>
              <a:rPr lang="en-GB" dirty="0" smtClean="0"/>
              <a:t>The world population and the demand for energy are both increasing</a:t>
            </a:r>
          </a:p>
          <a:p>
            <a:r>
              <a:rPr lang="en-GB" dirty="0" smtClean="0"/>
              <a:t>This course will examine the physical principles leading to the technological options currently open to us in seeking a solution to these problems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B4A9-B184-4BEA-A274-AC21DC3226F6}" type="datetime1">
              <a:rPr lang="en-US" smtClean="0"/>
              <a:pPr/>
              <a:t>12/13/2010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/>
          <a:lstStyle/>
          <a:p>
            <a:r>
              <a:rPr lang="en-GB" dirty="0" smtClean="0"/>
              <a:t>SOME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585791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Harnessing energy has been a continuing challenge leading to advances in scientific understanding and engineering</a:t>
            </a:r>
          </a:p>
          <a:p>
            <a:r>
              <a:rPr lang="en-GB" dirty="0" smtClean="0"/>
              <a:t>Water devices</a:t>
            </a:r>
          </a:p>
          <a:p>
            <a:pPr lvl="1"/>
            <a:r>
              <a:rPr lang="en-GB" dirty="0" smtClean="0"/>
              <a:t>Archimedes screw, water wheels , </a:t>
            </a:r>
            <a:r>
              <a:rPr lang="en-GB" dirty="0" err="1" smtClean="0"/>
              <a:t>Fourneyron</a:t>
            </a:r>
            <a:r>
              <a:rPr lang="en-GB" dirty="0" smtClean="0"/>
              <a:t> Turbine</a:t>
            </a:r>
          </a:p>
          <a:p>
            <a:r>
              <a:rPr lang="en-GB" dirty="0" smtClean="0"/>
              <a:t>Steam engines</a:t>
            </a:r>
          </a:p>
          <a:p>
            <a:pPr lvl="1"/>
            <a:r>
              <a:rPr lang="en-GB" dirty="0" smtClean="0"/>
              <a:t>Hero’s engine, </a:t>
            </a:r>
            <a:r>
              <a:rPr lang="en-GB" dirty="0" err="1" smtClean="0"/>
              <a:t>Papin</a:t>
            </a:r>
            <a:r>
              <a:rPr lang="en-GB" dirty="0" smtClean="0"/>
              <a:t>, </a:t>
            </a:r>
            <a:r>
              <a:rPr lang="en-GB" dirty="0" err="1" smtClean="0"/>
              <a:t>Savery</a:t>
            </a:r>
            <a:r>
              <a:rPr lang="en-GB" dirty="0" smtClean="0"/>
              <a:t>(1690), </a:t>
            </a:r>
          </a:p>
          <a:p>
            <a:pPr lvl="1">
              <a:buNone/>
            </a:pPr>
            <a:r>
              <a:rPr lang="en-GB" dirty="0" smtClean="0"/>
              <a:t>	</a:t>
            </a:r>
            <a:r>
              <a:rPr lang="en-GB" dirty="0" err="1" smtClean="0"/>
              <a:t>Newcomen</a:t>
            </a:r>
            <a:r>
              <a:rPr lang="en-GB" dirty="0" smtClean="0"/>
              <a:t>, Watt(1769), </a:t>
            </a:r>
          </a:p>
          <a:p>
            <a:pPr lvl="1">
              <a:buNone/>
            </a:pPr>
            <a:r>
              <a:rPr lang="en-GB" dirty="0" smtClean="0"/>
              <a:t>	Parsons Turbine(1884)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Thermodynamics and the </a:t>
            </a:r>
            <a:r>
              <a:rPr lang="en-GB" dirty="0" err="1" smtClean="0"/>
              <a:t>Carnot</a:t>
            </a:r>
            <a:r>
              <a:rPr lang="en-GB" dirty="0" smtClean="0"/>
              <a:t> cycle(1824)</a:t>
            </a:r>
          </a:p>
          <a:p>
            <a:r>
              <a:rPr lang="en-GB" dirty="0" smtClean="0"/>
              <a:t>Electricity</a:t>
            </a:r>
          </a:p>
          <a:p>
            <a:pPr lvl="1"/>
            <a:r>
              <a:rPr lang="en-GB" dirty="0" smtClean="0"/>
              <a:t>Discoveries of </a:t>
            </a:r>
            <a:r>
              <a:rPr lang="en-GB" dirty="0" err="1" smtClean="0"/>
              <a:t>Oersted</a:t>
            </a:r>
            <a:r>
              <a:rPr lang="en-GB" dirty="0" smtClean="0"/>
              <a:t>, Ampere, Faraday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Power station 1881 , DC, Edison</a:t>
            </a:r>
          </a:p>
          <a:p>
            <a:pPr lvl="1"/>
            <a:r>
              <a:rPr lang="en-GB" dirty="0" smtClean="0"/>
              <a:t>AC system, Westinghouse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hydroelectric station, Niagara, 1895</a:t>
            </a:r>
          </a:p>
          <a:p>
            <a:r>
              <a:rPr lang="en-GB" dirty="0" smtClean="0"/>
              <a:t>Nuclear Power from late1950s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180F-927A-4FC7-9BF7-2E51BD143AFA}" type="datetime1">
              <a:rPr lang="en-US" smtClean="0"/>
              <a:pPr/>
              <a:t>12/13/2010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7" name="Content Placeholder 6" descr="1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2065996"/>
            <a:ext cx="4048050" cy="1863069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/>
          <a:lstStyle/>
          <a:p>
            <a:r>
              <a:rPr lang="en-GB" dirty="0" smtClean="0"/>
              <a:t>GLOBAL ENERGY TRENDS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GB" dirty="0" smtClean="0"/>
              <a:t>There is a strong correlation between standard of living, as measured by GDP / capita and energy consumption per capita</a:t>
            </a:r>
          </a:p>
          <a:p>
            <a:pPr lvl="1"/>
            <a:r>
              <a:rPr lang="en-GB" dirty="0" smtClean="0"/>
              <a:t>A large spread between different highly developed countries</a:t>
            </a:r>
          </a:p>
          <a:p>
            <a:pPr lvl="2"/>
            <a:r>
              <a:rPr lang="en-GB" sz="2400" dirty="0" smtClean="0"/>
              <a:t>Scope for reducing </a:t>
            </a:r>
          </a:p>
          <a:p>
            <a:pPr lvl="2">
              <a:buNone/>
            </a:pPr>
            <a:r>
              <a:rPr lang="en-GB" sz="2400" dirty="0" smtClean="0"/>
              <a:t>	consumption via </a:t>
            </a:r>
          </a:p>
          <a:p>
            <a:pPr lvl="2">
              <a:buNone/>
            </a:pPr>
            <a:r>
              <a:rPr lang="en-GB" sz="2400" dirty="0" smtClean="0"/>
              <a:t>	improving efficiency </a:t>
            </a:r>
          </a:p>
          <a:p>
            <a:pPr lvl="2">
              <a:buNone/>
            </a:pPr>
            <a:r>
              <a:rPr lang="en-GB" sz="2400" dirty="0" smtClean="0"/>
              <a:t>	and changing lifestyle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D57A-047D-457B-A4CB-5B031706AA4F}" type="datetime1">
              <a:rPr lang="en-US" smtClean="0"/>
              <a:pPr/>
              <a:t>12/13/2010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7" name="Picture 6" descr="1.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2315" y="1898958"/>
            <a:ext cx="4731686" cy="4387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428604"/>
            <a:ext cx="8515352" cy="5697559"/>
          </a:xfrm>
        </p:spPr>
        <p:txBody>
          <a:bodyPr/>
          <a:lstStyle/>
          <a:p>
            <a:r>
              <a:rPr lang="en-GB" dirty="0" smtClean="0"/>
              <a:t>It is natural for the less well developed countries to increase their GDP and population thus increasing energy consumption </a:t>
            </a:r>
          </a:p>
          <a:p>
            <a:r>
              <a:rPr lang="en-GB" dirty="0" smtClean="0"/>
              <a:t>The population in developed countries will stay ~ constant and hopefully efficiencies will be achieved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A900-FB5A-4F2D-9E51-5A13C448003D}" type="datetime1">
              <a:rPr lang="en-US" smtClean="0"/>
              <a:pPr/>
              <a:t>12/13/2010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2214554"/>
          <a:ext cx="8715436" cy="4186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59"/>
                <a:gridCol w="2178859"/>
                <a:gridCol w="2178859"/>
                <a:gridCol w="2178859"/>
              </a:tblGrid>
              <a:tr h="6429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Population (x10</a:t>
                      </a:r>
                      <a:r>
                        <a:rPr lang="en-GB" baseline="30000" dirty="0" smtClean="0"/>
                        <a:t>9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Power per capita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(kW)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 power</a:t>
                      </a:r>
                      <a:r>
                        <a:rPr lang="en-GB" baseline="0" dirty="0" smtClean="0"/>
                        <a:t> consumption(TW)</a:t>
                      </a:r>
                      <a:endParaRPr lang="en-GB" dirty="0"/>
                    </a:p>
                  </a:txBody>
                  <a:tcPr/>
                </a:tc>
              </a:tr>
              <a:tr h="350696">
                <a:tc>
                  <a:txBody>
                    <a:bodyPr/>
                    <a:lstStyle/>
                    <a:p>
                      <a:r>
                        <a:rPr lang="en-GB" dirty="0" smtClean="0"/>
                        <a:t>1992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0058">
                <a:tc>
                  <a:txBody>
                    <a:bodyPr/>
                    <a:lstStyle/>
                    <a:p>
                      <a:r>
                        <a:rPr lang="en-GB" dirty="0" smtClean="0"/>
                        <a:t>Developed</a:t>
                      </a:r>
                      <a:r>
                        <a:rPr lang="en-GB" baseline="0" dirty="0" smtClean="0"/>
                        <a:t> countries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9.0</a:t>
                      </a:r>
                      <a:endParaRPr lang="en-GB" dirty="0"/>
                    </a:p>
                  </a:txBody>
                  <a:tcPr/>
                </a:tc>
              </a:tr>
              <a:tr h="565796">
                <a:tc>
                  <a:txBody>
                    <a:bodyPr/>
                    <a:lstStyle/>
                    <a:p>
                      <a:r>
                        <a:rPr lang="en-GB" dirty="0" smtClean="0"/>
                        <a:t>Less developed countries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4.5</a:t>
                      </a:r>
                      <a:endParaRPr lang="en-GB" dirty="0"/>
                    </a:p>
                  </a:txBody>
                  <a:tcPr/>
                </a:tc>
              </a:tr>
              <a:tr h="350696">
                <a:tc>
                  <a:txBody>
                    <a:bodyPr/>
                    <a:lstStyle/>
                    <a:p>
                      <a:r>
                        <a:rPr lang="en-GB" i="1" dirty="0" smtClean="0"/>
                        <a:t>Total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13.5</a:t>
                      </a:r>
                      <a:endParaRPr lang="en-GB" dirty="0"/>
                    </a:p>
                  </a:txBody>
                  <a:tcPr/>
                </a:tc>
              </a:tr>
              <a:tr h="350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635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Developed</a:t>
                      </a:r>
                      <a:r>
                        <a:rPr lang="en-GB" baseline="0" dirty="0" smtClean="0"/>
                        <a:t> countries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5.3</a:t>
                      </a:r>
                      <a:endParaRPr lang="en-GB" dirty="0"/>
                    </a:p>
                  </a:txBody>
                  <a:tcPr/>
                </a:tc>
              </a:tr>
              <a:tr h="625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Less developed countries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15.0</a:t>
                      </a:r>
                      <a:endParaRPr lang="en-GB" dirty="0"/>
                    </a:p>
                  </a:txBody>
                  <a:tcPr/>
                </a:tc>
              </a:tr>
              <a:tr h="380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20.3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World energy consumption 1970 – 2020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Oil, coal and gas provided 86% of all energy consumption in 2003</a:t>
            </a:r>
          </a:p>
          <a:p>
            <a:r>
              <a:rPr lang="en-GB" dirty="0" smtClean="0"/>
              <a:t>Oil, gas and coal resources expected to last for 40/70/250  years respectively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E299-62D1-443E-B631-10AC78834FD8}" type="datetime1">
              <a:rPr lang="en-US" smtClean="0"/>
              <a:pPr/>
              <a:t>12/13/2010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7" name="Picture 6" descr="1.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7000924" cy="4485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en-GB" dirty="0" smtClean="0"/>
              <a:t>Primary fuel shares (% of total) assuming no change in reliance on fossil fuels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4F05-358B-420D-B318-FB60C7969084}" type="datetime1">
              <a:rPr lang="en-US" smtClean="0"/>
              <a:pPr/>
              <a:t>12/13/2010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00166" y="1142984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2020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39.2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34.4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25.5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26.1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Nuclear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Renewables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8.7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1.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3357562"/>
            <a:ext cx="5654925" cy="3000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951</Words>
  <Application>Microsoft Office PowerPoint</Application>
  <PresentationFormat>On-screen Show (4:3)</PresentationFormat>
  <Paragraphs>265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Custom Design</vt:lpstr>
      <vt:lpstr>1_Custom Design</vt:lpstr>
      <vt:lpstr>PHYSICS OF ENERGY SOURCES</vt:lpstr>
      <vt:lpstr>TOPICS</vt:lpstr>
      <vt:lpstr>RECOMMENDED TEXTS</vt:lpstr>
      <vt:lpstr>INTRODUCTION</vt:lpstr>
      <vt:lpstr>SOME HISTORY</vt:lpstr>
      <vt:lpstr>GLOBAL ENERGY TRENDS</vt:lpstr>
      <vt:lpstr>Slide 7</vt:lpstr>
      <vt:lpstr>Slide 8</vt:lpstr>
      <vt:lpstr>Slide 9</vt:lpstr>
      <vt:lpstr>GLOBAL WARMING</vt:lpstr>
      <vt:lpstr>Slide 11</vt:lpstr>
      <vt:lpstr>Slide 12</vt:lpstr>
      <vt:lpstr>Slide 13</vt:lpstr>
      <vt:lpstr>NON SI UNITS</vt:lpstr>
      <vt:lpstr>EXAMPLE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Jackson</cp:lastModifiedBy>
  <cp:revision>25</cp:revision>
  <dcterms:created xsi:type="dcterms:W3CDTF">2009-05-20T14:32:32Z</dcterms:created>
  <dcterms:modified xsi:type="dcterms:W3CDTF">2010-12-13T12:29:30Z</dcterms:modified>
</cp:coreProperties>
</file>