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25"/>
  </p:notesMasterIdLst>
  <p:handoutMasterIdLst>
    <p:handoutMasterId r:id="rId26"/>
  </p:handoutMasterIdLst>
  <p:sldIdLst>
    <p:sldId id="256" r:id="rId2"/>
    <p:sldId id="304" r:id="rId3"/>
    <p:sldId id="278" r:id="rId4"/>
    <p:sldId id="258" r:id="rId5"/>
    <p:sldId id="306" r:id="rId6"/>
    <p:sldId id="307" r:id="rId7"/>
    <p:sldId id="272" r:id="rId8"/>
    <p:sldId id="270" r:id="rId9"/>
    <p:sldId id="260" r:id="rId10"/>
    <p:sldId id="261" r:id="rId11"/>
    <p:sldId id="279" r:id="rId12"/>
    <p:sldId id="262" r:id="rId13"/>
    <p:sldId id="268" r:id="rId14"/>
    <p:sldId id="283" r:id="rId15"/>
    <p:sldId id="309" r:id="rId16"/>
    <p:sldId id="263" r:id="rId17"/>
    <p:sldId id="280" r:id="rId18"/>
    <p:sldId id="264" r:id="rId19"/>
    <p:sldId id="302" r:id="rId20"/>
    <p:sldId id="310" r:id="rId21"/>
    <p:sldId id="311" r:id="rId22"/>
    <p:sldId id="266" r:id="rId23"/>
    <p:sldId id="31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9D9D9"/>
    <a:srgbClr val="0605B4"/>
    <a:srgbClr val="020242"/>
    <a:srgbClr val="BF7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4960" autoAdjust="0"/>
    <p:restoredTop sz="97942" autoAdjust="0"/>
  </p:normalViewPr>
  <p:slideViewPr>
    <p:cSldViewPr snapToGrid="0" snapToObjects="1">
      <p:cViewPr>
        <p:scale>
          <a:sx n="75" d="100"/>
          <a:sy n="75" d="100"/>
        </p:scale>
        <p:origin x="-1272" y="-6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AAFE8D-870A-544E-97E6-3D042FB3EE2C}" type="datetimeFigureOut">
              <a:rPr lang="en-US" smtClean="0"/>
              <a:t>31/01/2015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2E88C9-4E74-7A4F-A49D-E1AA58B1E155}" type="slidenum">
              <a:rPr lang="en-US" smtClean="0"/>
              <a:t>‹#›</a:t>
            </a:fld>
            <a:endParaRPr lang="en-US"/>
          </a:p>
        </p:txBody>
      </p:sp>
    </p:spTree>
    <p:extLst>
      <p:ext uri="{BB962C8B-B14F-4D97-AF65-F5344CB8AC3E}">
        <p14:creationId xmlns:p14="http://schemas.microsoft.com/office/powerpoint/2010/main" val="33879218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529FC6-E49F-034C-91B0-77ECFF938795}" type="datetimeFigureOut">
              <a:rPr lang="en-US" smtClean="0"/>
              <a:t>30/01/2015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9D963A-3A19-8844-BA01-48D9B026BF81}" type="slidenum">
              <a:rPr lang="en-US" smtClean="0"/>
              <a:t>‹#›</a:t>
            </a:fld>
            <a:endParaRPr lang="en-US"/>
          </a:p>
        </p:txBody>
      </p:sp>
    </p:spTree>
    <p:extLst>
      <p:ext uri="{BB962C8B-B14F-4D97-AF65-F5344CB8AC3E}">
        <p14:creationId xmlns:p14="http://schemas.microsoft.com/office/powerpoint/2010/main" val="8423026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Hello everyone.  My name is Carl Gwilliam and I am going to talk about my recent work on ATLAS</a:t>
            </a:r>
          </a:p>
          <a:p>
            <a:pPr lvl="0"/>
            <a:r>
              <a:rPr lang="en-US" sz="1200" kern="1200" dirty="0" smtClean="0">
                <a:solidFill>
                  <a:schemeClr val="tx1"/>
                </a:solidFill>
                <a:effectLst/>
                <a:latin typeface="+mn-lt"/>
                <a:ea typeface="+mn-ea"/>
                <a:cs typeface="+mn-cs"/>
              </a:rPr>
              <a:t>I’ll start with a brief overview of my career so far:</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a:t>
            </a:fld>
            <a:endParaRPr lang="en-US"/>
          </a:p>
        </p:txBody>
      </p:sp>
    </p:spTree>
    <p:extLst>
      <p:ext uri="{BB962C8B-B14F-4D97-AF65-F5344CB8AC3E}">
        <p14:creationId xmlns:p14="http://schemas.microsoft.com/office/powerpoint/2010/main" val="2858748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As well as model-independent limits, this excluded a wide range of 2HDM parameter space</a:t>
            </a:r>
          </a:p>
          <a:p>
            <a:pPr lvl="0"/>
            <a:r>
              <a:rPr lang="en-US" sz="1200" kern="1200" baseline="0" dirty="0" smtClean="0">
                <a:solidFill>
                  <a:schemeClr val="tx1"/>
                </a:solidFill>
                <a:effectLst/>
                <a:latin typeface="+mn-lt"/>
                <a:ea typeface="+mn-ea"/>
                <a:cs typeface="+mn-cs"/>
              </a:rPr>
              <a:t>  - Explain</a:t>
            </a:r>
            <a:r>
              <a:rPr lang="en-US" sz="1200" kern="1200" dirty="0" smtClean="0">
                <a:solidFill>
                  <a:schemeClr val="tx1"/>
                </a:solidFill>
                <a:effectLst/>
                <a:latin typeface="+mn-lt"/>
                <a:ea typeface="+mn-ea"/>
                <a:cs typeface="+mn-cs"/>
              </a:rPr>
              <a:t> plot</a:t>
            </a:r>
          </a:p>
          <a:p>
            <a:endParaRPr lang="en-US" dirty="0" smtClean="0"/>
          </a:p>
          <a:p>
            <a:pPr lvl="0"/>
            <a:r>
              <a:rPr lang="en-US" sz="1200" kern="1200" dirty="0" smtClean="0">
                <a:solidFill>
                  <a:schemeClr val="tx1"/>
                </a:solidFill>
                <a:effectLst/>
                <a:latin typeface="+mn-lt"/>
                <a:ea typeface="+mn-ea"/>
                <a:cs typeface="+mn-cs"/>
              </a:rPr>
              <a:t>Alternative dynamical models of EWSB, which can solve the hierarchy problem, instead introduce a new strong interaction (a la QCD) </a:t>
            </a:r>
          </a:p>
          <a:p>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example is composite Higgs models, were spontaneous breaking of a higher energy symmetry by the strong dynamics leads to the Higgs as a </a:t>
            </a:r>
            <a:r>
              <a:rPr lang="en-US" sz="1200" kern="1200" dirty="0" err="1" smtClean="0">
                <a:solidFill>
                  <a:schemeClr val="tx1"/>
                </a:solidFill>
                <a:effectLst/>
                <a:latin typeface="+mn-lt"/>
                <a:ea typeface="+mn-ea"/>
                <a:cs typeface="+mn-cs"/>
              </a:rPr>
              <a:t>pNGB</a:t>
            </a:r>
            <a:r>
              <a:rPr lang="en-US" sz="1200" kern="1200" dirty="0" smtClean="0">
                <a:solidFill>
                  <a:schemeClr val="tx1"/>
                </a:solidFill>
                <a:effectLst/>
                <a:latin typeface="+mn-lt"/>
                <a:ea typeface="+mn-ea"/>
                <a:cs typeface="+mn-cs"/>
              </a:rPr>
              <a:t> with additional heavier vector resonances</a:t>
            </a:r>
            <a:r>
              <a:rPr lang="en-US" dirty="0" smtClean="0">
                <a:effectLst/>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plot shows the cross-section times BR for a neutral resonance decaying to </a:t>
            </a:r>
            <a:r>
              <a:rPr lang="en-US" sz="1200" kern="1200" dirty="0" err="1" smtClean="0">
                <a:solidFill>
                  <a:schemeClr val="tx1"/>
                </a:solidFill>
                <a:effectLst/>
                <a:latin typeface="+mn-lt"/>
                <a:ea typeface="+mn-ea"/>
                <a:cs typeface="+mn-cs"/>
              </a:rPr>
              <a:t>Zh</a:t>
            </a:r>
            <a:r>
              <a:rPr lang="en-US" sz="1200" kern="1200" dirty="0" smtClean="0">
                <a:solidFill>
                  <a:schemeClr val="tx1"/>
                </a:solidFill>
                <a:effectLst/>
                <a:latin typeface="+mn-lt"/>
                <a:ea typeface="+mn-ea"/>
                <a:cs typeface="+mn-cs"/>
              </a:rPr>
              <a:t>, compared to a benchmark model involving an extended SM gauge sector (red) and MWTC (blue)</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D963A-3A19-8844-BA01-48D9B026BF81}" type="slidenum">
              <a:rPr lang="en-US" smtClean="0"/>
              <a:t>10</a:t>
            </a:fld>
            <a:endParaRPr lang="en-US"/>
          </a:p>
        </p:txBody>
      </p:sp>
    </p:spTree>
    <p:extLst>
      <p:ext uri="{BB962C8B-B14F-4D97-AF65-F5344CB8AC3E}">
        <p14:creationId xmlns:p14="http://schemas.microsoft.com/office/powerpoint/2010/main" val="211707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 now move on to my work on the ATLAS Inner Detector tracker and software development …</a:t>
            </a:r>
          </a:p>
          <a:p>
            <a:endParaRPr lang="en-US" dirty="0" smtClean="0"/>
          </a:p>
          <a:p>
            <a:r>
              <a:rPr lang="en-US" dirty="0" smtClean="0"/>
              <a:t>9 MINUTES</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11</a:t>
            </a:fld>
            <a:endParaRPr lang="en-US"/>
          </a:p>
        </p:txBody>
      </p:sp>
    </p:spTree>
    <p:extLst>
      <p:ext uri="{BB962C8B-B14F-4D97-AF65-F5344CB8AC3E}">
        <p14:creationId xmlns:p14="http://schemas.microsoft.com/office/powerpoint/2010/main" val="38006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wrote the cluster reconstruction algorithm, responsible for combining hits on channels in the SCT, and the interface to allow the reconstruction software to access the detector conditions (such as dead modules)</a:t>
            </a:r>
          </a:p>
          <a:p>
            <a:endParaRPr lang="en-US"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(point to plot) is an example of a study I preformed with first data which shows the track IP resolution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1p</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sin</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θ which give information on the effect of alignment (point to slope) and MS (point to intercept) on the IP resolution</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plot shows the PV position in X and Y clearly displaying the luminous region or </a:t>
            </a:r>
            <a:r>
              <a:rPr lang="en-US" sz="1200" kern="1200" dirty="0" err="1" smtClean="0">
                <a:solidFill>
                  <a:schemeClr val="tx1"/>
                </a:solidFill>
                <a:effectLst/>
                <a:latin typeface="+mn-lt"/>
                <a:ea typeface="+mn-ea"/>
                <a:cs typeface="+mn-cs"/>
              </a:rPr>
              <a:t>beamspot</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FB9D963A-3A19-8844-BA01-48D9B026BF81}" type="slidenum">
              <a:rPr lang="en-US" smtClean="0"/>
              <a:t>12</a:t>
            </a:fld>
            <a:endParaRPr lang="en-US"/>
          </a:p>
        </p:txBody>
      </p:sp>
    </p:spTree>
    <p:extLst>
      <p:ext uri="{BB962C8B-B14F-4D97-AF65-F5344CB8AC3E}">
        <p14:creationId xmlns:p14="http://schemas.microsoft.com/office/powerpoint/2010/main" val="37211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the current LHC shutdown, I made a significant contribution to the upgrade and commissioning the SCT data-acquisition system, outlined here </a:t>
            </a:r>
          </a:p>
          <a:p>
            <a:endParaRPr lang="en-US" dirty="0" smtClean="0"/>
          </a:p>
          <a:p>
            <a:r>
              <a:rPr lang="en-US" sz="1200" kern="1200" dirty="0" smtClean="0">
                <a:solidFill>
                  <a:schemeClr val="tx1"/>
                </a:solidFill>
                <a:effectLst/>
                <a:latin typeface="+mn-lt"/>
                <a:ea typeface="+mn-ea"/>
                <a:cs typeface="+mn-cs"/>
              </a:rPr>
              <a:t>I rewrote the DAQ configuration DB, which keeps track of the DAQ status, and the access to it  (point to diagram) </a:t>
            </a:r>
            <a:endParaRPr lang="en-US" dirty="0" smtClean="0"/>
          </a:p>
          <a:p>
            <a:endParaRPr lang="en-US" dirty="0" smtClean="0"/>
          </a:p>
          <a:p>
            <a:r>
              <a:rPr lang="en-US" dirty="0" smtClean="0"/>
              <a:t>Change</a:t>
            </a:r>
            <a:r>
              <a:rPr lang="en-US" baseline="0" dirty="0" smtClean="0"/>
              <a:t> overlay before “I contributed to …”</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13</a:t>
            </a:fld>
            <a:endParaRPr lang="en-US"/>
          </a:p>
        </p:txBody>
      </p:sp>
    </p:spTree>
    <p:extLst>
      <p:ext uri="{BB962C8B-B14F-4D97-AF65-F5344CB8AC3E}">
        <p14:creationId xmlns:p14="http://schemas.microsoft.com/office/powerpoint/2010/main" val="1842560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order to cope with the increased rate of interactions expected at run-2 LHC it was necessary to expand the DAQ by inserting more read out drivers, shown here in a front and back view of one of the SCT DAQ crates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contributed to the installation of the new RODs in the ATLAS pit, which involved a significant amount of rerouting optical </a:t>
            </a:r>
            <a:r>
              <a:rPr lang="en-US" sz="1200" kern="1200" dirty="0" err="1" smtClean="0">
                <a:solidFill>
                  <a:schemeClr val="tx1"/>
                </a:solidFill>
                <a:effectLst/>
                <a:latin typeface="+mn-lt"/>
                <a:ea typeface="+mn-ea"/>
                <a:cs typeface="+mn-cs"/>
              </a:rPr>
              <a:t>fibres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 then implemented the additional RODs and new optical </a:t>
            </a:r>
            <a:r>
              <a:rPr lang="en-US" sz="1200" kern="1200" dirty="0" err="1" smtClean="0">
                <a:solidFill>
                  <a:schemeClr val="tx1"/>
                </a:solidFill>
                <a:effectLst/>
                <a:latin typeface="+mn-lt"/>
                <a:ea typeface="+mn-ea"/>
                <a:cs typeface="+mn-cs"/>
              </a:rPr>
              <a:t>fibre</a:t>
            </a:r>
            <a:r>
              <a:rPr lang="en-US" sz="1200" kern="1200" dirty="0" smtClean="0">
                <a:solidFill>
                  <a:schemeClr val="tx1"/>
                </a:solidFill>
                <a:effectLst/>
                <a:latin typeface="+mn-lt"/>
                <a:ea typeface="+mn-ea"/>
                <a:cs typeface="+mn-cs"/>
              </a:rPr>
              <a:t> mapping into the DAQ software</a:t>
            </a:r>
            <a:r>
              <a:rPr lang="en-US" dirty="0" smtClean="0">
                <a:effectLst/>
              </a:rPr>
              <a:t>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Change overlay</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14</a:t>
            </a:fld>
            <a:endParaRPr lang="en-US"/>
          </a:p>
        </p:txBody>
      </p:sp>
    </p:spTree>
    <p:extLst>
      <p:ext uri="{BB962C8B-B14F-4D97-AF65-F5344CB8AC3E}">
        <p14:creationId xmlns:p14="http://schemas.microsoft.com/office/powerpoint/2010/main" val="1842560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Since the readout is now spread over more components the sustainable total rate versus number of interactions has gone up meaning that instead of being limited to ~30 interaction at 100 KHz (point to diagram) we can now go up to ~90 (point to diagram), which is sufficient for run 2 data-taking</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15</a:t>
            </a:fld>
            <a:endParaRPr lang="en-US"/>
          </a:p>
        </p:txBody>
      </p:sp>
    </p:spTree>
    <p:extLst>
      <p:ext uri="{BB962C8B-B14F-4D97-AF65-F5344CB8AC3E}">
        <p14:creationId xmlns:p14="http://schemas.microsoft.com/office/powerpoint/2010/main" val="1842560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a new SW cache is created with the changes, a validation sample, consisting of a series of physics processes, is submitted to the production system and standard histograms are then made automatically from these, which are compared to a good reference.  A web display is then produced allowing validation contacts to check the changes to see if the results are as expected</a:t>
            </a:r>
            <a:r>
              <a:rPr lang="en-US" dirty="0" smtClean="0">
                <a:effectLst/>
              </a:rPr>
              <a:t> </a:t>
            </a:r>
          </a:p>
          <a:p>
            <a:endParaRPr lang="en-US" dirty="0" smtClean="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played a major role in validating the output of the new ATLAS EDM and I am currently</a:t>
            </a:r>
            <a:r>
              <a:rPr lang="en-US" sz="1200" kern="1200" baseline="0" dirty="0" smtClean="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Try to find example</a:t>
            </a:r>
            <a:r>
              <a:rPr lang="en-US" baseline="0" dirty="0" smtClean="0"/>
              <a:t> difference</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16</a:t>
            </a:fld>
            <a:endParaRPr lang="en-US"/>
          </a:p>
        </p:txBody>
      </p:sp>
    </p:spTree>
    <p:extLst>
      <p:ext uri="{BB962C8B-B14F-4D97-AF65-F5344CB8AC3E}">
        <p14:creationId xmlns:p14="http://schemas.microsoft.com/office/powerpoint/2010/main" val="231917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 finally move on to talk about my future plans …</a:t>
            </a:r>
          </a:p>
          <a:p>
            <a:endParaRPr lang="en-US" dirty="0" smtClean="0"/>
          </a:p>
          <a:p>
            <a:r>
              <a:rPr lang="en-US" dirty="0" smtClean="0"/>
              <a:t>14</a:t>
            </a:r>
            <a:r>
              <a:rPr lang="en-US" baseline="0" dirty="0" smtClean="0"/>
              <a:t> MINUTES</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17</a:t>
            </a:fld>
            <a:endParaRPr lang="en-US"/>
          </a:p>
        </p:txBody>
      </p:sp>
    </p:spTree>
    <p:extLst>
      <p:ext uri="{BB962C8B-B14F-4D97-AF65-F5344CB8AC3E}">
        <p14:creationId xmlns:p14="http://schemas.microsoft.com/office/powerpoint/2010/main" val="427362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My BSM Higgs experience, in particular in statistical analysis and interpretations within many BSM H models, will allow me to contribute to and develop CMS Higgs searches right from the start</a:t>
            </a:r>
          </a:p>
          <a:p>
            <a:pPr lvl="1"/>
            <a:r>
              <a:rPr lang="en-US" sz="1200" kern="1200" dirty="0" smtClean="0">
                <a:solidFill>
                  <a:schemeClr val="tx1"/>
                </a:solidFill>
                <a:effectLst/>
                <a:latin typeface="+mn-lt"/>
                <a:ea typeface="+mn-ea"/>
                <a:cs typeface="+mn-cs"/>
              </a:rPr>
              <a:t>For example, my knowledge of track reconstruction and b-jet identification algorithms can be utilized to develop methods for b-tagging in boosted jets, which will help for resonance searches at high mass and studying/optimizing selection for </a:t>
            </a:r>
            <a:r>
              <a:rPr lang="en-US" sz="1200" kern="1200" dirty="0" err="1" smtClean="0">
                <a:solidFill>
                  <a:schemeClr val="tx1"/>
                </a:solidFill>
                <a:effectLst/>
                <a:latin typeface="+mn-lt"/>
                <a:ea typeface="+mn-ea"/>
                <a:cs typeface="+mn-cs"/>
              </a:rPr>
              <a:t>bbH</a:t>
            </a:r>
            <a:r>
              <a:rPr lang="en-US" sz="1200" kern="1200" dirty="0" smtClean="0">
                <a:solidFill>
                  <a:schemeClr val="tx1"/>
                </a:solidFill>
                <a:effectLst/>
                <a:latin typeface="+mn-lt"/>
                <a:ea typeface="+mn-ea"/>
                <a:cs typeface="+mn-cs"/>
              </a:rPr>
              <a:t> production, which is important at high tanβ (where the coupling to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generation is enhanced)</a:t>
            </a:r>
          </a:p>
          <a:p>
            <a:pPr lvl="1"/>
            <a:endParaRPr lang="en-US" sz="1200" kern="1200" dirty="0" smtClean="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will work to probe the remaining BSM Higgs phase space, an example of which can be seen in the white region in this plot of the CMS H-&gt;</a:t>
            </a:r>
            <a:r>
              <a:rPr lang="el-GR" sz="1200" kern="1200" dirty="0" smtClean="0">
                <a:solidFill>
                  <a:schemeClr val="tx1"/>
                </a:solidFill>
                <a:effectLst/>
                <a:latin typeface="+mn-lt"/>
                <a:ea typeface="+mn-ea"/>
                <a:cs typeface="+mn-cs"/>
              </a:rPr>
              <a:t>ττ</a:t>
            </a:r>
            <a:r>
              <a:rPr lang="en-US" sz="1200" kern="1200" dirty="0" smtClean="0">
                <a:solidFill>
                  <a:schemeClr val="tx1"/>
                </a:solidFill>
                <a:effectLst/>
                <a:latin typeface="+mn-lt"/>
                <a:ea typeface="+mn-ea"/>
                <a:cs typeface="+mn-cs"/>
              </a:rPr>
              <a:t> results.  This will require a combination of several channels.  For example A-&gt;</a:t>
            </a:r>
            <a:r>
              <a:rPr lang="en-US" sz="1200" kern="1200" dirty="0" err="1" smtClean="0">
                <a:solidFill>
                  <a:schemeClr val="tx1"/>
                </a:solidFill>
                <a:effectLst/>
                <a:latin typeface="+mn-lt"/>
                <a:ea typeface="+mn-ea"/>
                <a:cs typeface="+mn-cs"/>
              </a:rPr>
              <a:t>Zh</a:t>
            </a:r>
            <a:r>
              <a:rPr lang="en-US" sz="1200" kern="1200" dirty="0" smtClean="0">
                <a:solidFill>
                  <a:schemeClr val="tx1"/>
                </a:solidFill>
                <a:effectLst/>
                <a:latin typeface="+mn-lt"/>
                <a:ea typeface="+mn-ea"/>
                <a:cs typeface="+mn-cs"/>
              </a:rPr>
              <a:t> up to </a:t>
            </a:r>
            <a:r>
              <a:rPr lang="en-US" sz="1200" kern="1200" dirty="0" err="1" smtClean="0">
                <a:solidFill>
                  <a:schemeClr val="tx1"/>
                </a:solidFill>
                <a:effectLst/>
                <a:latin typeface="+mn-lt"/>
                <a:ea typeface="+mn-ea"/>
                <a:cs typeface="+mn-cs"/>
              </a:rPr>
              <a:t>m</a:t>
            </a:r>
            <a:r>
              <a:rPr lang="en-US" sz="1200" kern="1200" baseline="-25000" dirty="0" err="1" smtClean="0">
                <a:solidFill>
                  <a:schemeClr val="tx1"/>
                </a:solidFill>
                <a:effectLst/>
                <a:latin typeface="+mn-lt"/>
                <a:ea typeface="+mn-ea"/>
                <a:cs typeface="+mn-cs"/>
              </a:rPr>
              <a:t>H</a:t>
            </a:r>
            <a:r>
              <a:rPr lang="en-US" sz="1200" kern="1200" baseline="-25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&lt; </a:t>
            </a:r>
            <a:r>
              <a:rPr lang="en-US" sz="1200" kern="1200" dirty="0" err="1" smtClean="0">
                <a:solidFill>
                  <a:schemeClr val="tx1"/>
                </a:solidFill>
                <a:effectLst/>
                <a:latin typeface="+mn-lt"/>
                <a:ea typeface="+mn-ea"/>
                <a:cs typeface="+mn-cs"/>
              </a:rPr>
              <a:t>m</a:t>
            </a:r>
            <a:r>
              <a:rPr lang="en-US" sz="1200" kern="1200" baseline="-25000" dirty="0" err="1"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 and A/H -&gt; </a:t>
            </a:r>
            <a:r>
              <a:rPr lang="en-US" sz="1200" kern="1200" dirty="0" err="1" smtClean="0">
                <a:solidFill>
                  <a:schemeClr val="tx1"/>
                </a:solidFill>
                <a:effectLst/>
                <a:latin typeface="+mn-lt"/>
                <a:ea typeface="+mn-ea"/>
                <a:cs typeface="+mn-cs"/>
              </a:rPr>
              <a:t>tt</a:t>
            </a:r>
            <a:r>
              <a:rPr lang="en-US" sz="1200" kern="1200" dirty="0" smtClean="0">
                <a:solidFill>
                  <a:schemeClr val="tx1"/>
                </a:solidFill>
                <a:effectLst/>
                <a:latin typeface="+mn-lt"/>
                <a:ea typeface="+mn-ea"/>
                <a:cs typeface="+mn-cs"/>
              </a:rPr>
              <a:t> or H-&gt;</a:t>
            </a:r>
            <a:r>
              <a:rPr lang="en-US" sz="1200" kern="1200" dirty="0" err="1" smtClean="0">
                <a:solidFill>
                  <a:schemeClr val="tx1"/>
                </a:solidFill>
                <a:effectLst/>
                <a:latin typeface="+mn-lt"/>
                <a:ea typeface="+mn-ea"/>
                <a:cs typeface="+mn-cs"/>
              </a:rPr>
              <a:t>hh</a:t>
            </a:r>
            <a:r>
              <a:rPr lang="en-US" sz="1200" kern="1200" dirty="0" smtClean="0">
                <a:solidFill>
                  <a:schemeClr val="tx1"/>
                </a:solidFill>
                <a:effectLst/>
                <a:latin typeface="+mn-lt"/>
                <a:ea typeface="+mn-ea"/>
                <a:cs typeface="+mn-cs"/>
              </a:rPr>
              <a:t> above this.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 have held several ATLAS leadership roles and have a track record of efficiently searching for new Higgs physics from several angles and in first data.  I aim to achieve the same on CMS</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D963A-3A19-8844-BA01-48D9B026BF81}" type="slidenum">
              <a:rPr lang="en-US" smtClean="0"/>
              <a:t>18</a:t>
            </a:fld>
            <a:endParaRPr lang="en-US"/>
          </a:p>
        </p:txBody>
      </p:sp>
    </p:spTree>
    <p:extLst>
      <p:ext uri="{BB962C8B-B14F-4D97-AF65-F5344CB8AC3E}">
        <p14:creationId xmlns:p14="http://schemas.microsoft.com/office/powerpoint/2010/main" val="4074685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Change overlay before “low mass …”</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19</a:t>
            </a:fld>
            <a:endParaRPr lang="en-US"/>
          </a:p>
        </p:txBody>
      </p:sp>
    </p:spTree>
    <p:extLst>
      <p:ext uri="{BB962C8B-B14F-4D97-AF65-F5344CB8AC3E}">
        <p14:creationId xmlns:p14="http://schemas.microsoft.com/office/powerpoint/2010/main" val="381440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 studied for a PhD in HEP at the University of Manchester, where I measured the diffractive </a:t>
            </a:r>
            <a:r>
              <a:rPr lang="en-US" sz="1200" kern="1200" dirty="0" err="1" smtClean="0">
                <a:solidFill>
                  <a:schemeClr val="tx1"/>
                </a:solidFill>
                <a:effectLst/>
                <a:latin typeface="+mn-lt"/>
                <a:ea typeface="+mn-ea"/>
                <a:cs typeface="+mn-cs"/>
              </a:rPr>
              <a:t>photoproduction</a:t>
            </a:r>
            <a:r>
              <a:rPr lang="en-US" sz="1200" kern="1200" dirty="0" smtClean="0">
                <a:solidFill>
                  <a:schemeClr val="tx1"/>
                </a:solidFill>
                <a:effectLst/>
                <a:latin typeface="+mn-lt"/>
                <a:ea typeface="+mn-ea"/>
                <a:cs typeface="+mn-cs"/>
              </a:rPr>
              <a:t> of rho mesons at large momentum transfer, t,  (where </a:t>
            </a:r>
            <a:r>
              <a:rPr lang="en-US" sz="1200" kern="1200" dirty="0" err="1" smtClean="0">
                <a:solidFill>
                  <a:schemeClr val="tx1"/>
                </a:solidFill>
                <a:effectLst/>
                <a:latin typeface="+mn-lt"/>
                <a:ea typeface="+mn-ea"/>
                <a:cs typeface="+mn-cs"/>
              </a:rPr>
              <a:t>pQCD</a:t>
            </a:r>
            <a:r>
              <a:rPr lang="en-US" sz="1200" kern="1200" dirty="0" smtClean="0">
                <a:solidFill>
                  <a:schemeClr val="tx1"/>
                </a:solidFill>
                <a:effectLst/>
                <a:latin typeface="+mn-lt"/>
                <a:ea typeface="+mn-ea"/>
                <a:cs typeface="+mn-cs"/>
              </a:rPr>
              <a:t> models can be applied) for the first time on H1.  </a:t>
            </a:r>
          </a:p>
          <a:p>
            <a:pPr lvl="1"/>
            <a:r>
              <a:rPr lang="en-US" sz="1200" kern="1200" dirty="0" smtClean="0">
                <a:solidFill>
                  <a:schemeClr val="tx1"/>
                </a:solidFill>
                <a:effectLst/>
                <a:latin typeface="+mn-lt"/>
                <a:ea typeface="+mn-ea"/>
                <a:cs typeface="+mn-cs"/>
              </a:rPr>
              <a:t>The plot here shows the differential cross-section as a function of t compared to the </a:t>
            </a:r>
            <a:r>
              <a:rPr lang="en-US" sz="1200" kern="1200" dirty="0" err="1" smtClean="0">
                <a:solidFill>
                  <a:schemeClr val="tx1"/>
                </a:solidFill>
                <a:effectLst/>
                <a:latin typeface="+mn-lt"/>
                <a:ea typeface="+mn-ea"/>
                <a:cs typeface="+mn-cs"/>
              </a:rPr>
              <a:t>pQCD</a:t>
            </a:r>
            <a:r>
              <a:rPr lang="en-US" sz="1200" kern="1200" dirty="0" smtClean="0">
                <a:solidFill>
                  <a:schemeClr val="tx1"/>
                </a:solidFill>
                <a:effectLst/>
                <a:latin typeface="+mn-lt"/>
                <a:ea typeface="+mn-ea"/>
                <a:cs typeface="+mn-cs"/>
              </a:rPr>
              <a:t> model prediction.  I also measured the cross-section as a function of the SDMEs for this process, which showed that </a:t>
            </a:r>
            <a:r>
              <a:rPr lang="en-US" sz="1200" kern="1200" dirty="0" err="1" smtClean="0">
                <a:solidFill>
                  <a:schemeClr val="tx1"/>
                </a:solidFill>
                <a:effectLst/>
                <a:latin typeface="+mn-lt"/>
                <a:ea typeface="+mn-ea"/>
                <a:cs typeface="+mn-cs"/>
              </a:rPr>
              <a:t>pQCD</a:t>
            </a:r>
            <a:r>
              <a:rPr lang="en-US" sz="1200" kern="1200" dirty="0" smtClean="0">
                <a:solidFill>
                  <a:schemeClr val="tx1"/>
                </a:solidFill>
                <a:effectLst/>
                <a:latin typeface="+mn-lt"/>
                <a:ea typeface="+mn-ea"/>
                <a:cs typeface="+mn-cs"/>
              </a:rPr>
              <a:t> were not able explain the observed spin structure.</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2</a:t>
            </a:fld>
            <a:endParaRPr lang="en-US"/>
          </a:p>
        </p:txBody>
      </p:sp>
    </p:spTree>
    <p:extLst>
      <p:ext uri="{BB962C8B-B14F-4D97-AF65-F5344CB8AC3E}">
        <p14:creationId xmlns:p14="http://schemas.microsoft.com/office/powerpoint/2010/main" val="1861085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The plot (point to diagram) shows the CMS limit on DM-</a:t>
            </a:r>
            <a:r>
              <a:rPr lang="en-US" sz="1200" kern="1200" dirty="0" err="1" smtClean="0">
                <a:solidFill>
                  <a:schemeClr val="tx1"/>
                </a:solidFill>
                <a:effectLst/>
                <a:latin typeface="+mn-lt"/>
                <a:ea typeface="+mn-ea"/>
                <a:cs typeface="+mn-cs"/>
              </a:rPr>
              <a:t>nulceon</a:t>
            </a:r>
            <a:r>
              <a:rPr lang="en-US" sz="1200" kern="1200" dirty="0" smtClean="0">
                <a:solidFill>
                  <a:schemeClr val="tx1"/>
                </a:solidFill>
                <a:effectLst/>
                <a:latin typeface="+mn-lt"/>
                <a:ea typeface="+mn-ea"/>
                <a:cs typeface="+mn-cs"/>
              </a:rPr>
              <a:t> cross-section in this channel, compared to direct detection.</a:t>
            </a:r>
          </a:p>
          <a:p>
            <a:pPr lvl="1"/>
            <a:r>
              <a:rPr lang="en-US" sz="1200" kern="1200" dirty="0" smtClean="0">
                <a:solidFill>
                  <a:schemeClr val="tx1"/>
                </a:solidFill>
                <a:effectLst/>
                <a:latin typeface="+mn-lt"/>
                <a:ea typeface="+mn-ea"/>
                <a:cs typeface="+mn-cs"/>
              </a:rPr>
              <a:t>    The collider limits are more sensitive than the direct detection results in the low </a:t>
            </a:r>
            <a:r>
              <a:rPr lang="en-US" sz="1200" kern="1200" dirty="0" err="1" smtClean="0">
                <a:solidFill>
                  <a:schemeClr val="tx1"/>
                </a:solidFill>
                <a:effectLst/>
                <a:latin typeface="+mn-lt"/>
                <a:ea typeface="+mn-ea"/>
                <a:cs typeface="+mn-cs"/>
              </a:rPr>
              <a:t>mH</a:t>
            </a:r>
            <a:r>
              <a:rPr lang="en-US" sz="1200" kern="1200" dirty="0" smtClean="0">
                <a:solidFill>
                  <a:schemeClr val="tx1"/>
                </a:solidFill>
                <a:effectLst/>
                <a:latin typeface="+mn-lt"/>
                <a:ea typeface="+mn-ea"/>
                <a:cs typeface="+mn-cs"/>
              </a:rPr>
              <a:t> region </a:t>
            </a:r>
          </a:p>
          <a:p>
            <a:pPr lvl="1"/>
            <a:endParaRPr lang="en-US" sz="1200" kern="1200" dirty="0" smtClean="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Change overlay before “high mass …”</a:t>
            </a:r>
            <a:endParaRPr lang="en-US" dirty="0" smtClean="0"/>
          </a:p>
        </p:txBody>
      </p:sp>
      <p:sp>
        <p:nvSpPr>
          <p:cNvPr id="4" name="Slide Number Placeholder 3"/>
          <p:cNvSpPr>
            <a:spLocks noGrp="1"/>
          </p:cNvSpPr>
          <p:nvPr>
            <p:ph type="sldNum" sz="quarter" idx="10"/>
          </p:nvPr>
        </p:nvSpPr>
        <p:spPr/>
        <p:txBody>
          <a:bodyPr/>
          <a:lstStyle/>
          <a:p>
            <a:fld id="{FB9D963A-3A19-8844-BA01-48D9B026BF81}" type="slidenum">
              <a:rPr lang="en-US" smtClean="0"/>
              <a:t>20</a:t>
            </a:fld>
            <a:endParaRPr lang="en-US"/>
          </a:p>
        </p:txBody>
      </p:sp>
    </p:spTree>
    <p:extLst>
      <p:ext uri="{BB962C8B-B14F-4D97-AF65-F5344CB8AC3E}">
        <p14:creationId xmlns:p14="http://schemas.microsoft.com/office/powerpoint/2010/main" val="381440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the dominant H-&gt;bb decay this gives rise to the same signature, allowing to search over a large range of DM masses.</a:t>
            </a:r>
          </a:p>
          <a:p>
            <a:pPr lvl="0"/>
            <a:r>
              <a:rPr lang="en-US" sz="1200" kern="1200" dirty="0" smtClean="0">
                <a:solidFill>
                  <a:schemeClr val="tx1"/>
                </a:solidFill>
                <a:effectLst/>
                <a:latin typeface="+mn-lt"/>
                <a:ea typeface="+mn-ea"/>
                <a:cs typeface="+mn-cs"/>
              </a:rPr>
              <a:t>   This is predicted to be one of the most sensitive channels and can set limits within an EFT on the suppression scale or scale of the contact interaction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DM mass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 the longer term, term there are many exciting possibilities within the Higgs sector</a:t>
            </a:r>
          </a:p>
          <a:p>
            <a:pPr lvl="0"/>
            <a:r>
              <a:rPr lang="en-US" sz="1200" kern="1200" dirty="0" smtClean="0">
                <a:solidFill>
                  <a:schemeClr val="tx1"/>
                </a:solidFill>
                <a:effectLst/>
                <a:latin typeface="+mn-lt"/>
                <a:ea typeface="+mn-ea"/>
                <a:cs typeface="+mn-cs"/>
              </a:rPr>
              <a:t>    Precession Higgs coupling measurements, such as DESY’s H-&gt;</a:t>
            </a:r>
            <a:r>
              <a:rPr lang="el-GR" sz="1200" kern="1200" dirty="0" smtClean="0">
                <a:solidFill>
                  <a:schemeClr val="tx1"/>
                </a:solidFill>
                <a:effectLst/>
                <a:latin typeface="+mn-lt"/>
                <a:ea typeface="+mn-ea"/>
                <a:cs typeface="+mn-cs"/>
              </a:rPr>
              <a:t>ττ</a:t>
            </a:r>
            <a:r>
              <a:rPr lang="en-US" sz="1200" kern="1200" dirty="0" smtClean="0">
                <a:solidFill>
                  <a:schemeClr val="tx1"/>
                </a:solidFill>
                <a:effectLst/>
                <a:latin typeface="+mn-lt"/>
                <a:ea typeface="+mn-ea"/>
                <a:cs typeface="+mn-cs"/>
              </a:rPr>
              <a:t> analysis, with the full phase-I data</a:t>
            </a:r>
          </a:p>
          <a:p>
            <a:pPr lvl="0"/>
            <a:r>
              <a:rPr lang="en-US" sz="1200" kern="1200" dirty="0" smtClean="0">
                <a:solidFill>
                  <a:schemeClr val="tx1"/>
                </a:solidFill>
                <a:effectLst/>
                <a:latin typeface="+mn-lt"/>
                <a:ea typeface="+mn-ea"/>
                <a:cs typeface="+mn-cs"/>
              </a:rPr>
              <a:t>    Higgs self-coupling measurements, which can probe the nature of the H potential, with the HL-LHC (and beyond at future linear or circular colliders).  </a:t>
            </a:r>
          </a:p>
          <a:p>
            <a:pPr lvl="2"/>
            <a:r>
              <a:rPr lang="en-US" sz="1200" kern="1200" dirty="0" smtClean="0">
                <a:solidFill>
                  <a:schemeClr val="tx1"/>
                </a:solidFill>
                <a:effectLst/>
                <a:latin typeface="+mn-lt"/>
                <a:ea typeface="+mn-ea"/>
                <a:cs typeface="+mn-cs"/>
              </a:rPr>
              <a:t>Here b decays, </a:t>
            </a:r>
            <a:r>
              <a:rPr lang="en-US" sz="1200" kern="1200" dirty="0" err="1" smtClean="0">
                <a:solidFill>
                  <a:schemeClr val="tx1"/>
                </a:solidFill>
                <a:effectLst/>
                <a:latin typeface="+mn-lt"/>
                <a:ea typeface="+mn-ea"/>
                <a:cs typeface="+mn-cs"/>
              </a:rPr>
              <a:t>e.g</a:t>
            </a:r>
            <a:r>
              <a:rPr lang="en-US" sz="1200" kern="1200" dirty="0" smtClean="0">
                <a:solidFill>
                  <a:schemeClr val="tx1"/>
                </a:solidFill>
                <a:effectLst/>
                <a:latin typeface="+mn-lt"/>
                <a:ea typeface="+mn-ea"/>
                <a:cs typeface="+mn-cs"/>
              </a:rPr>
              <a:t> bb</a:t>
            </a:r>
            <a:r>
              <a:rPr lang="el-GR" sz="1200" kern="1200" dirty="0" smtClean="0">
                <a:solidFill>
                  <a:schemeClr val="tx1"/>
                </a:solidFill>
                <a:effectLst/>
                <a:latin typeface="+mn-lt"/>
                <a:ea typeface="+mn-ea"/>
                <a:cs typeface="+mn-cs"/>
              </a:rPr>
              <a:t>ττ</a:t>
            </a:r>
            <a:r>
              <a:rPr lang="en-US" sz="1200" kern="1200" dirty="0" smtClean="0">
                <a:solidFill>
                  <a:schemeClr val="tx1"/>
                </a:solidFill>
                <a:effectLst/>
                <a:latin typeface="+mn-lt"/>
                <a:ea typeface="+mn-ea"/>
                <a:cs typeface="+mn-cs"/>
              </a:rPr>
              <a:t>, will be the most sensitive channels</a:t>
            </a: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21</a:t>
            </a:fld>
            <a:endParaRPr lang="en-US"/>
          </a:p>
        </p:txBody>
      </p:sp>
    </p:spTree>
    <p:extLst>
      <p:ext uri="{BB962C8B-B14F-4D97-AF65-F5344CB8AC3E}">
        <p14:creationId xmlns:p14="http://schemas.microsoft.com/office/powerpoint/2010/main" val="3814406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HL-LHC upgrade is crucial to make the most of the LHC physics potential</a:t>
            </a:r>
          </a:p>
          <a:p>
            <a:pPr lvl="1"/>
            <a:r>
              <a:rPr lang="en-US" sz="1200" kern="1200" dirty="0" smtClean="0">
                <a:solidFill>
                  <a:schemeClr val="tx1"/>
                </a:solidFill>
                <a:effectLst/>
                <a:latin typeface="+mn-lt"/>
                <a:ea typeface="+mn-ea"/>
                <a:cs typeface="+mn-cs"/>
              </a:rPr>
              <a:t>For example, the CMS Tracker upgrade will be a key ingredient in the Higgs self-coupling analyses</a:t>
            </a: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will also take an active role in DESY’s detector operation responsibilities, where, for example, building on my leading ATLAS operations roles and software experience, I can become involved in DESY’s DQ monitoring program</a:t>
            </a:r>
          </a:p>
          <a:p>
            <a:endParaRPr lang="en-US" dirty="0" smtClean="0"/>
          </a:p>
          <a:p>
            <a:r>
              <a:rPr lang="en-US" dirty="0" smtClean="0"/>
              <a:t>19 MINUTES</a:t>
            </a:r>
          </a:p>
        </p:txBody>
      </p:sp>
      <p:sp>
        <p:nvSpPr>
          <p:cNvPr id="4" name="Slide Number Placeholder 3"/>
          <p:cNvSpPr>
            <a:spLocks noGrp="1"/>
          </p:cNvSpPr>
          <p:nvPr>
            <p:ph type="sldNum" sz="quarter" idx="10"/>
          </p:nvPr>
        </p:nvSpPr>
        <p:spPr/>
        <p:txBody>
          <a:bodyPr/>
          <a:lstStyle/>
          <a:p>
            <a:fld id="{FB9D963A-3A19-8844-BA01-48D9B026BF81}" type="slidenum">
              <a:rPr lang="en-US" smtClean="0"/>
              <a:t>22</a:t>
            </a:fld>
            <a:endParaRPr lang="en-US"/>
          </a:p>
        </p:txBody>
      </p:sp>
    </p:spTree>
    <p:extLst>
      <p:ext uri="{BB962C8B-B14F-4D97-AF65-F5344CB8AC3E}">
        <p14:creationId xmlns:p14="http://schemas.microsoft.com/office/powerpoint/2010/main" val="2444387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With the first run 2 data I will contribute significantly to CMS’s BSM Higgs program </a:t>
            </a:r>
          </a:p>
          <a:p>
            <a:pPr lvl="1"/>
            <a:r>
              <a:rPr lang="en-US" sz="1200" kern="1200" dirty="0" smtClean="0">
                <a:solidFill>
                  <a:schemeClr val="tx1"/>
                </a:solidFill>
                <a:effectLst/>
                <a:latin typeface="+mn-lt"/>
                <a:ea typeface="+mn-ea"/>
                <a:cs typeface="+mn-cs"/>
              </a:rPr>
              <a:t>I will then search for Dark Mater with the full run 2 data</a:t>
            </a:r>
          </a:p>
          <a:p>
            <a:pPr lvl="1"/>
            <a:r>
              <a:rPr lang="en-US" sz="1200" kern="1200" dirty="0" smtClean="0">
                <a:solidFill>
                  <a:schemeClr val="tx1"/>
                </a:solidFill>
                <a:effectLst/>
                <a:latin typeface="+mn-lt"/>
                <a:ea typeface="+mn-ea"/>
                <a:cs typeface="+mn-cs"/>
              </a:rPr>
              <a:t>With the full phase-I data, I will become involved in precision Higgs coupling measurements</a:t>
            </a:r>
          </a:p>
          <a:p>
            <a:pPr lvl="1"/>
            <a:r>
              <a:rPr lang="en-US" sz="1200" kern="1200" dirty="0" smtClean="0">
                <a:solidFill>
                  <a:schemeClr val="tx1"/>
                </a:solidFill>
                <a:effectLst/>
                <a:latin typeface="+mn-lt"/>
                <a:ea typeface="+mn-ea"/>
                <a:cs typeface="+mn-cs"/>
              </a:rPr>
              <a:t>I will then study the Higgs self couplings at the HL-LHC and its potential beyond</a:t>
            </a:r>
          </a:p>
          <a:p>
            <a:pPr lvl="1"/>
            <a:endParaRPr lang="en-US" sz="1200" kern="1200" dirty="0" smtClean="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am excited by the prospect of pursuing this program on CMS within the DESY group</a:t>
            </a:r>
          </a:p>
          <a:p>
            <a:pPr lvl="1"/>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23</a:t>
            </a:fld>
            <a:endParaRPr lang="en-US"/>
          </a:p>
        </p:txBody>
      </p:sp>
    </p:spTree>
    <p:extLst>
      <p:ext uri="{BB962C8B-B14F-4D97-AF65-F5344CB8AC3E}">
        <p14:creationId xmlns:p14="http://schemas.microsoft.com/office/powerpoint/2010/main" val="70227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starting with the search for the Higgs boson …</a:t>
            </a:r>
          </a:p>
          <a:p>
            <a:endParaRPr lang="en-US" dirty="0" smtClean="0"/>
          </a:p>
          <a:p>
            <a:r>
              <a:rPr lang="en-US" dirty="0" smtClean="0"/>
              <a:t>1 MINUTE</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3</a:t>
            </a:fld>
            <a:endParaRPr lang="en-US"/>
          </a:p>
        </p:txBody>
      </p:sp>
    </p:spTree>
    <p:extLst>
      <p:ext uri="{BB962C8B-B14F-4D97-AF65-F5344CB8AC3E}">
        <p14:creationId xmlns:p14="http://schemas.microsoft.com/office/powerpoint/2010/main" val="230866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came to Liverpool prior to data-taking and one of the first things I did was to investigate the potential to search for Higgs bosons in early data using previously unconsidered H </a:t>
            </a:r>
            <a:r>
              <a:rPr lang="en-US" sz="1200" kern="1200" dirty="0" smtClean="0">
                <a:solidFill>
                  <a:schemeClr val="tx1"/>
                </a:solidFill>
                <a:effectLst/>
                <a:latin typeface="+mn-lt"/>
                <a:ea typeface="+mn-ea"/>
                <a:cs typeface="+mn-cs"/>
                <a:sym typeface="Wingdings"/>
              </a:rPr>
              <a:t></a:t>
            </a:r>
            <a:r>
              <a:rPr lang="en-US" sz="1200" kern="1200" dirty="0" smtClean="0">
                <a:solidFill>
                  <a:schemeClr val="tx1"/>
                </a:solidFill>
                <a:effectLst/>
                <a:latin typeface="+mn-lt"/>
                <a:ea typeface="+mn-ea"/>
                <a:cs typeface="+mn-cs"/>
              </a:rPr>
              <a:t> ZZ decay modes where one Z decays </a:t>
            </a:r>
            <a:r>
              <a:rPr lang="en-US" sz="1200" kern="1200" dirty="0" err="1" smtClean="0">
                <a:solidFill>
                  <a:schemeClr val="tx1"/>
                </a:solidFill>
                <a:effectLst/>
                <a:latin typeface="+mn-lt"/>
                <a:ea typeface="+mn-ea"/>
                <a:cs typeface="+mn-cs"/>
              </a:rPr>
              <a:t>leptonically</a:t>
            </a:r>
            <a:r>
              <a:rPr lang="en-US" sz="1200" kern="1200" dirty="0" smtClean="0">
                <a:solidFill>
                  <a:schemeClr val="tx1"/>
                </a:solidFill>
                <a:effectLst/>
                <a:latin typeface="+mn-lt"/>
                <a:ea typeface="+mn-ea"/>
                <a:cs typeface="+mn-cs"/>
              </a:rPr>
              <a:t> and the other to jets or neutrinos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B9D963A-3A19-8844-BA01-48D9B026BF81}" type="slidenum">
              <a:rPr lang="en-US" smtClean="0"/>
              <a:t>4</a:t>
            </a:fld>
            <a:endParaRPr lang="en-US"/>
          </a:p>
        </p:txBody>
      </p:sp>
    </p:spTree>
    <p:extLst>
      <p:ext uri="{BB962C8B-B14F-4D97-AF65-F5344CB8AC3E}">
        <p14:creationId xmlns:p14="http://schemas.microsoft.com/office/powerpoint/2010/main" val="84251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lead the H-&gt;ZZ-&gt;</a:t>
            </a:r>
            <a:r>
              <a:rPr lang="en-US" sz="1200" kern="1200" dirty="0" err="1" smtClean="0">
                <a:solidFill>
                  <a:schemeClr val="tx1"/>
                </a:solidFill>
                <a:effectLst/>
                <a:latin typeface="+mn-lt"/>
                <a:ea typeface="+mn-ea"/>
                <a:cs typeface="+mn-cs"/>
              </a:rPr>
              <a:t>llqq</a:t>
            </a:r>
            <a:r>
              <a:rPr lang="en-US" sz="1200" kern="1200" dirty="0" smtClean="0">
                <a:solidFill>
                  <a:schemeClr val="tx1"/>
                </a:solidFill>
                <a:effectLst/>
                <a:latin typeface="+mn-lt"/>
                <a:ea typeface="+mn-ea"/>
                <a:cs typeface="+mn-cs"/>
              </a:rPr>
              <a:t> analysis with the full 7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data, where I was involved in all aspects of the experimental analysis (selection optimization, background modeling and extracting results)</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was an editor (which in ATLAS is usually the lead author of an analysis) of two letters published in PLB on these results</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5</a:t>
            </a:fld>
            <a:endParaRPr lang="en-US"/>
          </a:p>
        </p:txBody>
      </p:sp>
    </p:spTree>
    <p:extLst>
      <p:ext uri="{BB962C8B-B14F-4D97-AF65-F5344CB8AC3E}">
        <p14:creationId xmlns:p14="http://schemas.microsoft.com/office/powerpoint/2010/main" val="8425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These channels were able to exclude a very large range of heavy Higgs masses (point to diagram)</a:t>
            </a:r>
          </a:p>
          <a:p>
            <a:pPr lvl="1"/>
            <a:r>
              <a:rPr lang="en-US" sz="1200" kern="1200" dirty="0" smtClean="0">
                <a:solidFill>
                  <a:schemeClr val="tx1"/>
                </a:solidFill>
                <a:effectLst/>
                <a:latin typeface="+mn-lt"/>
                <a:ea typeface="+mn-ea"/>
                <a:cs typeface="+mn-cs"/>
              </a:rPr>
              <a:t>As can be seen here where we show the x-section relative to the SM as a function of Higgs mass, with the red region being excluded</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 such, when combined with other search channels (change overlay) they pinpointed where to look for the Higgs</a:t>
            </a:r>
          </a:p>
          <a:p>
            <a:r>
              <a:rPr lang="en-US" sz="1200" kern="1200" dirty="0" smtClean="0">
                <a:solidFill>
                  <a:schemeClr val="tx1"/>
                </a:solidFill>
                <a:effectLst/>
                <a:latin typeface="+mn-lt"/>
                <a:ea typeface="+mn-ea"/>
                <a:cs typeface="+mn-cs"/>
              </a:rPr>
              <a:t>    At the same time we started to see hints of an excess in the </a:t>
            </a:r>
            <a:r>
              <a:rPr lang="en-US" sz="1200" kern="1200" dirty="0" err="1" smtClean="0">
                <a:solidFill>
                  <a:schemeClr val="tx1"/>
                </a:solidFill>
                <a:effectLst/>
                <a:latin typeface="+mn-lt"/>
                <a:ea typeface="+mn-ea"/>
                <a:cs typeface="+mn-cs"/>
              </a:rPr>
              <a:t>diboson</a:t>
            </a:r>
            <a:r>
              <a:rPr lang="en-US" sz="1200" kern="1200" dirty="0" smtClean="0">
                <a:solidFill>
                  <a:schemeClr val="tx1"/>
                </a:solidFill>
                <a:effectLst/>
                <a:latin typeface="+mn-lt"/>
                <a:ea typeface="+mn-ea"/>
                <a:cs typeface="+mn-cs"/>
              </a:rPr>
              <a:t> channels (mainly H-&gt;ZZ and H -&gt; </a:t>
            </a:r>
            <a:r>
              <a:rPr lang="el-GR" sz="1200" kern="1200" dirty="0" smtClean="0">
                <a:solidFill>
                  <a:schemeClr val="tx1"/>
                </a:solidFill>
                <a:effectLst/>
                <a:latin typeface="+mn-lt"/>
                <a:ea typeface="+mn-ea"/>
                <a:cs typeface="+mn-cs"/>
              </a:rPr>
              <a:t>γγ</a:t>
            </a:r>
            <a:r>
              <a:rPr lang="en-US" sz="1200" kern="1200" dirty="0" smtClean="0">
                <a:solidFill>
                  <a:schemeClr val="tx1"/>
                </a:solidFill>
                <a:effectLst/>
                <a:latin typeface="+mn-lt"/>
                <a:ea typeface="+mn-ea"/>
                <a:cs typeface="+mn-cs"/>
              </a:rPr>
              <a:t>) …</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B9D963A-3A19-8844-BA01-48D9B026BF81}" type="slidenum">
              <a:rPr lang="en-US" smtClean="0"/>
              <a:t>6</a:t>
            </a:fld>
            <a:endParaRPr lang="en-US"/>
          </a:p>
        </p:txBody>
      </p:sp>
    </p:spTree>
    <p:extLst>
      <p:ext uri="{BB962C8B-B14F-4D97-AF65-F5344CB8AC3E}">
        <p14:creationId xmlns:p14="http://schemas.microsoft.com/office/powerpoint/2010/main" val="84251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was the main </a:t>
            </a:r>
            <a:r>
              <a:rPr lang="en-US" sz="1200" kern="1200" dirty="0" err="1" smtClean="0">
                <a:solidFill>
                  <a:schemeClr val="tx1"/>
                </a:solidFill>
                <a:effectLst/>
                <a:latin typeface="+mn-lt"/>
                <a:ea typeface="+mn-ea"/>
                <a:cs typeface="+mn-cs"/>
              </a:rPr>
              <a:t>analyser</a:t>
            </a:r>
            <a:r>
              <a:rPr lang="en-US" sz="1200" kern="1200" dirty="0" smtClean="0">
                <a:solidFill>
                  <a:schemeClr val="tx1"/>
                </a:solidFill>
                <a:effectLst/>
                <a:latin typeface="+mn-lt"/>
                <a:ea typeface="+mn-ea"/>
                <a:cs typeface="+mn-cs"/>
              </a:rPr>
              <a:t> of the </a:t>
            </a:r>
            <a:r>
              <a:rPr lang="en-US" sz="1200" kern="1200" dirty="0" err="1" smtClean="0">
                <a:solidFill>
                  <a:schemeClr val="tx1"/>
                </a:solidFill>
                <a:effectLst/>
                <a:latin typeface="+mn-lt"/>
                <a:ea typeface="+mn-ea"/>
                <a:cs typeface="+mn-cs"/>
              </a:rPr>
              <a:t>Zh</a:t>
            </a:r>
            <a:r>
              <a:rPr lang="en-US" sz="1200" kern="1200" dirty="0" smtClean="0">
                <a:solidFill>
                  <a:schemeClr val="tx1"/>
                </a:solidFill>
                <a:effectLst/>
                <a:latin typeface="+mn-lt"/>
                <a:ea typeface="+mn-ea"/>
                <a:cs typeface="+mn-cs"/>
              </a:rPr>
              <a:t>-&gt;</a:t>
            </a:r>
            <a:r>
              <a:rPr lang="en-US" sz="1200" kern="1200" dirty="0" err="1" smtClean="0">
                <a:solidFill>
                  <a:schemeClr val="tx1"/>
                </a:solidFill>
                <a:effectLst/>
                <a:latin typeface="+mn-lt"/>
                <a:ea typeface="+mn-ea"/>
                <a:cs typeface="+mn-cs"/>
              </a:rPr>
              <a:t>llbb</a:t>
            </a:r>
            <a:r>
              <a:rPr lang="en-US" sz="1200" kern="1200" dirty="0" smtClean="0">
                <a:solidFill>
                  <a:schemeClr val="tx1"/>
                </a:solidFill>
                <a:effectLst/>
                <a:latin typeface="+mn-lt"/>
                <a:ea typeface="+mn-ea"/>
                <a:cs typeface="+mn-cs"/>
              </a:rPr>
              <a:t> channel (Point to diagram) for the published 7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result and performed the first analysis at 8 </a:t>
            </a:r>
            <a:r>
              <a:rPr lang="en-US" sz="1200" kern="1200" dirty="0" err="1" smtClean="0">
                <a:solidFill>
                  <a:schemeClr val="tx1"/>
                </a:solidFill>
                <a:effectLst/>
                <a:latin typeface="+mn-lt"/>
                <a:ea typeface="+mn-ea"/>
                <a:cs typeface="+mn-cs"/>
              </a:rPr>
              <a:t>TeV</a:t>
            </a:r>
            <a:r>
              <a:rPr lang="en-US" sz="1200" kern="1200" dirty="0" smtClean="0">
                <a:solidFill>
                  <a:schemeClr val="tx1"/>
                </a:solidFill>
                <a:effectLst/>
                <a:latin typeface="+mn-lt"/>
                <a:ea typeface="+mn-ea"/>
                <a:cs typeface="+mn-cs"/>
              </a:rPr>
              <a:t> leading to a preliminary public result for EPS 2013</a:t>
            </a:r>
          </a:p>
          <a:p>
            <a:pPr lvl="0"/>
            <a:endParaRPr lang="en-US" dirty="0" smtClean="0"/>
          </a:p>
          <a:p>
            <a:pPr lvl="0"/>
            <a:r>
              <a:rPr lang="en-US" sz="1200" kern="1200" dirty="0" smtClean="0">
                <a:solidFill>
                  <a:schemeClr val="tx1"/>
                </a:solidFill>
                <a:effectLst/>
                <a:latin typeface="+mn-lt"/>
                <a:ea typeface="+mn-ea"/>
                <a:cs typeface="+mn-cs"/>
              </a:rPr>
              <a:t>This plot (point to diagram) shows the reconstructed Higgs mass (</a:t>
            </a:r>
            <a:r>
              <a:rPr lang="en-US" sz="1200" kern="1200" dirty="0" err="1" smtClean="0">
                <a:solidFill>
                  <a:schemeClr val="tx1"/>
                </a:solidFill>
                <a:effectLst/>
                <a:latin typeface="+mn-lt"/>
                <a:ea typeface="+mn-ea"/>
                <a:cs typeface="+mn-cs"/>
              </a:rPr>
              <a:t>mbb</a:t>
            </a:r>
            <a:r>
              <a:rPr lang="en-US" sz="1200" kern="1200" dirty="0" smtClean="0">
                <a:solidFill>
                  <a:schemeClr val="tx1"/>
                </a:solidFill>
                <a:effectLst/>
                <a:latin typeface="+mn-lt"/>
                <a:ea typeface="+mn-ea"/>
                <a:cs typeface="+mn-cs"/>
              </a:rPr>
              <a:t>) for the full run-1 results after subtracting the non-</a:t>
            </a:r>
            <a:r>
              <a:rPr lang="en-US" sz="1200" kern="1200" dirty="0" err="1" smtClean="0">
                <a:solidFill>
                  <a:schemeClr val="tx1"/>
                </a:solidFill>
                <a:effectLst/>
                <a:latin typeface="+mn-lt"/>
                <a:ea typeface="+mn-ea"/>
                <a:cs typeface="+mn-cs"/>
              </a:rPr>
              <a:t>diboson</a:t>
            </a:r>
            <a:r>
              <a:rPr lang="en-US" sz="1200" kern="1200" dirty="0" smtClean="0">
                <a:solidFill>
                  <a:schemeClr val="tx1"/>
                </a:solidFill>
                <a:effectLst/>
                <a:latin typeface="+mn-lt"/>
                <a:ea typeface="+mn-ea"/>
                <a:cs typeface="+mn-cs"/>
              </a:rPr>
              <a:t> backgrounds with the contribution from SM </a:t>
            </a:r>
            <a:r>
              <a:rPr lang="en-US" sz="1200" kern="1200" dirty="0" err="1" smtClean="0">
                <a:solidFill>
                  <a:schemeClr val="tx1"/>
                </a:solidFill>
                <a:effectLst/>
                <a:latin typeface="+mn-lt"/>
                <a:ea typeface="+mn-ea"/>
                <a:cs typeface="+mn-cs"/>
              </a:rPr>
              <a:t>dibosons</a:t>
            </a:r>
            <a:r>
              <a:rPr lang="en-US" sz="1200" kern="1200" dirty="0" smtClean="0">
                <a:solidFill>
                  <a:schemeClr val="tx1"/>
                </a:solidFill>
                <a:effectLst/>
                <a:latin typeface="+mn-lt"/>
                <a:ea typeface="+mn-ea"/>
                <a:cs typeface="+mn-cs"/>
              </a:rPr>
              <a:t> and expected Higgs signal shown</a:t>
            </a:r>
          </a:p>
          <a:p>
            <a:pPr lvl="1"/>
            <a:r>
              <a:rPr lang="en-US" sz="1200" kern="1200" dirty="0" smtClean="0">
                <a:solidFill>
                  <a:schemeClr val="tx1"/>
                </a:solidFill>
                <a:effectLst/>
                <a:latin typeface="+mn-lt"/>
                <a:ea typeface="+mn-ea"/>
                <a:cs typeface="+mn-cs"/>
              </a:rPr>
              <a:t>This analysis has the best expected sensitivity in this channel, being </a:t>
            </a:r>
            <a:r>
              <a:rPr lang="el-GR" sz="1200" kern="1200" dirty="0" smtClean="0">
                <a:solidFill>
                  <a:schemeClr val="tx1"/>
                </a:solidFill>
                <a:effectLst/>
                <a:latin typeface="+mn-lt"/>
                <a:ea typeface="+mn-ea"/>
                <a:cs typeface="+mn-cs"/>
              </a:rPr>
              <a:t>2.6σ</a:t>
            </a:r>
            <a:r>
              <a:rPr lang="en-US" sz="1200" kern="1200" dirty="0" smtClean="0">
                <a:solidFill>
                  <a:schemeClr val="tx1"/>
                </a:solidFill>
                <a:effectLst/>
                <a:latin typeface="+mn-lt"/>
                <a:ea typeface="+mn-ea"/>
                <a:cs typeface="+mn-cs"/>
              </a:rPr>
              <a:t>, although we were somewhat unlucky since the observed significance is 1.4</a:t>
            </a:r>
            <a:r>
              <a:rPr lang="el-GR" sz="1200" kern="1200" dirty="0" smtClean="0">
                <a:solidFill>
                  <a:schemeClr val="tx1"/>
                </a:solidFill>
                <a:effectLst/>
                <a:latin typeface="+mn-lt"/>
                <a:ea typeface="+mn-ea"/>
                <a:cs typeface="+mn-cs"/>
              </a:rPr>
              <a:t>σ</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Although it is not yet sensitive enough to show a clear H signal it will be an important measurement channel in run-2 LHC with boosted jet techniques playing an important role at the higher </a:t>
            </a:r>
            <a:r>
              <a:rPr lang="en-US" sz="1200" kern="1200" dirty="0" err="1" smtClean="0">
                <a:solidFill>
                  <a:schemeClr val="tx1"/>
                </a:solidFill>
                <a:effectLst/>
                <a:latin typeface="+mn-lt"/>
                <a:ea typeface="+mn-ea"/>
                <a:cs typeface="+mn-cs"/>
              </a:rPr>
              <a:t>CoM</a:t>
            </a:r>
            <a:r>
              <a:rPr lang="en-US" sz="1200" kern="1200" dirty="0" smtClean="0">
                <a:solidFill>
                  <a:schemeClr val="tx1"/>
                </a:solidFill>
                <a:effectLst/>
                <a:latin typeface="+mn-lt"/>
                <a:ea typeface="+mn-ea"/>
                <a:cs typeface="+mn-cs"/>
              </a:rPr>
              <a:t> energy</a:t>
            </a:r>
          </a:p>
          <a:p>
            <a:pPr lvl="0"/>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7</a:t>
            </a:fld>
            <a:endParaRPr lang="en-US"/>
          </a:p>
        </p:txBody>
      </p:sp>
    </p:spTree>
    <p:extLst>
      <p:ext uri="{BB962C8B-B14F-4D97-AF65-F5344CB8AC3E}">
        <p14:creationId xmlns:p14="http://schemas.microsoft.com/office/powerpoint/2010/main" val="2710067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SUSY and generic 2HDMs predicts …</a:t>
            </a:r>
          </a:p>
          <a:p>
            <a:endParaRPr lang="en-US" dirty="0" smtClean="0"/>
          </a:p>
          <a:p>
            <a:r>
              <a:rPr lang="en-US" sz="1200" kern="1200" dirty="0" smtClean="0">
                <a:solidFill>
                  <a:schemeClr val="tx1"/>
                </a:solidFill>
                <a:effectLst/>
                <a:latin typeface="+mn-lt"/>
                <a:ea typeface="+mn-ea"/>
                <a:cs typeface="+mn-cs"/>
              </a:rPr>
              <a:t>It is important to try to search for all new possibilities and based on my experience in the </a:t>
            </a:r>
            <a:r>
              <a:rPr lang="en-US" sz="1200" kern="1200" dirty="0" err="1" smtClean="0">
                <a:solidFill>
                  <a:schemeClr val="tx1"/>
                </a:solidFill>
                <a:effectLst/>
                <a:latin typeface="+mn-lt"/>
                <a:ea typeface="+mn-ea"/>
                <a:cs typeface="+mn-cs"/>
              </a:rPr>
              <a:t>lepton+jets</a:t>
            </a:r>
            <a:r>
              <a:rPr lang="en-US" sz="1200" kern="1200" dirty="0" smtClean="0">
                <a:solidFill>
                  <a:schemeClr val="tx1"/>
                </a:solidFill>
                <a:effectLst/>
                <a:latin typeface="+mn-lt"/>
                <a:ea typeface="+mn-ea"/>
                <a:cs typeface="+mn-cs"/>
              </a:rPr>
              <a:t> final state, I developed several BSM Higgs searches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8</a:t>
            </a:fld>
            <a:endParaRPr lang="en-US"/>
          </a:p>
        </p:txBody>
      </p:sp>
    </p:spTree>
    <p:extLst>
      <p:ext uri="{BB962C8B-B14F-4D97-AF65-F5344CB8AC3E}">
        <p14:creationId xmlns:p14="http://schemas.microsoft.com/office/powerpoint/2010/main" val="1899430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an extension of the analysis that helped to rule out early Higgs mass phase space</a:t>
            </a:r>
          </a:p>
          <a:p>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it allows to search up to Higher mass, aided by including a boosted-jet topology where both quarks are reconstructed in the same jet, which I introduced</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quite challenging since it involves taking into account production in 3 different modes, </a:t>
            </a:r>
            <a:r>
              <a:rPr lang="en-US" sz="1200" kern="1200" dirty="0" err="1" smtClean="0">
                <a:solidFill>
                  <a:schemeClr val="tx1"/>
                </a:solidFill>
                <a:effectLst/>
                <a:latin typeface="+mn-lt"/>
                <a:ea typeface="+mn-ea"/>
                <a:cs typeface="+mn-cs"/>
              </a:rPr>
              <a:t>ggF</a:t>
            </a:r>
            <a:r>
              <a:rPr lang="en-US" sz="1200" kern="1200" dirty="0" smtClean="0">
                <a:solidFill>
                  <a:schemeClr val="tx1"/>
                </a:solidFill>
                <a:effectLst/>
                <a:latin typeface="+mn-lt"/>
                <a:ea typeface="+mn-ea"/>
                <a:cs typeface="+mn-cs"/>
              </a:rPr>
              <a:t>, VBF and </a:t>
            </a:r>
            <a:r>
              <a:rPr lang="en-US" sz="1200" kern="1200" dirty="0" err="1" smtClean="0">
                <a:solidFill>
                  <a:schemeClr val="tx1"/>
                </a:solidFill>
                <a:effectLst/>
                <a:latin typeface="+mn-lt"/>
                <a:ea typeface="+mn-ea"/>
                <a:cs typeface="+mn-cs"/>
              </a:rPr>
              <a:t>bbH</a:t>
            </a:r>
            <a:r>
              <a:rPr lang="en-US" sz="1200" kern="1200" dirty="0" smtClean="0">
                <a:solidFill>
                  <a:schemeClr val="tx1"/>
                </a:solidFill>
                <a:effectLst/>
                <a:latin typeface="+mn-lt"/>
                <a:ea typeface="+mn-ea"/>
                <a:cs typeface="+mn-cs"/>
              </a:rPr>
              <a:t>, which vary over the model phase space, as well as the natural width of the resonance that can become large and lead to interference with the SM ZZ continuum background</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 played a major role in combining the results of four H-&gt;ZZ channels in different final states and am editor for a combined H-&gt;ZZ paper in preparation</a:t>
            </a:r>
          </a:p>
          <a:p>
            <a:endParaRPr lang="en-US" dirty="0"/>
          </a:p>
        </p:txBody>
      </p:sp>
      <p:sp>
        <p:nvSpPr>
          <p:cNvPr id="4" name="Slide Number Placeholder 3"/>
          <p:cNvSpPr>
            <a:spLocks noGrp="1"/>
          </p:cNvSpPr>
          <p:nvPr>
            <p:ph type="sldNum" sz="quarter" idx="10"/>
          </p:nvPr>
        </p:nvSpPr>
        <p:spPr/>
        <p:txBody>
          <a:bodyPr/>
          <a:lstStyle/>
          <a:p>
            <a:fld id="{FB9D963A-3A19-8844-BA01-48D9B026BF81}" type="slidenum">
              <a:rPr lang="en-US" smtClean="0"/>
              <a:t>9</a:t>
            </a:fld>
            <a:endParaRPr lang="en-US"/>
          </a:p>
        </p:txBody>
      </p:sp>
    </p:spTree>
    <p:extLst>
      <p:ext uri="{BB962C8B-B14F-4D97-AF65-F5344CB8AC3E}">
        <p14:creationId xmlns:p14="http://schemas.microsoft.com/office/powerpoint/2010/main" val="1731600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6" name="Group 5"/>
          <p:cNvGrpSpPr/>
          <p:nvPr userDrawn="1"/>
        </p:nvGrpSpPr>
        <p:grpSpPr>
          <a:xfrm>
            <a:off x="0" y="1"/>
            <a:ext cx="9157655" cy="2689946"/>
            <a:chOff x="0" y="1"/>
            <a:chExt cx="9157655" cy="2689946"/>
          </a:xfrm>
        </p:grpSpPr>
        <p:grpSp>
          <p:nvGrpSpPr>
            <p:cNvPr id="7" name="Group 10"/>
            <p:cNvGrpSpPr/>
            <p:nvPr/>
          </p:nvGrpSpPr>
          <p:grpSpPr>
            <a:xfrm>
              <a:off x="0" y="1"/>
              <a:ext cx="9157655" cy="2689946"/>
              <a:chOff x="0" y="1"/>
              <a:chExt cx="9144000" cy="2853802"/>
            </a:xfrm>
          </p:grpSpPr>
          <p:pic>
            <p:nvPicPr>
              <p:cNvPr id="9" name="Picture 8"/>
              <p:cNvPicPr>
                <a:picLocks noChangeAspect="1"/>
              </p:cNvPicPr>
              <p:nvPr/>
            </p:nvPicPr>
            <p:blipFill>
              <a:blip r:embed="rId2"/>
              <a:srcRect t="6037" b="3842"/>
              <a:stretch>
                <a:fillRect/>
              </a:stretch>
            </p:blipFill>
            <p:spPr>
              <a:xfrm>
                <a:off x="0" y="1"/>
                <a:ext cx="9144000" cy="2853802"/>
              </a:xfrm>
              <a:prstGeom prst="rect">
                <a:avLst/>
              </a:prstGeom>
            </p:spPr>
          </p:pic>
          <p:pic>
            <p:nvPicPr>
              <p:cNvPr id="10" name="Picture 9"/>
              <p:cNvPicPr>
                <a:picLocks noChangeAspect="1"/>
              </p:cNvPicPr>
              <p:nvPr/>
            </p:nvPicPr>
            <p:blipFill>
              <a:blip r:embed="rId3"/>
              <a:srcRect t="16758"/>
              <a:stretch>
                <a:fillRect/>
              </a:stretch>
            </p:blipFill>
            <p:spPr>
              <a:xfrm>
                <a:off x="6678753" y="317417"/>
                <a:ext cx="2465247" cy="2343167"/>
              </a:xfrm>
              <a:prstGeom prst="rect">
                <a:avLst/>
              </a:prstGeom>
            </p:spPr>
          </p:pic>
        </p:grpSp>
        <p:pic>
          <p:nvPicPr>
            <p:cNvPr id="8" name="Picture 7"/>
            <p:cNvPicPr>
              <a:picLocks noChangeAspect="1"/>
            </p:cNvPicPr>
            <p:nvPr/>
          </p:nvPicPr>
          <p:blipFill>
            <a:blip r:embed="rId4"/>
            <a:stretch>
              <a:fillRect/>
            </a:stretch>
          </p:blipFill>
          <p:spPr>
            <a:xfrm>
              <a:off x="6679642" y="392956"/>
              <a:ext cx="2478013" cy="453625"/>
            </a:xfrm>
            <a:prstGeom prst="rect">
              <a:avLst/>
            </a:prstGeom>
          </p:spPr>
        </p:pic>
      </p:grpSp>
      <p:pic>
        <p:nvPicPr>
          <p:cNvPr id="11" name="Picture 10"/>
          <p:cNvPicPr>
            <a:picLocks noChangeAspect="1"/>
          </p:cNvPicPr>
          <p:nvPr userDrawn="1"/>
        </p:nvPicPr>
        <p:blipFill>
          <a:blip r:embed="rId5"/>
          <a:stretch>
            <a:fillRect/>
          </a:stretch>
        </p:blipFill>
        <p:spPr>
          <a:xfrm>
            <a:off x="2582877" y="3317524"/>
            <a:ext cx="4114800" cy="1044900"/>
          </a:xfrm>
          <a:prstGeom prst="rect">
            <a:avLst/>
          </a:prstGeom>
        </p:spPr>
      </p:pic>
      <p:pic>
        <p:nvPicPr>
          <p:cNvPr id="12" name="Picture 11"/>
          <p:cNvPicPr>
            <a:picLocks noChangeAspect="1"/>
          </p:cNvPicPr>
          <p:nvPr userDrawn="1"/>
        </p:nvPicPr>
        <p:blipFill>
          <a:blip r:embed="rId6"/>
          <a:stretch>
            <a:fillRect/>
          </a:stretch>
        </p:blipFill>
        <p:spPr>
          <a:xfrm>
            <a:off x="68275" y="3940820"/>
            <a:ext cx="1828800" cy="2780778"/>
          </a:xfrm>
          <a:prstGeom prst="rect">
            <a:avLst/>
          </a:prstGeom>
        </p:spPr>
      </p:pic>
      <p:sp>
        <p:nvSpPr>
          <p:cNvPr id="14" name="Subtitle 2"/>
          <p:cNvSpPr txBox="1">
            <a:spLocks/>
          </p:cNvSpPr>
          <p:nvPr userDrawn="1"/>
        </p:nvSpPr>
        <p:spPr>
          <a:xfrm>
            <a:off x="730249" y="2886335"/>
            <a:ext cx="7681913" cy="531812"/>
          </a:xfrm>
          <a:prstGeom prst="rect">
            <a:avLst/>
          </a:prstGeom>
        </p:spPr>
        <p:txBody>
          <a:bodyPr vert="horz" lIns="0" tIns="0" rIns="0" bIns="0" rtlCol="0">
            <a:normAutofit/>
          </a:bodyPr>
          <a:lstStyle/>
          <a:p>
            <a:pPr marL="0" marR="0" lvl="0" indent="0" algn="ctr" defTabSz="914363" rtl="0" eaLnBrk="1" fontAlgn="auto" latinLnBrk="0" hangingPunct="1">
              <a:lnSpc>
                <a:spcPct val="90000"/>
              </a:lnSpc>
              <a:spcBef>
                <a:spcPts val="0"/>
              </a:spcBef>
              <a:spcAft>
                <a:spcPts val="0"/>
              </a:spcAft>
              <a:buClr>
                <a:srgbClr val="2C5899"/>
              </a:buClr>
              <a:buSzTx/>
              <a:buFontTx/>
              <a:buNone/>
              <a:tabLst/>
              <a:defRPr/>
            </a:pPr>
            <a:r>
              <a:rPr kumimoji="0" lang="en-US" sz="3200" b="1" i="0" u="none" strike="noStrike" kern="1200" cap="none" spc="0" normalizeH="0" baseline="0" noProof="0" dirty="0" smtClean="0">
                <a:ln>
                  <a:solidFill>
                    <a:schemeClr val="bg1">
                      <a:lumMod val="50000"/>
                      <a:lumOff val="50000"/>
                    </a:schemeClr>
                  </a:solidFill>
                </a:ln>
                <a:solidFill>
                  <a:srgbClr val="245090"/>
                </a:solidFill>
                <a:effectLst/>
                <a:uLnTx/>
                <a:uFillTx/>
                <a:latin typeface="+mn-lt"/>
                <a:ea typeface="+mn-ea"/>
                <a:cs typeface="+mn-cs"/>
              </a:rPr>
              <a:t>Carl Gwilliam</a:t>
            </a:r>
          </a:p>
          <a:p>
            <a:pPr marL="0" marR="0" lvl="0" indent="0" algn="l" defTabSz="914363" rtl="0" eaLnBrk="1" fontAlgn="auto" latinLnBrk="0" hangingPunct="1">
              <a:lnSpc>
                <a:spcPct val="90000"/>
              </a:lnSpc>
              <a:spcBef>
                <a:spcPts val="0"/>
              </a:spcBef>
              <a:spcAft>
                <a:spcPts val="0"/>
              </a:spcAft>
              <a:buClr>
                <a:srgbClr val="2C5899"/>
              </a:buClr>
              <a:buSzTx/>
              <a:buFontTx/>
              <a:buNone/>
              <a:tabLst/>
              <a:defRPr/>
            </a:pP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7"/>
          <a:srcRect r="104"/>
          <a:stretch>
            <a:fillRect/>
          </a:stretch>
        </p:blipFill>
        <p:spPr>
          <a:xfrm>
            <a:off x="-1" y="2568510"/>
            <a:ext cx="9154800" cy="356020"/>
          </a:xfrm>
          <a:prstGeom prst="rect">
            <a:avLst/>
          </a:prstGeom>
        </p:spPr>
      </p:pic>
      <p:sp>
        <p:nvSpPr>
          <p:cNvPr id="16"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lvl1pPr algn="ctr">
              <a:defRPr/>
            </a:lvl1pPr>
          </a:lstStyle>
          <a:p>
            <a:r>
              <a:rPr lang="en-US" smtClean="0"/>
              <a:t>Click to edit Master title style</a:t>
            </a:r>
            <a:endParaRPr lang="en-US" dirty="0"/>
          </a:p>
        </p:txBody>
      </p:sp>
      <p:sp>
        <p:nvSpPr>
          <p:cNvPr id="3" name="Text Placeholder 2"/>
          <p:cNvSpPr>
            <a:spLocks noGrp="1"/>
          </p:cNvSpPr>
          <p:nvPr>
            <p:ph type="body" sz="quarter" idx="10" hasCustomPrompt="1"/>
          </p:nvPr>
        </p:nvSpPr>
        <p:spPr>
          <a:xfrm>
            <a:off x="1897063" y="6015932"/>
            <a:ext cx="7151687" cy="338554"/>
          </a:xfrm>
        </p:spPr>
        <p:txBody>
          <a:bodyPr/>
          <a:lstStyle>
            <a:lvl1pPr marL="0" indent="0" algn="r">
              <a:buFont typeface="Arial"/>
              <a:buNone/>
              <a:defRPr baseline="0"/>
            </a:lvl1pPr>
          </a:lstStyle>
          <a:p>
            <a:pPr lvl="0"/>
            <a:r>
              <a:rPr lang="x-none" dirty="0" smtClean="0"/>
              <a:t>Date + Venue</a:t>
            </a:r>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6" name="Group 5"/>
          <p:cNvGrpSpPr/>
          <p:nvPr userDrawn="1"/>
        </p:nvGrpSpPr>
        <p:grpSpPr>
          <a:xfrm>
            <a:off x="0" y="1"/>
            <a:ext cx="9157655" cy="2689946"/>
            <a:chOff x="0" y="1"/>
            <a:chExt cx="9157655" cy="2689946"/>
          </a:xfrm>
        </p:grpSpPr>
        <p:grpSp>
          <p:nvGrpSpPr>
            <p:cNvPr id="7" name="Group 10"/>
            <p:cNvGrpSpPr/>
            <p:nvPr/>
          </p:nvGrpSpPr>
          <p:grpSpPr>
            <a:xfrm>
              <a:off x="0" y="1"/>
              <a:ext cx="9157655" cy="2689946"/>
              <a:chOff x="0" y="1"/>
              <a:chExt cx="9144000" cy="2853802"/>
            </a:xfrm>
          </p:grpSpPr>
          <p:pic>
            <p:nvPicPr>
              <p:cNvPr id="9" name="Picture 8"/>
              <p:cNvPicPr>
                <a:picLocks noChangeAspect="1"/>
              </p:cNvPicPr>
              <p:nvPr/>
            </p:nvPicPr>
            <p:blipFill>
              <a:blip r:embed="rId2"/>
              <a:srcRect t="6037" b="3842"/>
              <a:stretch>
                <a:fillRect/>
              </a:stretch>
            </p:blipFill>
            <p:spPr>
              <a:xfrm>
                <a:off x="0" y="1"/>
                <a:ext cx="9144000" cy="2853802"/>
              </a:xfrm>
              <a:prstGeom prst="rect">
                <a:avLst/>
              </a:prstGeom>
            </p:spPr>
          </p:pic>
          <p:pic>
            <p:nvPicPr>
              <p:cNvPr id="10" name="Picture 9"/>
              <p:cNvPicPr>
                <a:picLocks noChangeAspect="1"/>
              </p:cNvPicPr>
              <p:nvPr/>
            </p:nvPicPr>
            <p:blipFill>
              <a:blip r:embed="rId3"/>
              <a:srcRect t="16758"/>
              <a:stretch>
                <a:fillRect/>
              </a:stretch>
            </p:blipFill>
            <p:spPr>
              <a:xfrm>
                <a:off x="6678753" y="317417"/>
                <a:ext cx="2465247" cy="2343167"/>
              </a:xfrm>
              <a:prstGeom prst="rect">
                <a:avLst/>
              </a:prstGeom>
            </p:spPr>
          </p:pic>
        </p:grpSp>
        <p:pic>
          <p:nvPicPr>
            <p:cNvPr id="8" name="Picture 7"/>
            <p:cNvPicPr>
              <a:picLocks noChangeAspect="1"/>
            </p:cNvPicPr>
            <p:nvPr/>
          </p:nvPicPr>
          <p:blipFill>
            <a:blip r:embed="rId4"/>
            <a:stretch>
              <a:fillRect/>
            </a:stretch>
          </p:blipFill>
          <p:spPr>
            <a:xfrm>
              <a:off x="6679642" y="392956"/>
              <a:ext cx="2478013" cy="453625"/>
            </a:xfrm>
            <a:prstGeom prst="rect">
              <a:avLst/>
            </a:prstGeom>
          </p:spPr>
        </p:pic>
      </p:grpSp>
      <p:pic>
        <p:nvPicPr>
          <p:cNvPr id="11" name="Picture 10"/>
          <p:cNvPicPr>
            <a:picLocks noChangeAspect="1"/>
          </p:cNvPicPr>
          <p:nvPr userDrawn="1"/>
        </p:nvPicPr>
        <p:blipFill>
          <a:blip r:embed="rId5"/>
          <a:stretch>
            <a:fillRect/>
          </a:stretch>
        </p:blipFill>
        <p:spPr>
          <a:xfrm>
            <a:off x="2582877" y="3317524"/>
            <a:ext cx="4114800" cy="1044900"/>
          </a:xfrm>
          <a:prstGeom prst="rect">
            <a:avLst/>
          </a:prstGeom>
        </p:spPr>
      </p:pic>
      <p:pic>
        <p:nvPicPr>
          <p:cNvPr id="12" name="Picture 11"/>
          <p:cNvPicPr>
            <a:picLocks noChangeAspect="1"/>
          </p:cNvPicPr>
          <p:nvPr userDrawn="1"/>
        </p:nvPicPr>
        <p:blipFill>
          <a:blip r:embed="rId6"/>
          <a:stretch>
            <a:fillRect/>
          </a:stretch>
        </p:blipFill>
        <p:spPr>
          <a:xfrm>
            <a:off x="68275" y="3940820"/>
            <a:ext cx="1828800" cy="2780778"/>
          </a:xfrm>
          <a:prstGeom prst="rect">
            <a:avLst/>
          </a:prstGeom>
        </p:spPr>
      </p:pic>
      <p:sp>
        <p:nvSpPr>
          <p:cNvPr id="14" name="Subtitle 2"/>
          <p:cNvSpPr txBox="1">
            <a:spLocks/>
          </p:cNvSpPr>
          <p:nvPr userDrawn="1"/>
        </p:nvSpPr>
        <p:spPr>
          <a:xfrm>
            <a:off x="730249" y="2886335"/>
            <a:ext cx="7681913" cy="531812"/>
          </a:xfrm>
          <a:prstGeom prst="rect">
            <a:avLst/>
          </a:prstGeom>
        </p:spPr>
        <p:txBody>
          <a:bodyPr vert="horz" lIns="0" tIns="0" rIns="0" bIns="0" rtlCol="0">
            <a:normAutofit/>
          </a:bodyPr>
          <a:lstStyle/>
          <a:p>
            <a:pPr marL="0" marR="0" lvl="0" indent="0" algn="ctr" defTabSz="914363" rtl="0" eaLnBrk="1" fontAlgn="auto" latinLnBrk="0" hangingPunct="1">
              <a:lnSpc>
                <a:spcPct val="90000"/>
              </a:lnSpc>
              <a:spcBef>
                <a:spcPts val="0"/>
              </a:spcBef>
              <a:spcAft>
                <a:spcPts val="0"/>
              </a:spcAft>
              <a:buClr>
                <a:srgbClr val="2C5899"/>
              </a:buClr>
              <a:buSzTx/>
              <a:buFontTx/>
              <a:buNone/>
              <a:tabLst/>
              <a:defRPr/>
            </a:pPr>
            <a:r>
              <a:rPr kumimoji="0" lang="en-US" sz="3200" b="1" i="0" u="none" strike="noStrike" kern="1200" cap="none" spc="0" normalizeH="0" baseline="0" noProof="0" dirty="0" smtClean="0">
                <a:ln>
                  <a:solidFill>
                    <a:schemeClr val="bg1">
                      <a:lumMod val="50000"/>
                      <a:lumOff val="50000"/>
                    </a:schemeClr>
                  </a:solidFill>
                </a:ln>
                <a:solidFill>
                  <a:srgbClr val="245090"/>
                </a:solidFill>
                <a:effectLst/>
                <a:uLnTx/>
                <a:uFillTx/>
                <a:latin typeface="+mn-lt"/>
                <a:ea typeface="+mn-ea"/>
                <a:cs typeface="+mn-cs"/>
              </a:rPr>
              <a:t>Carl Gwilliam</a:t>
            </a:r>
          </a:p>
          <a:p>
            <a:pPr marL="0" marR="0" lvl="0" indent="0" algn="l" defTabSz="914363" rtl="0" eaLnBrk="1" fontAlgn="auto" latinLnBrk="0" hangingPunct="1">
              <a:lnSpc>
                <a:spcPct val="90000"/>
              </a:lnSpc>
              <a:spcBef>
                <a:spcPts val="0"/>
              </a:spcBef>
              <a:spcAft>
                <a:spcPts val="0"/>
              </a:spcAft>
              <a:buClr>
                <a:srgbClr val="2C5899"/>
              </a:buClr>
              <a:buSzTx/>
              <a:buFontTx/>
              <a:buNone/>
              <a:tabLst/>
              <a:defRPr/>
            </a:pP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pic>
        <p:nvPicPr>
          <p:cNvPr id="15" name="Picture 14"/>
          <p:cNvPicPr>
            <a:picLocks noChangeAspect="1"/>
          </p:cNvPicPr>
          <p:nvPr userDrawn="1"/>
        </p:nvPicPr>
        <p:blipFill>
          <a:blip r:embed="rId7"/>
          <a:srcRect r="104"/>
          <a:stretch>
            <a:fillRect/>
          </a:stretch>
        </p:blipFill>
        <p:spPr>
          <a:xfrm>
            <a:off x="-1" y="2568510"/>
            <a:ext cx="9154800" cy="356020"/>
          </a:xfrm>
          <a:prstGeom prst="rect">
            <a:avLst/>
          </a:prstGeom>
        </p:spPr>
      </p:pic>
      <p:sp>
        <p:nvSpPr>
          <p:cNvPr id="16"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lvl1pPr algn="ctr">
              <a:defRPr/>
            </a:lvl1pPr>
          </a:lstStyle>
          <a:p>
            <a:r>
              <a:rPr lang="en-US" smtClean="0"/>
              <a:t>Click to edit Master title style</a:t>
            </a:r>
            <a:endParaRPr lang="en-US" dirty="0"/>
          </a:p>
        </p:txBody>
      </p:sp>
      <p:sp>
        <p:nvSpPr>
          <p:cNvPr id="3" name="Text Placeholder 2"/>
          <p:cNvSpPr>
            <a:spLocks noGrp="1"/>
          </p:cNvSpPr>
          <p:nvPr>
            <p:ph type="body" sz="quarter" idx="10" hasCustomPrompt="1"/>
          </p:nvPr>
        </p:nvSpPr>
        <p:spPr>
          <a:xfrm>
            <a:off x="1897063" y="6053288"/>
            <a:ext cx="7151687" cy="338554"/>
          </a:xfrm>
        </p:spPr>
        <p:txBody>
          <a:bodyPr/>
          <a:lstStyle>
            <a:lvl1pPr marL="0" indent="0" algn="r">
              <a:buFont typeface="Arial"/>
              <a:buNone/>
              <a:defRPr baseline="0"/>
            </a:lvl1pPr>
          </a:lstStyle>
          <a:p>
            <a:pPr lvl="0"/>
            <a:r>
              <a:rPr lang="x-none" dirty="0" smtClean="0"/>
              <a:t>Date + Venue</a:t>
            </a:r>
          </a:p>
        </p:txBody>
      </p:sp>
      <p:pic>
        <p:nvPicPr>
          <p:cNvPr id="13" name="Picture 12"/>
          <p:cNvPicPr>
            <a:picLocks noChangeAspect="1"/>
          </p:cNvPicPr>
          <p:nvPr userDrawn="1"/>
        </p:nvPicPr>
        <p:blipFill rotWithShape="1">
          <a:blip r:embed="rId8"/>
          <a:srcRect b="28571"/>
          <a:stretch/>
        </p:blipFill>
        <p:spPr>
          <a:xfrm>
            <a:off x="3492500" y="4775200"/>
            <a:ext cx="2324100" cy="1008724"/>
          </a:xfrm>
          <a:prstGeom prst="rect">
            <a:avLst/>
          </a:prstGeom>
        </p:spPr>
      </p:pic>
      <p:sp>
        <p:nvSpPr>
          <p:cNvPr id="17" name="Subtitle 2"/>
          <p:cNvSpPr txBox="1">
            <a:spLocks/>
          </p:cNvSpPr>
          <p:nvPr userDrawn="1"/>
        </p:nvSpPr>
        <p:spPr>
          <a:xfrm>
            <a:off x="768349" y="4346835"/>
            <a:ext cx="7681913" cy="531812"/>
          </a:xfrm>
          <a:prstGeom prst="rect">
            <a:avLst/>
          </a:prstGeom>
        </p:spPr>
        <p:txBody>
          <a:bodyPr vert="horz" lIns="0" tIns="0" rIns="0" bIns="0" rtlCol="0">
            <a:normAutofit/>
          </a:bodyPr>
          <a:lstStyle/>
          <a:p>
            <a:pPr marL="0" marR="0" lvl="0" indent="0" algn="ctr" defTabSz="914363" rtl="0" eaLnBrk="1" fontAlgn="auto" latinLnBrk="0" hangingPunct="1">
              <a:lnSpc>
                <a:spcPct val="90000"/>
              </a:lnSpc>
              <a:spcBef>
                <a:spcPts val="0"/>
              </a:spcBef>
              <a:spcAft>
                <a:spcPts val="0"/>
              </a:spcAft>
              <a:buClr>
                <a:srgbClr val="2C5899"/>
              </a:buClr>
              <a:buSzTx/>
              <a:buFontTx/>
              <a:buNone/>
              <a:tabLst/>
              <a:defRPr/>
            </a:pPr>
            <a:r>
              <a:rPr kumimoji="0" lang="en-US" sz="3200" b="1" i="0" u="none" strike="noStrike" kern="1200" cap="none" spc="0" normalizeH="0" baseline="0" noProof="0" dirty="0" smtClean="0">
                <a:ln>
                  <a:solidFill>
                    <a:schemeClr val="bg1">
                      <a:lumMod val="50000"/>
                      <a:lumOff val="50000"/>
                    </a:schemeClr>
                  </a:solidFill>
                </a:ln>
                <a:solidFill>
                  <a:srgbClr val="245090"/>
                </a:solidFill>
                <a:effectLst/>
                <a:uLnTx/>
                <a:uFillTx/>
                <a:latin typeface="+mn-lt"/>
                <a:ea typeface="+mn-ea"/>
                <a:cs typeface="+mn-cs"/>
              </a:rPr>
              <a:t>Marie-Helene</a:t>
            </a:r>
            <a:r>
              <a:rPr kumimoji="0" lang="en-US" sz="3200" b="1" i="0" u="none" strike="noStrike" kern="1200" cap="none" spc="0" normalizeH="0" noProof="0" dirty="0" smtClean="0">
                <a:ln>
                  <a:solidFill>
                    <a:schemeClr val="bg1">
                      <a:lumMod val="50000"/>
                      <a:lumOff val="50000"/>
                    </a:schemeClr>
                  </a:solidFill>
                </a:ln>
                <a:solidFill>
                  <a:srgbClr val="245090"/>
                </a:solidFill>
                <a:effectLst/>
                <a:uLnTx/>
                <a:uFillTx/>
                <a:latin typeface="+mn-lt"/>
                <a:ea typeface="+mn-ea"/>
                <a:cs typeface="+mn-cs"/>
              </a:rPr>
              <a:t> </a:t>
            </a:r>
            <a:r>
              <a:rPr kumimoji="0" lang="en-US" sz="3200" b="1" i="0" u="none" strike="noStrike" kern="1200" cap="none" spc="0" normalizeH="0" noProof="0" dirty="0" err="1" smtClean="0">
                <a:ln>
                  <a:solidFill>
                    <a:schemeClr val="bg1">
                      <a:lumMod val="50000"/>
                      <a:lumOff val="50000"/>
                    </a:schemeClr>
                  </a:solidFill>
                </a:ln>
                <a:solidFill>
                  <a:srgbClr val="245090"/>
                </a:solidFill>
                <a:effectLst/>
                <a:uLnTx/>
                <a:uFillTx/>
                <a:latin typeface="+mn-lt"/>
                <a:ea typeface="+mn-ea"/>
                <a:cs typeface="+mn-cs"/>
              </a:rPr>
              <a:t>Genest</a:t>
            </a:r>
            <a:endParaRPr kumimoji="0" lang="en-US" sz="3200" b="1" i="0" u="none" strike="noStrike" kern="1200" cap="none" spc="0" normalizeH="0" baseline="0" noProof="0" dirty="0" smtClean="0">
              <a:ln>
                <a:solidFill>
                  <a:schemeClr val="bg1">
                    <a:lumMod val="50000"/>
                    <a:lumOff val="50000"/>
                  </a:schemeClr>
                </a:solidFill>
              </a:ln>
              <a:solidFill>
                <a:srgbClr val="245090"/>
              </a:solidFill>
              <a:effectLst/>
              <a:uLnTx/>
              <a:uFillTx/>
              <a:latin typeface="+mn-lt"/>
              <a:ea typeface="+mn-ea"/>
              <a:cs typeface="+mn-cs"/>
            </a:endParaRPr>
          </a:p>
          <a:p>
            <a:pPr marL="0" marR="0" lvl="0" indent="0" algn="l" defTabSz="914363" rtl="0" eaLnBrk="1" fontAlgn="auto" latinLnBrk="0" hangingPunct="1">
              <a:lnSpc>
                <a:spcPct val="90000"/>
              </a:lnSpc>
              <a:spcBef>
                <a:spcPts val="0"/>
              </a:spcBef>
              <a:spcAft>
                <a:spcPts val="0"/>
              </a:spcAft>
              <a:buClr>
                <a:srgbClr val="2C5899"/>
              </a:buClr>
              <a:buSzTx/>
              <a:buFontTx/>
              <a:buNone/>
              <a:tabLst/>
              <a:defRPr/>
            </a:pPr>
            <a:endParaRPr kumimoji="0" lang="en-US" sz="3200" b="0" i="0" u="none" strike="noStrike" kern="1200" cap="none" spc="0" normalizeH="0" baseline="0" noProof="0" dirty="0" smtClean="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30571035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7"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6"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7"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8" name="Footer Placeholder 4"/>
          <p:cNvSpPr>
            <a:spLocks noGrp="1"/>
          </p:cNvSpPr>
          <p:nvPr>
            <p:ph type="ftr" sz="quarter" idx="11"/>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9" name="Slide Number Placeholder 5"/>
          <p:cNvSpPr>
            <a:spLocks noGrp="1"/>
          </p:cNvSpPr>
          <p:nvPr>
            <p:ph type="sldNum" sz="quarter" idx="12"/>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4"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5"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352047"/>
            <a:ext cx="8382000" cy="677108"/>
          </a:xfrm>
        </p:spPr>
        <p:txBody>
          <a:bodyPr/>
          <a:lstStyle>
            <a:lvl1pPr>
              <a:defRPr>
                <a:solidFill>
                  <a:srgbClr val="245090"/>
                </a:solidFill>
              </a:defRPr>
            </a:lvl1pPr>
          </a:lstStyle>
          <a:p>
            <a:r>
              <a:rPr lang="en-US" smtClean="0"/>
              <a:t>Click to edit Master title style</a:t>
            </a:r>
            <a:endParaRPr lang="en-US" dirty="0"/>
          </a:p>
        </p:txBody>
      </p:sp>
      <p:sp>
        <p:nvSpPr>
          <p:cNvPr id="3"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245090"/>
                </a:solidFill>
              </a:defRPr>
            </a:lvl1pPr>
          </a:lstStyle>
          <a:p>
            <a:r>
              <a:rPr lang="x-none" smtClean="0"/>
              <a:t>21/07/2014</a:t>
            </a:r>
            <a:endParaRPr lang="en-US" dirty="0"/>
          </a:p>
        </p:txBody>
      </p:sp>
      <p:sp>
        <p:nvSpPr>
          <p:cNvPr id="4"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rgbClr val="245090"/>
                </a:solidFill>
              </a:defRPr>
            </a:lvl1pPr>
          </a:lstStyle>
          <a:p>
            <a:r>
              <a:rPr lang="es-ES_tradnl" smtClean="0"/>
              <a:t>Physics Coordination</a:t>
            </a:r>
            <a:endParaRPr lang="en-US" dirty="0"/>
          </a:p>
        </p:txBody>
      </p:sp>
      <p:sp>
        <p:nvSpPr>
          <p:cNvPr id="5"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extLst>
      <p:ext uri="{BB962C8B-B14F-4D97-AF65-F5344CB8AC3E}">
        <p14:creationId xmlns:p14="http://schemas.microsoft.com/office/powerpoint/2010/main" val="387262364"/>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1589666"/>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954929" y="6492875"/>
            <a:ext cx="2133600" cy="365125"/>
          </a:xfrm>
          <a:prstGeom prst="rect">
            <a:avLst/>
          </a:prstGeom>
        </p:spPr>
        <p:txBody>
          <a:bodyPr vert="horz" lIns="91440" tIns="45720" rIns="91440" bIns="45720" rtlCol="0" anchor="ctr"/>
          <a:lstStyle>
            <a:lvl1pPr algn="r">
              <a:defRPr sz="1200">
                <a:solidFill>
                  <a:srgbClr val="245090"/>
                </a:solidFill>
              </a:defRPr>
            </a:lvl1pPr>
          </a:lstStyle>
          <a:p>
            <a:fld id="{B183719B-2675-7D42-A782-CB292AF8D1CA}"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72" r:id="rId2"/>
    <p:sldLayoutId id="2147483665" r:id="rId3"/>
    <p:sldLayoutId id="2147483666" r:id="rId4"/>
    <p:sldLayoutId id="2147483667" r:id="rId5"/>
    <p:sldLayoutId id="2147483668" r:id="rId6"/>
    <p:sldLayoutId id="2147483669" r:id="rId7"/>
    <p:sldLayoutId id="2147483671" r:id="rId8"/>
    <p:sldLayoutId id="2147483670" r:id="rId9"/>
  </p:sldLayoutIdLst>
  <p:transition xmlns:p14="http://schemas.microsoft.com/office/powerpoint/2010/main">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solidFill>
            <a:schemeClr val="bg1"/>
          </a:soli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2"/>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13"/>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13"/>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13"/>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13"/>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7.png"/><Relationship Id="rId5" Type="http://schemas.openxmlformats.org/officeDocument/2006/relationships/oleObject" Target="../embeddings/Microsoft_Equation1.bin"/><Relationship Id="rId6" Type="http://schemas.openxmlformats.org/officeDocument/2006/relationships/image" Target="../media/image45.emf"/><Relationship Id="rId7" Type="http://schemas.openxmlformats.org/officeDocument/2006/relationships/oleObject" Target="../embeddings/Microsoft_Equation2.bin"/><Relationship Id="rId8" Type="http://schemas.openxmlformats.org/officeDocument/2006/relationships/image" Target="../media/image46.emf"/><Relationship Id="rId9" Type="http://schemas.openxmlformats.org/officeDocument/2006/relationships/image" Target="../media/image2.png"/><Relationship Id="rId10" Type="http://schemas.openxmlformats.org/officeDocument/2006/relationships/image" Target="../media/image3.png"/><Relationship Id="rId11"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2.png"/><Relationship Id="rId8"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3983"/>
            <a:ext cx="8382000" cy="1341906"/>
          </a:xfrm>
        </p:spPr>
        <p:txBody>
          <a:bodyPr/>
          <a:lstStyle/>
          <a:p>
            <a:r>
              <a:rPr lang="en-US" dirty="0" smtClean="0"/>
              <a:t>Higgs Searches on ATLAS and Tracking &amp; Software Development</a:t>
            </a:r>
            <a:endParaRPr lang="en-US" dirty="0"/>
          </a:p>
        </p:txBody>
      </p:sp>
      <p:sp>
        <p:nvSpPr>
          <p:cNvPr id="3" name="Text Placeholder 2"/>
          <p:cNvSpPr>
            <a:spLocks noGrp="1"/>
          </p:cNvSpPr>
          <p:nvPr>
            <p:ph type="body" sz="quarter" idx="10"/>
          </p:nvPr>
        </p:nvSpPr>
        <p:spPr>
          <a:xfrm>
            <a:off x="1897063" y="6015932"/>
            <a:ext cx="7151687" cy="1151084"/>
          </a:xfrm>
        </p:spPr>
        <p:txBody>
          <a:bodyPr/>
          <a:lstStyle/>
          <a:p>
            <a:r>
              <a:rPr lang="en-US" dirty="0" smtClean="0"/>
              <a:t>19</a:t>
            </a:r>
            <a:r>
              <a:rPr lang="en-US" baseline="30000" dirty="0" smtClean="0"/>
              <a:t>th</a:t>
            </a:r>
            <a:r>
              <a:rPr lang="en-US" dirty="0" smtClean="0"/>
              <a:t> February 2015</a:t>
            </a:r>
          </a:p>
          <a:p>
            <a:r>
              <a:rPr lang="en-US" dirty="0"/>
              <a:t>DESY CMS </a:t>
            </a:r>
            <a:r>
              <a:rPr lang="en-US" dirty="0" smtClean="0"/>
              <a:t>Interview</a:t>
            </a:r>
            <a:endParaRPr lang="en-US" dirty="0"/>
          </a:p>
          <a:p>
            <a:endParaRPr lang="en-US" dirty="0"/>
          </a:p>
        </p:txBody>
      </p:sp>
    </p:spTree>
    <p:extLst>
      <p:ext uri="{BB962C8B-B14F-4D97-AF65-F5344CB8AC3E}">
        <p14:creationId xmlns:p14="http://schemas.microsoft.com/office/powerpoint/2010/main" val="23539217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5865786" y="255570"/>
            <a:ext cx="3255399" cy="3525990"/>
          </a:xfrm>
          <a:prstGeom prst="rect">
            <a:avLst/>
          </a:prstGeom>
        </p:spPr>
      </p:pic>
      <p:sp>
        <p:nvSpPr>
          <p:cNvPr id="22" name="Text Placeholder 2"/>
          <p:cNvSpPr txBox="1">
            <a:spLocks/>
          </p:cNvSpPr>
          <p:nvPr/>
        </p:nvSpPr>
        <p:spPr>
          <a:xfrm>
            <a:off x="380999" y="3155740"/>
            <a:ext cx="5488009" cy="2968120"/>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0" dirty="0" smtClean="0"/>
              <a:t>Alternative EWSB models (e.g. composite H) introduce a new strong interaction that dynamically breaks the symmetry</a:t>
            </a:r>
          </a:p>
          <a:p>
            <a:endParaRPr lang="en-US" sz="700" dirty="0" smtClean="0"/>
          </a:p>
          <a:p>
            <a:r>
              <a:rPr lang="en-US" dirty="0" smtClean="0"/>
              <a:t>I contributed to searches for predicted resonances decaying to </a:t>
            </a:r>
            <a:r>
              <a:rPr lang="en-US" dirty="0" err="1" smtClean="0"/>
              <a:t>Vh</a:t>
            </a:r>
            <a:endParaRPr lang="en-US" dirty="0" smtClean="0"/>
          </a:p>
          <a:p>
            <a:pPr lvl="1"/>
            <a:r>
              <a:rPr lang="en-US" dirty="0" smtClean="0">
                <a:sym typeface="Wingdings"/>
              </a:rPr>
              <a:t>Will provide exclusion in terms of simplified </a:t>
            </a:r>
            <a:r>
              <a:rPr lang="en-US" dirty="0" err="1" smtClean="0">
                <a:sym typeface="Wingdings"/>
              </a:rPr>
              <a:t>Lagrangian</a:t>
            </a:r>
            <a:r>
              <a:rPr lang="en-US" dirty="0" smtClean="0">
                <a:sym typeface="Wingdings"/>
              </a:rPr>
              <a:t> and Minimum Walking TC limits</a:t>
            </a:r>
          </a:p>
          <a:p>
            <a:pPr lvl="1"/>
            <a:r>
              <a:rPr lang="en-US" dirty="0" smtClean="0">
                <a:sym typeface="Wingdings"/>
              </a:rPr>
              <a:t>Paper to be submitted to PLB shortly </a:t>
            </a:r>
          </a:p>
          <a:p>
            <a:pPr marL="0" indent="0">
              <a:buNone/>
            </a:pPr>
            <a:endParaRPr lang="en-US" sz="1050" dirty="0" smtClean="0">
              <a:sym typeface="Wingdings"/>
            </a:endParaRPr>
          </a:p>
        </p:txBody>
      </p:sp>
      <p:sp>
        <p:nvSpPr>
          <p:cNvPr id="2" name="Title 1"/>
          <p:cNvSpPr>
            <a:spLocks noGrp="1"/>
          </p:cNvSpPr>
          <p:nvPr>
            <p:ph type="title"/>
          </p:nvPr>
        </p:nvSpPr>
        <p:spPr/>
        <p:txBody>
          <a:bodyPr/>
          <a:lstStyle/>
          <a:p>
            <a:r>
              <a:rPr lang="en-US" dirty="0" err="1" smtClean="0"/>
              <a:t>Vh</a:t>
            </a:r>
            <a:r>
              <a:rPr lang="en-US" dirty="0" smtClean="0"/>
              <a:t> Resonances?</a:t>
            </a:r>
            <a:endParaRPr lang="en-US" dirty="0"/>
          </a:p>
        </p:txBody>
      </p:sp>
      <p:sp>
        <p:nvSpPr>
          <p:cNvPr id="3" name="Text Placeholder 2"/>
          <p:cNvSpPr>
            <a:spLocks noGrp="1"/>
          </p:cNvSpPr>
          <p:nvPr>
            <p:ph type="body" sz="quarter" idx="10"/>
          </p:nvPr>
        </p:nvSpPr>
        <p:spPr>
          <a:xfrm>
            <a:off x="381000" y="1354476"/>
            <a:ext cx="5950017" cy="1630190"/>
          </a:xfrm>
        </p:spPr>
        <p:txBody>
          <a:bodyPr/>
          <a:lstStyle/>
          <a:p>
            <a:r>
              <a:rPr lang="en-US" dirty="0"/>
              <a:t>CP-odd A </a:t>
            </a:r>
            <a:r>
              <a:rPr lang="en-US" dirty="0">
                <a:sym typeface="Wingdings"/>
              </a:rPr>
              <a:t> </a:t>
            </a:r>
            <a:r>
              <a:rPr lang="en-US" dirty="0" err="1">
                <a:sym typeface="Wingdings"/>
              </a:rPr>
              <a:t>Zh</a:t>
            </a:r>
            <a:endParaRPr lang="en-US" dirty="0">
              <a:sym typeface="Wingdings"/>
            </a:endParaRPr>
          </a:p>
          <a:p>
            <a:pPr lvl="1"/>
            <a:r>
              <a:rPr lang="en-US" dirty="0" smtClean="0">
                <a:sym typeface="Wingdings"/>
              </a:rPr>
              <a:t>Developed first analysis in </a:t>
            </a:r>
            <a:r>
              <a:rPr lang="en-US" dirty="0">
                <a:sym typeface="Wingdings"/>
              </a:rPr>
              <a:t>most </a:t>
            </a:r>
            <a:r>
              <a:rPr lang="en-US" dirty="0" smtClean="0">
                <a:sym typeface="Wingdings"/>
              </a:rPr>
              <a:t>sensitive </a:t>
            </a:r>
            <a:br>
              <a:rPr lang="en-US" dirty="0" smtClean="0">
                <a:sym typeface="Wingdings"/>
              </a:rPr>
            </a:br>
            <a:r>
              <a:rPr lang="en-US" dirty="0" smtClean="0">
                <a:sym typeface="Wingdings"/>
              </a:rPr>
              <a:t>A </a:t>
            </a:r>
            <a:r>
              <a:rPr lang="en-US" dirty="0">
                <a:sym typeface="Wingdings"/>
              </a:rPr>
              <a:t> </a:t>
            </a:r>
            <a:r>
              <a:rPr lang="en-US" dirty="0" err="1">
                <a:sym typeface="Wingdings"/>
              </a:rPr>
              <a:t>Zh</a:t>
            </a:r>
            <a:r>
              <a:rPr lang="en-US" dirty="0">
                <a:sym typeface="Wingdings"/>
              </a:rPr>
              <a:t>  </a:t>
            </a:r>
            <a:r>
              <a:rPr lang="en-US" dirty="0" err="1">
                <a:sym typeface="Wingdings"/>
              </a:rPr>
              <a:t>llbb</a:t>
            </a:r>
            <a:r>
              <a:rPr lang="en-US" dirty="0">
                <a:sym typeface="Wingdings"/>
              </a:rPr>
              <a:t> </a:t>
            </a:r>
            <a:r>
              <a:rPr lang="en-US" dirty="0" smtClean="0">
                <a:sym typeface="Wingdings"/>
              </a:rPr>
              <a:t>final state</a:t>
            </a:r>
            <a:endParaRPr lang="en-US" dirty="0">
              <a:sym typeface="Wingdings"/>
            </a:endParaRPr>
          </a:p>
          <a:p>
            <a:pPr lvl="1"/>
            <a:r>
              <a:rPr lang="en-US" dirty="0">
                <a:sym typeface="Wingdings"/>
              </a:rPr>
              <a:t>E</a:t>
            </a:r>
            <a:r>
              <a:rPr lang="en-US" dirty="0" smtClean="0">
                <a:sym typeface="Wingdings"/>
              </a:rPr>
              <a:t>xcludes a </a:t>
            </a:r>
            <a:r>
              <a:rPr lang="en-US" dirty="0">
                <a:sym typeface="Wingdings"/>
              </a:rPr>
              <a:t>wide range of 2HDM </a:t>
            </a:r>
            <a:r>
              <a:rPr lang="en-US" dirty="0" smtClean="0">
                <a:sym typeface="Wingdings"/>
              </a:rPr>
              <a:t>space</a:t>
            </a:r>
          </a:p>
          <a:p>
            <a:pPr lvl="1"/>
            <a:r>
              <a:rPr lang="en-US" dirty="0" smtClean="0">
                <a:sym typeface="Wingdings"/>
              </a:rPr>
              <a:t>Paper submitted </a:t>
            </a:r>
            <a:r>
              <a:rPr lang="en-US" dirty="0">
                <a:sym typeface="Wingdings"/>
              </a:rPr>
              <a:t>to PLB </a:t>
            </a:r>
            <a:r>
              <a:rPr lang="en-US" dirty="0" smtClean="0">
                <a:sym typeface="Wingdings"/>
              </a:rPr>
              <a:t>earlier this week</a:t>
            </a:r>
            <a:endParaRPr lang="en-US" dirty="0">
              <a:sym typeface="Wingdings"/>
            </a:endParaRPr>
          </a:p>
        </p:txBody>
      </p:sp>
      <p:sp>
        <p:nvSpPr>
          <p:cNvPr id="6" name="Slide Number Placeholder 5"/>
          <p:cNvSpPr>
            <a:spLocks noGrp="1"/>
          </p:cNvSpPr>
          <p:nvPr>
            <p:ph type="sldNum" sz="quarter" idx="4"/>
          </p:nvPr>
        </p:nvSpPr>
        <p:spPr/>
        <p:txBody>
          <a:bodyPr/>
          <a:lstStyle/>
          <a:p>
            <a:fld id="{B183719B-2675-7D42-A782-CB292AF8D1CA}" type="slidenum">
              <a:rPr lang="en-US" smtClean="0"/>
              <a:pPr/>
              <a:t>10</a:t>
            </a:fld>
            <a:endParaRPr lang="en-US" dirty="0"/>
          </a:p>
        </p:txBody>
      </p:sp>
      <p:grpSp>
        <p:nvGrpSpPr>
          <p:cNvPr id="23" name="Group 22"/>
          <p:cNvGrpSpPr/>
          <p:nvPr/>
        </p:nvGrpSpPr>
        <p:grpSpPr>
          <a:xfrm>
            <a:off x="181983" y="1275318"/>
            <a:ext cx="583222" cy="614870"/>
            <a:chOff x="-1126519" y="4406332"/>
            <a:chExt cx="583222" cy="614870"/>
          </a:xfrm>
        </p:grpSpPr>
        <p:pic>
          <p:nvPicPr>
            <p:cNvPr id="24" name="Picture 23"/>
            <p:cNvPicPr>
              <a:picLocks noChangeAspect="1"/>
            </p:cNvPicPr>
            <p:nvPr/>
          </p:nvPicPr>
          <p:blipFill>
            <a:blip r:embed="rId6"/>
            <a:stretch>
              <a:fillRect/>
            </a:stretch>
          </p:blipFill>
          <p:spPr>
            <a:xfrm>
              <a:off x="-1126519" y="4406332"/>
              <a:ext cx="583222" cy="614870"/>
            </a:xfrm>
            <a:prstGeom prst="rect">
              <a:avLst/>
            </a:prstGeom>
          </p:spPr>
        </p:pic>
        <p:sp>
          <p:nvSpPr>
            <p:cNvPr id="25" name="TextBox 24"/>
            <p:cNvSpPr txBox="1"/>
            <p:nvPr/>
          </p:nvSpPr>
          <p:spPr>
            <a:xfrm>
              <a:off x="-1016259" y="4458644"/>
              <a:ext cx="377026" cy="461665"/>
            </a:xfrm>
            <a:prstGeom prst="rect">
              <a:avLst/>
            </a:prstGeom>
            <a:noFill/>
          </p:spPr>
          <p:txBody>
            <a:bodyPr wrap="none" rtlCol="0">
              <a:spAutoFit/>
            </a:bodyPr>
            <a:lstStyle/>
            <a:p>
              <a:r>
                <a:rPr lang="en-US" sz="2400" b="1" dirty="0">
                  <a:solidFill>
                    <a:schemeClr val="tx1">
                      <a:lumMod val="75000"/>
                      <a:lumOff val="25000"/>
                    </a:schemeClr>
                  </a:solidFill>
                </a:rPr>
                <a:t>A</a:t>
              </a:r>
              <a:endParaRPr lang="en-US" sz="2400" b="1" dirty="0" smtClean="0">
                <a:solidFill>
                  <a:schemeClr val="tx1">
                    <a:lumMod val="75000"/>
                    <a:lumOff val="25000"/>
                  </a:schemeClr>
                </a:solidFill>
              </a:endParaRPr>
            </a:p>
          </p:txBody>
        </p:sp>
      </p:grpSp>
      <p:pic>
        <p:nvPicPr>
          <p:cNvPr id="29" name="Picture 28"/>
          <p:cNvPicPr>
            <a:picLocks noChangeAspect="1"/>
          </p:cNvPicPr>
          <p:nvPr/>
        </p:nvPicPr>
        <p:blipFill>
          <a:blip r:embed="rId7"/>
          <a:stretch>
            <a:fillRect/>
          </a:stretch>
        </p:blipFill>
        <p:spPr>
          <a:xfrm>
            <a:off x="87933" y="3113541"/>
            <a:ext cx="581336" cy="549482"/>
          </a:xfrm>
          <a:prstGeom prst="rect">
            <a:avLst/>
          </a:prstGeom>
        </p:spPr>
      </p:pic>
      <p:sp>
        <p:nvSpPr>
          <p:cNvPr id="27" name="TextBox 26"/>
          <p:cNvSpPr txBox="1"/>
          <p:nvPr/>
        </p:nvSpPr>
        <p:spPr>
          <a:xfrm>
            <a:off x="6377940" y="3437201"/>
            <a:ext cx="1916440" cy="338554"/>
          </a:xfrm>
          <a:prstGeom prst="rect">
            <a:avLst/>
          </a:prstGeom>
          <a:noFill/>
        </p:spPr>
        <p:txBody>
          <a:bodyPr wrap="square" rtlCol="0">
            <a:spAutoFit/>
          </a:bodyPr>
          <a:lstStyle/>
          <a:p>
            <a:r>
              <a:rPr lang="en-US" sz="1600" dirty="0" smtClean="0">
                <a:solidFill>
                  <a:srgbClr val="800000"/>
                </a:solidFill>
              </a:rPr>
              <a:t>SM-like h </a:t>
            </a:r>
            <a:endParaRPr lang="en-US" sz="1600" dirty="0" smtClean="0">
              <a:solidFill>
                <a:srgbClr val="800000"/>
              </a:solidFill>
            </a:endParaRPr>
          </a:p>
        </p:txBody>
      </p:sp>
      <p:cxnSp>
        <p:nvCxnSpPr>
          <p:cNvPr id="28" name="Straight Arrow Connector 27"/>
          <p:cNvCxnSpPr/>
          <p:nvPr/>
        </p:nvCxnSpPr>
        <p:spPr>
          <a:xfrm flipV="1">
            <a:off x="7326233" y="3394395"/>
            <a:ext cx="387382" cy="239295"/>
          </a:xfrm>
          <a:prstGeom prst="straightConnector1">
            <a:avLst/>
          </a:prstGeom>
          <a:ln w="34925">
            <a:solidFill>
              <a:srgbClr val="800000"/>
            </a:solidFill>
            <a:tailEnd type="triangle" w="lg" len="lg"/>
          </a:ln>
        </p:spPr>
        <p:style>
          <a:lnRef idx="1">
            <a:schemeClr val="accent6"/>
          </a:lnRef>
          <a:fillRef idx="0">
            <a:schemeClr val="accent6"/>
          </a:fillRef>
          <a:effectRef idx="0">
            <a:schemeClr val="accent6"/>
          </a:effectRef>
          <a:fontRef idx="minor">
            <a:schemeClr val="tx1"/>
          </a:fontRef>
        </p:style>
      </p:cxnSp>
      <p:sp>
        <p:nvSpPr>
          <p:cNvPr id="64" name="Text Placeholder 2"/>
          <p:cNvSpPr txBox="1">
            <a:spLocks/>
          </p:cNvSpPr>
          <p:nvPr/>
        </p:nvSpPr>
        <p:spPr>
          <a:xfrm>
            <a:off x="410078" y="6126611"/>
            <a:ext cx="8159156" cy="670953"/>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Currently BSM H  </a:t>
            </a:r>
            <a:r>
              <a:rPr lang="en-US" dirty="0" err="1" smtClean="0">
                <a:sym typeface="Wingdings"/>
              </a:rPr>
              <a:t>Diboson</a:t>
            </a:r>
            <a:r>
              <a:rPr lang="en-US" dirty="0" smtClean="0">
                <a:sym typeface="Wingdings"/>
              </a:rPr>
              <a:t> Coordinator </a:t>
            </a:r>
            <a:br>
              <a:rPr lang="en-US" dirty="0" smtClean="0">
                <a:sym typeface="Wingdings"/>
              </a:rPr>
            </a:br>
            <a:r>
              <a:rPr lang="en-US" dirty="0" smtClean="0">
                <a:sym typeface="Wingdings"/>
              </a:rPr>
              <a:t>and invited to be ATLAS BSM Higgs </a:t>
            </a:r>
            <a:r>
              <a:rPr lang="en-US" dirty="0" err="1" smtClean="0">
                <a:sym typeface="Wingdings"/>
              </a:rPr>
              <a:t>Convenor</a:t>
            </a:r>
            <a:r>
              <a:rPr lang="en-US" dirty="0" smtClean="0">
                <a:sym typeface="Wingdings"/>
              </a:rPr>
              <a:t> from April 2015</a:t>
            </a:r>
          </a:p>
        </p:txBody>
      </p:sp>
      <p:grpSp>
        <p:nvGrpSpPr>
          <p:cNvPr id="68" name="Group 67"/>
          <p:cNvGrpSpPr/>
          <p:nvPr/>
        </p:nvGrpSpPr>
        <p:grpSpPr>
          <a:xfrm>
            <a:off x="5869008" y="3754681"/>
            <a:ext cx="3274992" cy="2776702"/>
            <a:chOff x="5869008" y="3754681"/>
            <a:chExt cx="3274992" cy="2776702"/>
          </a:xfrm>
        </p:grpSpPr>
        <p:pic>
          <p:nvPicPr>
            <p:cNvPr id="63" name="Picture 62"/>
            <p:cNvPicPr>
              <a:picLocks noChangeAspect="1"/>
            </p:cNvPicPr>
            <p:nvPr/>
          </p:nvPicPr>
          <p:blipFill>
            <a:blip r:embed="rId8"/>
            <a:stretch>
              <a:fillRect/>
            </a:stretch>
          </p:blipFill>
          <p:spPr>
            <a:xfrm>
              <a:off x="5869008" y="3754681"/>
              <a:ext cx="3274992" cy="2776702"/>
            </a:xfrm>
            <a:prstGeom prst="rect">
              <a:avLst/>
            </a:prstGeom>
          </p:spPr>
        </p:pic>
        <p:sp>
          <p:nvSpPr>
            <p:cNvPr id="66" name="TextBox 65"/>
            <p:cNvSpPr txBox="1"/>
            <p:nvPr/>
          </p:nvSpPr>
          <p:spPr>
            <a:xfrm>
              <a:off x="6802965" y="4268731"/>
              <a:ext cx="465667" cy="215444"/>
            </a:xfrm>
            <a:prstGeom prst="rect">
              <a:avLst/>
            </a:prstGeom>
            <a:solidFill>
              <a:srgbClr val="FFFFFF"/>
            </a:solidFill>
          </p:spPr>
          <p:txBody>
            <a:bodyPr wrap="square" rtlCol="0">
              <a:spAutoFit/>
            </a:bodyPr>
            <a:lstStyle/>
            <a:p>
              <a:r>
                <a:rPr lang="en-US" sz="800" b="1" dirty="0"/>
                <a:t> </a:t>
              </a:r>
              <a:r>
                <a:rPr lang="en-US" sz="800" b="1" dirty="0" smtClean="0"/>
                <a:t>          </a:t>
              </a:r>
              <a:endParaRPr lang="en-US" sz="900" b="1" dirty="0" smtClean="0"/>
            </a:p>
          </p:txBody>
        </p:sp>
        <p:sp>
          <p:nvSpPr>
            <p:cNvPr id="65" name="TextBox 64"/>
            <p:cNvSpPr txBox="1"/>
            <p:nvPr/>
          </p:nvSpPr>
          <p:spPr>
            <a:xfrm>
              <a:off x="6719303" y="4234523"/>
              <a:ext cx="672102" cy="215444"/>
            </a:xfrm>
            <a:prstGeom prst="rect">
              <a:avLst/>
            </a:prstGeom>
            <a:noFill/>
          </p:spPr>
          <p:txBody>
            <a:bodyPr wrap="square" rtlCol="0">
              <a:spAutoFit/>
            </a:bodyPr>
            <a:lstStyle/>
            <a:p>
              <a:r>
                <a:rPr lang="en-US" sz="800" b="1" dirty="0" smtClean="0"/>
                <a:t>In Progress</a:t>
              </a:r>
              <a:endParaRPr lang="en-US" sz="900" b="1" dirty="0" smtClean="0"/>
            </a:p>
          </p:txBody>
        </p:sp>
      </p:grpSp>
    </p:spTree>
    <p:extLst>
      <p:ext uri="{BB962C8B-B14F-4D97-AF65-F5344CB8AC3E}">
        <p14:creationId xmlns:p14="http://schemas.microsoft.com/office/powerpoint/2010/main" val="14943850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2467451"/>
            <a:ext cx="8382000" cy="2508379"/>
          </a:xfrm>
        </p:spPr>
        <p:txBody>
          <a:bodyPr/>
          <a:lstStyle/>
          <a:p>
            <a:pPr marL="0" indent="0" algn="ctr">
              <a:buNone/>
            </a:pPr>
            <a:r>
              <a:rPr lang="en-US" sz="6000" b="1" dirty="0" smtClean="0"/>
              <a:t>ATLAS Inner Detector Tracker and Software Development</a:t>
            </a:r>
            <a:endParaRPr lang="en-US" sz="6000" b="1"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11</a:t>
            </a:fld>
            <a:endParaRPr lang="en-US" dirty="0"/>
          </a:p>
        </p:txBody>
      </p:sp>
    </p:spTree>
    <p:extLst>
      <p:ext uri="{BB962C8B-B14F-4D97-AF65-F5344CB8AC3E}">
        <p14:creationId xmlns:p14="http://schemas.microsoft.com/office/powerpoint/2010/main" val="3908003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294592" y="4063909"/>
            <a:ext cx="3864595" cy="2697592"/>
          </a:xfrm>
          <a:prstGeom prst="rect">
            <a:avLst/>
          </a:prstGeom>
        </p:spPr>
      </p:pic>
      <p:sp>
        <p:nvSpPr>
          <p:cNvPr id="2" name="Title 1"/>
          <p:cNvSpPr>
            <a:spLocks noGrp="1"/>
          </p:cNvSpPr>
          <p:nvPr>
            <p:ph type="title"/>
          </p:nvPr>
        </p:nvSpPr>
        <p:spPr/>
        <p:txBody>
          <a:bodyPr/>
          <a:lstStyle/>
          <a:p>
            <a:r>
              <a:rPr lang="en-US" dirty="0" smtClean="0"/>
              <a:t>ATLAS Tracking Software</a:t>
            </a:r>
            <a:endParaRPr lang="en-US" dirty="0"/>
          </a:p>
        </p:txBody>
      </p:sp>
      <p:sp>
        <p:nvSpPr>
          <p:cNvPr id="6" name="Slide Number Placeholder 5"/>
          <p:cNvSpPr>
            <a:spLocks noGrp="1"/>
          </p:cNvSpPr>
          <p:nvPr>
            <p:ph type="sldNum" sz="quarter" idx="4"/>
          </p:nvPr>
        </p:nvSpPr>
        <p:spPr>
          <a:xfrm>
            <a:off x="6553200" y="6474863"/>
            <a:ext cx="2290074" cy="383138"/>
          </a:xfrm>
        </p:spPr>
        <p:txBody>
          <a:bodyPr/>
          <a:lstStyle/>
          <a:p>
            <a:fld id="{B183719B-2675-7D42-A782-CB292AF8D1CA}" type="slidenum">
              <a:rPr lang="en-US" smtClean="0"/>
              <a:pPr/>
              <a:t>12</a:t>
            </a:fld>
            <a:endParaRPr lang="en-US" dirty="0"/>
          </a:p>
        </p:txBody>
      </p:sp>
      <p:pic>
        <p:nvPicPr>
          <p:cNvPr id="7" name="Picture 6"/>
          <p:cNvPicPr>
            <a:picLocks noChangeAspect="1"/>
          </p:cNvPicPr>
          <p:nvPr/>
        </p:nvPicPr>
        <p:blipFill>
          <a:blip r:embed="rId4"/>
          <a:stretch>
            <a:fillRect/>
          </a:stretch>
        </p:blipFill>
        <p:spPr>
          <a:xfrm>
            <a:off x="5489025" y="1466743"/>
            <a:ext cx="3638583" cy="2552618"/>
          </a:xfrm>
          <a:prstGeom prst="rect">
            <a:avLst/>
          </a:prstGeom>
        </p:spPr>
      </p:pic>
      <p:sp>
        <p:nvSpPr>
          <p:cNvPr id="3" name="Text Placeholder 2"/>
          <p:cNvSpPr>
            <a:spLocks noGrp="1"/>
          </p:cNvSpPr>
          <p:nvPr>
            <p:ph type="body" sz="quarter" idx="10"/>
          </p:nvPr>
        </p:nvSpPr>
        <p:spPr>
          <a:xfrm>
            <a:off x="380999" y="1431310"/>
            <a:ext cx="5127521" cy="4600490"/>
          </a:xfrm>
        </p:spPr>
        <p:txBody>
          <a:bodyPr/>
          <a:lstStyle/>
          <a:p>
            <a:r>
              <a:rPr lang="en-US" dirty="0" smtClean="0"/>
              <a:t>I wrote the SCT cluster reconstruction algorithm and interface to detector conditions database</a:t>
            </a:r>
            <a:endParaRPr lang="en-US" sz="1300" dirty="0"/>
          </a:p>
          <a:p>
            <a:endParaRPr lang="en-US" sz="2000" dirty="0" smtClean="0"/>
          </a:p>
          <a:p>
            <a:r>
              <a:rPr lang="en-US" dirty="0" smtClean="0"/>
              <a:t>ID Release Coordinator (2009-10)</a:t>
            </a:r>
          </a:p>
          <a:p>
            <a:pPr lvl="1"/>
            <a:r>
              <a:rPr lang="en-US" dirty="0" smtClean="0"/>
              <a:t>Responsible for commissioning ID </a:t>
            </a:r>
            <a:br>
              <a:rPr lang="en-US" dirty="0" smtClean="0"/>
            </a:br>
            <a:r>
              <a:rPr lang="en-US" dirty="0" smtClean="0"/>
              <a:t>software with first LHC data</a:t>
            </a:r>
          </a:p>
          <a:p>
            <a:endParaRPr lang="en-US" sz="2000" dirty="0" smtClean="0"/>
          </a:p>
          <a:p>
            <a:r>
              <a:rPr lang="en-US" sz="2350" dirty="0" smtClean="0"/>
              <a:t>ATLAS </a:t>
            </a:r>
            <a:r>
              <a:rPr lang="en-US" sz="2350" dirty="0" err="1" smtClean="0"/>
              <a:t>Beamspot</a:t>
            </a:r>
            <a:r>
              <a:rPr lang="en-US" sz="2350" dirty="0" smtClean="0"/>
              <a:t> </a:t>
            </a:r>
            <a:r>
              <a:rPr lang="en-US" sz="2350" dirty="0" err="1" smtClean="0"/>
              <a:t>Convenor</a:t>
            </a:r>
            <a:r>
              <a:rPr lang="en-US" sz="2350" dirty="0" smtClean="0"/>
              <a:t> (2010-11)</a:t>
            </a:r>
          </a:p>
          <a:p>
            <a:pPr lvl="1"/>
            <a:r>
              <a:rPr lang="en-US" dirty="0" smtClean="0"/>
              <a:t>Coordinated crucial feedback to LHC </a:t>
            </a:r>
            <a:br>
              <a:rPr lang="en-US" dirty="0" smtClean="0"/>
            </a:br>
            <a:r>
              <a:rPr lang="en-US" dirty="0" smtClean="0"/>
              <a:t>and input to ATLAS reconstruction</a:t>
            </a:r>
            <a:endParaRPr lang="en-US" sz="700" dirty="0"/>
          </a:p>
          <a:p>
            <a:pPr lvl="1"/>
            <a:r>
              <a:rPr lang="en-US" dirty="0" smtClean="0"/>
              <a:t>Responsible for offline luminous region parameter measurement </a:t>
            </a:r>
          </a:p>
          <a:p>
            <a:pPr lvl="2"/>
            <a:r>
              <a:rPr lang="el-GR" dirty="0" smtClean="0"/>
              <a:t>μm</a:t>
            </a:r>
            <a:r>
              <a:rPr lang="en-US" dirty="0" smtClean="0"/>
              <a:t> precision within 48 hours of data</a:t>
            </a:r>
          </a:p>
        </p:txBody>
      </p:sp>
      <p:sp>
        <p:nvSpPr>
          <p:cNvPr id="16" name="TextBox 15"/>
          <p:cNvSpPr txBox="1"/>
          <p:nvPr/>
        </p:nvSpPr>
        <p:spPr>
          <a:xfrm>
            <a:off x="5688422" y="907296"/>
            <a:ext cx="3439186" cy="553998"/>
          </a:xfrm>
          <a:prstGeom prst="rect">
            <a:avLst/>
          </a:prstGeom>
          <a:solidFill>
            <a:schemeClr val="accent1">
              <a:lumMod val="40000"/>
              <a:lumOff val="60000"/>
            </a:schemeClr>
          </a:solidFill>
          <a:ln>
            <a:solidFill>
              <a:schemeClr val="tx1"/>
            </a:solidFill>
          </a:ln>
        </p:spPr>
        <p:txBody>
          <a:bodyPr wrap="square" rtlCol="0">
            <a:spAutoFit/>
          </a:bodyPr>
          <a:lstStyle/>
          <a:p>
            <a:pPr algn="ctr"/>
            <a:r>
              <a:rPr lang="en-US" sz="1500" dirty="0" smtClean="0"/>
              <a:t>Studied effect of alignment and MS on IP resolution in first data </a:t>
            </a:r>
            <a:r>
              <a:rPr lang="en-US" sz="1500" dirty="0" smtClean="0">
                <a:sym typeface="Wingdings"/>
              </a:rPr>
              <a:t> b-tagging input</a:t>
            </a:r>
            <a:endParaRPr lang="en-US" sz="1500" dirty="0" smtClean="0"/>
          </a:p>
        </p:txBody>
      </p:sp>
    </p:spTree>
    <p:extLst>
      <p:ext uri="{BB962C8B-B14F-4D97-AF65-F5344CB8AC3E}">
        <p14:creationId xmlns:p14="http://schemas.microsoft.com/office/powerpoint/2010/main" val="15523955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SCT DAQ </a:t>
            </a:r>
            <a:endParaRPr lang="en-US" dirty="0"/>
          </a:p>
        </p:txBody>
      </p:sp>
      <p:sp>
        <p:nvSpPr>
          <p:cNvPr id="3" name="Text Placeholder 2"/>
          <p:cNvSpPr>
            <a:spLocks noGrp="1"/>
          </p:cNvSpPr>
          <p:nvPr>
            <p:ph type="body" sz="quarter" idx="10"/>
          </p:nvPr>
        </p:nvSpPr>
        <p:spPr>
          <a:xfrm>
            <a:off x="381000" y="1322944"/>
            <a:ext cx="8493516" cy="6426374"/>
          </a:xfrm>
        </p:spPr>
        <p:txBody>
          <a:bodyPr/>
          <a:lstStyle/>
          <a:p>
            <a:r>
              <a:rPr lang="en-US" dirty="0" smtClean="0"/>
              <a:t>Significant contribution to upgrade of SCT DAQ during LS1</a:t>
            </a:r>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r>
              <a:rPr lang="en-US" dirty="0" smtClean="0"/>
              <a:t>I rewrote the DAQ configuration DB and the access to it</a:t>
            </a:r>
          </a:p>
          <a:p>
            <a:pPr lvl="1"/>
            <a:r>
              <a:rPr lang="en-US" dirty="0" smtClean="0"/>
              <a:t>Successfully commissioned during 2014 cosmic milestone run</a:t>
            </a:r>
          </a:p>
          <a:p>
            <a:pPr lvl="1"/>
            <a:r>
              <a:rPr lang="en-US" dirty="0" smtClean="0"/>
              <a:t>Resulted in a faster configuration time</a:t>
            </a:r>
          </a:p>
          <a:p>
            <a:r>
              <a:rPr lang="en-US" dirty="0" smtClean="0"/>
              <a:t>I contributed to the installation of the expanded run-2 DAQ and implemented the new RODs &amp; optical </a:t>
            </a:r>
            <a:r>
              <a:rPr lang="en-US" dirty="0" err="1" smtClean="0"/>
              <a:t>fibre</a:t>
            </a:r>
            <a:r>
              <a:rPr lang="en-US" dirty="0" smtClean="0"/>
              <a:t> m</a:t>
            </a:r>
            <a:r>
              <a:rPr lang="en-US" dirty="0"/>
              <a:t>a</a:t>
            </a:r>
            <a:r>
              <a:rPr lang="en-US" dirty="0" smtClean="0"/>
              <a:t>pping in DAQ SW </a:t>
            </a:r>
          </a:p>
          <a:p>
            <a:pPr lvl="1"/>
            <a:r>
              <a:rPr lang="en-US" dirty="0" smtClean="0"/>
              <a:t>Necessary to cope with higher run-2 LHC rate</a:t>
            </a:r>
          </a:p>
          <a:p>
            <a:pPr lvl="1"/>
            <a:endParaRPr lang="en-US" dirty="0" smtClean="0"/>
          </a:p>
          <a:p>
            <a:pPr lvl="1"/>
            <a:endParaRPr lang="en-US" dirty="0"/>
          </a:p>
          <a:p>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13</a:t>
            </a:fld>
            <a:endParaRPr lang="en-US" dirty="0"/>
          </a:p>
        </p:txBody>
      </p:sp>
      <p:pic>
        <p:nvPicPr>
          <p:cNvPr id="24" name="Picture 23" descr="daq.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763" y="1737381"/>
            <a:ext cx="4993749" cy="2732124"/>
          </a:xfrm>
          <a:prstGeom prst="rect">
            <a:avLst/>
          </a:prstGeom>
        </p:spPr>
      </p:pic>
      <p:sp>
        <p:nvSpPr>
          <p:cNvPr id="27" name="Rectangle 26"/>
          <p:cNvSpPr/>
          <p:nvPr/>
        </p:nvSpPr>
        <p:spPr bwMode="auto">
          <a:xfrm>
            <a:off x="2274002" y="1722613"/>
            <a:ext cx="856443" cy="1137154"/>
          </a:xfrm>
          <a:prstGeom prst="rect">
            <a:avLst/>
          </a:prstGeom>
          <a:noFill/>
          <a:ln w="28575" cmpd="sng">
            <a:solidFill>
              <a:srgbClr val="800000"/>
            </a:solid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8" name="Rectangle 27"/>
          <p:cNvSpPr/>
          <p:nvPr/>
        </p:nvSpPr>
        <p:spPr bwMode="auto">
          <a:xfrm>
            <a:off x="4211293" y="1999695"/>
            <a:ext cx="1484272" cy="1758294"/>
          </a:xfrm>
          <a:prstGeom prst="rect">
            <a:avLst/>
          </a:prstGeom>
          <a:noFill/>
          <a:ln w="28575" cmpd="sng">
            <a:solidFill>
              <a:srgbClr val="800000"/>
            </a:solid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8330818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SCT DAQ </a:t>
            </a:r>
            <a:endParaRPr lang="en-US" dirty="0"/>
          </a:p>
        </p:txBody>
      </p:sp>
      <p:sp>
        <p:nvSpPr>
          <p:cNvPr id="3" name="Text Placeholder 2"/>
          <p:cNvSpPr>
            <a:spLocks noGrp="1"/>
          </p:cNvSpPr>
          <p:nvPr>
            <p:ph type="body" sz="quarter" idx="10"/>
          </p:nvPr>
        </p:nvSpPr>
        <p:spPr>
          <a:xfrm>
            <a:off x="381000" y="1322944"/>
            <a:ext cx="8493516" cy="6087820"/>
          </a:xfrm>
        </p:spPr>
        <p:txBody>
          <a:bodyPr/>
          <a:lstStyle/>
          <a:p>
            <a:r>
              <a:rPr lang="en-US" dirty="0" smtClean="0"/>
              <a:t>Significant contribution to upgrade of SCT DAQ during LS1</a:t>
            </a:r>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r>
              <a:rPr lang="en-US" dirty="0"/>
              <a:t>I rewrote the DAQ configuration DB and the access to it</a:t>
            </a:r>
          </a:p>
          <a:p>
            <a:pPr lvl="1"/>
            <a:r>
              <a:rPr lang="en-US" dirty="0"/>
              <a:t>Successfully commissioned during 2014 cosmic milestone run</a:t>
            </a:r>
          </a:p>
          <a:p>
            <a:pPr lvl="1"/>
            <a:r>
              <a:rPr lang="en-US" dirty="0"/>
              <a:t>Resulted </a:t>
            </a:r>
            <a:r>
              <a:rPr lang="en-US" dirty="0" smtClean="0"/>
              <a:t>in a faster </a:t>
            </a:r>
            <a:r>
              <a:rPr lang="en-US" dirty="0"/>
              <a:t>configuration time</a:t>
            </a:r>
          </a:p>
          <a:p>
            <a:r>
              <a:rPr lang="en-US" dirty="0"/>
              <a:t>I contributed to the installation of the expanded run-2 DAQ and implemented the new RODs &amp; optical </a:t>
            </a:r>
            <a:r>
              <a:rPr lang="en-US" dirty="0" err="1"/>
              <a:t>fibre</a:t>
            </a:r>
            <a:r>
              <a:rPr lang="en-US" dirty="0"/>
              <a:t> mapping in DAQ SW </a:t>
            </a:r>
          </a:p>
          <a:p>
            <a:pPr lvl="1"/>
            <a:r>
              <a:rPr lang="en-US" dirty="0"/>
              <a:t>Necessary to cope with higher run-2 LHC </a:t>
            </a:r>
            <a:r>
              <a:rPr lang="en-US" dirty="0" smtClean="0"/>
              <a:t>rate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14</a:t>
            </a:fld>
            <a:endParaRPr lang="en-US" dirty="0"/>
          </a:p>
        </p:txBody>
      </p:sp>
      <p:grpSp>
        <p:nvGrpSpPr>
          <p:cNvPr id="5" name="Group 4"/>
          <p:cNvGrpSpPr/>
          <p:nvPr/>
        </p:nvGrpSpPr>
        <p:grpSpPr>
          <a:xfrm>
            <a:off x="797326" y="1730791"/>
            <a:ext cx="3647910" cy="2674457"/>
            <a:chOff x="5563558" y="1728124"/>
            <a:chExt cx="3647910" cy="2674457"/>
          </a:xfrm>
        </p:grpSpPr>
        <p:pic>
          <p:nvPicPr>
            <p:cNvPr id="8" name="Picture 7" descr="rodcrate.JPG"/>
            <p:cNvPicPr>
              <a:picLocks noChangeAspect="1"/>
            </p:cNvPicPr>
            <p:nvPr/>
          </p:nvPicPr>
          <p:blipFill rotWithShape="1">
            <a:blip r:embed="rId3">
              <a:extLst>
                <a:ext uri="{28A0092B-C50C-407E-A947-70E740481C1C}">
                  <a14:useLocalDpi xmlns:a14="http://schemas.microsoft.com/office/drawing/2010/main" val="0"/>
                </a:ext>
              </a:extLst>
            </a:blip>
            <a:srcRect l="7055" r="4234"/>
            <a:stretch/>
          </p:blipFill>
          <p:spPr>
            <a:xfrm rot="10800000">
              <a:off x="5566875" y="1728124"/>
              <a:ext cx="3577124" cy="2593046"/>
            </a:xfrm>
            <a:prstGeom prst="rect">
              <a:avLst/>
            </a:prstGeom>
          </p:spPr>
        </p:pic>
        <p:sp>
          <p:nvSpPr>
            <p:cNvPr id="9" name="TextBox 8"/>
            <p:cNvSpPr txBox="1"/>
            <p:nvPr/>
          </p:nvSpPr>
          <p:spPr>
            <a:xfrm>
              <a:off x="5563558" y="3956305"/>
              <a:ext cx="3647910" cy="446276"/>
            </a:xfrm>
            <a:prstGeom prst="rect">
              <a:avLst/>
            </a:prstGeom>
            <a:noFill/>
          </p:spPr>
          <p:txBody>
            <a:bodyPr wrap="none" rtlCol="0">
              <a:spAutoFit/>
            </a:bodyPr>
            <a:lstStyle/>
            <a:p>
              <a:r>
                <a:rPr lang="en-US" sz="2300" dirty="0" smtClean="0">
                  <a:solidFill>
                    <a:schemeClr val="bg1"/>
                  </a:solidFill>
                </a:rPr>
                <a:t>Newly expanded </a:t>
              </a:r>
              <a:r>
                <a:rPr lang="en-US" sz="2300" dirty="0" smtClean="0">
                  <a:solidFill>
                    <a:schemeClr val="bg1"/>
                  </a:solidFill>
                </a:rPr>
                <a:t>DAQ (front)</a:t>
              </a:r>
              <a:endParaRPr lang="en-US" sz="2300" dirty="0" smtClean="0">
                <a:solidFill>
                  <a:schemeClr val="bg1"/>
                </a:solidFill>
              </a:endParaRPr>
            </a:p>
          </p:txBody>
        </p:sp>
        <p:sp>
          <p:nvSpPr>
            <p:cNvPr id="10" name="Rectangle 9"/>
            <p:cNvSpPr/>
            <p:nvPr/>
          </p:nvSpPr>
          <p:spPr>
            <a:xfrm>
              <a:off x="6170479" y="1837545"/>
              <a:ext cx="150326" cy="2197935"/>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779695" y="1837545"/>
              <a:ext cx="150326" cy="2197935"/>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50655" y="1837545"/>
              <a:ext cx="150326" cy="2197935"/>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425369" y="1837545"/>
              <a:ext cx="150326" cy="2197935"/>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575695" y="1837545"/>
              <a:ext cx="150326" cy="2197935"/>
            </a:xfrm>
            <a:prstGeom prst="rect">
              <a:avLst/>
            </a:prstGeom>
            <a:no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3" name="Picture 32"/>
          <p:cNvPicPr>
            <a:picLocks noChangeAspect="1"/>
          </p:cNvPicPr>
          <p:nvPr/>
        </p:nvPicPr>
        <p:blipFill>
          <a:blip r:embed="rId4"/>
          <a:stretch>
            <a:fillRect/>
          </a:stretch>
        </p:blipFill>
        <p:spPr>
          <a:xfrm>
            <a:off x="4790823" y="1730792"/>
            <a:ext cx="3577125" cy="2593046"/>
          </a:xfrm>
          <a:prstGeom prst="rect">
            <a:avLst/>
          </a:prstGeom>
        </p:spPr>
      </p:pic>
      <p:sp>
        <p:nvSpPr>
          <p:cNvPr id="39" name="TextBox 38"/>
          <p:cNvSpPr txBox="1"/>
          <p:nvPr/>
        </p:nvSpPr>
        <p:spPr>
          <a:xfrm>
            <a:off x="4790823" y="3880539"/>
            <a:ext cx="3600815" cy="446276"/>
          </a:xfrm>
          <a:prstGeom prst="rect">
            <a:avLst/>
          </a:prstGeom>
          <a:noFill/>
        </p:spPr>
        <p:txBody>
          <a:bodyPr wrap="none" rtlCol="0">
            <a:spAutoFit/>
          </a:bodyPr>
          <a:lstStyle/>
          <a:p>
            <a:r>
              <a:rPr lang="en-US" sz="2300" dirty="0" smtClean="0">
                <a:solidFill>
                  <a:schemeClr val="bg1"/>
                </a:solidFill>
              </a:rPr>
              <a:t>Newly expanded </a:t>
            </a:r>
            <a:r>
              <a:rPr lang="en-US" sz="2300" dirty="0" smtClean="0">
                <a:solidFill>
                  <a:schemeClr val="bg1"/>
                </a:solidFill>
              </a:rPr>
              <a:t>DAQ (back)</a:t>
            </a:r>
            <a:endParaRPr lang="en-US" sz="2300" dirty="0" smtClean="0">
              <a:solidFill>
                <a:schemeClr val="bg1"/>
              </a:solidFill>
            </a:endParaRPr>
          </a:p>
        </p:txBody>
      </p:sp>
    </p:spTree>
    <p:extLst>
      <p:ext uri="{BB962C8B-B14F-4D97-AF65-F5344CB8AC3E}">
        <p14:creationId xmlns:p14="http://schemas.microsoft.com/office/powerpoint/2010/main" val="1774219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SCT DAQ </a:t>
            </a:r>
            <a:endParaRPr lang="en-US" dirty="0"/>
          </a:p>
        </p:txBody>
      </p:sp>
      <p:sp>
        <p:nvSpPr>
          <p:cNvPr id="3" name="Text Placeholder 2"/>
          <p:cNvSpPr>
            <a:spLocks noGrp="1"/>
          </p:cNvSpPr>
          <p:nvPr>
            <p:ph type="body" sz="quarter" idx="10"/>
          </p:nvPr>
        </p:nvSpPr>
        <p:spPr>
          <a:xfrm>
            <a:off x="381000" y="1322944"/>
            <a:ext cx="8493516" cy="6087820"/>
          </a:xfrm>
        </p:spPr>
        <p:txBody>
          <a:bodyPr/>
          <a:lstStyle/>
          <a:p>
            <a:r>
              <a:rPr lang="en-US" dirty="0" smtClean="0"/>
              <a:t>Significant contribution to upgrade of SCT DAQ during LS1</a:t>
            </a:r>
          </a:p>
          <a:p>
            <a:endParaRPr lang="en-US" b="1" dirty="0" smtClean="0"/>
          </a:p>
          <a:p>
            <a:endParaRPr lang="en-US" b="1" dirty="0"/>
          </a:p>
          <a:p>
            <a:endParaRPr lang="en-US" b="1" dirty="0" smtClean="0"/>
          </a:p>
          <a:p>
            <a:endParaRPr lang="en-US" b="1" dirty="0"/>
          </a:p>
          <a:p>
            <a:endParaRPr lang="en-US" b="1" dirty="0" smtClean="0"/>
          </a:p>
          <a:p>
            <a:endParaRPr lang="en-US" b="1" dirty="0"/>
          </a:p>
          <a:p>
            <a:endParaRPr lang="en-US" b="1" dirty="0" smtClean="0"/>
          </a:p>
          <a:p>
            <a:r>
              <a:rPr lang="en-US" dirty="0"/>
              <a:t>I rewrote the DAQ configuration DB and the access to it</a:t>
            </a:r>
          </a:p>
          <a:p>
            <a:pPr lvl="1"/>
            <a:r>
              <a:rPr lang="en-US" dirty="0"/>
              <a:t>Successfully commissioned during 2014 cosmic milestone run</a:t>
            </a:r>
          </a:p>
          <a:p>
            <a:pPr lvl="1"/>
            <a:r>
              <a:rPr lang="en-US" dirty="0"/>
              <a:t>Resulted </a:t>
            </a:r>
            <a:r>
              <a:rPr lang="en-US" dirty="0" smtClean="0"/>
              <a:t>in a faster </a:t>
            </a:r>
            <a:r>
              <a:rPr lang="en-US" dirty="0"/>
              <a:t>configuration time</a:t>
            </a:r>
          </a:p>
          <a:p>
            <a:r>
              <a:rPr lang="en-US" dirty="0"/>
              <a:t>I contributed to the installation of the expanded run-2 DAQ and implemented the new RODs &amp; optical </a:t>
            </a:r>
            <a:r>
              <a:rPr lang="en-US" dirty="0" err="1"/>
              <a:t>fibre</a:t>
            </a:r>
            <a:r>
              <a:rPr lang="en-US" dirty="0"/>
              <a:t> mapping in DAQ SW </a:t>
            </a:r>
          </a:p>
          <a:p>
            <a:pPr lvl="1"/>
            <a:r>
              <a:rPr lang="en-US" dirty="0"/>
              <a:t>Necessary to cope with higher run-2 LHC </a:t>
            </a:r>
            <a:r>
              <a:rPr lang="en-US" dirty="0" smtClean="0"/>
              <a:t>rate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15</a:t>
            </a:fld>
            <a:endParaRPr lang="en-US" dirty="0"/>
          </a:p>
        </p:txBody>
      </p:sp>
      <p:sp>
        <p:nvSpPr>
          <p:cNvPr id="34" name="TextBox 33"/>
          <p:cNvSpPr txBox="1"/>
          <p:nvPr/>
        </p:nvSpPr>
        <p:spPr>
          <a:xfrm>
            <a:off x="5244198" y="3901574"/>
            <a:ext cx="2629446" cy="461665"/>
          </a:xfrm>
          <a:prstGeom prst="rect">
            <a:avLst/>
          </a:prstGeom>
          <a:noFill/>
        </p:spPr>
        <p:txBody>
          <a:bodyPr wrap="none" rtlCol="0">
            <a:spAutoFit/>
          </a:bodyPr>
          <a:lstStyle/>
          <a:p>
            <a:r>
              <a:rPr lang="en-US" sz="2400" dirty="0" smtClean="0">
                <a:solidFill>
                  <a:schemeClr val="bg1"/>
                </a:solidFill>
              </a:rPr>
              <a:t>ROD </a:t>
            </a:r>
            <a:r>
              <a:rPr lang="en-US" sz="2400" dirty="0" err="1" smtClean="0">
                <a:solidFill>
                  <a:schemeClr val="bg1"/>
                </a:solidFill>
              </a:rPr>
              <a:t>Fibre</a:t>
            </a:r>
            <a:r>
              <a:rPr lang="en-US" sz="2400" dirty="0" smtClean="0">
                <a:solidFill>
                  <a:schemeClr val="bg1"/>
                </a:solidFill>
              </a:rPr>
              <a:t> Mapping</a:t>
            </a:r>
            <a:endParaRPr lang="en-US" sz="2400" dirty="0" smtClean="0">
              <a:solidFill>
                <a:schemeClr val="bg1"/>
              </a:solidFill>
            </a:endParaRPr>
          </a:p>
        </p:txBody>
      </p:sp>
      <p:grpSp>
        <p:nvGrpSpPr>
          <p:cNvPr id="15" name="Group 14"/>
          <p:cNvGrpSpPr/>
          <p:nvPr/>
        </p:nvGrpSpPr>
        <p:grpSpPr>
          <a:xfrm>
            <a:off x="800642" y="1807871"/>
            <a:ext cx="3695254" cy="2674152"/>
            <a:chOff x="-3034076" y="529633"/>
            <a:chExt cx="3415076" cy="2396981"/>
          </a:xfrm>
        </p:grpSpPr>
        <p:pic>
          <p:nvPicPr>
            <p:cNvPr id="16" name="コンテンツ プレースホルダ 4" descr="DataSizePerLinkAsAFunctionOfMu.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4076" y="529633"/>
              <a:ext cx="3415076" cy="239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2554561" y="2259541"/>
              <a:ext cx="2554561" cy="0"/>
            </a:xfrm>
            <a:prstGeom prst="line">
              <a:avLst/>
            </a:prstGeom>
            <a:ln w="12700" cmpd="sng">
              <a:solidFill>
                <a:srgbClr val="800000"/>
              </a:solidFill>
            </a:ln>
          </p:spPr>
          <p:style>
            <a:lnRef idx="1">
              <a:schemeClr val="accent6"/>
            </a:lnRef>
            <a:fillRef idx="0">
              <a:schemeClr val="accent6"/>
            </a:fillRef>
            <a:effectRef idx="0">
              <a:schemeClr val="accent6"/>
            </a:effectRef>
            <a:fontRef idx="minor">
              <a:schemeClr val="tx1"/>
            </a:fontRef>
          </p:style>
        </p:cxnSp>
        <p:sp>
          <p:nvSpPr>
            <p:cNvPr id="18" name="TextBox 17"/>
            <p:cNvSpPr txBox="1"/>
            <p:nvPr/>
          </p:nvSpPr>
          <p:spPr>
            <a:xfrm>
              <a:off x="-2132757" y="2248396"/>
              <a:ext cx="700432" cy="338554"/>
            </a:xfrm>
            <a:prstGeom prst="rect">
              <a:avLst/>
            </a:prstGeom>
            <a:noFill/>
          </p:spPr>
          <p:txBody>
            <a:bodyPr wrap="none" rtlCol="0">
              <a:spAutoFit/>
            </a:bodyPr>
            <a:lstStyle/>
            <a:p>
              <a:r>
                <a:rPr lang="el-GR" sz="1600" dirty="0" smtClean="0">
                  <a:solidFill>
                    <a:srgbClr val="800000"/>
                  </a:solidFill>
                </a:rPr>
                <a:t>μ ≈ 33</a:t>
              </a:r>
              <a:endParaRPr lang="en-US" sz="1600" dirty="0" smtClean="0">
                <a:solidFill>
                  <a:srgbClr val="800000"/>
                </a:solidFill>
              </a:endParaRPr>
            </a:p>
          </p:txBody>
        </p:sp>
      </p:grpSp>
      <p:grpSp>
        <p:nvGrpSpPr>
          <p:cNvPr id="23" name="Group 22"/>
          <p:cNvGrpSpPr/>
          <p:nvPr/>
        </p:nvGrpSpPr>
        <p:grpSpPr>
          <a:xfrm>
            <a:off x="4749437" y="1796262"/>
            <a:ext cx="3659897" cy="2687820"/>
            <a:chOff x="8939597" y="4445480"/>
            <a:chExt cx="3556535" cy="2496270"/>
          </a:xfrm>
        </p:grpSpPr>
        <p:pic>
          <p:nvPicPr>
            <p:cNvPr id="24" name="コンテンツ プレースホルダ 4" descr="DataSizePerLinkAsAFunctionOfMu.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39597" y="4445480"/>
              <a:ext cx="3556535" cy="249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9486546" y="6266450"/>
              <a:ext cx="2666077" cy="0"/>
            </a:xfrm>
            <a:prstGeom prst="line">
              <a:avLst/>
            </a:prstGeom>
            <a:ln w="12700" cmpd="sng">
              <a:solidFill>
                <a:srgbClr val="800000"/>
              </a:solidFill>
            </a:ln>
          </p:spPr>
          <p:style>
            <a:lnRef idx="1">
              <a:schemeClr val="accent6"/>
            </a:lnRef>
            <a:fillRef idx="0">
              <a:schemeClr val="accent6"/>
            </a:fillRef>
            <a:effectRef idx="0">
              <a:schemeClr val="accent6"/>
            </a:effectRef>
            <a:fontRef idx="minor">
              <a:schemeClr val="tx1"/>
            </a:fontRef>
          </p:style>
        </p:cxnSp>
        <p:sp>
          <p:nvSpPr>
            <p:cNvPr id="26" name="TextBox 25"/>
            <p:cNvSpPr txBox="1"/>
            <p:nvPr/>
          </p:nvSpPr>
          <p:spPr>
            <a:xfrm>
              <a:off x="11102542" y="6249758"/>
              <a:ext cx="700432" cy="338554"/>
            </a:xfrm>
            <a:prstGeom prst="rect">
              <a:avLst/>
            </a:prstGeom>
            <a:noFill/>
          </p:spPr>
          <p:txBody>
            <a:bodyPr wrap="none" rtlCol="0">
              <a:spAutoFit/>
            </a:bodyPr>
            <a:lstStyle/>
            <a:p>
              <a:r>
                <a:rPr lang="el-GR" sz="1600" dirty="0" smtClean="0">
                  <a:solidFill>
                    <a:srgbClr val="008000"/>
                  </a:solidFill>
                </a:rPr>
                <a:t>μ ≈ 87</a:t>
              </a:r>
              <a:endParaRPr lang="en-US" sz="1600" dirty="0" smtClean="0">
                <a:solidFill>
                  <a:srgbClr val="008000"/>
                </a:solidFill>
              </a:endParaRPr>
            </a:p>
          </p:txBody>
        </p:sp>
      </p:grpSp>
      <p:sp>
        <p:nvSpPr>
          <p:cNvPr id="4" name="Right Arrow 3"/>
          <p:cNvSpPr/>
          <p:nvPr/>
        </p:nvSpPr>
        <p:spPr bwMode="auto">
          <a:xfrm>
            <a:off x="4346960" y="2684277"/>
            <a:ext cx="402477" cy="680889"/>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rot="16200000">
            <a:off x="-411103" y="3046074"/>
            <a:ext cx="2707029" cy="307777"/>
          </a:xfrm>
          <a:prstGeom prst="rect">
            <a:avLst/>
          </a:prstGeom>
          <a:solidFill>
            <a:srgbClr val="FFFFFF"/>
          </a:solidFill>
        </p:spPr>
        <p:txBody>
          <a:bodyPr wrap="none" rtlCol="0">
            <a:spAutoFit/>
          </a:bodyPr>
          <a:lstStyle/>
          <a:p>
            <a:r>
              <a:rPr lang="en-US" sz="1400" dirty="0" smtClean="0"/>
              <a:t>    Maximum sustainable rate (kHz)</a:t>
            </a:r>
            <a:endParaRPr lang="en-US" sz="1400" dirty="0" smtClean="0"/>
          </a:p>
        </p:txBody>
      </p:sp>
      <p:sp>
        <p:nvSpPr>
          <p:cNvPr id="29" name="TextBox 28"/>
          <p:cNvSpPr txBox="1"/>
          <p:nvPr/>
        </p:nvSpPr>
        <p:spPr>
          <a:xfrm rot="16200000">
            <a:off x="3476108" y="3050205"/>
            <a:ext cx="2788206" cy="307777"/>
          </a:xfrm>
          <a:prstGeom prst="rect">
            <a:avLst/>
          </a:prstGeom>
          <a:solidFill>
            <a:srgbClr val="FFFFFF"/>
          </a:solidFill>
        </p:spPr>
        <p:txBody>
          <a:bodyPr wrap="none" rtlCol="0">
            <a:spAutoFit/>
          </a:bodyPr>
          <a:lstStyle/>
          <a:p>
            <a:r>
              <a:rPr lang="en-US" sz="1400" dirty="0" smtClean="0"/>
              <a:t>     Maximum sustainable rate (kHz) </a:t>
            </a:r>
            <a:endParaRPr lang="en-US" sz="1400" dirty="0" smtClean="0"/>
          </a:p>
        </p:txBody>
      </p:sp>
    </p:spTree>
    <p:extLst>
      <p:ext uri="{BB962C8B-B14F-4D97-AF65-F5344CB8AC3E}">
        <p14:creationId xmlns:p14="http://schemas.microsoft.com/office/powerpoint/2010/main" val="36140191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Physics Validation</a:t>
            </a:r>
            <a:endParaRPr lang="en-US" dirty="0"/>
          </a:p>
        </p:txBody>
      </p:sp>
      <p:sp>
        <p:nvSpPr>
          <p:cNvPr id="3" name="Text Placeholder 2"/>
          <p:cNvSpPr>
            <a:spLocks noGrp="1"/>
          </p:cNvSpPr>
          <p:nvPr>
            <p:ph type="body" sz="quarter" idx="10"/>
          </p:nvPr>
        </p:nvSpPr>
        <p:spPr>
          <a:xfrm>
            <a:off x="380999" y="1435469"/>
            <a:ext cx="6232627" cy="4692566"/>
          </a:xfrm>
        </p:spPr>
        <p:txBody>
          <a:bodyPr/>
          <a:lstStyle/>
          <a:p>
            <a:r>
              <a:rPr lang="en-US" dirty="0" smtClean="0"/>
              <a:t>Physics Validation </a:t>
            </a:r>
            <a:r>
              <a:rPr lang="en-US" dirty="0" err="1" smtClean="0"/>
              <a:t>Convenor</a:t>
            </a:r>
            <a:r>
              <a:rPr lang="en-US" dirty="0" smtClean="0"/>
              <a:t> 2013 −</a:t>
            </a:r>
          </a:p>
          <a:p>
            <a:pPr lvl="1"/>
            <a:r>
              <a:rPr lang="en-US" dirty="0" smtClean="0"/>
              <a:t>Responsible for ensuring the physics performance of the ATLAS simulation and reconstruction SW</a:t>
            </a:r>
          </a:p>
          <a:p>
            <a:pPr lvl="1"/>
            <a:endParaRPr lang="en-US" sz="1400" dirty="0"/>
          </a:p>
          <a:p>
            <a:r>
              <a:rPr lang="en-US" dirty="0" smtClean="0"/>
              <a:t>Developed </a:t>
            </a:r>
            <a:r>
              <a:rPr lang="en-US" dirty="0"/>
              <a:t>new framework to automate and </a:t>
            </a:r>
            <a:r>
              <a:rPr lang="en-US" dirty="0" err="1"/>
              <a:t>centralise</a:t>
            </a:r>
            <a:r>
              <a:rPr lang="en-US" dirty="0"/>
              <a:t> validation </a:t>
            </a:r>
            <a:r>
              <a:rPr lang="en-US" dirty="0" smtClean="0"/>
              <a:t>procedure</a:t>
            </a:r>
          </a:p>
          <a:p>
            <a:pPr lvl="1"/>
            <a:r>
              <a:rPr lang="en-US" dirty="0" smtClean="0"/>
              <a:t>Resulting in ≈ 2x faster turn around time</a:t>
            </a:r>
          </a:p>
          <a:p>
            <a:pPr lvl="1"/>
            <a:endParaRPr lang="en-US" sz="1100" dirty="0"/>
          </a:p>
          <a:p>
            <a:pPr marL="0" indent="0">
              <a:buNone/>
            </a:pPr>
            <a:endParaRPr lang="en-US" sz="900" b="1" dirty="0" smtClean="0"/>
          </a:p>
          <a:p>
            <a:r>
              <a:rPr lang="en-US" dirty="0" smtClean="0"/>
              <a:t>Currently leading the validation of the simulation and reconstruction for new </a:t>
            </a:r>
            <a:br>
              <a:rPr lang="en-US" dirty="0" smtClean="0"/>
            </a:br>
            <a:r>
              <a:rPr lang="en-US" dirty="0" smtClean="0"/>
              <a:t>ATLAS run 2 geometry</a:t>
            </a:r>
          </a:p>
          <a:p>
            <a:pPr lvl="1"/>
            <a:r>
              <a:rPr lang="en-US" dirty="0" smtClean="0"/>
              <a:t>E.g. new </a:t>
            </a:r>
            <a:r>
              <a:rPr lang="en-US" dirty="0" err="1" smtClean="0"/>
              <a:t>Insertable</a:t>
            </a:r>
            <a:r>
              <a:rPr lang="en-US" dirty="0" smtClean="0"/>
              <a:t> b-layer</a:t>
            </a:r>
          </a:p>
          <a:p>
            <a:pPr lvl="1"/>
            <a:r>
              <a:rPr lang="en-US" dirty="0"/>
              <a:t>Essential </a:t>
            </a:r>
            <a:r>
              <a:rPr lang="en-US" dirty="0" smtClean="0"/>
              <a:t>to ensure </a:t>
            </a:r>
            <a:r>
              <a:rPr lang="en-US" dirty="0"/>
              <a:t>readiness </a:t>
            </a:r>
            <a:r>
              <a:rPr lang="en-US" dirty="0" smtClean="0"/>
              <a:t>for </a:t>
            </a:r>
            <a:r>
              <a:rPr lang="en-US" dirty="0"/>
              <a:t>run 2 </a:t>
            </a:r>
            <a:r>
              <a:rPr lang="en-US" dirty="0" smtClean="0"/>
              <a:t>data</a:t>
            </a:r>
            <a:endParaRPr lang="en-US" dirty="0"/>
          </a:p>
          <a:p>
            <a:pPr lvl="1"/>
            <a:endParaRPr lang="en-US" dirty="0" smtClean="0"/>
          </a:p>
        </p:txBody>
      </p:sp>
      <p:sp>
        <p:nvSpPr>
          <p:cNvPr id="6" name="Slide Number Placeholder 5"/>
          <p:cNvSpPr>
            <a:spLocks noGrp="1"/>
          </p:cNvSpPr>
          <p:nvPr>
            <p:ph type="sldNum" sz="quarter" idx="4"/>
          </p:nvPr>
        </p:nvSpPr>
        <p:spPr/>
        <p:txBody>
          <a:bodyPr/>
          <a:lstStyle/>
          <a:p>
            <a:fld id="{B183719B-2675-7D42-A782-CB292AF8D1CA}" type="slidenum">
              <a:rPr lang="en-US" smtClean="0"/>
              <a:pPr/>
              <a:t>16</a:t>
            </a:fld>
            <a:endParaRPr lang="en-US" dirty="0"/>
          </a:p>
        </p:txBody>
      </p:sp>
      <p:pic>
        <p:nvPicPr>
          <p:cNvPr id="55" name="Picture 54" descr="lrg_red__green_OK_not_OK_Ic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063" y="1397094"/>
            <a:ext cx="449474" cy="465083"/>
          </a:xfrm>
          <a:prstGeom prst="rect">
            <a:avLst/>
          </a:prstGeom>
        </p:spPr>
      </p:pic>
      <p:grpSp>
        <p:nvGrpSpPr>
          <p:cNvPr id="59" name="Group 58"/>
          <p:cNvGrpSpPr/>
          <p:nvPr/>
        </p:nvGrpSpPr>
        <p:grpSpPr>
          <a:xfrm>
            <a:off x="5315849" y="561195"/>
            <a:ext cx="4208389" cy="6237733"/>
            <a:chOff x="5315849" y="679339"/>
            <a:chExt cx="4208389" cy="6237733"/>
          </a:xfrm>
        </p:grpSpPr>
        <p:grpSp>
          <p:nvGrpSpPr>
            <p:cNvPr id="57" name="Group 56"/>
            <p:cNvGrpSpPr/>
            <p:nvPr/>
          </p:nvGrpSpPr>
          <p:grpSpPr>
            <a:xfrm>
              <a:off x="5315849" y="679339"/>
              <a:ext cx="4208389" cy="6237733"/>
              <a:chOff x="5315849" y="679339"/>
              <a:chExt cx="4208389" cy="6237733"/>
            </a:xfrm>
          </p:grpSpPr>
          <p:grpSp>
            <p:nvGrpSpPr>
              <p:cNvPr id="53" name="Group 52"/>
              <p:cNvGrpSpPr/>
              <p:nvPr/>
            </p:nvGrpSpPr>
            <p:grpSpPr>
              <a:xfrm>
                <a:off x="5315849" y="679339"/>
                <a:ext cx="3795753" cy="6237733"/>
                <a:chOff x="4813797" y="114783"/>
                <a:chExt cx="4283040" cy="6802289"/>
              </a:xfrm>
            </p:grpSpPr>
            <p:pic>
              <p:nvPicPr>
                <p:cNvPr id="12" name="Picture 11" descr="lrg_o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6135" y="5723608"/>
                  <a:ext cx="495880" cy="495880"/>
                </a:xfrm>
                <a:prstGeom prst="rect">
                  <a:avLst/>
                </a:prstGeom>
              </p:spPr>
            </p:pic>
            <p:pic>
              <p:nvPicPr>
                <p:cNvPr id="13" name="Picture 12" descr="lrg_red__green_OK_not_OK_Ic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839" y="6239287"/>
                  <a:ext cx="507176" cy="507176"/>
                </a:xfrm>
                <a:prstGeom prst="rect">
                  <a:avLst/>
                </a:prstGeom>
              </p:spPr>
            </p:pic>
            <p:sp>
              <p:nvSpPr>
                <p:cNvPr id="31" name="Magnetic Disk 30"/>
                <p:cNvSpPr/>
                <p:nvPr/>
              </p:nvSpPr>
              <p:spPr bwMode="auto">
                <a:xfrm>
                  <a:off x="4813797" y="5993056"/>
                  <a:ext cx="1018871" cy="864944"/>
                </a:xfrm>
                <a:prstGeom prst="flowChartMagneticDisk">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6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46" name="Group 45"/>
                <p:cNvGrpSpPr/>
                <p:nvPr/>
              </p:nvGrpSpPr>
              <p:grpSpPr>
                <a:xfrm>
                  <a:off x="6231510" y="114783"/>
                  <a:ext cx="2865327" cy="5757940"/>
                  <a:chOff x="6039394" y="602023"/>
                  <a:chExt cx="2865327" cy="5757940"/>
                </a:xfrm>
              </p:grpSpPr>
              <p:sp>
                <p:nvSpPr>
                  <p:cNvPr id="8" name="Alternate Process 7"/>
                  <p:cNvSpPr/>
                  <p:nvPr/>
                </p:nvSpPr>
                <p:spPr bwMode="auto">
                  <a:xfrm>
                    <a:off x="6054162" y="602023"/>
                    <a:ext cx="1451338" cy="782717"/>
                  </a:xfrm>
                  <a:prstGeom prst="flowChartAlternateProcess">
                    <a:avLst/>
                  </a:prstGeom>
                  <a:gradFill>
                    <a:gsLst>
                      <a:gs pos="0">
                        <a:srgbClr val="BF7D00"/>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solidFill>
                      <a:srgbClr val="7F7F7F"/>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Segoe" pitchFamily="34" charset="0"/>
                      </a:rPr>
                      <a:t>New SW Cache</a:t>
                    </a: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Alternate Process 9"/>
                  <p:cNvSpPr/>
                  <p:nvPr/>
                </p:nvSpPr>
                <p:spPr bwMode="auto">
                  <a:xfrm>
                    <a:off x="6086064" y="2900860"/>
                    <a:ext cx="1451338" cy="782717"/>
                  </a:xfrm>
                  <a:prstGeom prst="flowChartAlternateProcess">
                    <a:avLst/>
                  </a:prstGeom>
                  <a:gradFill>
                    <a:gsLst>
                      <a:gs pos="0">
                        <a:srgbClr val="BF7D00"/>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solidFill>
                      <a:srgbClr val="7F7F7F"/>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Segoe" pitchFamily="34" charset="0"/>
                      </a:rPr>
                      <a:t>Validation Sample</a:t>
                    </a: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1" name="Alternate Process 10"/>
                  <p:cNvSpPr/>
                  <p:nvPr/>
                </p:nvSpPr>
                <p:spPr bwMode="auto">
                  <a:xfrm>
                    <a:off x="6113226" y="4050279"/>
                    <a:ext cx="1451338" cy="782717"/>
                  </a:xfrm>
                  <a:prstGeom prst="flowChartAlternateProcess">
                    <a:avLst/>
                  </a:prstGeom>
                  <a:gradFill>
                    <a:gsLst>
                      <a:gs pos="0">
                        <a:srgbClr val="BF7D00"/>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solidFill>
                      <a:srgbClr val="7F7F7F"/>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Histogram Production</a:t>
                    </a:r>
                    <a:endParaRPr lang="en-US" sz="16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Alternate Process 13"/>
                  <p:cNvSpPr/>
                  <p:nvPr/>
                </p:nvSpPr>
                <p:spPr bwMode="auto">
                  <a:xfrm>
                    <a:off x="6130362" y="5199697"/>
                    <a:ext cx="1451338" cy="782717"/>
                  </a:xfrm>
                  <a:prstGeom prst="flowChartAlternateProcess">
                    <a:avLst/>
                  </a:prstGeom>
                  <a:gradFill>
                    <a:gsLst>
                      <a:gs pos="0">
                        <a:srgbClr val="BF7D00"/>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solidFill>
                      <a:srgbClr val="7F7F7F"/>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900" dirty="0" smtClean="0">
                        <a:solidFill>
                          <a:srgbClr val="FFFFFF"/>
                        </a:solidFill>
                        <a:effectLst>
                          <a:outerShdw blurRad="38100" dist="38100" dir="2700000" algn="tl">
                            <a:srgbClr val="000000">
                              <a:alpha val="43137"/>
                            </a:srgbClr>
                          </a:outerShdw>
                        </a:effectLst>
                        <a:latin typeface="Segoe" pitchFamily="34" charset="0"/>
                      </a:rPr>
                      <a:t>Web Display</a:t>
                    </a:r>
                    <a:endParaRPr lang="en-US" sz="19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5" name="Group 24"/>
                  <p:cNvGrpSpPr/>
                  <p:nvPr/>
                </p:nvGrpSpPr>
                <p:grpSpPr>
                  <a:xfrm>
                    <a:off x="7546367" y="967089"/>
                    <a:ext cx="427668" cy="1181459"/>
                    <a:chOff x="8745865" y="1888336"/>
                    <a:chExt cx="427668" cy="1181459"/>
                  </a:xfrm>
                </p:grpSpPr>
                <p:cxnSp>
                  <p:nvCxnSpPr>
                    <p:cNvPr id="17" name="Straight Connector 16"/>
                    <p:cNvCxnSpPr/>
                    <p:nvPr/>
                  </p:nvCxnSpPr>
                  <p:spPr>
                    <a:xfrm>
                      <a:off x="9173533" y="1888336"/>
                      <a:ext cx="0" cy="1181459"/>
                    </a:xfrm>
                    <a:prstGeom prst="line">
                      <a:avLst/>
                    </a:prstGeom>
                    <a:ln w="38100" cmpd="sng">
                      <a:solidFill>
                        <a:srgbClr val="7F7F7F"/>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flipV="1">
                      <a:off x="9173533" y="2390561"/>
                      <a:ext cx="0" cy="667184"/>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a:endCxn id="39" idx="3"/>
                    </p:cNvCxnSpPr>
                    <p:nvPr/>
                  </p:nvCxnSpPr>
                  <p:spPr>
                    <a:xfrm flipH="1">
                      <a:off x="8797225" y="3057745"/>
                      <a:ext cx="376308" cy="0"/>
                    </a:xfrm>
                    <a:prstGeom prst="line">
                      <a:avLst/>
                    </a:prstGeom>
                    <a:ln w="38100" cmpd="sng">
                      <a:solidFill>
                        <a:srgbClr val="7F7F7F"/>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p:nvCxnSpPr>
                  <p:spPr>
                    <a:xfrm flipH="1">
                      <a:off x="8745865" y="1888336"/>
                      <a:ext cx="427668" cy="0"/>
                    </a:xfrm>
                    <a:prstGeom prst="line">
                      <a:avLst/>
                    </a:prstGeom>
                    <a:ln w="38100" cmpd="sng">
                      <a:solidFill>
                        <a:srgbClr val="7F7F7F"/>
                      </a:solidFill>
                    </a:ln>
                  </p:spPr>
                  <p:style>
                    <a:lnRef idx="1">
                      <a:schemeClr val="accent3"/>
                    </a:lnRef>
                    <a:fillRef idx="0">
                      <a:schemeClr val="accent3"/>
                    </a:fillRef>
                    <a:effectRef idx="0">
                      <a:schemeClr val="accent3"/>
                    </a:effectRef>
                    <a:fontRef idx="minor">
                      <a:schemeClr val="tx1"/>
                    </a:fontRef>
                  </p:style>
                </p:cxnSp>
              </p:grpSp>
              <p:cxnSp>
                <p:nvCxnSpPr>
                  <p:cNvPr id="26" name="Straight Connector 25"/>
                  <p:cNvCxnSpPr/>
                  <p:nvPr/>
                </p:nvCxnSpPr>
                <p:spPr>
                  <a:xfrm flipH="1">
                    <a:off x="6811733" y="1384740"/>
                    <a:ext cx="6845" cy="366702"/>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sp>
                <p:nvSpPr>
                  <p:cNvPr id="32" name="Left Arrow 31"/>
                  <p:cNvSpPr/>
                  <p:nvPr/>
                </p:nvSpPr>
                <p:spPr bwMode="auto">
                  <a:xfrm>
                    <a:off x="7560323" y="4561871"/>
                    <a:ext cx="1344398" cy="915632"/>
                  </a:xfrm>
                  <a:prstGeom prst="leftArrow">
                    <a:avLst/>
                  </a:prstGeom>
                  <a:ln>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2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35" name="Straight Connector 34"/>
                  <p:cNvCxnSpPr/>
                  <p:nvPr/>
                </p:nvCxnSpPr>
                <p:spPr>
                  <a:xfrm flipH="1">
                    <a:off x="6804888" y="2534159"/>
                    <a:ext cx="6845" cy="366702"/>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a:xfrm flipH="1">
                    <a:off x="6798043" y="3689863"/>
                    <a:ext cx="6845" cy="366702"/>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cxnSp>
                <p:nvCxnSpPr>
                  <p:cNvPr id="37" name="Straight Connector 36"/>
                  <p:cNvCxnSpPr/>
                  <p:nvPr/>
                </p:nvCxnSpPr>
                <p:spPr>
                  <a:xfrm flipH="1">
                    <a:off x="6785661" y="4851545"/>
                    <a:ext cx="6845" cy="366702"/>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cxnSp>
                <p:nvCxnSpPr>
                  <p:cNvPr id="38" name="Straight Connector 37"/>
                  <p:cNvCxnSpPr/>
                  <p:nvPr/>
                </p:nvCxnSpPr>
                <p:spPr>
                  <a:xfrm flipH="1">
                    <a:off x="6791198" y="5993261"/>
                    <a:ext cx="6845" cy="366702"/>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sp>
                <p:nvSpPr>
                  <p:cNvPr id="39" name="Decision 38"/>
                  <p:cNvSpPr/>
                  <p:nvPr/>
                </p:nvSpPr>
                <p:spPr bwMode="auto">
                  <a:xfrm>
                    <a:off x="6039394" y="1722987"/>
                    <a:ext cx="1558333" cy="827021"/>
                  </a:xfrm>
                  <a:prstGeom prst="flowChartDecision">
                    <a:avLst/>
                  </a:prstGeom>
                  <a:ln>
                    <a:solidFill>
                      <a:srgbClr val="7F7F7F"/>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Segoe" pitchFamily="34" charset="0"/>
                      </a:rPr>
                      <a:t>Test Job</a:t>
                    </a: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grpSp>
              <p:nvGrpSpPr>
                <p:cNvPr id="45" name="Group 44"/>
                <p:cNvGrpSpPr/>
                <p:nvPr/>
              </p:nvGrpSpPr>
              <p:grpSpPr>
                <a:xfrm>
                  <a:off x="5774880" y="5669569"/>
                  <a:ext cx="2464857" cy="1247503"/>
                  <a:chOff x="2275110" y="4317398"/>
                  <a:chExt cx="2464857" cy="1247503"/>
                </a:xfrm>
              </p:grpSpPr>
              <p:sp>
                <p:nvSpPr>
                  <p:cNvPr id="42" name="Decision 41"/>
                  <p:cNvSpPr/>
                  <p:nvPr/>
                </p:nvSpPr>
                <p:spPr bwMode="auto">
                  <a:xfrm>
                    <a:off x="2657924" y="4502911"/>
                    <a:ext cx="1683353" cy="958606"/>
                  </a:xfrm>
                  <a:prstGeom prst="flowChartDecision">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1" name="Decision 40"/>
                  <p:cNvSpPr/>
                  <p:nvPr/>
                </p:nvSpPr>
                <p:spPr bwMode="auto">
                  <a:xfrm>
                    <a:off x="2275110" y="4317398"/>
                    <a:ext cx="2464857" cy="1247503"/>
                  </a:xfrm>
                  <a:prstGeom prst="flowChartDecision">
                    <a:avLst/>
                  </a:prstGeom>
                  <a:no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dirty="0" smtClean="0">
                        <a:solidFill>
                          <a:srgbClr val="FFFFFF"/>
                        </a:solidFill>
                        <a:effectLst>
                          <a:outerShdw blurRad="38100" dist="38100" dir="2700000" algn="tl">
                            <a:srgbClr val="000000">
                              <a:alpha val="43137"/>
                            </a:srgbClr>
                          </a:outerShdw>
                        </a:effectLst>
                        <a:latin typeface="Segoe" pitchFamily="34" charset="0"/>
                      </a:rPr>
                      <a:t>Check Results</a:t>
                    </a:r>
                    <a:endParaRPr lang="en-US" dirty="0" smtClean="0">
                      <a:solidFill>
                        <a:srgbClr val="FFFFFF"/>
                      </a:solidFill>
                      <a:effectLst>
                        <a:outerShdw blurRad="38100" dist="38100" dir="2700000" algn="tl">
                          <a:srgbClr val="000000">
                            <a:alpha val="43137"/>
                          </a:srgbClr>
                        </a:outerShdw>
                      </a:effectLst>
                      <a:latin typeface="Segoe" pitchFamily="34" charset="0"/>
                    </a:endParaRPr>
                  </a:p>
                </p:txBody>
              </p:sp>
            </p:grpSp>
            <p:cxnSp>
              <p:nvCxnSpPr>
                <p:cNvPr id="47" name="Straight Connector 46"/>
                <p:cNvCxnSpPr/>
                <p:nvPr/>
              </p:nvCxnSpPr>
              <p:spPr>
                <a:xfrm>
                  <a:off x="7826281" y="6333058"/>
                  <a:ext cx="708558" cy="0"/>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cxnSp>
              <p:nvCxnSpPr>
                <p:cNvPr id="50" name="Straight Connector 49"/>
                <p:cNvCxnSpPr/>
                <p:nvPr/>
              </p:nvCxnSpPr>
              <p:spPr>
                <a:xfrm flipH="1">
                  <a:off x="5832668" y="6333058"/>
                  <a:ext cx="325026" cy="0"/>
                </a:xfrm>
                <a:prstGeom prst="line">
                  <a:avLst/>
                </a:prstGeom>
                <a:ln w="38100" cmpd="sng">
                  <a:solidFill>
                    <a:srgbClr val="7F7F7F"/>
                  </a:solidFill>
                  <a:tailEnd type="triangle" w="lg" len="lg"/>
                </a:ln>
              </p:spPr>
              <p:style>
                <a:lnRef idx="1">
                  <a:schemeClr val="accent3"/>
                </a:lnRef>
                <a:fillRef idx="0">
                  <a:schemeClr val="accent3"/>
                </a:fillRef>
                <a:effectRef idx="0">
                  <a:schemeClr val="accent3"/>
                </a:effectRef>
                <a:fontRef idx="minor">
                  <a:schemeClr val="tx1"/>
                </a:fontRef>
              </p:style>
            </p:cxnSp>
          </p:grpSp>
          <p:sp>
            <p:nvSpPr>
              <p:cNvPr id="56" name="Left Arrow 55"/>
              <p:cNvSpPr/>
              <p:nvPr/>
            </p:nvSpPr>
            <p:spPr bwMode="auto">
              <a:xfrm>
                <a:off x="7479576" y="4297438"/>
                <a:ext cx="2044662" cy="839639"/>
              </a:xfrm>
              <a:prstGeom prst="leftArrow">
                <a:avLst/>
              </a:prstGeom>
              <a:noFill/>
              <a:ln>
                <a:no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Reference</a:t>
                </a:r>
                <a:endParaRPr lang="en-US" sz="16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58" name="Magnetic Disk 57"/>
            <p:cNvSpPr/>
            <p:nvPr/>
          </p:nvSpPr>
          <p:spPr bwMode="auto">
            <a:xfrm>
              <a:off x="5323699" y="5851616"/>
              <a:ext cx="902953" cy="971216"/>
            </a:xfrm>
            <a:prstGeom prst="flowChartMagneticDisk">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Book-keeping</a:t>
              </a:r>
              <a:endParaRPr lang="en-US" sz="1600" dirty="0" smtClean="0">
                <a:solidFill>
                  <a:srgbClr val="FFFFFF"/>
                </a:solidFill>
                <a:effectLst>
                  <a:outerShdw blurRad="38100" dist="38100" dir="2700000" algn="tl">
                    <a:srgbClr val="000000">
                      <a:alpha val="43137"/>
                    </a:srgbClr>
                  </a:outerShdw>
                </a:effectLst>
                <a:latin typeface="Segoe" pitchFamily="34" charset="0"/>
              </a:endParaRPr>
            </a:p>
          </p:txBody>
        </p:sp>
      </p:grpSp>
    </p:spTree>
    <p:extLst>
      <p:ext uri="{BB962C8B-B14F-4D97-AF65-F5344CB8AC3E}">
        <p14:creationId xmlns:p14="http://schemas.microsoft.com/office/powerpoint/2010/main" val="2604547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3366398"/>
            <a:ext cx="8382000" cy="846386"/>
          </a:xfrm>
        </p:spPr>
        <p:txBody>
          <a:bodyPr/>
          <a:lstStyle/>
          <a:p>
            <a:pPr marL="0" indent="0" algn="ctr">
              <a:buNone/>
            </a:pPr>
            <a:r>
              <a:rPr lang="en-US" sz="6000" b="1" dirty="0" smtClean="0"/>
              <a:t>Future Direction</a:t>
            </a:r>
            <a:endParaRPr lang="en-US" sz="6000" b="1"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17</a:t>
            </a:fld>
            <a:endParaRPr lang="en-US" dirty="0"/>
          </a:p>
        </p:txBody>
      </p:sp>
    </p:spTree>
    <p:extLst>
      <p:ext uri="{BB962C8B-B14F-4D97-AF65-F5344CB8AC3E}">
        <p14:creationId xmlns:p14="http://schemas.microsoft.com/office/powerpoint/2010/main" val="3908003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987391" y="3130403"/>
            <a:ext cx="3079169" cy="2966709"/>
          </a:xfrm>
          <a:prstGeom prst="rect">
            <a:avLst/>
          </a:prstGeom>
        </p:spPr>
      </p:pic>
      <p:sp>
        <p:nvSpPr>
          <p:cNvPr id="14" name="TextBox 13"/>
          <p:cNvSpPr txBox="1"/>
          <p:nvPr/>
        </p:nvSpPr>
        <p:spPr>
          <a:xfrm>
            <a:off x="7496417" y="4300320"/>
            <a:ext cx="398592" cy="646331"/>
          </a:xfrm>
          <a:prstGeom prst="rect">
            <a:avLst/>
          </a:prstGeom>
          <a:noFill/>
        </p:spPr>
        <p:txBody>
          <a:bodyPr wrap="none" rtlCol="0">
            <a:spAutoFit/>
          </a:bodyPr>
          <a:lstStyle/>
          <a:p>
            <a:r>
              <a:rPr lang="en-US" sz="3600" dirty="0" smtClean="0">
                <a:solidFill>
                  <a:srgbClr val="800000"/>
                </a:solidFill>
              </a:rPr>
              <a:t>?</a:t>
            </a:r>
            <a:endParaRPr lang="en-US" sz="3600" dirty="0" smtClean="0">
              <a:solidFill>
                <a:srgbClr val="800000"/>
              </a:solidFill>
            </a:endParaRPr>
          </a:p>
        </p:txBody>
      </p:sp>
      <p:sp>
        <p:nvSpPr>
          <p:cNvPr id="15" name="Oval 14"/>
          <p:cNvSpPr/>
          <p:nvPr/>
        </p:nvSpPr>
        <p:spPr bwMode="auto">
          <a:xfrm>
            <a:off x="7410655" y="4362280"/>
            <a:ext cx="546306" cy="546306"/>
          </a:xfrm>
          <a:prstGeom prst="ellipse">
            <a:avLst/>
          </a:prstGeom>
          <a:noFill/>
          <a:ln>
            <a:solidFill>
              <a:srgbClr val="80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Text Placeholder 2"/>
          <p:cNvSpPr>
            <a:spLocks noGrp="1"/>
          </p:cNvSpPr>
          <p:nvPr>
            <p:ph type="body" sz="quarter" idx="10"/>
          </p:nvPr>
        </p:nvSpPr>
        <p:spPr>
          <a:xfrm>
            <a:off x="396488" y="1293408"/>
            <a:ext cx="8670072" cy="5122427"/>
          </a:xfrm>
        </p:spPr>
        <p:txBody>
          <a:bodyPr/>
          <a:lstStyle/>
          <a:p>
            <a:r>
              <a:rPr lang="en-US" dirty="0" smtClean="0"/>
              <a:t>The start of the 13 </a:t>
            </a:r>
            <a:r>
              <a:rPr lang="en-US" dirty="0" err="1" smtClean="0"/>
              <a:t>TeV</a:t>
            </a:r>
            <a:r>
              <a:rPr lang="en-US" dirty="0" smtClean="0"/>
              <a:t> LHC opens an unexplored energy regime</a:t>
            </a:r>
          </a:p>
          <a:p>
            <a:pPr lvl="1"/>
            <a:r>
              <a:rPr lang="en-US" dirty="0" smtClean="0"/>
              <a:t>High-mass BSM Higgs searches may offer one of the first opportunities </a:t>
            </a:r>
            <a:br>
              <a:rPr lang="en-US" dirty="0" smtClean="0"/>
            </a:br>
            <a:r>
              <a:rPr lang="en-US" dirty="0" smtClean="0"/>
              <a:t>to discover new physics with the </a:t>
            </a:r>
            <a:r>
              <a:rPr lang="el-GR" dirty="0" smtClean="0"/>
              <a:t>intial</a:t>
            </a:r>
            <a:r>
              <a:rPr lang="en-US" dirty="0" smtClean="0"/>
              <a:t> data</a:t>
            </a:r>
          </a:p>
          <a:p>
            <a:pPr marL="517525" lvl="1" indent="0">
              <a:buNone/>
            </a:pPr>
            <a:endParaRPr lang="en-US" sz="1000" dirty="0" smtClean="0"/>
          </a:p>
          <a:p>
            <a:r>
              <a:rPr lang="en-US" dirty="0" smtClean="0"/>
              <a:t>My BSM Higgs experience will allow me to contribute to and develop CMS Higgs searches right from the start</a:t>
            </a:r>
          </a:p>
          <a:p>
            <a:pPr lvl="1"/>
            <a:r>
              <a:rPr lang="en-US" dirty="0" smtClean="0"/>
              <a:t>Statistical analysis and model-interpretations</a:t>
            </a:r>
          </a:p>
          <a:p>
            <a:pPr lvl="1"/>
            <a:r>
              <a:rPr lang="en-US" dirty="0" smtClean="0"/>
              <a:t>Tracking and b-tagging</a:t>
            </a:r>
          </a:p>
          <a:p>
            <a:pPr lvl="2"/>
            <a:r>
              <a:rPr lang="en-US" dirty="0" smtClean="0"/>
              <a:t>b</a:t>
            </a:r>
            <a:r>
              <a:rPr lang="en-US" dirty="0"/>
              <a:t>-tagging in boosted jets (high m)</a:t>
            </a:r>
          </a:p>
          <a:p>
            <a:pPr lvl="2"/>
            <a:r>
              <a:rPr lang="en-US" dirty="0" err="1" smtClean="0"/>
              <a:t>bbH</a:t>
            </a:r>
            <a:r>
              <a:rPr lang="en-US" dirty="0" smtClean="0"/>
              <a:t> </a:t>
            </a:r>
            <a:r>
              <a:rPr lang="en-US" dirty="0"/>
              <a:t>production (high tan</a:t>
            </a:r>
            <a:r>
              <a:rPr lang="el-GR" dirty="0"/>
              <a:t>β</a:t>
            </a:r>
            <a:r>
              <a:rPr lang="el-GR" dirty="0" smtClean="0"/>
              <a:t>)</a:t>
            </a:r>
            <a:endParaRPr lang="en-US" dirty="0" smtClean="0"/>
          </a:p>
          <a:p>
            <a:pPr marL="0" indent="0">
              <a:buNone/>
            </a:pPr>
            <a:endParaRPr lang="en-US" sz="1400" dirty="0" smtClean="0"/>
          </a:p>
          <a:p>
            <a:r>
              <a:rPr lang="en-US" dirty="0" smtClean="0"/>
              <a:t>I will work to probe the remaining BSM </a:t>
            </a:r>
            <a:br>
              <a:rPr lang="en-US" dirty="0" smtClean="0"/>
            </a:br>
            <a:r>
              <a:rPr lang="en-US" dirty="0" smtClean="0"/>
              <a:t>Higgs</a:t>
            </a:r>
            <a:r>
              <a:rPr lang="en-US" dirty="0"/>
              <a:t> </a:t>
            </a:r>
            <a:r>
              <a:rPr lang="en-US" dirty="0" smtClean="0"/>
              <a:t>parameter space</a:t>
            </a:r>
          </a:p>
          <a:p>
            <a:pPr lvl="1"/>
            <a:r>
              <a:rPr lang="en-US" dirty="0" smtClean="0"/>
              <a:t>Requires a combination of several channels</a:t>
            </a:r>
            <a:endParaRPr lang="en-US" dirty="0" smtClean="0">
              <a:sym typeface="Wingdings"/>
            </a:endParaRPr>
          </a:p>
          <a:p>
            <a:pPr lvl="1"/>
            <a:endParaRPr lang="en-US" sz="1100" dirty="0" smtClean="0">
              <a:sym typeface="Wingdings"/>
            </a:endParaRPr>
          </a:p>
          <a:p>
            <a:pPr lvl="1"/>
            <a:endParaRPr lang="en-US" sz="600" dirty="0" smtClean="0"/>
          </a:p>
          <a:p>
            <a:r>
              <a:rPr lang="en-US" sz="2200" dirty="0" smtClean="0"/>
              <a:t>I held several ATLAS leadership roles &amp; aim to achieve the same on CMS</a:t>
            </a:r>
            <a:endParaRPr lang="el-GR" sz="2200" dirty="0" smtClean="0">
              <a:sym typeface="Wingdings"/>
            </a:endParaRPr>
          </a:p>
        </p:txBody>
      </p:sp>
      <p:sp>
        <p:nvSpPr>
          <p:cNvPr id="2" name="Title 1"/>
          <p:cNvSpPr>
            <a:spLocks noGrp="1"/>
          </p:cNvSpPr>
          <p:nvPr>
            <p:ph type="title"/>
          </p:nvPr>
        </p:nvSpPr>
        <p:spPr/>
        <p:txBody>
          <a:bodyPr/>
          <a:lstStyle/>
          <a:p>
            <a:r>
              <a:rPr lang="en-US" dirty="0" smtClean="0"/>
              <a:t>BSM Higgs in CMS</a:t>
            </a:r>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18</a:t>
            </a:fld>
            <a:endParaRPr lang="en-US" dirty="0"/>
          </a:p>
        </p:txBody>
      </p:sp>
    </p:spTree>
    <p:extLst>
      <p:ext uri="{BB962C8B-B14F-4D97-AF65-F5344CB8AC3E}">
        <p14:creationId xmlns:p14="http://schemas.microsoft.com/office/powerpoint/2010/main" val="13208976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6776103" y="1544464"/>
            <a:ext cx="2105025" cy="2124577"/>
          </a:xfrm>
          <a:prstGeom prst="rect">
            <a:avLst/>
          </a:prstGeom>
        </p:spPr>
      </p:pic>
      <p:sp>
        <p:nvSpPr>
          <p:cNvPr id="2" name="Title 1"/>
          <p:cNvSpPr>
            <a:spLocks noGrp="1"/>
          </p:cNvSpPr>
          <p:nvPr>
            <p:ph type="title"/>
          </p:nvPr>
        </p:nvSpPr>
        <p:spPr>
          <a:xfrm>
            <a:off x="381000" y="230188"/>
            <a:ext cx="8382000" cy="677108"/>
          </a:xfrm>
        </p:spPr>
        <p:txBody>
          <a:bodyPr/>
          <a:lstStyle/>
          <a:p>
            <a:r>
              <a:rPr lang="en-US" dirty="0" smtClean="0"/>
              <a:t>Higgs as a DM Probe</a:t>
            </a:r>
            <a:endParaRPr lang="en-US" dirty="0"/>
          </a:p>
        </p:txBody>
      </p:sp>
      <p:sp>
        <p:nvSpPr>
          <p:cNvPr id="3" name="Text Placeholder 2"/>
          <p:cNvSpPr>
            <a:spLocks noGrp="1"/>
          </p:cNvSpPr>
          <p:nvPr>
            <p:ph type="body" sz="quarter" idx="10"/>
          </p:nvPr>
        </p:nvSpPr>
        <p:spPr>
          <a:xfrm>
            <a:off x="381001" y="1677375"/>
            <a:ext cx="6172200" cy="1732782"/>
          </a:xfrm>
        </p:spPr>
        <p:txBody>
          <a:bodyPr/>
          <a:lstStyle/>
          <a:p>
            <a:pPr lvl="1"/>
            <a:r>
              <a:rPr lang="en-US" dirty="0" smtClean="0"/>
              <a:t>Assuming DM gets mass from EWSB it should couple to the Higgs </a:t>
            </a:r>
            <a:r>
              <a:rPr lang="en-US" dirty="0" smtClean="0">
                <a:sym typeface="Wingdings"/>
              </a:rPr>
              <a:t> ideal search channel</a:t>
            </a:r>
          </a:p>
          <a:p>
            <a:pPr lvl="1"/>
            <a:endParaRPr lang="en-US" sz="600" dirty="0" smtClean="0">
              <a:sym typeface="Wingdings"/>
            </a:endParaRPr>
          </a:p>
          <a:p>
            <a:r>
              <a:rPr lang="en-US" dirty="0" smtClean="0">
                <a:sym typeface="Wingdings"/>
              </a:rPr>
              <a:t>I am exited to build on my experience in b-jet analyses to search for DM in the bb + MET channel once sufficient </a:t>
            </a:r>
            <a:r>
              <a:rPr lang="en-US" dirty="0">
                <a:sym typeface="Wingdings"/>
              </a:rPr>
              <a:t>run 2 data is collected</a:t>
            </a:r>
            <a:endParaRPr lang="en-US" dirty="0" smtClean="0">
              <a:sym typeface="Wingdings"/>
            </a:endParaRPr>
          </a:p>
        </p:txBody>
      </p:sp>
      <p:sp>
        <p:nvSpPr>
          <p:cNvPr id="6" name="Slide Number Placeholder 5"/>
          <p:cNvSpPr>
            <a:spLocks noGrp="1"/>
          </p:cNvSpPr>
          <p:nvPr>
            <p:ph type="sldNum" sz="quarter" idx="4"/>
          </p:nvPr>
        </p:nvSpPr>
        <p:spPr/>
        <p:txBody>
          <a:bodyPr/>
          <a:lstStyle/>
          <a:p>
            <a:fld id="{B183719B-2675-7D42-A782-CB292AF8D1CA}" type="slidenum">
              <a:rPr lang="en-US" smtClean="0"/>
              <a:pPr/>
              <a:t>19</a:t>
            </a:fld>
            <a:endParaRPr lang="en-US" dirty="0"/>
          </a:p>
        </p:txBody>
      </p:sp>
      <p:sp>
        <p:nvSpPr>
          <p:cNvPr id="12" name="Text Placeholder 2"/>
          <p:cNvSpPr txBox="1">
            <a:spLocks/>
          </p:cNvSpPr>
          <p:nvPr/>
        </p:nvSpPr>
        <p:spPr>
          <a:xfrm>
            <a:off x="381000" y="3482684"/>
            <a:ext cx="5008682" cy="152246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Low mass: </a:t>
            </a:r>
            <a:r>
              <a:rPr lang="en-US" dirty="0" err="1" smtClean="0"/>
              <a:t>Zh</a:t>
            </a:r>
            <a:r>
              <a:rPr lang="en-US" dirty="0" smtClean="0"/>
              <a:t> </a:t>
            </a:r>
            <a:r>
              <a:rPr lang="en-US" dirty="0" smtClean="0">
                <a:sym typeface="Wingdings"/>
              </a:rPr>
              <a:t> bb</a:t>
            </a:r>
            <a:r>
              <a:rPr lang="el-GR" dirty="0" smtClean="0">
                <a:sym typeface="Wingdings"/>
              </a:rPr>
              <a:t>χχ</a:t>
            </a:r>
            <a:endParaRPr lang="en-US" dirty="0" smtClean="0"/>
          </a:p>
          <a:p>
            <a:pPr lvl="1"/>
            <a:r>
              <a:rPr lang="en-US" dirty="0" smtClean="0">
                <a:sym typeface="Wingdings"/>
              </a:rPr>
              <a:t>Complementary to direct detection</a:t>
            </a:r>
          </a:p>
          <a:p>
            <a:pPr lvl="1"/>
            <a:endParaRPr lang="en-US" sz="600" dirty="0" smtClean="0">
              <a:sym typeface="Wingdings"/>
            </a:endParaRPr>
          </a:p>
          <a:p>
            <a:r>
              <a:rPr lang="en-US" dirty="0" smtClean="0">
                <a:sym typeface="Wingdings"/>
              </a:rPr>
              <a:t>High mass:</a:t>
            </a:r>
            <a:r>
              <a:rPr lang="en-US" dirty="0" smtClean="0">
                <a:sym typeface="Wingdings"/>
              </a:rPr>
              <a:t> </a:t>
            </a:r>
            <a:r>
              <a:rPr lang="en-US" dirty="0" smtClean="0">
                <a:sym typeface="Wingdings"/>
              </a:rPr>
              <a:t>Mono-h with </a:t>
            </a:r>
            <a:r>
              <a:rPr lang="en-US" dirty="0" err="1" smtClean="0">
                <a:sym typeface="Wingdings"/>
              </a:rPr>
              <a:t>hbb</a:t>
            </a:r>
            <a:endParaRPr lang="en-US" dirty="0" smtClean="0">
              <a:sym typeface="Wingdings"/>
            </a:endParaRPr>
          </a:p>
          <a:p>
            <a:pPr lvl="1"/>
            <a:r>
              <a:rPr lang="en-US" dirty="0" smtClean="0">
                <a:sym typeface="Wingdings"/>
              </a:rPr>
              <a:t>Predicted as most sensitive channel</a:t>
            </a:r>
          </a:p>
        </p:txBody>
      </p:sp>
      <p:sp>
        <p:nvSpPr>
          <p:cNvPr id="16" name="Text Placeholder 2"/>
          <p:cNvSpPr txBox="1">
            <a:spLocks/>
          </p:cNvSpPr>
          <p:nvPr/>
        </p:nvSpPr>
        <p:spPr>
          <a:xfrm>
            <a:off x="410533" y="1298110"/>
            <a:ext cx="8477608" cy="33855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nature of Dark Matter is one of the major open questions</a:t>
            </a:r>
          </a:p>
        </p:txBody>
      </p:sp>
      <p:sp>
        <p:nvSpPr>
          <p:cNvPr id="26" name="Text Placeholder 2"/>
          <p:cNvSpPr txBox="1">
            <a:spLocks/>
          </p:cNvSpPr>
          <p:nvPr/>
        </p:nvSpPr>
        <p:spPr>
          <a:xfrm>
            <a:off x="410533" y="5193130"/>
            <a:ext cx="4993915" cy="162403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In the longer term there are many exciting possibilities:</a:t>
            </a:r>
          </a:p>
          <a:p>
            <a:pPr lvl="1"/>
            <a:r>
              <a:rPr lang="en-US" dirty="0">
                <a:sym typeface="Wingdings"/>
              </a:rPr>
              <a:t>P</a:t>
            </a:r>
            <a:r>
              <a:rPr lang="en-US" dirty="0" smtClean="0">
                <a:sym typeface="Wingdings"/>
              </a:rPr>
              <a:t>recision h coupling measurements</a:t>
            </a:r>
          </a:p>
          <a:p>
            <a:pPr lvl="1"/>
            <a:r>
              <a:rPr lang="en-US" dirty="0" smtClean="0">
                <a:sym typeface="Wingdings"/>
              </a:rPr>
              <a:t>Higgs self coupling via</a:t>
            </a:r>
            <a:r>
              <a:rPr lang="el-GR" dirty="0" smtClean="0">
                <a:sym typeface="Wingdings"/>
              </a:rPr>
              <a:t> e.g</a:t>
            </a:r>
            <a:r>
              <a:rPr lang="en-US" dirty="0" smtClean="0">
                <a:sym typeface="Wingdings"/>
              </a:rPr>
              <a:t> </a:t>
            </a:r>
            <a:r>
              <a:rPr lang="en-US" dirty="0" err="1" smtClean="0">
                <a:sym typeface="Wingdings"/>
              </a:rPr>
              <a:t>hh</a:t>
            </a:r>
            <a:r>
              <a:rPr lang="en-US" dirty="0" smtClean="0">
                <a:sym typeface="Wingdings"/>
              </a:rPr>
              <a:t>  bb</a:t>
            </a:r>
            <a:r>
              <a:rPr lang="el-GR" dirty="0" smtClean="0">
                <a:sym typeface="Wingdings"/>
              </a:rPr>
              <a:t>ττ</a:t>
            </a:r>
            <a:r>
              <a:rPr lang="en-US" dirty="0" smtClean="0">
                <a:sym typeface="Wingdings"/>
              </a:rPr>
              <a:t> </a:t>
            </a:r>
            <a:br>
              <a:rPr lang="en-US" dirty="0" smtClean="0">
                <a:sym typeface="Wingdings"/>
              </a:rPr>
            </a:br>
            <a:r>
              <a:rPr lang="en-US" dirty="0" smtClean="0">
                <a:sym typeface="Wingdings"/>
              </a:rPr>
              <a:t>at HL-LHC </a:t>
            </a:r>
          </a:p>
        </p:txBody>
      </p:sp>
      <p:pic>
        <p:nvPicPr>
          <p:cNvPr id="30" name="Picture 29"/>
          <p:cNvPicPr>
            <a:picLocks noChangeAspect="1"/>
          </p:cNvPicPr>
          <p:nvPr/>
        </p:nvPicPr>
        <p:blipFill>
          <a:blip r:embed="rId6"/>
          <a:stretch>
            <a:fillRect/>
          </a:stretch>
        </p:blipFill>
        <p:spPr>
          <a:xfrm>
            <a:off x="5172324" y="3746114"/>
            <a:ext cx="3971676" cy="2899561"/>
          </a:xfrm>
          <a:prstGeom prst="rect">
            <a:avLst/>
          </a:prstGeom>
        </p:spPr>
      </p:pic>
    </p:spTree>
    <p:extLst>
      <p:ext uri="{BB962C8B-B14F-4D97-AF65-F5344CB8AC3E}">
        <p14:creationId xmlns:p14="http://schemas.microsoft.com/office/powerpoint/2010/main" val="35588731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0998" y="1482648"/>
            <a:ext cx="4861021" cy="3118289"/>
          </a:xfrm>
        </p:spPr>
        <p:txBody>
          <a:bodyPr/>
          <a:lstStyle/>
          <a:p>
            <a:r>
              <a:rPr lang="en-US" dirty="0"/>
              <a:t>Ph.D. in </a:t>
            </a:r>
            <a:r>
              <a:rPr lang="en-US" dirty="0" smtClean="0"/>
              <a:t>High Energy Physics </a:t>
            </a:r>
            <a:r>
              <a:rPr lang="en-US" dirty="0"/>
              <a:t>on H1 at Manchester University (2002-06)</a:t>
            </a:r>
          </a:p>
          <a:p>
            <a:pPr lvl="1"/>
            <a:r>
              <a:rPr lang="en-US" dirty="0"/>
              <a:t>M</a:t>
            </a:r>
            <a:r>
              <a:rPr lang="en-US" dirty="0" smtClean="0"/>
              <a:t>easurement </a:t>
            </a:r>
            <a:r>
              <a:rPr lang="en-US" dirty="0"/>
              <a:t>of diffractive </a:t>
            </a:r>
            <a:r>
              <a:rPr lang="en-US" dirty="0" err="1"/>
              <a:t>photoproduction</a:t>
            </a:r>
            <a:r>
              <a:rPr lang="en-US" dirty="0"/>
              <a:t> </a:t>
            </a:r>
            <a:r>
              <a:rPr lang="en-US" dirty="0" smtClean="0"/>
              <a:t>of </a:t>
            </a:r>
            <a:r>
              <a:rPr lang="el-GR" dirty="0"/>
              <a:t>ρ mesion </a:t>
            </a:r>
            <a:r>
              <a:rPr lang="el-GR" dirty="0" smtClean="0"/>
              <a:t>at </a:t>
            </a:r>
            <a:br>
              <a:rPr lang="el-GR" dirty="0" smtClean="0"/>
            </a:br>
            <a:r>
              <a:rPr lang="el-GR" dirty="0" smtClean="0"/>
              <a:t>large </a:t>
            </a:r>
            <a:r>
              <a:rPr lang="el-GR" dirty="0"/>
              <a:t>momentum </a:t>
            </a:r>
            <a:r>
              <a:rPr lang="el-GR" dirty="0" smtClean="0"/>
              <a:t>transfer</a:t>
            </a:r>
          </a:p>
          <a:p>
            <a:pPr lvl="2"/>
            <a:r>
              <a:rPr lang="el-GR" dirty="0" smtClean="0"/>
              <a:t>First H1 measurement in this regime</a:t>
            </a:r>
            <a:endParaRPr lang="el-GR" dirty="0"/>
          </a:p>
          <a:p>
            <a:pPr lvl="1"/>
            <a:r>
              <a:rPr lang="en-US" dirty="0" smtClean="0"/>
              <a:t>Monitored forward </a:t>
            </a:r>
            <a:r>
              <a:rPr lang="en-US" dirty="0" err="1" smtClean="0"/>
              <a:t>muon</a:t>
            </a:r>
            <a:r>
              <a:rPr lang="en-US" dirty="0" smtClean="0"/>
              <a:t> DQ </a:t>
            </a:r>
            <a:endParaRPr lang="en-US" dirty="0"/>
          </a:p>
          <a:p>
            <a:pPr lvl="1"/>
            <a:r>
              <a:rPr lang="en-US" dirty="0"/>
              <a:t>F</a:t>
            </a:r>
            <a:r>
              <a:rPr lang="en-US" dirty="0" smtClean="0"/>
              <a:t>orward detector on-call expert </a:t>
            </a:r>
          </a:p>
          <a:p>
            <a:pPr lvl="1"/>
            <a:r>
              <a:rPr lang="en-US" dirty="0" smtClean="0"/>
              <a:t>Spent 2 years based here at DESY</a:t>
            </a:r>
            <a:endParaRPr lang="en-US" dirty="0"/>
          </a:p>
          <a:p>
            <a:pPr marL="517525" lvl="1" indent="0">
              <a:buNone/>
            </a:pPr>
            <a:endParaRPr lang="en-US" sz="1400" dirty="0" smtClean="0"/>
          </a:p>
        </p:txBody>
      </p:sp>
      <p:sp>
        <p:nvSpPr>
          <p:cNvPr id="2" name="Title 1"/>
          <p:cNvSpPr>
            <a:spLocks noGrp="1"/>
          </p:cNvSpPr>
          <p:nvPr>
            <p:ph type="title"/>
          </p:nvPr>
        </p:nvSpPr>
        <p:spPr/>
        <p:txBody>
          <a:bodyPr/>
          <a:lstStyle/>
          <a:p>
            <a:r>
              <a:rPr lang="en-US" dirty="0" smtClean="0"/>
              <a:t>Career Overview</a:t>
            </a:r>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2</a:t>
            </a:fld>
            <a:endParaRPr lang="en-US" dirty="0"/>
          </a:p>
        </p:txBody>
      </p:sp>
      <p:pic>
        <p:nvPicPr>
          <p:cNvPr id="7" name="Picture 6"/>
          <p:cNvPicPr>
            <a:picLocks noChangeAspect="1"/>
          </p:cNvPicPr>
          <p:nvPr/>
        </p:nvPicPr>
        <p:blipFill>
          <a:blip r:embed="rId3"/>
          <a:stretch>
            <a:fillRect/>
          </a:stretch>
        </p:blipFill>
        <p:spPr>
          <a:xfrm>
            <a:off x="7692945" y="5029682"/>
            <a:ext cx="1114353" cy="1711015"/>
          </a:xfrm>
          <a:prstGeom prst="rect">
            <a:avLst/>
          </a:prstGeom>
        </p:spPr>
      </p:pic>
      <p:pic>
        <p:nvPicPr>
          <p:cNvPr id="4" name="Picture 3"/>
          <p:cNvPicPr>
            <a:picLocks noChangeAspect="1"/>
          </p:cNvPicPr>
          <p:nvPr/>
        </p:nvPicPr>
        <p:blipFill>
          <a:blip r:embed="rId4"/>
          <a:stretch>
            <a:fillRect/>
          </a:stretch>
        </p:blipFill>
        <p:spPr>
          <a:xfrm>
            <a:off x="5295856" y="1384299"/>
            <a:ext cx="3678962" cy="3519237"/>
          </a:xfrm>
          <a:prstGeom prst="rect">
            <a:avLst/>
          </a:prstGeom>
        </p:spPr>
      </p:pic>
      <p:sp>
        <p:nvSpPr>
          <p:cNvPr id="9" name="Text Placeholder 2"/>
          <p:cNvSpPr txBox="1">
            <a:spLocks/>
          </p:cNvSpPr>
          <p:nvPr/>
        </p:nvSpPr>
        <p:spPr>
          <a:xfrm>
            <a:off x="395767" y="4993859"/>
            <a:ext cx="6768103" cy="133318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5"/>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0" dirty="0" smtClean="0"/>
              <a:t>Research Associate on ATLAS at Liverpool University (2006-Present)</a:t>
            </a:r>
          </a:p>
          <a:p>
            <a:pPr lvl="1"/>
            <a:r>
              <a:rPr lang="en-US" dirty="0" smtClean="0"/>
              <a:t>Higgs Physics</a:t>
            </a:r>
            <a:endParaRPr lang="en-US" sz="700" dirty="0" smtClean="0"/>
          </a:p>
          <a:p>
            <a:pPr lvl="1"/>
            <a:r>
              <a:rPr lang="en-US" dirty="0" smtClean="0"/>
              <a:t>ATLAS Tracking + Software</a:t>
            </a:r>
          </a:p>
        </p:txBody>
      </p:sp>
      <p:pic>
        <p:nvPicPr>
          <p:cNvPr id="8" name="Picture 7"/>
          <p:cNvPicPr>
            <a:picLocks noChangeAspect="1"/>
          </p:cNvPicPr>
          <p:nvPr/>
        </p:nvPicPr>
        <p:blipFill>
          <a:blip r:embed="rId7">
            <a:clrChange>
              <a:clrFrom>
                <a:srgbClr val="FFFFFF"/>
              </a:clrFrom>
              <a:clrTo>
                <a:srgbClr val="FFFFFF">
                  <a:alpha val="0"/>
                </a:srgbClr>
              </a:clrTo>
            </a:clrChange>
            <a:alphaModFix/>
          </a:blip>
          <a:stretch>
            <a:fillRect/>
          </a:stretch>
        </p:blipFill>
        <p:spPr>
          <a:xfrm>
            <a:off x="6465091" y="1582516"/>
            <a:ext cx="868052" cy="635277"/>
          </a:xfrm>
          <a:prstGeom prst="rect">
            <a:avLst/>
          </a:prstGeom>
        </p:spPr>
      </p:pic>
      <p:pic>
        <p:nvPicPr>
          <p:cNvPr id="5" name="Picture 4"/>
          <p:cNvPicPr>
            <a:picLocks noChangeAspect="1"/>
          </p:cNvPicPr>
          <p:nvPr/>
        </p:nvPicPr>
        <p:blipFill rotWithShape="1">
          <a:blip r:embed="rId8"/>
          <a:srcRect t="4277"/>
          <a:stretch/>
        </p:blipFill>
        <p:spPr>
          <a:xfrm>
            <a:off x="6025044" y="3124200"/>
            <a:ext cx="1317321" cy="1159127"/>
          </a:xfrm>
          <a:prstGeom prst="rect">
            <a:avLst/>
          </a:prstGeom>
        </p:spPr>
      </p:pic>
      <p:sp>
        <p:nvSpPr>
          <p:cNvPr id="10" name="TextBox 9"/>
          <p:cNvSpPr txBox="1"/>
          <p:nvPr/>
        </p:nvSpPr>
        <p:spPr>
          <a:xfrm>
            <a:off x="7172336" y="3560238"/>
            <a:ext cx="97366" cy="246221"/>
          </a:xfrm>
          <a:prstGeom prst="rect">
            <a:avLst/>
          </a:prstGeom>
          <a:solidFill>
            <a:srgbClr val="FFFFFF"/>
          </a:solidFill>
        </p:spPr>
        <p:txBody>
          <a:bodyPr wrap="square" rtlCol="0">
            <a:spAutoFit/>
          </a:bodyPr>
          <a:lstStyle/>
          <a:p>
            <a:r>
              <a:rPr lang="el-GR" sz="1000" dirty="0" smtClean="0">
                <a:solidFill>
                  <a:srgbClr val="008000"/>
                </a:solidFill>
              </a:rPr>
              <a:t>ρ</a:t>
            </a:r>
            <a:endParaRPr lang="en-US" sz="1000" dirty="0" smtClean="0">
              <a:solidFill>
                <a:srgbClr val="008000"/>
              </a:solidFill>
            </a:endParaRPr>
          </a:p>
        </p:txBody>
      </p:sp>
    </p:spTree>
    <p:extLst>
      <p:ext uri="{BB962C8B-B14F-4D97-AF65-F5344CB8AC3E}">
        <p14:creationId xmlns:p14="http://schemas.microsoft.com/office/powerpoint/2010/main" val="17190824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761337" y="1781916"/>
            <a:ext cx="2189217" cy="1602459"/>
            <a:chOff x="6761337" y="1781916"/>
            <a:chExt cx="2189217" cy="1602459"/>
          </a:xfrm>
        </p:grpSpPr>
        <p:pic>
          <p:nvPicPr>
            <p:cNvPr id="11" name="Picture 10"/>
            <p:cNvPicPr>
              <a:picLocks noChangeAspect="1"/>
            </p:cNvPicPr>
            <p:nvPr/>
          </p:nvPicPr>
          <p:blipFill>
            <a:blip r:embed="rId4"/>
            <a:stretch>
              <a:fillRect/>
            </a:stretch>
          </p:blipFill>
          <p:spPr>
            <a:xfrm>
              <a:off x="6761337" y="1781916"/>
              <a:ext cx="2189217" cy="1602459"/>
            </a:xfrm>
            <a:prstGeom prst="rect">
              <a:avLst/>
            </a:prstGeom>
          </p:spPr>
        </p:pic>
        <p:sp>
          <p:nvSpPr>
            <p:cNvPr id="13" name="TextBox 12"/>
            <p:cNvSpPr txBox="1"/>
            <p:nvPr/>
          </p:nvSpPr>
          <p:spPr>
            <a:xfrm>
              <a:off x="8520871" y="3204284"/>
              <a:ext cx="223129" cy="154159"/>
            </a:xfrm>
            <a:prstGeom prst="rect">
              <a:avLst/>
            </a:prstGeom>
            <a:solidFill>
              <a:srgbClr val="D9D9D9"/>
            </a:solidFill>
          </p:spPr>
          <p:txBody>
            <a:bodyPr wrap="square" lIns="36000" tIns="36000" rIns="36000" bIns="36000" rtlCol="0">
              <a:spAutoFit/>
            </a:bodyPr>
            <a:lstStyle/>
            <a:p>
              <a:endParaRPr lang="en-US" sz="1200" dirty="0" smtClean="0">
                <a:solidFill>
                  <a:srgbClr val="000000"/>
                </a:solidFill>
              </a:endParaRPr>
            </a:p>
          </p:txBody>
        </p:sp>
        <p:sp>
          <p:nvSpPr>
            <p:cNvPr id="14" name="TextBox 13"/>
            <p:cNvSpPr txBox="1"/>
            <p:nvPr/>
          </p:nvSpPr>
          <p:spPr>
            <a:xfrm>
              <a:off x="8794962" y="2780950"/>
              <a:ext cx="151830" cy="154159"/>
            </a:xfrm>
            <a:prstGeom prst="rect">
              <a:avLst/>
            </a:prstGeom>
            <a:solidFill>
              <a:srgbClr val="D9D9D9"/>
            </a:solidFill>
          </p:spPr>
          <p:txBody>
            <a:bodyPr wrap="square" lIns="36000" tIns="36000" rIns="36000" bIns="36000" rtlCol="0">
              <a:spAutoFit/>
            </a:bodyPr>
            <a:lstStyle/>
            <a:p>
              <a:endParaRPr lang="en-US" sz="1200" dirty="0" smtClean="0">
                <a:solidFill>
                  <a:srgbClr val="000000"/>
                </a:solidFill>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793266427"/>
                </p:ext>
              </p:extLst>
            </p:nvPr>
          </p:nvGraphicFramePr>
          <p:xfrm>
            <a:off x="8578673" y="3140475"/>
            <a:ext cx="139700" cy="203200"/>
          </p:xfrm>
          <a:graphic>
            <a:graphicData uri="http://schemas.openxmlformats.org/presentationml/2006/ole">
              <mc:AlternateContent xmlns:mc="http://schemas.openxmlformats.org/markup-compatibility/2006">
                <mc:Choice xmlns:v="urn:schemas-microsoft-com:vml" Requires="v">
                  <p:oleObj spid="_x0000_s12665" name="Equation" r:id="rId5" imgW="139700" imgH="203200" progId="Equation.3">
                    <p:embed/>
                  </p:oleObj>
                </mc:Choice>
                <mc:Fallback>
                  <p:oleObj name="Equation" r:id="rId5" imgW="139700" imgH="203200" progId="Equation.3">
                    <p:embed/>
                    <p:pic>
                      <p:nvPicPr>
                        <p:cNvPr id="0" name=""/>
                        <p:cNvPicPr/>
                        <p:nvPr/>
                      </p:nvPicPr>
                      <p:blipFill>
                        <a:blip r:embed="rId6"/>
                        <a:stretch>
                          <a:fillRect/>
                        </a:stretch>
                      </p:blipFill>
                      <p:spPr>
                        <a:xfrm>
                          <a:off x="8578673" y="3140475"/>
                          <a:ext cx="139700" cy="203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159535770"/>
                </p:ext>
              </p:extLst>
            </p:nvPr>
          </p:nvGraphicFramePr>
          <p:xfrm>
            <a:off x="8803278" y="2751591"/>
            <a:ext cx="127000" cy="177800"/>
          </p:xfrm>
          <a:graphic>
            <a:graphicData uri="http://schemas.openxmlformats.org/presentationml/2006/ole">
              <mc:AlternateContent xmlns:mc="http://schemas.openxmlformats.org/markup-compatibility/2006">
                <mc:Choice xmlns:v="urn:schemas-microsoft-com:vml" Requires="v">
                  <p:oleObj spid="_x0000_s12666" name="Equation" r:id="rId7" imgW="127000" imgH="177800" progId="Equation.3">
                    <p:embed/>
                  </p:oleObj>
                </mc:Choice>
                <mc:Fallback>
                  <p:oleObj name="Equation" r:id="rId7" imgW="127000" imgH="177800" progId="Equation.3">
                    <p:embed/>
                    <p:pic>
                      <p:nvPicPr>
                        <p:cNvPr id="0" name=""/>
                        <p:cNvPicPr/>
                        <p:nvPr/>
                      </p:nvPicPr>
                      <p:blipFill>
                        <a:blip r:embed="rId8"/>
                        <a:stretch>
                          <a:fillRect/>
                        </a:stretch>
                      </p:blipFill>
                      <p:spPr>
                        <a:xfrm>
                          <a:off x="8803278" y="2751591"/>
                          <a:ext cx="127000" cy="177800"/>
                        </a:xfrm>
                        <a:prstGeom prst="rect">
                          <a:avLst/>
                        </a:prstGeom>
                      </p:spPr>
                    </p:pic>
                  </p:oleObj>
                </mc:Fallback>
              </mc:AlternateContent>
            </a:graphicData>
          </a:graphic>
        </p:graphicFrame>
      </p:grpSp>
      <p:sp>
        <p:nvSpPr>
          <p:cNvPr id="2" name="Title 1"/>
          <p:cNvSpPr>
            <a:spLocks noGrp="1"/>
          </p:cNvSpPr>
          <p:nvPr>
            <p:ph type="title"/>
          </p:nvPr>
        </p:nvSpPr>
        <p:spPr>
          <a:xfrm>
            <a:off x="381000" y="230188"/>
            <a:ext cx="8382000" cy="677108"/>
          </a:xfrm>
        </p:spPr>
        <p:txBody>
          <a:bodyPr/>
          <a:lstStyle/>
          <a:p>
            <a:r>
              <a:rPr lang="en-US" dirty="0" smtClean="0"/>
              <a:t>Higgs as a DM Probe</a:t>
            </a:r>
            <a:endParaRPr lang="en-US" dirty="0"/>
          </a:p>
        </p:txBody>
      </p:sp>
      <p:sp>
        <p:nvSpPr>
          <p:cNvPr id="3" name="Text Placeholder 2"/>
          <p:cNvSpPr>
            <a:spLocks noGrp="1"/>
          </p:cNvSpPr>
          <p:nvPr>
            <p:ph type="body" sz="quarter" idx="10"/>
          </p:nvPr>
        </p:nvSpPr>
        <p:spPr>
          <a:xfrm>
            <a:off x="381001" y="1677375"/>
            <a:ext cx="6172200" cy="1732782"/>
          </a:xfrm>
        </p:spPr>
        <p:txBody>
          <a:bodyPr/>
          <a:lstStyle/>
          <a:p>
            <a:pPr lvl="1"/>
            <a:r>
              <a:rPr lang="en-US" dirty="0" smtClean="0"/>
              <a:t>Assuming DM gets mass from EWSB it should couple to the Higgs </a:t>
            </a:r>
            <a:r>
              <a:rPr lang="en-US" dirty="0" smtClean="0">
                <a:sym typeface="Wingdings"/>
              </a:rPr>
              <a:t> ideal search channel</a:t>
            </a:r>
          </a:p>
          <a:p>
            <a:pPr lvl="1"/>
            <a:endParaRPr lang="en-US" sz="600" dirty="0" smtClean="0">
              <a:sym typeface="Wingdings"/>
            </a:endParaRPr>
          </a:p>
          <a:p>
            <a:r>
              <a:rPr lang="en-US" dirty="0" smtClean="0">
                <a:sym typeface="Wingdings"/>
              </a:rPr>
              <a:t>I am exited to build on my experience in b-jet analyses to search for DM in the bb + MET channel once </a:t>
            </a:r>
            <a:r>
              <a:rPr lang="en-US" dirty="0">
                <a:sym typeface="Wingdings"/>
              </a:rPr>
              <a:t>sufficient </a:t>
            </a:r>
            <a:r>
              <a:rPr lang="en-US" dirty="0" smtClean="0">
                <a:sym typeface="Wingdings"/>
              </a:rPr>
              <a:t>run </a:t>
            </a:r>
            <a:r>
              <a:rPr lang="en-US" dirty="0">
                <a:sym typeface="Wingdings"/>
              </a:rPr>
              <a:t>2 data is collected</a:t>
            </a:r>
            <a:endParaRPr lang="en-US" dirty="0" smtClean="0">
              <a:sym typeface="Wingdings"/>
            </a:endParaRPr>
          </a:p>
        </p:txBody>
      </p:sp>
      <p:sp>
        <p:nvSpPr>
          <p:cNvPr id="6" name="Slide Number Placeholder 5"/>
          <p:cNvSpPr>
            <a:spLocks noGrp="1"/>
          </p:cNvSpPr>
          <p:nvPr>
            <p:ph type="sldNum" sz="quarter" idx="4"/>
          </p:nvPr>
        </p:nvSpPr>
        <p:spPr/>
        <p:txBody>
          <a:bodyPr/>
          <a:lstStyle/>
          <a:p>
            <a:fld id="{B183719B-2675-7D42-A782-CB292AF8D1CA}" type="slidenum">
              <a:rPr lang="en-US" smtClean="0"/>
              <a:pPr/>
              <a:t>20</a:t>
            </a:fld>
            <a:endParaRPr lang="en-US" dirty="0"/>
          </a:p>
        </p:txBody>
      </p:sp>
      <p:sp>
        <p:nvSpPr>
          <p:cNvPr id="12" name="Text Placeholder 2"/>
          <p:cNvSpPr txBox="1">
            <a:spLocks/>
          </p:cNvSpPr>
          <p:nvPr/>
        </p:nvSpPr>
        <p:spPr>
          <a:xfrm>
            <a:off x="381000" y="3482684"/>
            <a:ext cx="5008682" cy="152246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9"/>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10"/>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Low mass: </a:t>
            </a:r>
            <a:r>
              <a:rPr lang="en-US" dirty="0" err="1" smtClean="0"/>
              <a:t>Zh</a:t>
            </a:r>
            <a:r>
              <a:rPr lang="en-US" dirty="0" smtClean="0"/>
              <a:t> </a:t>
            </a:r>
            <a:r>
              <a:rPr lang="en-US" dirty="0" smtClean="0">
                <a:sym typeface="Wingdings"/>
              </a:rPr>
              <a:t> bb</a:t>
            </a:r>
            <a:r>
              <a:rPr lang="el-GR" dirty="0" smtClean="0">
                <a:sym typeface="Wingdings"/>
              </a:rPr>
              <a:t>χχ</a:t>
            </a:r>
            <a:endParaRPr lang="en-US" dirty="0" smtClean="0"/>
          </a:p>
          <a:p>
            <a:pPr lvl="1"/>
            <a:r>
              <a:rPr lang="en-US" dirty="0" smtClean="0">
                <a:sym typeface="Wingdings"/>
              </a:rPr>
              <a:t>Complementary to direct detection</a:t>
            </a:r>
          </a:p>
          <a:p>
            <a:pPr lvl="1"/>
            <a:endParaRPr lang="en-US" sz="600" dirty="0" smtClean="0">
              <a:sym typeface="Wingdings"/>
            </a:endParaRPr>
          </a:p>
          <a:p>
            <a:r>
              <a:rPr lang="en-US" dirty="0" smtClean="0">
                <a:sym typeface="Wingdings"/>
              </a:rPr>
              <a:t>High mass:</a:t>
            </a:r>
            <a:r>
              <a:rPr lang="en-US" dirty="0" smtClean="0">
                <a:sym typeface="Wingdings"/>
              </a:rPr>
              <a:t> </a:t>
            </a:r>
            <a:r>
              <a:rPr lang="en-US" dirty="0" smtClean="0">
                <a:sym typeface="Wingdings"/>
              </a:rPr>
              <a:t>Mono-h with </a:t>
            </a:r>
            <a:r>
              <a:rPr lang="en-US" dirty="0" err="1" smtClean="0">
                <a:sym typeface="Wingdings"/>
              </a:rPr>
              <a:t>hbb</a:t>
            </a:r>
            <a:endParaRPr lang="en-US" dirty="0" smtClean="0">
              <a:sym typeface="Wingdings"/>
            </a:endParaRPr>
          </a:p>
          <a:p>
            <a:pPr lvl="1"/>
            <a:r>
              <a:rPr lang="en-US" dirty="0" smtClean="0">
                <a:sym typeface="Wingdings"/>
              </a:rPr>
              <a:t>Predicted as most sensitive channel</a:t>
            </a:r>
          </a:p>
        </p:txBody>
      </p:sp>
      <p:sp>
        <p:nvSpPr>
          <p:cNvPr id="16" name="Text Placeholder 2"/>
          <p:cNvSpPr txBox="1">
            <a:spLocks/>
          </p:cNvSpPr>
          <p:nvPr/>
        </p:nvSpPr>
        <p:spPr>
          <a:xfrm>
            <a:off x="410533" y="1298110"/>
            <a:ext cx="8477608" cy="33855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9"/>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10"/>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nature of Dark Matter is one of the major open questions</a:t>
            </a:r>
          </a:p>
        </p:txBody>
      </p:sp>
      <p:sp>
        <p:nvSpPr>
          <p:cNvPr id="26" name="Text Placeholder 2"/>
          <p:cNvSpPr txBox="1">
            <a:spLocks/>
          </p:cNvSpPr>
          <p:nvPr/>
        </p:nvSpPr>
        <p:spPr>
          <a:xfrm>
            <a:off x="410533" y="5193130"/>
            <a:ext cx="4993915" cy="162403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9"/>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10"/>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10"/>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In the longer term there are many exciting possibilities:</a:t>
            </a:r>
          </a:p>
          <a:p>
            <a:pPr lvl="1"/>
            <a:r>
              <a:rPr lang="en-US" dirty="0">
                <a:sym typeface="Wingdings"/>
              </a:rPr>
              <a:t>P</a:t>
            </a:r>
            <a:r>
              <a:rPr lang="en-US" dirty="0" smtClean="0">
                <a:sym typeface="Wingdings"/>
              </a:rPr>
              <a:t>recision h coupling measurements</a:t>
            </a:r>
          </a:p>
          <a:p>
            <a:pPr lvl="1"/>
            <a:r>
              <a:rPr lang="en-US" dirty="0">
                <a:sym typeface="Wingdings"/>
              </a:rPr>
              <a:t>Higgs self coupling via</a:t>
            </a:r>
            <a:r>
              <a:rPr lang="el-GR" dirty="0">
                <a:sym typeface="Wingdings"/>
              </a:rPr>
              <a:t> e.g</a:t>
            </a:r>
            <a:r>
              <a:rPr lang="en-US" dirty="0">
                <a:sym typeface="Wingdings"/>
              </a:rPr>
              <a:t> </a:t>
            </a:r>
            <a:r>
              <a:rPr lang="en-US" dirty="0" err="1">
                <a:sym typeface="Wingdings"/>
              </a:rPr>
              <a:t>hh</a:t>
            </a:r>
            <a:r>
              <a:rPr lang="en-US" dirty="0">
                <a:sym typeface="Wingdings"/>
              </a:rPr>
              <a:t>  bb</a:t>
            </a:r>
            <a:r>
              <a:rPr lang="el-GR" dirty="0">
                <a:sym typeface="Wingdings"/>
              </a:rPr>
              <a:t>ττ</a:t>
            </a:r>
            <a:r>
              <a:rPr lang="en-US" dirty="0">
                <a:sym typeface="Wingdings"/>
              </a:rPr>
              <a:t> </a:t>
            </a:r>
            <a:br>
              <a:rPr lang="en-US" dirty="0">
                <a:sym typeface="Wingdings"/>
              </a:rPr>
            </a:br>
            <a:r>
              <a:rPr lang="en-US" dirty="0">
                <a:sym typeface="Wingdings"/>
              </a:rPr>
              <a:t>at HL-LHC </a:t>
            </a:r>
          </a:p>
        </p:txBody>
      </p:sp>
      <p:pic>
        <p:nvPicPr>
          <p:cNvPr id="30" name="Picture 29"/>
          <p:cNvPicPr>
            <a:picLocks noChangeAspect="1"/>
          </p:cNvPicPr>
          <p:nvPr/>
        </p:nvPicPr>
        <p:blipFill>
          <a:blip r:embed="rId11"/>
          <a:stretch>
            <a:fillRect/>
          </a:stretch>
        </p:blipFill>
        <p:spPr>
          <a:xfrm>
            <a:off x="5172324" y="3746114"/>
            <a:ext cx="3971676" cy="2899561"/>
          </a:xfrm>
          <a:prstGeom prst="rect">
            <a:avLst/>
          </a:prstGeom>
        </p:spPr>
      </p:pic>
    </p:spTree>
    <p:extLst>
      <p:ext uri="{BB962C8B-B14F-4D97-AF65-F5344CB8AC3E}">
        <p14:creationId xmlns:p14="http://schemas.microsoft.com/office/powerpoint/2010/main" val="3920176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6553200" y="1643357"/>
            <a:ext cx="2620331" cy="1777242"/>
          </a:xfrm>
          <a:prstGeom prst="rect">
            <a:avLst/>
          </a:prstGeom>
        </p:spPr>
      </p:pic>
      <p:sp>
        <p:nvSpPr>
          <p:cNvPr id="2" name="Title 1"/>
          <p:cNvSpPr>
            <a:spLocks noGrp="1"/>
          </p:cNvSpPr>
          <p:nvPr>
            <p:ph type="title"/>
          </p:nvPr>
        </p:nvSpPr>
        <p:spPr>
          <a:xfrm>
            <a:off x="381000" y="230188"/>
            <a:ext cx="8382000" cy="677108"/>
          </a:xfrm>
        </p:spPr>
        <p:txBody>
          <a:bodyPr/>
          <a:lstStyle/>
          <a:p>
            <a:r>
              <a:rPr lang="en-US" dirty="0" smtClean="0"/>
              <a:t>Higgs as a DM Probe</a:t>
            </a:r>
            <a:endParaRPr lang="en-US" dirty="0"/>
          </a:p>
        </p:txBody>
      </p:sp>
      <p:sp>
        <p:nvSpPr>
          <p:cNvPr id="3" name="Text Placeholder 2"/>
          <p:cNvSpPr>
            <a:spLocks noGrp="1"/>
          </p:cNvSpPr>
          <p:nvPr>
            <p:ph type="body" sz="quarter" idx="10"/>
          </p:nvPr>
        </p:nvSpPr>
        <p:spPr>
          <a:xfrm>
            <a:off x="381001" y="1677375"/>
            <a:ext cx="6172200" cy="1732782"/>
          </a:xfrm>
        </p:spPr>
        <p:txBody>
          <a:bodyPr/>
          <a:lstStyle/>
          <a:p>
            <a:pPr lvl="1"/>
            <a:r>
              <a:rPr lang="en-US" dirty="0" smtClean="0"/>
              <a:t>Assuming DM gets mass from EWSB it should couple to the Higgs </a:t>
            </a:r>
            <a:r>
              <a:rPr lang="en-US" dirty="0" smtClean="0">
                <a:sym typeface="Wingdings"/>
              </a:rPr>
              <a:t> ideal search channel</a:t>
            </a:r>
          </a:p>
          <a:p>
            <a:pPr lvl="1"/>
            <a:endParaRPr lang="en-US" sz="600" dirty="0" smtClean="0">
              <a:sym typeface="Wingdings"/>
            </a:endParaRPr>
          </a:p>
          <a:p>
            <a:r>
              <a:rPr lang="en-US" dirty="0" smtClean="0">
                <a:sym typeface="Wingdings"/>
              </a:rPr>
              <a:t>I am exited to build on my experience in b-jet analyses to search for DM in the bb + MET channel once </a:t>
            </a:r>
            <a:r>
              <a:rPr lang="en-US" dirty="0">
                <a:sym typeface="Wingdings"/>
              </a:rPr>
              <a:t>sufficient </a:t>
            </a:r>
            <a:r>
              <a:rPr lang="en-US" dirty="0" smtClean="0">
                <a:sym typeface="Wingdings"/>
              </a:rPr>
              <a:t>run </a:t>
            </a:r>
            <a:r>
              <a:rPr lang="en-US" dirty="0">
                <a:sym typeface="Wingdings"/>
              </a:rPr>
              <a:t>2 data is collected</a:t>
            </a:r>
            <a:endParaRPr lang="en-US" dirty="0" smtClean="0">
              <a:sym typeface="Wingdings"/>
            </a:endParaRPr>
          </a:p>
        </p:txBody>
      </p:sp>
      <p:sp>
        <p:nvSpPr>
          <p:cNvPr id="6" name="Slide Number Placeholder 5"/>
          <p:cNvSpPr>
            <a:spLocks noGrp="1"/>
          </p:cNvSpPr>
          <p:nvPr>
            <p:ph type="sldNum" sz="quarter" idx="4"/>
          </p:nvPr>
        </p:nvSpPr>
        <p:spPr/>
        <p:txBody>
          <a:bodyPr/>
          <a:lstStyle/>
          <a:p>
            <a:fld id="{B183719B-2675-7D42-A782-CB292AF8D1CA}" type="slidenum">
              <a:rPr lang="en-US" smtClean="0"/>
              <a:pPr/>
              <a:t>21</a:t>
            </a:fld>
            <a:endParaRPr lang="en-US" dirty="0"/>
          </a:p>
        </p:txBody>
      </p:sp>
      <p:sp>
        <p:nvSpPr>
          <p:cNvPr id="12" name="Text Placeholder 2"/>
          <p:cNvSpPr txBox="1">
            <a:spLocks/>
          </p:cNvSpPr>
          <p:nvPr/>
        </p:nvSpPr>
        <p:spPr>
          <a:xfrm>
            <a:off x="381000" y="3482684"/>
            <a:ext cx="5008682" cy="152246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Low mass: </a:t>
            </a:r>
            <a:r>
              <a:rPr lang="en-US" dirty="0" err="1" smtClean="0"/>
              <a:t>Zh</a:t>
            </a:r>
            <a:r>
              <a:rPr lang="en-US" dirty="0" smtClean="0"/>
              <a:t> </a:t>
            </a:r>
            <a:r>
              <a:rPr lang="en-US" dirty="0" smtClean="0">
                <a:sym typeface="Wingdings"/>
              </a:rPr>
              <a:t> bb</a:t>
            </a:r>
            <a:r>
              <a:rPr lang="el-GR" dirty="0" smtClean="0">
                <a:sym typeface="Wingdings"/>
              </a:rPr>
              <a:t>χχ</a:t>
            </a:r>
            <a:endParaRPr lang="en-US" dirty="0" smtClean="0"/>
          </a:p>
          <a:p>
            <a:pPr lvl="1"/>
            <a:r>
              <a:rPr lang="en-US" dirty="0" smtClean="0">
                <a:sym typeface="Wingdings"/>
              </a:rPr>
              <a:t>Complementary to direct detection</a:t>
            </a:r>
          </a:p>
          <a:p>
            <a:pPr lvl="1"/>
            <a:endParaRPr lang="en-US" sz="600" dirty="0" smtClean="0">
              <a:sym typeface="Wingdings"/>
            </a:endParaRPr>
          </a:p>
          <a:p>
            <a:r>
              <a:rPr lang="en-US" dirty="0" smtClean="0">
                <a:sym typeface="Wingdings"/>
              </a:rPr>
              <a:t>High mass:</a:t>
            </a:r>
            <a:r>
              <a:rPr lang="en-US" dirty="0" smtClean="0">
                <a:sym typeface="Wingdings"/>
              </a:rPr>
              <a:t> </a:t>
            </a:r>
            <a:r>
              <a:rPr lang="en-US" dirty="0" smtClean="0">
                <a:sym typeface="Wingdings"/>
              </a:rPr>
              <a:t>Mono-h with </a:t>
            </a:r>
            <a:r>
              <a:rPr lang="en-US" dirty="0" err="1" smtClean="0">
                <a:sym typeface="Wingdings"/>
              </a:rPr>
              <a:t>hbb</a:t>
            </a:r>
            <a:endParaRPr lang="en-US" dirty="0" smtClean="0">
              <a:sym typeface="Wingdings"/>
            </a:endParaRPr>
          </a:p>
          <a:p>
            <a:pPr lvl="1"/>
            <a:r>
              <a:rPr lang="en-US" dirty="0" smtClean="0">
                <a:sym typeface="Wingdings"/>
              </a:rPr>
              <a:t>Predicted as most sensitive channel</a:t>
            </a:r>
          </a:p>
        </p:txBody>
      </p:sp>
      <p:sp>
        <p:nvSpPr>
          <p:cNvPr id="16" name="Text Placeholder 2"/>
          <p:cNvSpPr txBox="1">
            <a:spLocks/>
          </p:cNvSpPr>
          <p:nvPr/>
        </p:nvSpPr>
        <p:spPr>
          <a:xfrm>
            <a:off x="410533" y="1298110"/>
            <a:ext cx="8477608" cy="33855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The nature of Dark Matter is one of the major open questions</a:t>
            </a:r>
          </a:p>
        </p:txBody>
      </p:sp>
      <p:sp>
        <p:nvSpPr>
          <p:cNvPr id="26" name="Text Placeholder 2"/>
          <p:cNvSpPr txBox="1">
            <a:spLocks/>
          </p:cNvSpPr>
          <p:nvPr/>
        </p:nvSpPr>
        <p:spPr>
          <a:xfrm>
            <a:off x="410533" y="5193130"/>
            <a:ext cx="4993915" cy="162403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In the longer term there are many exciting possibilities:</a:t>
            </a:r>
          </a:p>
          <a:p>
            <a:pPr lvl="1"/>
            <a:r>
              <a:rPr lang="en-US" dirty="0">
                <a:sym typeface="Wingdings"/>
              </a:rPr>
              <a:t>P</a:t>
            </a:r>
            <a:r>
              <a:rPr lang="en-US" dirty="0" smtClean="0">
                <a:sym typeface="Wingdings"/>
              </a:rPr>
              <a:t>recision h coupling measurements</a:t>
            </a:r>
          </a:p>
          <a:p>
            <a:pPr lvl="1"/>
            <a:r>
              <a:rPr lang="en-US" dirty="0">
                <a:sym typeface="Wingdings"/>
              </a:rPr>
              <a:t>Higgs self coupling via</a:t>
            </a:r>
            <a:r>
              <a:rPr lang="el-GR" dirty="0">
                <a:sym typeface="Wingdings"/>
              </a:rPr>
              <a:t> e.g</a:t>
            </a:r>
            <a:r>
              <a:rPr lang="en-US" dirty="0">
                <a:sym typeface="Wingdings"/>
              </a:rPr>
              <a:t> </a:t>
            </a:r>
            <a:r>
              <a:rPr lang="en-US" dirty="0" err="1">
                <a:sym typeface="Wingdings"/>
              </a:rPr>
              <a:t>hh</a:t>
            </a:r>
            <a:r>
              <a:rPr lang="en-US" dirty="0">
                <a:sym typeface="Wingdings"/>
              </a:rPr>
              <a:t>  bb</a:t>
            </a:r>
            <a:r>
              <a:rPr lang="el-GR" dirty="0">
                <a:sym typeface="Wingdings"/>
              </a:rPr>
              <a:t>ττ</a:t>
            </a:r>
            <a:r>
              <a:rPr lang="en-US" dirty="0">
                <a:sym typeface="Wingdings"/>
              </a:rPr>
              <a:t> </a:t>
            </a:r>
            <a:br>
              <a:rPr lang="en-US" dirty="0">
                <a:sym typeface="Wingdings"/>
              </a:rPr>
            </a:br>
            <a:r>
              <a:rPr lang="en-US" dirty="0">
                <a:sym typeface="Wingdings"/>
              </a:rPr>
              <a:t>at HL-LHC </a:t>
            </a:r>
          </a:p>
        </p:txBody>
      </p:sp>
      <p:pic>
        <p:nvPicPr>
          <p:cNvPr id="10" name="Picture 9"/>
          <p:cNvPicPr>
            <a:picLocks noChangeAspect="1"/>
          </p:cNvPicPr>
          <p:nvPr/>
        </p:nvPicPr>
        <p:blipFill>
          <a:blip r:embed="rId6"/>
          <a:stretch>
            <a:fillRect/>
          </a:stretch>
        </p:blipFill>
        <p:spPr>
          <a:xfrm>
            <a:off x="5416911" y="3745662"/>
            <a:ext cx="3739552" cy="2847705"/>
          </a:xfrm>
          <a:prstGeom prst="rect">
            <a:avLst/>
          </a:prstGeom>
        </p:spPr>
      </p:pic>
      <p:sp>
        <p:nvSpPr>
          <p:cNvPr id="13" name="Rectangle 12"/>
          <p:cNvSpPr/>
          <p:nvPr/>
        </p:nvSpPr>
        <p:spPr>
          <a:xfrm>
            <a:off x="7360254" y="5932544"/>
            <a:ext cx="1736072" cy="338554"/>
          </a:xfrm>
          <a:prstGeom prst="rect">
            <a:avLst/>
          </a:prstGeom>
        </p:spPr>
        <p:txBody>
          <a:bodyPr wrap="none">
            <a:spAutoFit/>
          </a:bodyPr>
          <a:lstStyle/>
          <a:p>
            <a:r>
              <a:rPr lang="en-US" sz="1600" dirty="0"/>
              <a:t>a</a:t>
            </a:r>
            <a:r>
              <a:rPr lang="en-US" sz="1600" dirty="0" smtClean="0"/>
              <a:t>rXiv</a:t>
            </a:r>
            <a:r>
              <a:rPr lang="en-US" sz="1600" dirty="0"/>
              <a:t>:1402.7074v1</a:t>
            </a:r>
          </a:p>
        </p:txBody>
      </p:sp>
      <p:sp>
        <p:nvSpPr>
          <p:cNvPr id="14" name="Rectangle 13"/>
          <p:cNvSpPr/>
          <p:nvPr/>
        </p:nvSpPr>
        <p:spPr>
          <a:xfrm>
            <a:off x="5812052" y="3702969"/>
            <a:ext cx="3238850" cy="330860"/>
          </a:xfrm>
          <a:prstGeom prst="rect">
            <a:avLst/>
          </a:prstGeom>
          <a:solidFill>
            <a:srgbClr val="FFFFFF"/>
          </a:solidFill>
          <a:ln>
            <a:solidFill>
              <a:schemeClr val="tx1"/>
            </a:solidFill>
          </a:ln>
        </p:spPr>
        <p:txBody>
          <a:bodyPr wrap="none">
            <a:spAutoFit/>
          </a:bodyPr>
          <a:lstStyle/>
          <a:p>
            <a:pPr algn="ctr"/>
            <a:r>
              <a:rPr lang="en-US" sz="1550" dirty="0"/>
              <a:t>Predicted </a:t>
            </a:r>
            <a:r>
              <a:rPr lang="en-US" sz="1550" dirty="0" smtClean="0"/>
              <a:t>bb </a:t>
            </a:r>
            <a:r>
              <a:rPr lang="en-US" sz="1550" dirty="0"/>
              <a:t>+ MET </a:t>
            </a:r>
            <a:r>
              <a:rPr lang="en-US" sz="1550" dirty="0" smtClean="0"/>
              <a:t>EFT Limits (</a:t>
            </a:r>
            <a:r>
              <a:rPr lang="en-US" sz="1550" dirty="0"/>
              <a:t>8 </a:t>
            </a:r>
            <a:r>
              <a:rPr lang="en-US" sz="1550" dirty="0" err="1"/>
              <a:t>TeV</a:t>
            </a:r>
            <a:r>
              <a:rPr lang="en-US" sz="1550" dirty="0"/>
              <a:t>)</a:t>
            </a:r>
            <a:endParaRPr lang="en-US" sz="1550" dirty="0">
              <a:sym typeface="Wingdings"/>
            </a:endParaRPr>
          </a:p>
        </p:txBody>
      </p:sp>
    </p:spTree>
    <p:extLst>
      <p:ext uri="{BB962C8B-B14F-4D97-AF65-F5344CB8AC3E}">
        <p14:creationId xmlns:p14="http://schemas.microsoft.com/office/powerpoint/2010/main" val="12881990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1352480"/>
            <a:ext cx="8493516" cy="2232200"/>
          </a:xfrm>
        </p:spPr>
        <p:txBody>
          <a:bodyPr/>
          <a:lstStyle/>
          <a:p>
            <a:r>
              <a:rPr lang="en-US" dirty="0" smtClean="0"/>
              <a:t>HL-LHC upgrade is crucial to make the most of physics potential</a:t>
            </a:r>
          </a:p>
          <a:p>
            <a:endParaRPr lang="en-US" sz="1050" dirty="0" smtClean="0"/>
          </a:p>
          <a:p>
            <a:r>
              <a:rPr lang="en-US" sz="2330" dirty="0" smtClean="0"/>
              <a:t>Building on my expertise in tracking software &amp; DAQ, along with my software experience, I am eager to contribute to DESY’s leading CMS upgrade involvement, e.g. phase-II outer tracker </a:t>
            </a:r>
            <a:r>
              <a:rPr lang="en-US" sz="2330" dirty="0" err="1" smtClean="0"/>
              <a:t>endcap</a:t>
            </a:r>
            <a:endParaRPr lang="en-US" sz="2330" dirty="0" smtClean="0"/>
          </a:p>
          <a:p>
            <a:pPr lvl="1"/>
            <a:r>
              <a:rPr lang="en-US" dirty="0" err="1" smtClean="0"/>
              <a:t>Optimising</a:t>
            </a:r>
            <a:r>
              <a:rPr lang="en-US" dirty="0" smtClean="0"/>
              <a:t> silicon sensor layouts for physics</a:t>
            </a:r>
          </a:p>
          <a:p>
            <a:pPr lvl="1"/>
            <a:r>
              <a:rPr lang="en-US" dirty="0" smtClean="0"/>
              <a:t>Contribute to construction and test work at DESY</a:t>
            </a:r>
          </a:p>
        </p:txBody>
      </p:sp>
      <p:pic>
        <p:nvPicPr>
          <p:cNvPr id="7" name="Picture 6"/>
          <p:cNvPicPr>
            <a:picLocks noChangeAspect="1"/>
          </p:cNvPicPr>
          <p:nvPr/>
        </p:nvPicPr>
        <p:blipFill>
          <a:blip r:embed="rId3"/>
          <a:stretch>
            <a:fillRect/>
          </a:stretch>
        </p:blipFill>
        <p:spPr>
          <a:xfrm>
            <a:off x="1841878" y="3615920"/>
            <a:ext cx="5749636" cy="2516909"/>
          </a:xfrm>
          <a:prstGeom prst="rect">
            <a:avLst/>
          </a:prstGeom>
        </p:spPr>
      </p:pic>
      <p:sp>
        <p:nvSpPr>
          <p:cNvPr id="2" name="Title 1"/>
          <p:cNvSpPr>
            <a:spLocks noGrp="1"/>
          </p:cNvSpPr>
          <p:nvPr>
            <p:ph type="title"/>
          </p:nvPr>
        </p:nvSpPr>
        <p:spPr>
          <a:xfrm>
            <a:off x="381000" y="230188"/>
            <a:ext cx="8611646" cy="732828"/>
          </a:xfrm>
        </p:spPr>
        <p:txBody>
          <a:bodyPr/>
          <a:lstStyle/>
          <a:p>
            <a:r>
              <a:rPr lang="en-US" dirty="0" smtClean="0"/>
              <a:t>Detector Operations &amp; Development</a:t>
            </a:r>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22</a:t>
            </a:fld>
            <a:endParaRPr lang="en-US" dirty="0"/>
          </a:p>
        </p:txBody>
      </p:sp>
      <p:sp>
        <p:nvSpPr>
          <p:cNvPr id="8" name="Text Placeholder 2"/>
          <p:cNvSpPr txBox="1">
            <a:spLocks/>
          </p:cNvSpPr>
          <p:nvPr/>
        </p:nvSpPr>
        <p:spPr>
          <a:xfrm>
            <a:off x="193284" y="6154321"/>
            <a:ext cx="8493516" cy="670953"/>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4"/>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 will also take an active role in DESY’s detector operation responsibilities, e.g. DQ monitoring </a:t>
            </a:r>
            <a:endParaRPr lang="en-US" dirty="0" smtClean="0"/>
          </a:p>
        </p:txBody>
      </p:sp>
    </p:spTree>
    <p:extLst>
      <p:ext uri="{BB962C8B-B14F-4D97-AF65-F5344CB8AC3E}">
        <p14:creationId xmlns:p14="http://schemas.microsoft.com/office/powerpoint/2010/main" val="31883092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Text Placeholder 2"/>
          <p:cNvSpPr>
            <a:spLocks noGrp="1"/>
          </p:cNvSpPr>
          <p:nvPr>
            <p:ph type="body" sz="quarter" idx="10"/>
          </p:nvPr>
        </p:nvSpPr>
        <p:spPr>
          <a:xfrm>
            <a:off x="381000" y="1363327"/>
            <a:ext cx="8382000" cy="5392244"/>
          </a:xfrm>
        </p:spPr>
        <p:txBody>
          <a:bodyPr/>
          <a:lstStyle/>
          <a:p>
            <a:r>
              <a:rPr lang="en-US" dirty="0" smtClean="0"/>
              <a:t>Having recently found a Higgs boson &amp; with the imminent start of the run-2 LHC, it is a very exciting time for particle physics</a:t>
            </a:r>
          </a:p>
          <a:p>
            <a:endParaRPr lang="en-US" dirty="0"/>
          </a:p>
          <a:p>
            <a:r>
              <a:rPr lang="en-US" dirty="0" smtClean="0"/>
              <a:t>I am eager to make a significant contribution to the many interesting LHC opportunities:</a:t>
            </a:r>
          </a:p>
          <a:p>
            <a:pPr lvl="1"/>
            <a:r>
              <a:rPr lang="en-US" dirty="0" smtClean="0"/>
              <a:t>BSM Higgs program with first run 2 data</a:t>
            </a:r>
          </a:p>
          <a:p>
            <a:pPr lvl="1"/>
            <a:r>
              <a:rPr lang="en-US" dirty="0" smtClean="0"/>
              <a:t>Searching for Dark Mater with full run 2 data</a:t>
            </a:r>
          </a:p>
          <a:p>
            <a:pPr lvl="1"/>
            <a:r>
              <a:rPr lang="en-US" dirty="0" smtClean="0"/>
              <a:t>Precision Higgs coupling measurements with full phase-I data</a:t>
            </a:r>
          </a:p>
          <a:p>
            <a:pPr lvl="1"/>
            <a:r>
              <a:rPr lang="en-US" dirty="0" smtClean="0"/>
              <a:t>Higgs self couplings at the HL-LHC and beyond</a:t>
            </a:r>
          </a:p>
          <a:p>
            <a:pPr lvl="1"/>
            <a:endParaRPr lang="en-US" dirty="0"/>
          </a:p>
          <a:p>
            <a:r>
              <a:rPr lang="en-US" dirty="0" smtClean="0"/>
              <a:t>Based on my significant Higgs experience and leadership roles, I am in an excellent position to make the most of this unique time </a:t>
            </a:r>
          </a:p>
          <a:p>
            <a:endParaRPr lang="en-US" dirty="0"/>
          </a:p>
          <a:p>
            <a:r>
              <a:rPr lang="en-US" dirty="0" smtClean="0"/>
              <a:t>I am excited by the prospect of working on CMS within the DESY group</a:t>
            </a:r>
          </a:p>
        </p:txBody>
      </p:sp>
      <p:sp>
        <p:nvSpPr>
          <p:cNvPr id="4" name="Slide Number Placeholder 3"/>
          <p:cNvSpPr>
            <a:spLocks noGrp="1"/>
          </p:cNvSpPr>
          <p:nvPr>
            <p:ph type="sldNum" sz="quarter" idx="4"/>
          </p:nvPr>
        </p:nvSpPr>
        <p:spPr/>
        <p:txBody>
          <a:bodyPr/>
          <a:lstStyle/>
          <a:p>
            <a:fld id="{B183719B-2675-7D42-A782-CB292AF8D1CA}" type="slidenum">
              <a:rPr lang="en-US" smtClean="0"/>
              <a:pPr/>
              <a:t>23</a:t>
            </a:fld>
            <a:endParaRPr lang="en-US" dirty="0"/>
          </a:p>
        </p:txBody>
      </p:sp>
    </p:spTree>
    <p:extLst>
      <p:ext uri="{BB962C8B-B14F-4D97-AF65-F5344CB8AC3E}">
        <p14:creationId xmlns:p14="http://schemas.microsoft.com/office/powerpoint/2010/main" val="18133749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2809907"/>
            <a:ext cx="8382000" cy="1677382"/>
          </a:xfrm>
        </p:spPr>
        <p:txBody>
          <a:bodyPr/>
          <a:lstStyle/>
          <a:p>
            <a:pPr marL="0" indent="0" algn="ctr">
              <a:buNone/>
            </a:pPr>
            <a:r>
              <a:rPr lang="en-US" sz="6000" b="1" dirty="0" smtClean="0"/>
              <a:t>Searches for the SM Higgs and Beyond</a:t>
            </a:r>
            <a:endParaRPr lang="en-US" sz="6000" b="1"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3</a:t>
            </a:fld>
            <a:endParaRPr lang="en-US" dirty="0"/>
          </a:p>
        </p:txBody>
      </p:sp>
    </p:spTree>
    <p:extLst>
      <p:ext uri="{BB962C8B-B14F-4D97-AF65-F5344CB8AC3E}">
        <p14:creationId xmlns:p14="http://schemas.microsoft.com/office/powerpoint/2010/main" val="12394548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4691695" y="3584233"/>
            <a:ext cx="4406713" cy="3278735"/>
          </a:xfrm>
          <a:prstGeom prst="rect">
            <a:avLst/>
          </a:prstGeom>
        </p:spPr>
      </p:pic>
      <p:sp>
        <p:nvSpPr>
          <p:cNvPr id="2" name="Title 1"/>
          <p:cNvSpPr>
            <a:spLocks noGrp="1"/>
          </p:cNvSpPr>
          <p:nvPr>
            <p:ph type="title"/>
          </p:nvPr>
        </p:nvSpPr>
        <p:spPr/>
        <p:txBody>
          <a:bodyPr/>
          <a:lstStyle/>
          <a:p>
            <a:r>
              <a:rPr lang="en-US" dirty="0" smtClean="0"/>
              <a:t>Focusing in on the Higgs</a:t>
            </a:r>
            <a:endParaRPr lang="en-US" dirty="0"/>
          </a:p>
        </p:txBody>
      </p:sp>
      <p:sp>
        <p:nvSpPr>
          <p:cNvPr id="3" name="Text Placeholder 2"/>
          <p:cNvSpPr>
            <a:spLocks noGrp="1"/>
          </p:cNvSpPr>
          <p:nvPr>
            <p:ph type="body" sz="quarter" idx="10"/>
          </p:nvPr>
        </p:nvSpPr>
        <p:spPr>
          <a:xfrm>
            <a:off x="381000" y="1325938"/>
            <a:ext cx="8382000" cy="2210348"/>
          </a:xfrm>
        </p:spPr>
        <p:txBody>
          <a:bodyPr/>
          <a:lstStyle/>
          <a:p>
            <a:r>
              <a:rPr lang="en-US" dirty="0" smtClean="0"/>
              <a:t>A major goal of the LHC was to find the Higgs</a:t>
            </a:r>
          </a:p>
          <a:p>
            <a:pPr lvl="1"/>
            <a:r>
              <a:rPr lang="en-US" dirty="0" smtClean="0"/>
              <a:t>But which mass range to search in?</a:t>
            </a:r>
          </a:p>
          <a:p>
            <a:pPr lvl="1"/>
            <a:endParaRPr lang="en-US" sz="700" dirty="0" smtClean="0"/>
          </a:p>
          <a:p>
            <a:r>
              <a:rPr lang="en-US" dirty="0" smtClean="0"/>
              <a:t>Investigated the potential to search for Higgs bosons in early data using previously unconsidered h </a:t>
            </a:r>
            <a:r>
              <a:rPr lang="en-US" dirty="0" smtClean="0">
                <a:sym typeface="Wingdings"/>
              </a:rPr>
              <a:t> ZZ decay modes</a:t>
            </a:r>
            <a:endParaRPr lang="en-US" dirty="0" smtClean="0"/>
          </a:p>
          <a:p>
            <a:pPr lvl="1"/>
            <a:r>
              <a:rPr lang="en-US" dirty="0" smtClean="0"/>
              <a:t>Demonstrated better sensitivity at high-</a:t>
            </a:r>
            <a:r>
              <a:rPr lang="en-US" dirty="0" err="1" smtClean="0"/>
              <a:t>m</a:t>
            </a:r>
            <a:r>
              <a:rPr lang="en-US" baseline="-25000" dirty="0" err="1" smtClean="0"/>
              <a:t>h</a:t>
            </a:r>
            <a:r>
              <a:rPr lang="en-US" dirty="0" smtClean="0"/>
              <a:t> than explored channels</a:t>
            </a:r>
          </a:p>
          <a:p>
            <a:pPr lvl="1"/>
            <a:r>
              <a:rPr lang="en-US" dirty="0" smtClean="0"/>
              <a:t>Allowed to investigate a mass range not accessible at previous colliders</a:t>
            </a:r>
          </a:p>
        </p:txBody>
      </p:sp>
      <p:grpSp>
        <p:nvGrpSpPr>
          <p:cNvPr id="27" name="Group 26"/>
          <p:cNvGrpSpPr/>
          <p:nvPr/>
        </p:nvGrpSpPr>
        <p:grpSpPr>
          <a:xfrm>
            <a:off x="6703878" y="285096"/>
            <a:ext cx="2210527" cy="1860797"/>
            <a:chOff x="6940137" y="1522506"/>
            <a:chExt cx="4974925" cy="4478967"/>
          </a:xfrm>
        </p:grpSpPr>
        <p:pic>
          <p:nvPicPr>
            <p:cNvPr id="11" name="Picture 10"/>
            <p:cNvPicPr>
              <a:picLocks noChangeAspect="1"/>
            </p:cNvPicPr>
            <p:nvPr/>
          </p:nvPicPr>
          <p:blipFill>
            <a:blip r:embed="rId4"/>
            <a:stretch>
              <a:fillRect/>
            </a:stretch>
          </p:blipFill>
          <p:spPr>
            <a:xfrm>
              <a:off x="6940137" y="1522506"/>
              <a:ext cx="4956467" cy="4478967"/>
            </a:xfrm>
            <a:prstGeom prst="rect">
              <a:avLst/>
            </a:prstGeom>
          </p:spPr>
        </p:pic>
        <p:sp>
          <p:nvSpPr>
            <p:cNvPr id="13" name="Rectangle 12"/>
            <p:cNvSpPr/>
            <p:nvPr/>
          </p:nvSpPr>
          <p:spPr bwMode="auto">
            <a:xfrm>
              <a:off x="10026283" y="4297555"/>
              <a:ext cx="191961" cy="191988"/>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11389517" y="4198892"/>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10980801" y="5590028"/>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0" name="Picture 1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6982" y="4256453"/>
              <a:ext cx="558080" cy="262626"/>
            </a:xfrm>
            <a:prstGeom prst="rect">
              <a:avLst/>
            </a:prstGeom>
          </p:spPr>
        </p:pic>
        <p:pic>
          <p:nvPicPr>
            <p:cNvPr id="21" name="Picture 20" descr="latex-image-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5026" y="5455834"/>
              <a:ext cx="567963" cy="334096"/>
            </a:xfrm>
            <a:prstGeom prst="rect">
              <a:avLst/>
            </a:prstGeom>
          </p:spPr>
        </p:pic>
      </p:grpSp>
      <p:sp>
        <p:nvSpPr>
          <p:cNvPr id="9" name="Text Placeholder 2"/>
          <p:cNvSpPr txBox="1">
            <a:spLocks/>
          </p:cNvSpPr>
          <p:nvPr/>
        </p:nvSpPr>
        <p:spPr>
          <a:xfrm>
            <a:off x="441335" y="3538807"/>
            <a:ext cx="4537153" cy="244092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7525" lvl="1" indent="0">
              <a:buNone/>
            </a:pPr>
            <a:endParaRPr lang="en-US" sz="700" dirty="0" smtClean="0"/>
          </a:p>
          <a:p>
            <a:r>
              <a:rPr lang="en-US" dirty="0" smtClean="0"/>
              <a:t>First LHC result with 35 pb</a:t>
            </a:r>
            <a:r>
              <a:rPr lang="en-US" baseline="30000" dirty="0" smtClean="0"/>
              <a:t>-1</a:t>
            </a:r>
          </a:p>
          <a:p>
            <a:pPr lvl="1"/>
            <a:r>
              <a:rPr lang="en-US" dirty="0" smtClean="0"/>
              <a:t>One of the first LHC searches</a:t>
            </a:r>
          </a:p>
          <a:p>
            <a:pPr lvl="1"/>
            <a:endParaRPr lang="en-US" sz="700" dirty="0" smtClean="0"/>
          </a:p>
          <a:p>
            <a:r>
              <a:rPr lang="en-US" dirty="0" smtClean="0"/>
              <a:t>Led 7 </a:t>
            </a:r>
            <a:r>
              <a:rPr lang="en-US" dirty="0" err="1" smtClean="0"/>
              <a:t>TeV</a:t>
            </a:r>
            <a:r>
              <a:rPr lang="en-US" dirty="0" smtClean="0"/>
              <a:t> </a:t>
            </a:r>
            <a:r>
              <a:rPr lang="en-US" dirty="0" err="1"/>
              <a:t>h</a:t>
            </a:r>
            <a:r>
              <a:rPr lang="en-US" dirty="0" err="1" smtClean="0">
                <a:sym typeface="Wingdings"/>
              </a:rPr>
              <a:t>ZZllqq</a:t>
            </a:r>
            <a:r>
              <a:rPr lang="en-US" dirty="0" smtClean="0">
                <a:sym typeface="Wingdings"/>
              </a:rPr>
              <a:t> search</a:t>
            </a:r>
          </a:p>
          <a:p>
            <a:pPr lvl="1"/>
            <a:r>
              <a:rPr lang="en-US" dirty="0" smtClean="0">
                <a:sym typeface="Wingdings"/>
              </a:rPr>
              <a:t>Performed all aspects of analysis</a:t>
            </a:r>
          </a:p>
          <a:p>
            <a:pPr lvl="1"/>
            <a:r>
              <a:rPr lang="en-US" dirty="0" smtClean="0">
                <a:sym typeface="Wingdings"/>
              </a:rPr>
              <a:t>Lead to me being editor for two letters in PLB</a:t>
            </a:r>
          </a:p>
          <a:p>
            <a:endParaRPr lang="en-US" sz="700" dirty="0">
              <a:sym typeface="Wingdings"/>
            </a:endParaRPr>
          </a:p>
        </p:txBody>
      </p:sp>
      <p:sp>
        <p:nvSpPr>
          <p:cNvPr id="10" name="Text Placeholder 2"/>
          <p:cNvSpPr txBox="1">
            <a:spLocks/>
          </p:cNvSpPr>
          <p:nvPr/>
        </p:nvSpPr>
        <p:spPr>
          <a:xfrm>
            <a:off x="434470" y="6112781"/>
            <a:ext cx="8328530" cy="676083"/>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Excluded large high-</a:t>
            </a:r>
            <a:r>
              <a:rPr lang="en-US" dirty="0" err="1" smtClean="0"/>
              <a:t>m</a:t>
            </a:r>
            <a:r>
              <a:rPr lang="en-US" baseline="-25000" dirty="0" err="1" smtClean="0"/>
              <a:t>h</a:t>
            </a:r>
            <a:r>
              <a:rPr lang="en-US" dirty="0" smtClean="0"/>
              <a:t> range</a:t>
            </a:r>
          </a:p>
          <a:p>
            <a:pPr lvl="1"/>
            <a:r>
              <a:rPr lang="en-US" dirty="0" smtClean="0"/>
              <a:t>Pinpointed where to look for SM Higgs</a:t>
            </a:r>
          </a:p>
        </p:txBody>
      </p:sp>
      <p:sp>
        <p:nvSpPr>
          <p:cNvPr id="40" name="TextBox 39"/>
          <p:cNvSpPr txBox="1"/>
          <p:nvPr/>
        </p:nvSpPr>
        <p:spPr>
          <a:xfrm>
            <a:off x="7467600" y="1234181"/>
            <a:ext cx="292468" cy="338554"/>
          </a:xfrm>
          <a:prstGeom prst="rect">
            <a:avLst/>
          </a:prstGeom>
          <a:solidFill>
            <a:srgbClr val="FFFFFF"/>
          </a:solidFill>
        </p:spPr>
        <p:txBody>
          <a:bodyPr wrap="none" rtlCol="0">
            <a:spAutoFit/>
          </a:bodyPr>
          <a:lstStyle/>
          <a:p>
            <a:r>
              <a:rPr lang="en-US" sz="1600" dirty="0" smtClean="0">
                <a:solidFill>
                  <a:srgbClr val="000000"/>
                </a:solidFill>
              </a:rPr>
              <a:t>h</a:t>
            </a:r>
            <a:endParaRPr lang="en-US" sz="1600" dirty="0" smtClean="0">
              <a:solidFill>
                <a:srgbClr val="000000"/>
              </a:solidFill>
            </a:endParaRPr>
          </a:p>
        </p:txBody>
      </p:sp>
    </p:spTree>
    <p:extLst>
      <p:ext uri="{BB962C8B-B14F-4D97-AF65-F5344CB8AC3E}">
        <p14:creationId xmlns:p14="http://schemas.microsoft.com/office/powerpoint/2010/main" val="6300659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stretch>
            <a:fillRect/>
          </a:stretch>
        </p:blipFill>
        <p:spPr>
          <a:xfrm>
            <a:off x="4832664" y="3593289"/>
            <a:ext cx="4265744" cy="3195575"/>
          </a:xfrm>
          <a:prstGeom prst="rect">
            <a:avLst/>
          </a:prstGeom>
        </p:spPr>
      </p:pic>
      <p:sp>
        <p:nvSpPr>
          <p:cNvPr id="2" name="Title 1"/>
          <p:cNvSpPr>
            <a:spLocks noGrp="1"/>
          </p:cNvSpPr>
          <p:nvPr>
            <p:ph type="title"/>
          </p:nvPr>
        </p:nvSpPr>
        <p:spPr/>
        <p:txBody>
          <a:bodyPr/>
          <a:lstStyle/>
          <a:p>
            <a:r>
              <a:rPr lang="en-US" dirty="0" smtClean="0"/>
              <a:t>Focusing in on the Higgs</a:t>
            </a:r>
            <a:endParaRPr lang="en-US" dirty="0"/>
          </a:p>
        </p:txBody>
      </p:sp>
      <p:sp>
        <p:nvSpPr>
          <p:cNvPr id="3" name="Text Placeholder 2"/>
          <p:cNvSpPr>
            <a:spLocks noGrp="1"/>
          </p:cNvSpPr>
          <p:nvPr>
            <p:ph type="body" sz="quarter" idx="10"/>
          </p:nvPr>
        </p:nvSpPr>
        <p:spPr>
          <a:xfrm>
            <a:off x="381000" y="1325938"/>
            <a:ext cx="8382000" cy="2210348"/>
          </a:xfrm>
        </p:spPr>
        <p:txBody>
          <a:bodyPr/>
          <a:lstStyle/>
          <a:p>
            <a:r>
              <a:rPr lang="en-US" dirty="0" smtClean="0"/>
              <a:t>A major goal of the LHC was to find the Higgs</a:t>
            </a:r>
          </a:p>
          <a:p>
            <a:pPr lvl="1"/>
            <a:r>
              <a:rPr lang="en-US" dirty="0" smtClean="0"/>
              <a:t>But which mass range to search in?</a:t>
            </a:r>
          </a:p>
          <a:p>
            <a:pPr lvl="1"/>
            <a:endParaRPr lang="en-US" sz="700" dirty="0" smtClean="0"/>
          </a:p>
          <a:p>
            <a:r>
              <a:rPr lang="en-US" dirty="0" smtClean="0"/>
              <a:t>Investigated the potential to search for Higgs bosons in early data using previously unconsidered h </a:t>
            </a:r>
            <a:r>
              <a:rPr lang="en-US" dirty="0" smtClean="0">
                <a:sym typeface="Wingdings"/>
              </a:rPr>
              <a:t> ZZ decay modes</a:t>
            </a:r>
            <a:endParaRPr lang="en-US" dirty="0" smtClean="0"/>
          </a:p>
          <a:p>
            <a:pPr lvl="1"/>
            <a:r>
              <a:rPr lang="en-US" dirty="0" smtClean="0"/>
              <a:t>Demonstrated better sensitivity at high-</a:t>
            </a:r>
            <a:r>
              <a:rPr lang="en-US" dirty="0" err="1" smtClean="0"/>
              <a:t>m</a:t>
            </a:r>
            <a:r>
              <a:rPr lang="en-US" baseline="-25000" dirty="0" err="1" smtClean="0"/>
              <a:t>h</a:t>
            </a:r>
            <a:r>
              <a:rPr lang="en-US" dirty="0" smtClean="0"/>
              <a:t> than explored channels</a:t>
            </a:r>
          </a:p>
          <a:p>
            <a:pPr lvl="1"/>
            <a:r>
              <a:rPr lang="en-US" dirty="0" smtClean="0"/>
              <a:t>Allowed to investigate a mass range not accessible at previous colliders</a:t>
            </a:r>
          </a:p>
        </p:txBody>
      </p:sp>
      <p:sp>
        <p:nvSpPr>
          <p:cNvPr id="12" name="Rectangle 11"/>
          <p:cNvSpPr/>
          <p:nvPr/>
        </p:nvSpPr>
        <p:spPr bwMode="auto">
          <a:xfrm>
            <a:off x="6595464" y="3714477"/>
            <a:ext cx="1969367" cy="2621814"/>
          </a:xfrm>
          <a:prstGeom prst="rect">
            <a:avLst/>
          </a:prstGeom>
          <a:solidFill>
            <a:srgbClr val="FF0000">
              <a:alpha val="16000"/>
            </a:srgbClr>
          </a:solidFill>
          <a:ln>
            <a:solidFill>
              <a:srgbClr val="8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27" name="Group 26"/>
          <p:cNvGrpSpPr/>
          <p:nvPr/>
        </p:nvGrpSpPr>
        <p:grpSpPr>
          <a:xfrm>
            <a:off x="6703878" y="285096"/>
            <a:ext cx="2210527" cy="1860797"/>
            <a:chOff x="6940137" y="1522506"/>
            <a:chExt cx="4974925" cy="4478967"/>
          </a:xfrm>
        </p:grpSpPr>
        <p:pic>
          <p:nvPicPr>
            <p:cNvPr id="11" name="Picture 10"/>
            <p:cNvPicPr>
              <a:picLocks noChangeAspect="1"/>
            </p:cNvPicPr>
            <p:nvPr/>
          </p:nvPicPr>
          <p:blipFill>
            <a:blip r:embed="rId4"/>
            <a:stretch>
              <a:fillRect/>
            </a:stretch>
          </p:blipFill>
          <p:spPr>
            <a:xfrm>
              <a:off x="6940137" y="1522506"/>
              <a:ext cx="4956467" cy="4478967"/>
            </a:xfrm>
            <a:prstGeom prst="rect">
              <a:avLst/>
            </a:prstGeom>
          </p:spPr>
        </p:pic>
        <p:sp>
          <p:nvSpPr>
            <p:cNvPr id="13" name="Rectangle 12"/>
            <p:cNvSpPr/>
            <p:nvPr/>
          </p:nvSpPr>
          <p:spPr bwMode="auto">
            <a:xfrm>
              <a:off x="10026283" y="4297555"/>
              <a:ext cx="191961" cy="191988"/>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11389517" y="4198892"/>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10980801" y="5590028"/>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0" name="Picture 1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6982" y="4256453"/>
              <a:ext cx="558080" cy="262626"/>
            </a:xfrm>
            <a:prstGeom prst="rect">
              <a:avLst/>
            </a:prstGeom>
          </p:spPr>
        </p:pic>
        <p:pic>
          <p:nvPicPr>
            <p:cNvPr id="21" name="Picture 20" descr="latex-image-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5026" y="5455834"/>
              <a:ext cx="567963" cy="334096"/>
            </a:xfrm>
            <a:prstGeom prst="rect">
              <a:avLst/>
            </a:prstGeom>
          </p:spPr>
        </p:pic>
      </p:grpSp>
      <p:sp>
        <p:nvSpPr>
          <p:cNvPr id="28" name="TextBox 27"/>
          <p:cNvSpPr txBox="1"/>
          <p:nvPr/>
        </p:nvSpPr>
        <p:spPr>
          <a:xfrm>
            <a:off x="7103989" y="4842639"/>
            <a:ext cx="933068" cy="338554"/>
          </a:xfrm>
          <a:prstGeom prst="rect">
            <a:avLst/>
          </a:prstGeom>
          <a:noFill/>
        </p:spPr>
        <p:txBody>
          <a:bodyPr wrap="none" rtlCol="0">
            <a:spAutoFit/>
          </a:bodyPr>
          <a:lstStyle/>
          <a:p>
            <a:r>
              <a:rPr lang="en-US" sz="1600" dirty="0" smtClean="0">
                <a:solidFill>
                  <a:srgbClr val="800000"/>
                </a:solidFill>
              </a:rPr>
              <a:t>Excluded</a:t>
            </a:r>
            <a:endParaRPr lang="en-US" sz="1600" dirty="0" smtClean="0">
              <a:solidFill>
                <a:srgbClr val="800000"/>
              </a:solidFill>
            </a:endParaRPr>
          </a:p>
        </p:txBody>
      </p:sp>
      <p:sp>
        <p:nvSpPr>
          <p:cNvPr id="9" name="Text Placeholder 2"/>
          <p:cNvSpPr txBox="1">
            <a:spLocks/>
          </p:cNvSpPr>
          <p:nvPr/>
        </p:nvSpPr>
        <p:spPr>
          <a:xfrm>
            <a:off x="441335" y="3538807"/>
            <a:ext cx="4537153" cy="244092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7525" lvl="1" indent="0">
              <a:buNone/>
            </a:pPr>
            <a:endParaRPr lang="en-US" sz="700" dirty="0" smtClean="0"/>
          </a:p>
          <a:p>
            <a:r>
              <a:rPr lang="en-US" dirty="0" smtClean="0"/>
              <a:t>First LHC result with 35 pb</a:t>
            </a:r>
            <a:r>
              <a:rPr lang="en-US" baseline="30000" dirty="0" smtClean="0"/>
              <a:t>-1</a:t>
            </a:r>
          </a:p>
          <a:p>
            <a:pPr lvl="1"/>
            <a:r>
              <a:rPr lang="en-US" dirty="0" smtClean="0"/>
              <a:t>One of the first LHC searches</a:t>
            </a:r>
          </a:p>
          <a:p>
            <a:pPr lvl="1"/>
            <a:endParaRPr lang="en-US" sz="700" dirty="0" smtClean="0"/>
          </a:p>
          <a:p>
            <a:r>
              <a:rPr lang="en-US" dirty="0" smtClean="0"/>
              <a:t>Led 7 </a:t>
            </a:r>
            <a:r>
              <a:rPr lang="en-US" dirty="0" err="1" smtClean="0"/>
              <a:t>TeV</a:t>
            </a:r>
            <a:r>
              <a:rPr lang="en-US" dirty="0" smtClean="0"/>
              <a:t> </a:t>
            </a:r>
            <a:r>
              <a:rPr lang="en-US" dirty="0" err="1"/>
              <a:t>h</a:t>
            </a:r>
            <a:r>
              <a:rPr lang="en-US" dirty="0" err="1" smtClean="0">
                <a:sym typeface="Wingdings"/>
              </a:rPr>
              <a:t>ZZllqq</a:t>
            </a:r>
            <a:r>
              <a:rPr lang="en-US" dirty="0" smtClean="0">
                <a:sym typeface="Wingdings"/>
              </a:rPr>
              <a:t> search</a:t>
            </a:r>
          </a:p>
          <a:p>
            <a:pPr lvl="1"/>
            <a:r>
              <a:rPr lang="en-US" dirty="0" smtClean="0">
                <a:sym typeface="Wingdings"/>
              </a:rPr>
              <a:t>Performed all aspects of analysis</a:t>
            </a:r>
          </a:p>
          <a:p>
            <a:pPr lvl="1"/>
            <a:r>
              <a:rPr lang="en-US" dirty="0" smtClean="0">
                <a:sym typeface="Wingdings"/>
              </a:rPr>
              <a:t>Lead to me being editor for two letters in PLB</a:t>
            </a:r>
          </a:p>
          <a:p>
            <a:endParaRPr lang="en-US" sz="700" dirty="0">
              <a:sym typeface="Wingdings"/>
            </a:endParaRPr>
          </a:p>
        </p:txBody>
      </p:sp>
      <p:sp>
        <p:nvSpPr>
          <p:cNvPr id="10" name="Text Placeholder 2"/>
          <p:cNvSpPr txBox="1">
            <a:spLocks/>
          </p:cNvSpPr>
          <p:nvPr/>
        </p:nvSpPr>
        <p:spPr>
          <a:xfrm>
            <a:off x="434470" y="6112781"/>
            <a:ext cx="8328530" cy="676083"/>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Excluded large high-</a:t>
            </a:r>
            <a:r>
              <a:rPr lang="en-US" dirty="0" err="1" smtClean="0"/>
              <a:t>m</a:t>
            </a:r>
            <a:r>
              <a:rPr lang="en-US" baseline="-25000" dirty="0" err="1" smtClean="0"/>
              <a:t>h</a:t>
            </a:r>
            <a:r>
              <a:rPr lang="en-US" dirty="0" smtClean="0"/>
              <a:t> range</a:t>
            </a:r>
          </a:p>
          <a:p>
            <a:pPr lvl="1"/>
            <a:r>
              <a:rPr lang="en-US" dirty="0" smtClean="0"/>
              <a:t>Pinpointed where to look for SM Higgs</a:t>
            </a:r>
          </a:p>
        </p:txBody>
      </p:sp>
      <p:sp>
        <p:nvSpPr>
          <p:cNvPr id="18" name="TextBox 17"/>
          <p:cNvSpPr txBox="1"/>
          <p:nvPr/>
        </p:nvSpPr>
        <p:spPr>
          <a:xfrm>
            <a:off x="7467600" y="1234181"/>
            <a:ext cx="292468" cy="338554"/>
          </a:xfrm>
          <a:prstGeom prst="rect">
            <a:avLst/>
          </a:prstGeom>
          <a:solidFill>
            <a:srgbClr val="FFFFFF"/>
          </a:solidFill>
        </p:spPr>
        <p:txBody>
          <a:bodyPr wrap="none" rtlCol="0">
            <a:spAutoFit/>
          </a:bodyPr>
          <a:lstStyle/>
          <a:p>
            <a:r>
              <a:rPr lang="en-US" sz="1600" dirty="0" smtClean="0">
                <a:solidFill>
                  <a:srgbClr val="000000"/>
                </a:solidFill>
              </a:rPr>
              <a:t>h</a:t>
            </a:r>
            <a:endParaRPr lang="en-US" sz="1600" dirty="0" smtClean="0">
              <a:solidFill>
                <a:srgbClr val="000000"/>
              </a:solidFill>
            </a:endParaRPr>
          </a:p>
        </p:txBody>
      </p:sp>
    </p:spTree>
    <p:extLst>
      <p:ext uri="{BB962C8B-B14F-4D97-AF65-F5344CB8AC3E}">
        <p14:creationId xmlns:p14="http://schemas.microsoft.com/office/powerpoint/2010/main" val="27224504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832664" y="3623073"/>
            <a:ext cx="4321823" cy="3222227"/>
            <a:chOff x="4648661" y="2584450"/>
            <a:chExt cx="4321823" cy="3222227"/>
          </a:xfrm>
        </p:grpSpPr>
        <p:grpSp>
          <p:nvGrpSpPr>
            <p:cNvPr id="18" name="Group 17"/>
            <p:cNvGrpSpPr/>
            <p:nvPr/>
          </p:nvGrpSpPr>
          <p:grpSpPr>
            <a:xfrm>
              <a:off x="4648661" y="2584450"/>
              <a:ext cx="4321823" cy="3153681"/>
              <a:chOff x="4648661" y="2584450"/>
              <a:chExt cx="4321823" cy="3153681"/>
            </a:xfrm>
          </p:grpSpPr>
          <p:pic>
            <p:nvPicPr>
              <p:cNvPr id="22" name="Picture 21"/>
              <p:cNvPicPr>
                <a:picLocks noChangeAspect="1"/>
              </p:cNvPicPr>
              <p:nvPr/>
            </p:nvPicPr>
            <p:blipFill>
              <a:blip r:embed="rId3"/>
              <a:stretch>
                <a:fillRect/>
              </a:stretch>
            </p:blipFill>
            <p:spPr>
              <a:xfrm>
                <a:off x="4648661" y="2584450"/>
                <a:ext cx="4321823" cy="3153681"/>
              </a:xfrm>
              <a:prstGeom prst="rect">
                <a:avLst/>
              </a:prstGeom>
            </p:spPr>
          </p:pic>
          <p:sp>
            <p:nvSpPr>
              <p:cNvPr id="23" name="Rectangle 22"/>
              <p:cNvSpPr/>
              <p:nvPr/>
            </p:nvSpPr>
            <p:spPr bwMode="auto">
              <a:xfrm>
                <a:off x="5676900" y="2678030"/>
                <a:ext cx="2483553" cy="2669147"/>
              </a:xfrm>
              <a:prstGeom prst="rect">
                <a:avLst/>
              </a:prstGeom>
              <a:solidFill>
                <a:srgbClr val="FF0000">
                  <a:alpha val="16000"/>
                </a:srgbClr>
              </a:solidFill>
              <a:ln>
                <a:solidFill>
                  <a:srgbClr val="8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6" name="TextBox 25"/>
              <p:cNvSpPr txBox="1"/>
              <p:nvPr/>
            </p:nvSpPr>
            <p:spPr>
              <a:xfrm>
                <a:off x="6983767" y="5008623"/>
                <a:ext cx="1176685" cy="338554"/>
              </a:xfrm>
              <a:prstGeom prst="rect">
                <a:avLst/>
              </a:prstGeom>
              <a:noFill/>
            </p:spPr>
            <p:txBody>
              <a:bodyPr wrap="square" rtlCol="0">
                <a:spAutoFit/>
              </a:bodyPr>
              <a:lstStyle/>
              <a:p>
                <a:r>
                  <a:rPr lang="en-US" sz="1600" dirty="0" smtClean="0">
                    <a:solidFill>
                      <a:srgbClr val="800000"/>
                    </a:solidFill>
                  </a:rPr>
                  <a:t>Excluded</a:t>
                </a:r>
                <a:endParaRPr lang="en-US" sz="1600" dirty="0" smtClean="0">
                  <a:solidFill>
                    <a:srgbClr val="800000"/>
                  </a:solidFill>
                </a:endParaRPr>
              </a:p>
            </p:txBody>
          </p:sp>
          <p:sp>
            <p:nvSpPr>
              <p:cNvPr id="29" name="Rectangle 28"/>
              <p:cNvSpPr/>
              <p:nvPr/>
            </p:nvSpPr>
            <p:spPr bwMode="auto">
              <a:xfrm>
                <a:off x="5228873" y="2680890"/>
                <a:ext cx="321027" cy="2669147"/>
              </a:xfrm>
              <a:prstGeom prst="rect">
                <a:avLst/>
              </a:prstGeom>
              <a:solidFill>
                <a:srgbClr val="FF0000">
                  <a:alpha val="16000"/>
                </a:srgbClr>
              </a:solidFill>
              <a:ln>
                <a:solidFill>
                  <a:srgbClr val="80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9" name="TextBox 18"/>
            <p:cNvSpPr txBox="1"/>
            <p:nvPr/>
          </p:nvSpPr>
          <p:spPr>
            <a:xfrm>
              <a:off x="5166782" y="5468123"/>
              <a:ext cx="1351652" cy="338554"/>
            </a:xfrm>
            <a:prstGeom prst="rect">
              <a:avLst/>
            </a:prstGeom>
            <a:noFill/>
          </p:spPr>
          <p:txBody>
            <a:bodyPr wrap="none" rtlCol="0">
              <a:spAutoFit/>
            </a:bodyPr>
            <a:lstStyle/>
            <a:p>
              <a:r>
                <a:rPr lang="en-US" sz="1600" dirty="0" err="1" smtClean="0"/>
                <a:t>m</a:t>
              </a:r>
              <a:r>
                <a:rPr lang="en-US" sz="1600" baseline="-25000" dirty="0" err="1" smtClean="0"/>
                <a:t>H</a:t>
              </a:r>
              <a:r>
                <a:rPr lang="en-US" sz="1600" dirty="0" smtClean="0"/>
                <a:t> ≈ 125 </a:t>
              </a:r>
              <a:r>
                <a:rPr lang="en-US" sz="1600" dirty="0" err="1" smtClean="0"/>
                <a:t>GeV</a:t>
              </a:r>
              <a:endParaRPr lang="en-US" sz="1600" dirty="0" smtClean="0"/>
            </a:p>
          </p:txBody>
        </p:sp>
      </p:grpSp>
      <p:sp>
        <p:nvSpPr>
          <p:cNvPr id="2" name="Title 1"/>
          <p:cNvSpPr>
            <a:spLocks noGrp="1"/>
          </p:cNvSpPr>
          <p:nvPr>
            <p:ph type="title"/>
          </p:nvPr>
        </p:nvSpPr>
        <p:spPr/>
        <p:txBody>
          <a:bodyPr/>
          <a:lstStyle/>
          <a:p>
            <a:r>
              <a:rPr lang="en-US" dirty="0" smtClean="0"/>
              <a:t>Focusing in on the Higgs</a:t>
            </a:r>
            <a:endParaRPr lang="en-US" dirty="0"/>
          </a:p>
        </p:txBody>
      </p:sp>
      <p:sp>
        <p:nvSpPr>
          <p:cNvPr id="3" name="Text Placeholder 2"/>
          <p:cNvSpPr>
            <a:spLocks noGrp="1"/>
          </p:cNvSpPr>
          <p:nvPr>
            <p:ph type="body" sz="quarter" idx="10"/>
          </p:nvPr>
        </p:nvSpPr>
        <p:spPr>
          <a:xfrm>
            <a:off x="381000" y="1325938"/>
            <a:ext cx="8382000" cy="2210348"/>
          </a:xfrm>
        </p:spPr>
        <p:txBody>
          <a:bodyPr/>
          <a:lstStyle/>
          <a:p>
            <a:r>
              <a:rPr lang="en-US" dirty="0" smtClean="0"/>
              <a:t>A major goal of the LHC was to find the Higgs</a:t>
            </a:r>
          </a:p>
          <a:p>
            <a:pPr lvl="1"/>
            <a:r>
              <a:rPr lang="en-US" dirty="0" smtClean="0"/>
              <a:t>But which mass range to search in?</a:t>
            </a:r>
          </a:p>
          <a:p>
            <a:pPr lvl="1"/>
            <a:endParaRPr lang="en-US" sz="700" dirty="0" smtClean="0"/>
          </a:p>
          <a:p>
            <a:r>
              <a:rPr lang="en-US" dirty="0" smtClean="0"/>
              <a:t>Investigated the potential to search for Higgs bosons in early data using previously unconsidered h </a:t>
            </a:r>
            <a:r>
              <a:rPr lang="en-US" dirty="0" smtClean="0">
                <a:sym typeface="Wingdings"/>
              </a:rPr>
              <a:t> ZZ decay modes</a:t>
            </a:r>
            <a:endParaRPr lang="en-US" dirty="0" smtClean="0"/>
          </a:p>
          <a:p>
            <a:pPr lvl="1"/>
            <a:r>
              <a:rPr lang="en-US" dirty="0" smtClean="0"/>
              <a:t>Demonstrated better sensitivity at high-</a:t>
            </a:r>
            <a:r>
              <a:rPr lang="en-US" dirty="0" err="1" smtClean="0"/>
              <a:t>m</a:t>
            </a:r>
            <a:r>
              <a:rPr lang="en-US" baseline="-25000" dirty="0" err="1" smtClean="0"/>
              <a:t>h</a:t>
            </a:r>
            <a:r>
              <a:rPr lang="en-US" dirty="0" smtClean="0"/>
              <a:t> than explored channels</a:t>
            </a:r>
          </a:p>
          <a:p>
            <a:pPr lvl="1"/>
            <a:r>
              <a:rPr lang="en-US" dirty="0" smtClean="0"/>
              <a:t>Allowed to investigate a mass range not accessible at previous colliders</a:t>
            </a:r>
          </a:p>
        </p:txBody>
      </p:sp>
      <p:grpSp>
        <p:nvGrpSpPr>
          <p:cNvPr id="27" name="Group 26"/>
          <p:cNvGrpSpPr/>
          <p:nvPr/>
        </p:nvGrpSpPr>
        <p:grpSpPr>
          <a:xfrm>
            <a:off x="6703878" y="285096"/>
            <a:ext cx="2210527" cy="1860797"/>
            <a:chOff x="6940137" y="1522506"/>
            <a:chExt cx="4974925" cy="4478967"/>
          </a:xfrm>
        </p:grpSpPr>
        <p:pic>
          <p:nvPicPr>
            <p:cNvPr id="11" name="Picture 10"/>
            <p:cNvPicPr>
              <a:picLocks noChangeAspect="1"/>
            </p:cNvPicPr>
            <p:nvPr/>
          </p:nvPicPr>
          <p:blipFill>
            <a:blip r:embed="rId4"/>
            <a:stretch>
              <a:fillRect/>
            </a:stretch>
          </p:blipFill>
          <p:spPr>
            <a:xfrm>
              <a:off x="6940137" y="1522506"/>
              <a:ext cx="4956467" cy="4478967"/>
            </a:xfrm>
            <a:prstGeom prst="rect">
              <a:avLst/>
            </a:prstGeom>
          </p:spPr>
        </p:pic>
        <p:sp>
          <p:nvSpPr>
            <p:cNvPr id="13" name="Rectangle 12"/>
            <p:cNvSpPr/>
            <p:nvPr/>
          </p:nvSpPr>
          <p:spPr bwMode="auto">
            <a:xfrm>
              <a:off x="10026283" y="4297555"/>
              <a:ext cx="191961" cy="191988"/>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Rectangle 23"/>
            <p:cNvSpPr/>
            <p:nvPr/>
          </p:nvSpPr>
          <p:spPr bwMode="auto">
            <a:xfrm>
              <a:off x="11389517" y="4198892"/>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 name="Rectangle 24"/>
            <p:cNvSpPr/>
            <p:nvPr/>
          </p:nvSpPr>
          <p:spPr bwMode="auto">
            <a:xfrm>
              <a:off x="10980801" y="5590028"/>
              <a:ext cx="462789" cy="408797"/>
            </a:xfrm>
            <a:prstGeom prst="rect">
              <a:avLst/>
            </a:prstGeom>
            <a:solidFill>
              <a:srgbClr val="FFFFFF"/>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0" name="Picture 19"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6982" y="4256453"/>
              <a:ext cx="558080" cy="262626"/>
            </a:xfrm>
            <a:prstGeom prst="rect">
              <a:avLst/>
            </a:prstGeom>
          </p:spPr>
        </p:pic>
        <p:pic>
          <p:nvPicPr>
            <p:cNvPr id="21" name="Picture 20" descr="latex-image-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5026" y="5455834"/>
              <a:ext cx="567963" cy="334096"/>
            </a:xfrm>
            <a:prstGeom prst="rect">
              <a:avLst/>
            </a:prstGeom>
          </p:spPr>
        </p:pic>
      </p:grpSp>
      <p:sp>
        <p:nvSpPr>
          <p:cNvPr id="9" name="Text Placeholder 2"/>
          <p:cNvSpPr txBox="1">
            <a:spLocks/>
          </p:cNvSpPr>
          <p:nvPr/>
        </p:nvSpPr>
        <p:spPr>
          <a:xfrm>
            <a:off x="441335" y="3538807"/>
            <a:ext cx="4537153" cy="244092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7525" lvl="1" indent="0">
              <a:buNone/>
            </a:pPr>
            <a:endParaRPr lang="en-US" sz="700" dirty="0" smtClean="0"/>
          </a:p>
          <a:p>
            <a:r>
              <a:rPr lang="en-US" dirty="0" smtClean="0"/>
              <a:t>First LHC result with 35 pb</a:t>
            </a:r>
            <a:r>
              <a:rPr lang="en-US" baseline="30000" dirty="0" smtClean="0"/>
              <a:t>-1</a:t>
            </a:r>
          </a:p>
          <a:p>
            <a:pPr lvl="1"/>
            <a:r>
              <a:rPr lang="en-US" dirty="0" smtClean="0"/>
              <a:t>One of the first LHC searches</a:t>
            </a:r>
          </a:p>
          <a:p>
            <a:pPr lvl="1"/>
            <a:endParaRPr lang="en-US" sz="700" dirty="0" smtClean="0"/>
          </a:p>
          <a:p>
            <a:r>
              <a:rPr lang="en-US" dirty="0" smtClean="0"/>
              <a:t>Led 7 </a:t>
            </a:r>
            <a:r>
              <a:rPr lang="en-US" dirty="0" err="1" smtClean="0"/>
              <a:t>TeV</a:t>
            </a:r>
            <a:r>
              <a:rPr lang="en-US" dirty="0" smtClean="0"/>
              <a:t> </a:t>
            </a:r>
            <a:r>
              <a:rPr lang="en-US" dirty="0" err="1" smtClean="0"/>
              <a:t>h</a:t>
            </a:r>
            <a:r>
              <a:rPr lang="en-US" dirty="0" err="1" smtClean="0">
                <a:sym typeface="Wingdings"/>
              </a:rPr>
              <a:t>ZZllqq</a:t>
            </a:r>
            <a:r>
              <a:rPr lang="en-US" dirty="0" smtClean="0">
                <a:sym typeface="Wingdings"/>
              </a:rPr>
              <a:t> search</a:t>
            </a:r>
          </a:p>
          <a:p>
            <a:pPr lvl="1"/>
            <a:r>
              <a:rPr lang="en-US" dirty="0" smtClean="0">
                <a:sym typeface="Wingdings"/>
              </a:rPr>
              <a:t>Performed all aspects of analysis</a:t>
            </a:r>
          </a:p>
          <a:p>
            <a:pPr lvl="1"/>
            <a:r>
              <a:rPr lang="en-US" dirty="0" smtClean="0">
                <a:sym typeface="Wingdings"/>
              </a:rPr>
              <a:t>Lead to me being editor for two letters in PLB</a:t>
            </a:r>
          </a:p>
          <a:p>
            <a:endParaRPr lang="en-US" sz="700" dirty="0">
              <a:sym typeface="Wingdings"/>
            </a:endParaRPr>
          </a:p>
        </p:txBody>
      </p:sp>
      <p:sp>
        <p:nvSpPr>
          <p:cNvPr id="10" name="Text Placeholder 2"/>
          <p:cNvSpPr txBox="1">
            <a:spLocks/>
          </p:cNvSpPr>
          <p:nvPr/>
        </p:nvSpPr>
        <p:spPr>
          <a:xfrm>
            <a:off x="434470" y="6112781"/>
            <a:ext cx="8328530" cy="676083"/>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7"/>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8"/>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8"/>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Excluded large high-</a:t>
            </a:r>
            <a:r>
              <a:rPr lang="en-US" dirty="0" err="1" smtClean="0"/>
              <a:t>m</a:t>
            </a:r>
            <a:r>
              <a:rPr lang="en-US" baseline="-25000" dirty="0" err="1" smtClean="0"/>
              <a:t>h</a:t>
            </a:r>
            <a:r>
              <a:rPr lang="en-US" dirty="0" smtClean="0"/>
              <a:t> range</a:t>
            </a:r>
          </a:p>
          <a:p>
            <a:pPr lvl="1"/>
            <a:r>
              <a:rPr lang="en-US" dirty="0" smtClean="0"/>
              <a:t>Pinpointed where to look for SM Higgs</a:t>
            </a:r>
          </a:p>
        </p:txBody>
      </p:sp>
      <p:sp>
        <p:nvSpPr>
          <p:cNvPr id="4" name="TextBox 3"/>
          <p:cNvSpPr txBox="1"/>
          <p:nvPr/>
        </p:nvSpPr>
        <p:spPr>
          <a:xfrm>
            <a:off x="7467600" y="1234181"/>
            <a:ext cx="292468" cy="338554"/>
          </a:xfrm>
          <a:prstGeom prst="rect">
            <a:avLst/>
          </a:prstGeom>
          <a:solidFill>
            <a:srgbClr val="FFFFFF"/>
          </a:solidFill>
        </p:spPr>
        <p:txBody>
          <a:bodyPr wrap="none" rtlCol="0">
            <a:spAutoFit/>
          </a:bodyPr>
          <a:lstStyle/>
          <a:p>
            <a:r>
              <a:rPr lang="en-US" sz="1600" dirty="0" smtClean="0">
                <a:solidFill>
                  <a:srgbClr val="000000"/>
                </a:solidFill>
              </a:rPr>
              <a:t>h</a:t>
            </a:r>
            <a:endParaRPr lang="en-US" sz="1600" dirty="0" smtClean="0">
              <a:solidFill>
                <a:srgbClr val="000000"/>
              </a:solidFill>
            </a:endParaRPr>
          </a:p>
        </p:txBody>
      </p:sp>
    </p:spTree>
    <p:extLst>
      <p:ext uri="{BB962C8B-B14F-4D97-AF65-F5344CB8AC3E}">
        <p14:creationId xmlns:p14="http://schemas.microsoft.com/office/powerpoint/2010/main" val="25333040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Fermionic</a:t>
            </a:r>
            <a:r>
              <a:rPr lang="en-US" dirty="0" smtClean="0"/>
              <a:t> h</a:t>
            </a:r>
            <a:r>
              <a:rPr lang="en-US" dirty="0" smtClean="0">
                <a:sym typeface="Wingdings"/>
              </a:rPr>
              <a:t> bb Search</a:t>
            </a:r>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7</a:t>
            </a:fld>
            <a:endParaRPr lang="en-US" dirty="0"/>
          </a:p>
        </p:txBody>
      </p:sp>
      <p:sp>
        <p:nvSpPr>
          <p:cNvPr id="11" name="Rectangle 10"/>
          <p:cNvSpPr/>
          <p:nvPr/>
        </p:nvSpPr>
        <p:spPr>
          <a:xfrm>
            <a:off x="10402053" y="-38986"/>
            <a:ext cx="4572000" cy="1015663"/>
          </a:xfrm>
          <a:prstGeom prst="rect">
            <a:avLst/>
          </a:prstGeom>
        </p:spPr>
        <p:txBody>
          <a:bodyPr>
            <a:spAutoFit/>
          </a:bodyPr>
          <a:lstStyle/>
          <a:p>
            <a:r>
              <a:rPr lang="en-US" i="1" baseline="30000" dirty="0" smtClean="0"/>
              <a:t>“In </a:t>
            </a:r>
            <a:r>
              <a:rPr lang="en-US" i="1" baseline="30000" dirty="0"/>
              <a:t>conclusion, the extraction of a signal from H → bb decays in the WH channel will be very </a:t>
            </a:r>
            <a:r>
              <a:rPr lang="en-US" i="1" baseline="30000" dirty="0" smtClean="0"/>
              <a:t>difficult </a:t>
            </a:r>
            <a:r>
              <a:rPr lang="en-US" i="1" baseline="30000" dirty="0"/>
              <a:t>at the LHC, even under the most optimistic assumptions for the b-tagging performance and calibration of the shape and magnitude of the various background sources from the data it- self</a:t>
            </a:r>
            <a:r>
              <a:rPr lang="en-US" i="1" baseline="30000" dirty="0" smtClean="0"/>
              <a:t>.”</a:t>
            </a:r>
            <a:endParaRPr lang="en-US" i="1" dirty="0"/>
          </a:p>
        </p:txBody>
      </p:sp>
      <p:sp>
        <p:nvSpPr>
          <p:cNvPr id="17" name="Text Placeholder 2"/>
          <p:cNvSpPr txBox="1">
            <a:spLocks/>
          </p:cNvSpPr>
          <p:nvPr/>
        </p:nvSpPr>
        <p:spPr>
          <a:xfrm>
            <a:off x="389520" y="1686924"/>
            <a:ext cx="5659812" cy="4932119"/>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ym typeface="Wingdings"/>
              </a:rPr>
              <a:t>P</a:t>
            </a:r>
            <a:r>
              <a:rPr lang="en-US" dirty="0" smtClean="0">
                <a:sym typeface="Wingdings"/>
              </a:rPr>
              <a:t>redicted to be dominant low-</a:t>
            </a:r>
            <a:r>
              <a:rPr lang="en-US" dirty="0" err="1" smtClean="0">
                <a:sym typeface="Wingdings"/>
              </a:rPr>
              <a:t>m</a:t>
            </a:r>
            <a:r>
              <a:rPr lang="en-US" baseline="-25000" dirty="0" err="1" smtClean="0">
                <a:sym typeface="Wingdings"/>
              </a:rPr>
              <a:t>h</a:t>
            </a:r>
            <a:r>
              <a:rPr lang="en-US" dirty="0" smtClean="0">
                <a:sym typeface="Wingdings"/>
              </a:rPr>
              <a:t> decay</a:t>
            </a:r>
            <a:endParaRPr lang="en-US" dirty="0" smtClean="0"/>
          </a:p>
          <a:p>
            <a:pPr lvl="1"/>
            <a:r>
              <a:rPr lang="en-US" dirty="0" smtClean="0">
                <a:sym typeface="Wingdings"/>
              </a:rPr>
              <a:t>I performed a pre-data study showing </a:t>
            </a:r>
            <a:r>
              <a:rPr lang="en-US" dirty="0" err="1" smtClean="0">
                <a:sym typeface="Wingdings"/>
              </a:rPr>
              <a:t>Vh</a:t>
            </a:r>
            <a:r>
              <a:rPr lang="en-US" dirty="0" smtClean="0">
                <a:sym typeface="Wingdings"/>
              </a:rPr>
              <a:t> channel sensitivity significantly above TDR</a:t>
            </a:r>
          </a:p>
          <a:p>
            <a:pPr lvl="1"/>
            <a:endParaRPr lang="en-US" sz="1050" dirty="0" smtClean="0">
              <a:sym typeface="Wingdings"/>
            </a:endParaRPr>
          </a:p>
          <a:p>
            <a:r>
              <a:rPr lang="en-US" dirty="0" smtClean="0">
                <a:sym typeface="Wingdings"/>
              </a:rPr>
              <a:t>Main </a:t>
            </a:r>
            <a:r>
              <a:rPr lang="en-US" dirty="0" err="1" smtClean="0">
                <a:sym typeface="Wingdings"/>
              </a:rPr>
              <a:t>analyser</a:t>
            </a:r>
            <a:r>
              <a:rPr lang="en-US" dirty="0" smtClean="0">
                <a:sym typeface="Wingdings"/>
              </a:rPr>
              <a:t> of </a:t>
            </a:r>
            <a:r>
              <a:rPr lang="en-US" dirty="0" err="1" smtClean="0">
                <a:sym typeface="Wingdings"/>
              </a:rPr>
              <a:t>Zh</a:t>
            </a:r>
            <a:r>
              <a:rPr lang="en-US" dirty="0" smtClean="0">
                <a:sym typeface="Wingdings"/>
              </a:rPr>
              <a:t>  </a:t>
            </a:r>
            <a:r>
              <a:rPr lang="en-US" dirty="0" err="1" smtClean="0">
                <a:sym typeface="Wingdings"/>
              </a:rPr>
              <a:t>llbb</a:t>
            </a:r>
            <a:r>
              <a:rPr lang="en-US" dirty="0" smtClean="0">
                <a:sym typeface="Wingdings"/>
              </a:rPr>
              <a:t> search</a:t>
            </a:r>
          </a:p>
          <a:p>
            <a:pPr lvl="1"/>
            <a:r>
              <a:rPr lang="en-US" dirty="0" smtClean="0">
                <a:sym typeface="Wingdings"/>
              </a:rPr>
              <a:t>Lead to 7 </a:t>
            </a:r>
            <a:r>
              <a:rPr lang="en-US" dirty="0" err="1" smtClean="0">
                <a:sym typeface="Wingdings"/>
              </a:rPr>
              <a:t>TeV</a:t>
            </a:r>
            <a:r>
              <a:rPr lang="en-US" dirty="0" smtClean="0">
                <a:sym typeface="Wingdings"/>
              </a:rPr>
              <a:t> PLB paper and first </a:t>
            </a:r>
            <a:br>
              <a:rPr lang="en-US" dirty="0" smtClean="0">
                <a:sym typeface="Wingdings"/>
              </a:rPr>
            </a:br>
            <a:r>
              <a:rPr lang="en-US" dirty="0" smtClean="0">
                <a:sym typeface="Wingdings"/>
              </a:rPr>
              <a:t>8 </a:t>
            </a:r>
            <a:r>
              <a:rPr lang="en-US" dirty="0" err="1" smtClean="0">
                <a:sym typeface="Wingdings"/>
              </a:rPr>
              <a:t>TeV</a:t>
            </a:r>
            <a:r>
              <a:rPr lang="en-US" dirty="0" smtClean="0">
                <a:sym typeface="Wingdings"/>
              </a:rPr>
              <a:t> preliminary public result</a:t>
            </a:r>
          </a:p>
          <a:p>
            <a:pPr lvl="1"/>
            <a:r>
              <a:rPr lang="en-US" dirty="0" smtClean="0">
                <a:sym typeface="Wingdings"/>
              </a:rPr>
              <a:t>Best expected sensitivity in this channel</a:t>
            </a:r>
          </a:p>
          <a:p>
            <a:endParaRPr lang="en-US" sz="1000" dirty="0" smtClean="0">
              <a:sym typeface="Wingdings"/>
            </a:endParaRPr>
          </a:p>
          <a:p>
            <a:r>
              <a:rPr lang="en-US" dirty="0" smtClean="0"/>
              <a:t>I developed a method to determine the </a:t>
            </a:r>
            <a:r>
              <a:rPr lang="en-US" dirty="0" err="1" smtClean="0"/>
              <a:t>flavour</a:t>
            </a:r>
            <a:r>
              <a:rPr lang="en-US" dirty="0" smtClean="0"/>
              <a:t> composition of the background from data, reducing uncertainty</a:t>
            </a:r>
          </a:p>
          <a:p>
            <a:pPr lvl="1"/>
            <a:r>
              <a:rPr lang="en-US" dirty="0" smtClean="0"/>
              <a:t>Extract fraction of Z + light/c/b from combined fit to b-tagging discriminant</a:t>
            </a:r>
          </a:p>
          <a:p>
            <a:pPr lvl="1"/>
            <a:endParaRPr lang="en-US" sz="1050" dirty="0"/>
          </a:p>
          <a:p>
            <a:r>
              <a:rPr lang="en-US" dirty="0" smtClean="0"/>
              <a:t>ATLAS UK Higgs </a:t>
            </a:r>
            <a:r>
              <a:rPr lang="en-US" dirty="0" err="1"/>
              <a:t>C</a:t>
            </a:r>
            <a:r>
              <a:rPr lang="en-US" dirty="0" err="1" smtClean="0"/>
              <a:t>onvenor</a:t>
            </a:r>
            <a:r>
              <a:rPr lang="en-US" dirty="0" smtClean="0"/>
              <a:t> (2011-13)</a:t>
            </a:r>
            <a:endParaRPr lang="en-US" dirty="0" smtClean="0"/>
          </a:p>
        </p:txBody>
      </p:sp>
      <p:pic>
        <p:nvPicPr>
          <p:cNvPr id="23" name="Picture 22"/>
          <p:cNvPicPr>
            <a:picLocks noChangeAspect="1"/>
          </p:cNvPicPr>
          <p:nvPr/>
        </p:nvPicPr>
        <p:blipFill>
          <a:blip r:embed="rId5"/>
          <a:stretch>
            <a:fillRect/>
          </a:stretch>
        </p:blipFill>
        <p:spPr>
          <a:xfrm>
            <a:off x="6237503" y="1676431"/>
            <a:ext cx="2762573" cy="2517749"/>
          </a:xfrm>
          <a:prstGeom prst="rect">
            <a:avLst/>
          </a:prstGeom>
        </p:spPr>
      </p:pic>
      <p:pic>
        <p:nvPicPr>
          <p:cNvPr id="24" name="Picture 23"/>
          <p:cNvPicPr>
            <a:picLocks noChangeAspect="1"/>
          </p:cNvPicPr>
          <p:nvPr/>
        </p:nvPicPr>
        <p:blipFill rotWithShape="1">
          <a:blip r:embed="rId6"/>
          <a:srcRect l="6631"/>
          <a:stretch/>
        </p:blipFill>
        <p:spPr>
          <a:xfrm>
            <a:off x="6387420" y="4228713"/>
            <a:ext cx="2712282" cy="2644055"/>
          </a:xfrm>
          <a:prstGeom prst="rect">
            <a:avLst/>
          </a:prstGeom>
        </p:spPr>
      </p:pic>
      <p:pic>
        <p:nvPicPr>
          <p:cNvPr id="25" name="Picture 24"/>
          <p:cNvPicPr>
            <a:picLocks noChangeAspect="1"/>
          </p:cNvPicPr>
          <p:nvPr/>
        </p:nvPicPr>
        <p:blipFill rotWithShape="1">
          <a:blip r:embed="rId6"/>
          <a:srcRect r="92563"/>
          <a:stretch/>
        </p:blipFill>
        <p:spPr>
          <a:xfrm>
            <a:off x="6242231" y="4255466"/>
            <a:ext cx="194653" cy="2219320"/>
          </a:xfrm>
          <a:prstGeom prst="rect">
            <a:avLst/>
          </a:prstGeom>
        </p:spPr>
      </p:pic>
      <p:sp>
        <p:nvSpPr>
          <p:cNvPr id="26" name="TextBox 25"/>
          <p:cNvSpPr txBox="1"/>
          <p:nvPr/>
        </p:nvSpPr>
        <p:spPr>
          <a:xfrm>
            <a:off x="7800346" y="4740603"/>
            <a:ext cx="1199729" cy="830997"/>
          </a:xfrm>
          <a:prstGeom prst="rect">
            <a:avLst/>
          </a:prstGeom>
          <a:noFill/>
        </p:spPr>
        <p:txBody>
          <a:bodyPr wrap="square" rtlCol="0">
            <a:spAutoFit/>
          </a:bodyPr>
          <a:lstStyle/>
          <a:p>
            <a:pPr algn="ctr"/>
            <a:r>
              <a:rPr lang="en-US" sz="1600" u="sng" dirty="0" smtClean="0">
                <a:solidFill>
                  <a:srgbClr val="000000"/>
                </a:solidFill>
              </a:rPr>
              <a:t>Significance</a:t>
            </a:r>
            <a:r>
              <a:rPr lang="en-US" sz="1600" dirty="0" smtClean="0">
                <a:solidFill>
                  <a:srgbClr val="000000"/>
                </a:solidFill>
              </a:rPr>
              <a:t> 2.6</a:t>
            </a:r>
            <a:r>
              <a:rPr lang="el-GR" sz="1600" dirty="0" smtClean="0">
                <a:solidFill>
                  <a:srgbClr val="000000"/>
                </a:solidFill>
              </a:rPr>
              <a:t>σ (exp)</a:t>
            </a:r>
          </a:p>
          <a:p>
            <a:pPr algn="ctr"/>
            <a:r>
              <a:rPr lang="el-GR" sz="1600" dirty="0" smtClean="0">
                <a:solidFill>
                  <a:srgbClr val="000000"/>
                </a:solidFill>
              </a:rPr>
              <a:t>1.4σ (obs)</a:t>
            </a:r>
            <a:endParaRPr lang="en-US" sz="1600" dirty="0" smtClean="0">
              <a:solidFill>
                <a:srgbClr val="000000"/>
              </a:solidFill>
            </a:endParaRPr>
          </a:p>
        </p:txBody>
      </p:sp>
      <p:sp>
        <p:nvSpPr>
          <p:cNvPr id="28" name="Text Placeholder 2"/>
          <p:cNvSpPr txBox="1">
            <a:spLocks/>
          </p:cNvSpPr>
          <p:nvPr/>
        </p:nvSpPr>
        <p:spPr>
          <a:xfrm>
            <a:off x="377998" y="1269371"/>
            <a:ext cx="8613029" cy="33855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In parallel, I searched for </a:t>
            </a:r>
            <a:r>
              <a:rPr lang="en-US" dirty="0" err="1" smtClean="0">
                <a:sym typeface="Wingdings"/>
              </a:rPr>
              <a:t>hbb</a:t>
            </a:r>
            <a:r>
              <a:rPr lang="en-US" dirty="0" smtClean="0">
                <a:sym typeface="Wingdings"/>
              </a:rPr>
              <a:t> in a similar final state</a:t>
            </a:r>
            <a:endParaRPr lang="en-US" dirty="0" smtClean="0"/>
          </a:p>
        </p:txBody>
      </p:sp>
      <p:pic>
        <p:nvPicPr>
          <p:cNvPr id="31" name="Picture 30"/>
          <p:cNvPicPr>
            <a:picLocks noChangeAspect="1"/>
          </p:cNvPicPr>
          <p:nvPr/>
        </p:nvPicPr>
        <p:blipFill>
          <a:blip r:embed="rId7"/>
          <a:stretch>
            <a:fillRect/>
          </a:stretch>
        </p:blipFill>
        <p:spPr>
          <a:xfrm>
            <a:off x="7178524" y="-11525"/>
            <a:ext cx="1960385" cy="1318489"/>
          </a:xfrm>
          <a:prstGeom prst="rect">
            <a:avLst/>
          </a:prstGeom>
        </p:spPr>
      </p:pic>
    </p:spTree>
    <p:extLst>
      <p:ext uri="{BB962C8B-B14F-4D97-AF65-F5344CB8AC3E}">
        <p14:creationId xmlns:p14="http://schemas.microsoft.com/office/powerpoint/2010/main" val="422852787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5679170" y="3736411"/>
            <a:ext cx="3097679" cy="2806086"/>
            <a:chOff x="7686722" y="2858527"/>
            <a:chExt cx="3241159" cy="3100228"/>
          </a:xfrm>
        </p:grpSpPr>
        <p:pic>
          <p:nvPicPr>
            <p:cNvPr id="12" name="Picture 11"/>
            <p:cNvPicPr>
              <a:picLocks noChangeAspect="1"/>
            </p:cNvPicPr>
            <p:nvPr/>
          </p:nvPicPr>
          <p:blipFill>
            <a:blip r:embed="rId3"/>
            <a:stretch>
              <a:fillRect/>
            </a:stretch>
          </p:blipFill>
          <p:spPr>
            <a:xfrm>
              <a:off x="7686722" y="2858527"/>
              <a:ext cx="2914555" cy="3070692"/>
            </a:xfrm>
            <a:prstGeom prst="rect">
              <a:avLst/>
            </a:prstGeom>
          </p:spPr>
        </p:pic>
        <p:sp>
          <p:nvSpPr>
            <p:cNvPr id="13" name="Rectangle 12"/>
            <p:cNvSpPr/>
            <p:nvPr/>
          </p:nvSpPr>
          <p:spPr bwMode="auto">
            <a:xfrm>
              <a:off x="9489159" y="4686469"/>
              <a:ext cx="812141" cy="1213214"/>
            </a:xfrm>
            <a:prstGeom prst="rect">
              <a:avLst/>
            </a:prstGeom>
            <a:solidFill>
              <a:schemeClr val="bg1"/>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15" name="Group 14"/>
            <p:cNvGrpSpPr/>
            <p:nvPr/>
          </p:nvGrpSpPr>
          <p:grpSpPr>
            <a:xfrm>
              <a:off x="9475947" y="5389976"/>
              <a:ext cx="545720" cy="568779"/>
              <a:chOff x="-1512654" y="4393873"/>
              <a:chExt cx="927382" cy="966567"/>
            </a:xfrm>
          </p:grpSpPr>
          <p:pic>
            <p:nvPicPr>
              <p:cNvPr id="11" name="Picture 10"/>
              <p:cNvPicPr>
                <a:picLocks noChangeAspect="1"/>
              </p:cNvPicPr>
              <p:nvPr/>
            </p:nvPicPr>
            <p:blipFill>
              <a:blip r:embed="rId4"/>
              <a:stretch>
                <a:fillRect/>
              </a:stretch>
            </p:blipFill>
            <p:spPr>
              <a:xfrm>
                <a:off x="-1512654" y="4393873"/>
                <a:ext cx="927382" cy="966567"/>
              </a:xfrm>
              <a:prstGeom prst="rect">
                <a:avLst/>
              </a:prstGeom>
            </p:spPr>
          </p:pic>
          <p:sp>
            <p:nvSpPr>
              <p:cNvPr id="14" name="TextBox 13"/>
              <p:cNvSpPr txBox="1"/>
              <p:nvPr/>
            </p:nvSpPr>
            <p:spPr>
              <a:xfrm>
                <a:off x="-1320083" y="4438177"/>
                <a:ext cx="643774" cy="784540"/>
              </a:xfrm>
              <a:prstGeom prst="rect">
                <a:avLst/>
              </a:prstGeom>
              <a:noFill/>
            </p:spPr>
            <p:txBody>
              <a:bodyPr wrap="none" rtlCol="0">
                <a:spAutoFit/>
              </a:bodyPr>
              <a:lstStyle/>
              <a:p>
                <a:r>
                  <a:rPr lang="en-US" sz="2400" b="1" dirty="0" smtClean="0">
                    <a:solidFill>
                      <a:schemeClr val="bg1"/>
                    </a:solidFill>
                  </a:rPr>
                  <a:t>H</a:t>
                </a:r>
                <a:endParaRPr lang="en-US" sz="2400" b="1" dirty="0" smtClean="0">
                  <a:solidFill>
                    <a:schemeClr val="bg1"/>
                  </a:solidFill>
                </a:endParaRPr>
              </a:p>
            </p:txBody>
          </p:sp>
        </p:grpSp>
        <p:grpSp>
          <p:nvGrpSpPr>
            <p:cNvPr id="16" name="Group 15"/>
            <p:cNvGrpSpPr/>
            <p:nvPr/>
          </p:nvGrpSpPr>
          <p:grpSpPr>
            <a:xfrm>
              <a:off x="9402163" y="4594427"/>
              <a:ext cx="559584" cy="568779"/>
              <a:chOff x="-1512654" y="4393873"/>
              <a:chExt cx="950944" cy="966567"/>
            </a:xfrm>
          </p:grpSpPr>
          <p:pic>
            <p:nvPicPr>
              <p:cNvPr id="17" name="Picture 16"/>
              <p:cNvPicPr>
                <a:picLocks noChangeAspect="1"/>
              </p:cNvPicPr>
              <p:nvPr/>
            </p:nvPicPr>
            <p:blipFill>
              <a:blip r:embed="rId4"/>
              <a:stretch>
                <a:fillRect/>
              </a:stretch>
            </p:blipFill>
            <p:spPr>
              <a:xfrm>
                <a:off x="-1512654" y="4393873"/>
                <a:ext cx="927382" cy="966567"/>
              </a:xfrm>
              <a:prstGeom prst="rect">
                <a:avLst/>
              </a:prstGeom>
            </p:spPr>
          </p:pic>
          <p:sp>
            <p:nvSpPr>
              <p:cNvPr id="18" name="TextBox 17"/>
              <p:cNvSpPr txBox="1"/>
              <p:nvPr/>
            </p:nvSpPr>
            <p:spPr>
              <a:xfrm>
                <a:off x="-1379146" y="4452945"/>
                <a:ext cx="817436" cy="784540"/>
              </a:xfrm>
              <a:prstGeom prst="rect">
                <a:avLst/>
              </a:prstGeom>
              <a:noFill/>
            </p:spPr>
            <p:txBody>
              <a:bodyPr wrap="none" rtlCol="0">
                <a:spAutoFit/>
              </a:bodyPr>
              <a:lstStyle/>
              <a:p>
                <a:r>
                  <a:rPr lang="en-US" sz="2400" b="1" dirty="0" smtClean="0">
                    <a:solidFill>
                      <a:schemeClr val="bg1"/>
                    </a:solidFill>
                  </a:rPr>
                  <a:t>H</a:t>
                </a:r>
                <a:r>
                  <a:rPr lang="en-US" sz="2400" b="1" baseline="30000" dirty="0" smtClean="0">
                    <a:solidFill>
                      <a:schemeClr val="bg1"/>
                    </a:solidFill>
                  </a:rPr>
                  <a:t>±</a:t>
                </a:r>
                <a:endParaRPr lang="en-US" sz="2400" b="1" dirty="0" smtClean="0">
                  <a:solidFill>
                    <a:schemeClr val="bg1"/>
                  </a:solidFill>
                </a:endParaRPr>
              </a:p>
            </p:txBody>
          </p:sp>
        </p:grpSp>
        <p:grpSp>
          <p:nvGrpSpPr>
            <p:cNvPr id="19" name="Group 18"/>
            <p:cNvGrpSpPr/>
            <p:nvPr/>
          </p:nvGrpSpPr>
          <p:grpSpPr>
            <a:xfrm>
              <a:off x="10301300" y="4597613"/>
              <a:ext cx="545721" cy="568779"/>
              <a:chOff x="-1512654" y="4393873"/>
              <a:chExt cx="927382" cy="966567"/>
            </a:xfrm>
          </p:grpSpPr>
          <p:pic>
            <p:nvPicPr>
              <p:cNvPr id="20" name="Picture 19"/>
              <p:cNvPicPr>
                <a:picLocks noChangeAspect="1"/>
              </p:cNvPicPr>
              <p:nvPr/>
            </p:nvPicPr>
            <p:blipFill>
              <a:blip r:embed="rId4"/>
              <a:stretch>
                <a:fillRect/>
              </a:stretch>
            </p:blipFill>
            <p:spPr>
              <a:xfrm>
                <a:off x="-1512654" y="4393873"/>
                <a:ext cx="927382" cy="966567"/>
              </a:xfrm>
              <a:prstGeom prst="rect">
                <a:avLst/>
              </a:prstGeom>
            </p:spPr>
          </p:pic>
          <p:sp>
            <p:nvSpPr>
              <p:cNvPr id="21" name="TextBox 20"/>
              <p:cNvSpPr txBox="1"/>
              <p:nvPr/>
            </p:nvSpPr>
            <p:spPr>
              <a:xfrm>
                <a:off x="-1320083" y="4413081"/>
                <a:ext cx="640707" cy="784540"/>
              </a:xfrm>
              <a:prstGeom prst="rect">
                <a:avLst/>
              </a:prstGeom>
              <a:noFill/>
            </p:spPr>
            <p:txBody>
              <a:bodyPr wrap="none" rtlCol="0">
                <a:spAutoFit/>
              </a:bodyPr>
              <a:lstStyle/>
              <a:p>
                <a:r>
                  <a:rPr lang="en-US" sz="2400" b="1" dirty="0">
                    <a:solidFill>
                      <a:schemeClr val="bg1"/>
                    </a:solidFill>
                  </a:rPr>
                  <a:t>A</a:t>
                </a:r>
                <a:endParaRPr lang="en-US" sz="2400" b="1" dirty="0" smtClean="0">
                  <a:solidFill>
                    <a:schemeClr val="bg1"/>
                  </a:solidFill>
                </a:endParaRPr>
              </a:p>
            </p:txBody>
          </p:sp>
        </p:grpSp>
        <p:pic>
          <p:nvPicPr>
            <p:cNvPr id="32" name="Picture 31"/>
            <p:cNvPicPr>
              <a:picLocks noChangeAspect="1"/>
            </p:cNvPicPr>
            <p:nvPr/>
          </p:nvPicPr>
          <p:blipFill>
            <a:blip r:embed="rId5"/>
            <a:stretch>
              <a:fillRect/>
            </a:stretch>
          </p:blipFill>
          <p:spPr>
            <a:xfrm>
              <a:off x="10409197" y="5326874"/>
              <a:ext cx="518684" cy="536070"/>
            </a:xfrm>
            <a:prstGeom prst="rect">
              <a:avLst/>
            </a:prstGeom>
          </p:spPr>
        </p:pic>
        <p:sp>
          <p:nvSpPr>
            <p:cNvPr id="33" name="TextBox 32"/>
            <p:cNvSpPr txBox="1"/>
            <p:nvPr/>
          </p:nvSpPr>
          <p:spPr>
            <a:xfrm>
              <a:off x="9947882" y="4867235"/>
              <a:ext cx="422361" cy="707886"/>
            </a:xfrm>
            <a:prstGeom prst="rect">
              <a:avLst/>
            </a:prstGeom>
            <a:noFill/>
          </p:spPr>
          <p:txBody>
            <a:bodyPr wrap="none" rtlCol="0">
              <a:spAutoFit/>
            </a:bodyPr>
            <a:lstStyle/>
            <a:p>
              <a:r>
                <a:rPr lang="en-US" sz="4000" b="1" dirty="0" smtClean="0">
                  <a:solidFill>
                    <a:srgbClr val="800000"/>
                  </a:solidFill>
                </a:rPr>
                <a:t>?</a:t>
              </a:r>
              <a:endParaRPr lang="en-US" sz="4000" b="1" dirty="0" smtClean="0">
                <a:solidFill>
                  <a:srgbClr val="800000"/>
                </a:solidFill>
              </a:endParaRPr>
            </a:p>
          </p:txBody>
        </p:sp>
      </p:grpSp>
      <p:sp>
        <p:nvSpPr>
          <p:cNvPr id="2" name="Title 1"/>
          <p:cNvSpPr>
            <a:spLocks noGrp="1"/>
          </p:cNvSpPr>
          <p:nvPr>
            <p:ph type="title"/>
          </p:nvPr>
        </p:nvSpPr>
        <p:spPr/>
        <p:txBody>
          <a:bodyPr/>
          <a:lstStyle/>
          <a:p>
            <a:r>
              <a:rPr lang="el-GR" dirty="0" smtClean="0"/>
              <a:t>Extended Higgs Sector</a:t>
            </a:r>
            <a:endParaRPr lang="en-US" dirty="0"/>
          </a:p>
        </p:txBody>
      </p:sp>
      <p:sp>
        <p:nvSpPr>
          <p:cNvPr id="3" name="Text Placeholder 2"/>
          <p:cNvSpPr>
            <a:spLocks noGrp="1"/>
          </p:cNvSpPr>
          <p:nvPr>
            <p:ph type="body" sz="quarter" idx="10"/>
          </p:nvPr>
        </p:nvSpPr>
        <p:spPr>
          <a:xfrm>
            <a:off x="381000" y="1279638"/>
            <a:ext cx="8382000" cy="2915157"/>
          </a:xfrm>
        </p:spPr>
        <p:txBody>
          <a:bodyPr/>
          <a:lstStyle/>
          <a:p>
            <a:r>
              <a:rPr lang="en-US" dirty="0" smtClean="0"/>
              <a:t>Following the Higgs discovery, the main question was: is it </a:t>
            </a:r>
            <a:r>
              <a:rPr lang="en-US" i="1" dirty="0" smtClean="0"/>
              <a:t>the</a:t>
            </a:r>
            <a:r>
              <a:rPr lang="en-US" dirty="0" smtClean="0"/>
              <a:t> SM Higgs boson or is there new physics in the EWSB sector?</a:t>
            </a:r>
          </a:p>
          <a:p>
            <a:pPr lvl="1"/>
            <a:r>
              <a:rPr lang="en-US" dirty="0" smtClean="0"/>
              <a:t>Is the Higgs boson really a fundamental scalar or could it be composite?</a:t>
            </a:r>
          </a:p>
          <a:p>
            <a:pPr lvl="1"/>
            <a:r>
              <a:rPr lang="en-US" dirty="0" smtClean="0"/>
              <a:t>Why is Higgs boson light (“Hierarchy Problem”)?</a:t>
            </a:r>
          </a:p>
          <a:p>
            <a:pPr lvl="1"/>
            <a:r>
              <a:rPr lang="en-US" dirty="0" smtClean="0"/>
              <a:t>Are </a:t>
            </a:r>
            <a:r>
              <a:rPr lang="en-US" dirty="0"/>
              <a:t>there further Higgs bosons</a:t>
            </a:r>
            <a:r>
              <a:rPr lang="en-US" dirty="0" smtClean="0"/>
              <a:t>?</a:t>
            </a:r>
          </a:p>
          <a:p>
            <a:pPr lvl="1"/>
            <a:endParaRPr lang="en-US" sz="1050" dirty="0" smtClean="0"/>
          </a:p>
          <a:p>
            <a:r>
              <a:rPr lang="en-US" dirty="0"/>
              <a:t>Many BSM </a:t>
            </a:r>
            <a:r>
              <a:rPr lang="en-US" dirty="0" smtClean="0"/>
              <a:t>models (e.g. SUSY) </a:t>
            </a:r>
            <a:r>
              <a:rPr lang="en-US" dirty="0"/>
              <a:t>predict </a:t>
            </a:r>
            <a:r>
              <a:rPr lang="en-US" dirty="0" smtClean="0"/>
              <a:t>extensions </a:t>
            </a:r>
            <a:r>
              <a:rPr lang="en-US" dirty="0"/>
              <a:t>to the Higgs Mechanism </a:t>
            </a:r>
            <a:endParaRPr lang="en-US" dirty="0" smtClean="0"/>
          </a:p>
          <a:p>
            <a:pPr lvl="1"/>
            <a:r>
              <a:rPr lang="en-US" dirty="0"/>
              <a:t>E.g. </a:t>
            </a:r>
            <a:r>
              <a:rPr lang="en-US" dirty="0" smtClean="0"/>
              <a:t>2HDM </a:t>
            </a:r>
            <a:r>
              <a:rPr lang="en-US" dirty="0">
                <a:sym typeface="Wingdings"/>
              </a:rPr>
              <a:t>  5 </a:t>
            </a:r>
            <a:r>
              <a:rPr lang="en-US" dirty="0"/>
              <a:t>Higgs Bosons: h, H, A, H</a:t>
            </a:r>
            <a:r>
              <a:rPr lang="en-US" baseline="30000" dirty="0"/>
              <a:t>±</a:t>
            </a:r>
            <a:r>
              <a:rPr lang="en-US" dirty="0"/>
              <a:t> </a:t>
            </a:r>
            <a:endParaRPr lang="en-US" dirty="0" smtClean="0"/>
          </a:p>
        </p:txBody>
      </p:sp>
      <p:pic>
        <p:nvPicPr>
          <p:cNvPr id="31" name="Picture 30"/>
          <p:cNvPicPr>
            <a:picLocks noChangeAspect="1"/>
          </p:cNvPicPr>
          <p:nvPr/>
        </p:nvPicPr>
        <p:blipFill>
          <a:blip r:embed="rId4"/>
          <a:stretch>
            <a:fillRect/>
          </a:stretch>
        </p:blipFill>
        <p:spPr>
          <a:xfrm>
            <a:off x="-1218954" y="4882003"/>
            <a:ext cx="927382" cy="966567"/>
          </a:xfrm>
          <a:prstGeom prst="rect">
            <a:avLst/>
          </a:prstGeom>
        </p:spPr>
      </p:pic>
      <p:sp>
        <p:nvSpPr>
          <p:cNvPr id="73" name="Text Placeholder 2"/>
          <p:cNvSpPr txBox="1">
            <a:spLocks/>
          </p:cNvSpPr>
          <p:nvPr/>
        </p:nvSpPr>
        <p:spPr>
          <a:xfrm>
            <a:off x="378238" y="4301299"/>
            <a:ext cx="5247703" cy="206569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6"/>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7"/>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7"/>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7525" lvl="1" indent="0">
              <a:buNone/>
            </a:pPr>
            <a:endParaRPr lang="en-US" sz="700" dirty="0" smtClean="0"/>
          </a:p>
          <a:p>
            <a:r>
              <a:rPr lang="en-US" dirty="0" smtClean="0"/>
              <a:t>Based on my experience in lepton + jets final states, I developed several BSM Higgs searches </a:t>
            </a:r>
          </a:p>
          <a:p>
            <a:pPr lvl="1"/>
            <a:r>
              <a:rPr lang="en-US" dirty="0" smtClean="0"/>
              <a:t>Able to probe new Higgs-sector physics from many angles and efficiently search for a range of scenarios up to </a:t>
            </a:r>
            <a:r>
              <a:rPr lang="en-US" dirty="0" err="1" smtClean="0"/>
              <a:t>TeV</a:t>
            </a:r>
            <a:r>
              <a:rPr lang="en-US" dirty="0" smtClean="0"/>
              <a:t> masses </a:t>
            </a:r>
          </a:p>
        </p:txBody>
      </p:sp>
      <p:pic>
        <p:nvPicPr>
          <p:cNvPr id="79" name="Picture 78"/>
          <p:cNvPicPr>
            <a:picLocks noChangeAspect="1"/>
          </p:cNvPicPr>
          <p:nvPr/>
        </p:nvPicPr>
        <p:blipFill>
          <a:blip r:embed="rId8"/>
          <a:stretch>
            <a:fillRect/>
          </a:stretch>
        </p:blipFill>
        <p:spPr>
          <a:xfrm>
            <a:off x="6605911" y="2237305"/>
            <a:ext cx="2050965" cy="879471"/>
          </a:xfrm>
          <a:prstGeom prst="rect">
            <a:avLst/>
          </a:prstGeom>
        </p:spPr>
      </p:pic>
      <p:sp>
        <p:nvSpPr>
          <p:cNvPr id="80" name="Slide Number Placeholder 79"/>
          <p:cNvSpPr>
            <a:spLocks noGrp="1"/>
          </p:cNvSpPr>
          <p:nvPr>
            <p:ph type="sldNum" sz="quarter" idx="4"/>
          </p:nvPr>
        </p:nvSpPr>
        <p:spPr/>
        <p:txBody>
          <a:bodyPr/>
          <a:lstStyle/>
          <a:p>
            <a:fld id="{B183719B-2675-7D42-A782-CB292AF8D1CA}" type="slidenum">
              <a:rPr lang="en-US" smtClean="0"/>
              <a:pPr/>
              <a:t>8</a:t>
            </a:fld>
            <a:endParaRPr lang="en-US" dirty="0"/>
          </a:p>
        </p:txBody>
      </p:sp>
    </p:spTree>
    <p:extLst>
      <p:ext uri="{BB962C8B-B14F-4D97-AF65-F5344CB8AC3E}">
        <p14:creationId xmlns:p14="http://schemas.microsoft.com/office/powerpoint/2010/main" val="27739899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Heavy Higgs Bosons?</a:t>
            </a:r>
            <a:endParaRPr lang="en-US" dirty="0"/>
          </a:p>
        </p:txBody>
      </p:sp>
      <p:sp>
        <p:nvSpPr>
          <p:cNvPr id="3" name="Text Placeholder 2"/>
          <p:cNvSpPr>
            <a:spLocks noGrp="1"/>
          </p:cNvSpPr>
          <p:nvPr>
            <p:ph type="body" sz="quarter" idx="10"/>
          </p:nvPr>
        </p:nvSpPr>
        <p:spPr>
          <a:xfrm>
            <a:off x="381001" y="1420830"/>
            <a:ext cx="4628042" cy="3030573"/>
          </a:xfrm>
        </p:spPr>
        <p:txBody>
          <a:bodyPr/>
          <a:lstStyle/>
          <a:p>
            <a:r>
              <a:rPr lang="en-US" dirty="0" smtClean="0"/>
              <a:t>Heavy CP-even H </a:t>
            </a:r>
            <a:r>
              <a:rPr lang="en-US" dirty="0">
                <a:sym typeface="Wingdings"/>
              </a:rPr>
              <a:t> </a:t>
            </a:r>
            <a:r>
              <a:rPr lang="en-US" dirty="0" smtClean="0">
                <a:sym typeface="Wingdings"/>
              </a:rPr>
              <a:t>ZZ </a:t>
            </a:r>
          </a:p>
          <a:p>
            <a:pPr lvl="1"/>
            <a:r>
              <a:rPr lang="en-US" dirty="0" smtClean="0">
                <a:sym typeface="Wingdings"/>
              </a:rPr>
              <a:t>Main </a:t>
            </a:r>
            <a:r>
              <a:rPr lang="en-US" dirty="0" err="1" smtClean="0">
                <a:sym typeface="Wingdings"/>
              </a:rPr>
              <a:t>analyser</a:t>
            </a:r>
            <a:r>
              <a:rPr lang="en-US" dirty="0" smtClean="0">
                <a:sym typeface="Wingdings"/>
              </a:rPr>
              <a:t> for </a:t>
            </a:r>
            <a:r>
              <a:rPr lang="en-US" dirty="0" err="1" smtClean="0">
                <a:sym typeface="Wingdings"/>
              </a:rPr>
              <a:t>HZZllqq</a:t>
            </a:r>
            <a:r>
              <a:rPr lang="en-US" dirty="0" smtClean="0">
                <a:sym typeface="Wingdings"/>
              </a:rPr>
              <a:t>/bb  </a:t>
            </a:r>
            <a:endParaRPr lang="en-US" dirty="0">
              <a:sym typeface="Wingdings"/>
            </a:endParaRPr>
          </a:p>
          <a:p>
            <a:pPr lvl="2"/>
            <a:r>
              <a:rPr lang="en-US" dirty="0" smtClean="0">
                <a:sym typeface="Wingdings"/>
              </a:rPr>
              <a:t>Introduced boosted-jet topology </a:t>
            </a:r>
            <a:br>
              <a:rPr lang="en-US" dirty="0" smtClean="0">
                <a:sym typeface="Wingdings"/>
              </a:rPr>
            </a:br>
            <a:r>
              <a:rPr lang="en-US" dirty="0" smtClean="0">
                <a:sym typeface="Wingdings"/>
              </a:rPr>
              <a:t>for very high masses (~1 </a:t>
            </a:r>
            <a:r>
              <a:rPr lang="en-US" dirty="0" err="1" smtClean="0">
                <a:sym typeface="Wingdings"/>
              </a:rPr>
              <a:t>TeV</a:t>
            </a:r>
            <a:r>
              <a:rPr lang="en-US" dirty="0" smtClean="0">
                <a:sym typeface="Wingdings"/>
              </a:rPr>
              <a:t>)</a:t>
            </a:r>
          </a:p>
          <a:p>
            <a:pPr lvl="2"/>
            <a:endParaRPr lang="en-US" sz="700" dirty="0" smtClean="0">
              <a:sym typeface="Wingdings"/>
            </a:endParaRPr>
          </a:p>
          <a:p>
            <a:pPr lvl="1"/>
            <a:r>
              <a:rPr lang="en-US" dirty="0" smtClean="0">
                <a:sym typeface="Wingdings"/>
              </a:rPr>
              <a:t>Led statistical interpretation </a:t>
            </a:r>
          </a:p>
          <a:p>
            <a:pPr lvl="2"/>
            <a:r>
              <a:rPr lang="en-US" dirty="0" smtClean="0">
                <a:sym typeface="Wingdings"/>
              </a:rPr>
              <a:t>Model-independent limit</a:t>
            </a:r>
          </a:p>
          <a:p>
            <a:pPr lvl="2"/>
            <a:r>
              <a:rPr lang="en-US" dirty="0" smtClean="0">
                <a:sym typeface="Wingdings"/>
              </a:rPr>
              <a:t>EW singlet, 2HDM</a:t>
            </a:r>
          </a:p>
          <a:p>
            <a:pPr lvl="2"/>
            <a:endParaRPr lang="en-US" sz="700" dirty="0" smtClean="0">
              <a:sym typeface="Wingdings"/>
            </a:endParaRPr>
          </a:p>
          <a:p>
            <a:pPr lvl="1"/>
            <a:r>
              <a:rPr lang="en-US" dirty="0" smtClean="0">
                <a:sym typeface="Wingdings"/>
              </a:rPr>
              <a:t>Editor for combined BSM H-&gt;ZZ paper (4 channels) in preparation</a:t>
            </a:r>
            <a:endParaRPr lang="en-US" dirty="0"/>
          </a:p>
        </p:txBody>
      </p:sp>
      <p:sp>
        <p:nvSpPr>
          <p:cNvPr id="6" name="Slide Number Placeholder 5"/>
          <p:cNvSpPr>
            <a:spLocks noGrp="1"/>
          </p:cNvSpPr>
          <p:nvPr>
            <p:ph type="sldNum" sz="quarter" idx="4"/>
          </p:nvPr>
        </p:nvSpPr>
        <p:spPr/>
        <p:txBody>
          <a:bodyPr/>
          <a:lstStyle/>
          <a:p>
            <a:fld id="{B183719B-2675-7D42-A782-CB292AF8D1CA}" type="slidenum">
              <a:rPr lang="en-US" smtClean="0"/>
              <a:pPr/>
              <a:t>9</a:t>
            </a:fld>
            <a:endParaRPr lang="en-US" dirty="0"/>
          </a:p>
        </p:txBody>
      </p:sp>
      <p:grpSp>
        <p:nvGrpSpPr>
          <p:cNvPr id="26" name="Group 25"/>
          <p:cNvGrpSpPr/>
          <p:nvPr/>
        </p:nvGrpSpPr>
        <p:grpSpPr>
          <a:xfrm>
            <a:off x="-1342983" y="2736412"/>
            <a:ext cx="927382" cy="966567"/>
            <a:chOff x="-1512654" y="4393873"/>
            <a:chExt cx="927382" cy="966567"/>
          </a:xfrm>
        </p:grpSpPr>
        <p:pic>
          <p:nvPicPr>
            <p:cNvPr id="27" name="Picture 26"/>
            <p:cNvPicPr>
              <a:picLocks noChangeAspect="1"/>
            </p:cNvPicPr>
            <p:nvPr/>
          </p:nvPicPr>
          <p:blipFill>
            <a:blip r:embed="rId3"/>
            <a:stretch>
              <a:fillRect/>
            </a:stretch>
          </p:blipFill>
          <p:spPr>
            <a:xfrm>
              <a:off x="-1512654" y="4393873"/>
              <a:ext cx="927382" cy="966567"/>
            </a:xfrm>
            <a:prstGeom prst="rect">
              <a:avLst/>
            </a:prstGeom>
          </p:spPr>
        </p:pic>
        <p:sp>
          <p:nvSpPr>
            <p:cNvPr id="28" name="TextBox 27"/>
            <p:cNvSpPr txBox="1"/>
            <p:nvPr/>
          </p:nvSpPr>
          <p:spPr>
            <a:xfrm>
              <a:off x="-1269896" y="4438177"/>
              <a:ext cx="504265" cy="707886"/>
            </a:xfrm>
            <a:prstGeom prst="rect">
              <a:avLst/>
            </a:prstGeom>
            <a:noFill/>
          </p:spPr>
          <p:txBody>
            <a:bodyPr wrap="none" rtlCol="0">
              <a:spAutoFit/>
            </a:bodyPr>
            <a:lstStyle/>
            <a:p>
              <a:r>
                <a:rPr lang="en-US" sz="4000" b="1" dirty="0" smtClean="0">
                  <a:solidFill>
                    <a:schemeClr val="bg1"/>
                  </a:solidFill>
                </a:rPr>
                <a:t>H</a:t>
              </a:r>
              <a:endParaRPr lang="en-US" sz="4000" b="1" dirty="0" smtClean="0">
                <a:solidFill>
                  <a:schemeClr val="bg1"/>
                </a:solidFill>
              </a:endParaRPr>
            </a:p>
          </p:txBody>
        </p:sp>
      </p:grpSp>
      <p:grpSp>
        <p:nvGrpSpPr>
          <p:cNvPr id="29" name="Group 28"/>
          <p:cNvGrpSpPr/>
          <p:nvPr/>
        </p:nvGrpSpPr>
        <p:grpSpPr>
          <a:xfrm>
            <a:off x="-2081239" y="2029471"/>
            <a:ext cx="927382" cy="966567"/>
            <a:chOff x="-1512654" y="4393873"/>
            <a:chExt cx="927382" cy="966567"/>
          </a:xfrm>
        </p:grpSpPr>
        <p:pic>
          <p:nvPicPr>
            <p:cNvPr id="30" name="Picture 29"/>
            <p:cNvPicPr>
              <a:picLocks noChangeAspect="1"/>
            </p:cNvPicPr>
            <p:nvPr/>
          </p:nvPicPr>
          <p:blipFill>
            <a:blip r:embed="rId3"/>
            <a:stretch>
              <a:fillRect/>
            </a:stretch>
          </p:blipFill>
          <p:spPr>
            <a:xfrm>
              <a:off x="-1512654" y="4393873"/>
              <a:ext cx="927382" cy="966567"/>
            </a:xfrm>
            <a:prstGeom prst="rect">
              <a:avLst/>
            </a:prstGeom>
          </p:spPr>
        </p:pic>
        <p:sp>
          <p:nvSpPr>
            <p:cNvPr id="31" name="TextBox 30"/>
            <p:cNvSpPr txBox="1"/>
            <p:nvPr/>
          </p:nvSpPr>
          <p:spPr>
            <a:xfrm>
              <a:off x="-1328960" y="4452945"/>
              <a:ext cx="678591" cy="707886"/>
            </a:xfrm>
            <a:prstGeom prst="rect">
              <a:avLst/>
            </a:prstGeom>
            <a:noFill/>
          </p:spPr>
          <p:txBody>
            <a:bodyPr wrap="none" rtlCol="0">
              <a:spAutoFit/>
            </a:bodyPr>
            <a:lstStyle/>
            <a:p>
              <a:r>
                <a:rPr lang="en-US" sz="4000" b="1" dirty="0" smtClean="0">
                  <a:solidFill>
                    <a:schemeClr val="bg1"/>
                  </a:solidFill>
                </a:rPr>
                <a:t>H</a:t>
              </a:r>
              <a:r>
                <a:rPr lang="en-US" sz="4000" b="1" baseline="30000" dirty="0" smtClean="0">
                  <a:solidFill>
                    <a:schemeClr val="bg1"/>
                  </a:solidFill>
                </a:rPr>
                <a:t>±</a:t>
              </a:r>
              <a:endParaRPr lang="en-US" sz="4000" b="1" dirty="0" smtClean="0">
                <a:solidFill>
                  <a:schemeClr val="bg1"/>
                </a:solidFill>
              </a:endParaRPr>
            </a:p>
          </p:txBody>
        </p:sp>
      </p:grpSp>
      <p:grpSp>
        <p:nvGrpSpPr>
          <p:cNvPr id="32" name="Group 31"/>
          <p:cNvGrpSpPr/>
          <p:nvPr/>
        </p:nvGrpSpPr>
        <p:grpSpPr>
          <a:xfrm>
            <a:off x="-1153857" y="1707868"/>
            <a:ext cx="927382" cy="966567"/>
            <a:chOff x="-1512654" y="4393873"/>
            <a:chExt cx="927382" cy="966567"/>
          </a:xfrm>
        </p:grpSpPr>
        <p:pic>
          <p:nvPicPr>
            <p:cNvPr id="33" name="Picture 32"/>
            <p:cNvPicPr>
              <a:picLocks noChangeAspect="1"/>
            </p:cNvPicPr>
            <p:nvPr/>
          </p:nvPicPr>
          <p:blipFill>
            <a:blip r:embed="rId3"/>
            <a:stretch>
              <a:fillRect/>
            </a:stretch>
          </p:blipFill>
          <p:spPr>
            <a:xfrm>
              <a:off x="-1512654" y="4393873"/>
              <a:ext cx="927382" cy="966567"/>
            </a:xfrm>
            <a:prstGeom prst="rect">
              <a:avLst/>
            </a:prstGeom>
          </p:spPr>
        </p:pic>
        <p:sp>
          <p:nvSpPr>
            <p:cNvPr id="34" name="TextBox 33"/>
            <p:cNvSpPr txBox="1"/>
            <p:nvPr/>
          </p:nvSpPr>
          <p:spPr>
            <a:xfrm>
              <a:off x="-1269896" y="4438177"/>
              <a:ext cx="495498" cy="707886"/>
            </a:xfrm>
            <a:prstGeom prst="rect">
              <a:avLst/>
            </a:prstGeom>
            <a:noFill/>
          </p:spPr>
          <p:txBody>
            <a:bodyPr wrap="none" rtlCol="0">
              <a:spAutoFit/>
            </a:bodyPr>
            <a:lstStyle/>
            <a:p>
              <a:r>
                <a:rPr lang="en-US" sz="4000" b="1" dirty="0">
                  <a:solidFill>
                    <a:schemeClr val="bg1"/>
                  </a:solidFill>
                </a:rPr>
                <a:t>A</a:t>
              </a:r>
              <a:endParaRPr lang="en-US" sz="4000" b="1" dirty="0" smtClean="0">
                <a:solidFill>
                  <a:schemeClr val="bg1"/>
                </a:solidFill>
              </a:endParaRPr>
            </a:p>
          </p:txBody>
        </p:sp>
      </p:grpSp>
      <p:grpSp>
        <p:nvGrpSpPr>
          <p:cNvPr id="38" name="Group 37"/>
          <p:cNvGrpSpPr/>
          <p:nvPr/>
        </p:nvGrpSpPr>
        <p:grpSpPr>
          <a:xfrm>
            <a:off x="158145" y="1281489"/>
            <a:ext cx="583222" cy="614870"/>
            <a:chOff x="-1126519" y="4406332"/>
            <a:chExt cx="583222" cy="614870"/>
          </a:xfrm>
        </p:grpSpPr>
        <p:pic>
          <p:nvPicPr>
            <p:cNvPr id="36" name="Picture 35"/>
            <p:cNvPicPr>
              <a:picLocks noChangeAspect="1"/>
            </p:cNvPicPr>
            <p:nvPr/>
          </p:nvPicPr>
          <p:blipFill>
            <a:blip r:embed="rId4"/>
            <a:stretch>
              <a:fillRect/>
            </a:stretch>
          </p:blipFill>
          <p:spPr>
            <a:xfrm>
              <a:off x="-1126519" y="4406332"/>
              <a:ext cx="583222" cy="614870"/>
            </a:xfrm>
            <a:prstGeom prst="rect">
              <a:avLst/>
            </a:prstGeom>
          </p:spPr>
        </p:pic>
        <p:sp>
          <p:nvSpPr>
            <p:cNvPr id="37" name="TextBox 36"/>
            <p:cNvSpPr txBox="1"/>
            <p:nvPr/>
          </p:nvSpPr>
          <p:spPr>
            <a:xfrm>
              <a:off x="-1016259" y="4458644"/>
              <a:ext cx="378830" cy="461665"/>
            </a:xfrm>
            <a:prstGeom prst="rect">
              <a:avLst/>
            </a:prstGeom>
            <a:noFill/>
          </p:spPr>
          <p:txBody>
            <a:bodyPr wrap="none" rtlCol="0">
              <a:spAutoFit/>
            </a:bodyPr>
            <a:lstStyle/>
            <a:p>
              <a:r>
                <a:rPr lang="en-US" sz="2400" b="1" dirty="0" smtClean="0">
                  <a:solidFill>
                    <a:schemeClr val="tx1">
                      <a:lumMod val="75000"/>
                      <a:lumOff val="25000"/>
                    </a:schemeClr>
                  </a:solidFill>
                </a:rPr>
                <a:t>H</a:t>
              </a:r>
              <a:endParaRPr lang="en-US" sz="2400" b="1" dirty="0" smtClean="0">
                <a:solidFill>
                  <a:schemeClr val="tx1">
                    <a:lumMod val="75000"/>
                    <a:lumOff val="25000"/>
                  </a:schemeClr>
                </a:solidFill>
              </a:endParaRPr>
            </a:p>
          </p:txBody>
        </p:sp>
      </p:grpSp>
      <p:sp>
        <p:nvSpPr>
          <p:cNvPr id="56" name="Text Placeholder 2"/>
          <p:cNvSpPr txBox="1">
            <a:spLocks/>
          </p:cNvSpPr>
          <p:nvPr/>
        </p:nvSpPr>
        <p:spPr>
          <a:xfrm>
            <a:off x="378658" y="4870598"/>
            <a:ext cx="8604855" cy="169174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5"/>
              </a:buBlip>
              <a:defRPr sz="2400" kern="1200">
                <a:solidFill>
                  <a:srgbClr val="245090"/>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000" kern="1200">
                <a:solidFill>
                  <a:schemeClr val="tx1">
                    <a:lumMod val="50000"/>
                    <a:lumOff val="50000"/>
                  </a:schemeClr>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1800" kern="1200">
                <a:solidFill>
                  <a:schemeClr val="tx1">
                    <a:lumMod val="50000"/>
                    <a:lumOff val="50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ym typeface="Wingdings"/>
              </a:rPr>
              <a:t>VBF H</a:t>
            </a:r>
            <a:r>
              <a:rPr lang="en-US" baseline="30000" dirty="0" smtClean="0">
                <a:sym typeface="Wingdings"/>
              </a:rPr>
              <a:t>±</a:t>
            </a:r>
            <a:r>
              <a:rPr lang="en-US" dirty="0" smtClean="0">
                <a:sym typeface="Wingdings"/>
              </a:rPr>
              <a:t>  WZ -&gt; </a:t>
            </a:r>
            <a:r>
              <a:rPr lang="en-US" dirty="0" err="1" smtClean="0">
                <a:sym typeface="Wingdings"/>
              </a:rPr>
              <a:t>llqq</a:t>
            </a:r>
            <a:endParaRPr lang="en-US" dirty="0" smtClean="0">
              <a:sym typeface="Wingdings"/>
            </a:endParaRPr>
          </a:p>
          <a:p>
            <a:pPr lvl="1"/>
            <a:r>
              <a:rPr lang="en-US" dirty="0" smtClean="0">
                <a:sym typeface="Wingdings"/>
              </a:rPr>
              <a:t>Established previously unexplored charged Higgs search channel </a:t>
            </a:r>
          </a:p>
          <a:p>
            <a:pPr lvl="2"/>
            <a:r>
              <a:rPr lang="en-US" dirty="0">
                <a:sym typeface="Wingdings"/>
              </a:rPr>
              <a:t>P</a:t>
            </a:r>
            <a:r>
              <a:rPr lang="en-US" dirty="0" smtClean="0">
                <a:sym typeface="Wingdings"/>
              </a:rPr>
              <a:t>redicted in H triplet models</a:t>
            </a:r>
          </a:p>
          <a:p>
            <a:pPr lvl="1"/>
            <a:r>
              <a:rPr lang="en-US" dirty="0" smtClean="0">
                <a:sym typeface="Wingdings"/>
              </a:rPr>
              <a:t>Led analysis and model interpretation</a:t>
            </a:r>
          </a:p>
          <a:p>
            <a:pPr lvl="1"/>
            <a:r>
              <a:rPr lang="en-US" dirty="0" smtClean="0">
                <a:sym typeface="Wingdings"/>
              </a:rPr>
              <a:t>Editor of paper to be submitted to PRL shortly</a:t>
            </a:r>
            <a:endParaRPr lang="en-US" dirty="0" smtClean="0"/>
          </a:p>
        </p:txBody>
      </p:sp>
      <p:grpSp>
        <p:nvGrpSpPr>
          <p:cNvPr id="42" name="Group 41"/>
          <p:cNvGrpSpPr/>
          <p:nvPr/>
        </p:nvGrpSpPr>
        <p:grpSpPr>
          <a:xfrm>
            <a:off x="160403" y="4742183"/>
            <a:ext cx="583222" cy="614870"/>
            <a:chOff x="-1126519" y="4406332"/>
            <a:chExt cx="583222" cy="614870"/>
          </a:xfrm>
        </p:grpSpPr>
        <p:pic>
          <p:nvPicPr>
            <p:cNvPr id="43" name="Picture 42"/>
            <p:cNvPicPr>
              <a:picLocks noChangeAspect="1"/>
            </p:cNvPicPr>
            <p:nvPr/>
          </p:nvPicPr>
          <p:blipFill>
            <a:blip r:embed="rId4"/>
            <a:stretch>
              <a:fillRect/>
            </a:stretch>
          </p:blipFill>
          <p:spPr>
            <a:xfrm>
              <a:off x="-1126519" y="4406332"/>
              <a:ext cx="583222" cy="614870"/>
            </a:xfrm>
            <a:prstGeom prst="rect">
              <a:avLst/>
            </a:prstGeom>
          </p:spPr>
        </p:pic>
        <p:sp>
          <p:nvSpPr>
            <p:cNvPr id="44" name="TextBox 43"/>
            <p:cNvSpPr txBox="1"/>
            <p:nvPr/>
          </p:nvSpPr>
          <p:spPr>
            <a:xfrm>
              <a:off x="-1075323" y="4458644"/>
              <a:ext cx="481021" cy="461665"/>
            </a:xfrm>
            <a:prstGeom prst="rect">
              <a:avLst/>
            </a:prstGeom>
            <a:noFill/>
          </p:spPr>
          <p:txBody>
            <a:bodyPr wrap="none" rtlCol="0">
              <a:spAutoFit/>
            </a:bodyPr>
            <a:lstStyle/>
            <a:p>
              <a:r>
                <a:rPr lang="en-US" sz="2400" b="1" dirty="0" smtClean="0">
                  <a:solidFill>
                    <a:schemeClr val="tx1">
                      <a:lumMod val="75000"/>
                      <a:lumOff val="25000"/>
                    </a:schemeClr>
                  </a:solidFill>
                </a:rPr>
                <a:t>H</a:t>
              </a:r>
              <a:r>
                <a:rPr lang="en-US" sz="2400" b="1" baseline="30000" dirty="0" smtClean="0">
                  <a:solidFill>
                    <a:schemeClr val="tx1">
                      <a:lumMod val="75000"/>
                      <a:lumOff val="25000"/>
                    </a:schemeClr>
                  </a:solidFill>
                </a:rPr>
                <a:t>±</a:t>
              </a:r>
              <a:endParaRPr lang="en-US" sz="2400" b="1" dirty="0" smtClean="0">
                <a:solidFill>
                  <a:schemeClr val="tx1">
                    <a:lumMod val="75000"/>
                    <a:lumOff val="25000"/>
                  </a:schemeClr>
                </a:solidFill>
              </a:endParaRPr>
            </a:p>
          </p:txBody>
        </p:sp>
      </p:grpSp>
      <p:grpSp>
        <p:nvGrpSpPr>
          <p:cNvPr id="59" name="Group 58"/>
          <p:cNvGrpSpPr/>
          <p:nvPr/>
        </p:nvGrpSpPr>
        <p:grpSpPr>
          <a:xfrm>
            <a:off x="4868449" y="1326145"/>
            <a:ext cx="4289822" cy="3787026"/>
            <a:chOff x="4868449" y="1326145"/>
            <a:chExt cx="4289822" cy="3787026"/>
          </a:xfrm>
        </p:grpSpPr>
        <p:pic>
          <p:nvPicPr>
            <p:cNvPr id="55" name="Picture 54"/>
            <p:cNvPicPr>
              <a:picLocks noChangeAspect="1"/>
            </p:cNvPicPr>
            <p:nvPr/>
          </p:nvPicPr>
          <p:blipFill>
            <a:blip r:embed="rId7"/>
            <a:stretch>
              <a:fillRect/>
            </a:stretch>
          </p:blipFill>
          <p:spPr>
            <a:xfrm>
              <a:off x="4868449" y="1326145"/>
              <a:ext cx="4289822" cy="3787026"/>
            </a:xfrm>
            <a:prstGeom prst="rect">
              <a:avLst/>
            </a:prstGeom>
          </p:spPr>
        </p:pic>
        <p:sp>
          <p:nvSpPr>
            <p:cNvPr id="58" name="Rectangle 57"/>
            <p:cNvSpPr/>
            <p:nvPr/>
          </p:nvSpPr>
          <p:spPr bwMode="auto">
            <a:xfrm>
              <a:off x="6351045" y="1513369"/>
              <a:ext cx="792705" cy="139795"/>
            </a:xfrm>
            <a:prstGeom prst="rect">
              <a:avLst/>
            </a:prstGeom>
            <a:solidFill>
              <a:srgbClr val="FFFFFF"/>
            </a:solidFill>
            <a:ln>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7" name="TextBox 56"/>
            <p:cNvSpPr txBox="1"/>
            <p:nvPr/>
          </p:nvSpPr>
          <p:spPr>
            <a:xfrm>
              <a:off x="6274290" y="1416088"/>
              <a:ext cx="1275860" cy="276999"/>
            </a:xfrm>
            <a:prstGeom prst="rect">
              <a:avLst/>
            </a:prstGeom>
            <a:noFill/>
          </p:spPr>
          <p:txBody>
            <a:bodyPr wrap="none" rtlCol="0">
              <a:spAutoFit/>
            </a:bodyPr>
            <a:lstStyle/>
            <a:p>
              <a:r>
                <a:rPr lang="en-US" sz="1200" b="1" dirty="0" smtClean="0"/>
                <a:t>Work In Progress</a:t>
              </a:r>
              <a:endParaRPr lang="en-US" sz="1200" b="1" dirty="0" smtClean="0"/>
            </a:p>
          </p:txBody>
        </p:sp>
      </p:grpSp>
    </p:spTree>
    <p:extLst>
      <p:ext uri="{BB962C8B-B14F-4D97-AF65-F5344CB8AC3E}">
        <p14:creationId xmlns:p14="http://schemas.microsoft.com/office/powerpoint/2010/main" val="6888365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Custom 4">
      <a:dk1>
        <a:srgbClr val="FFFFFF"/>
      </a:dk1>
      <a:lt1>
        <a:srgbClr val="000000"/>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000000"/>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sz="16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29759</TotalTime>
  <Words>3583</Words>
  <Application>Microsoft Macintosh PowerPoint</Application>
  <PresentationFormat>On-screen Show (4:3)</PresentationFormat>
  <Paragraphs>432</Paragraphs>
  <Slides>23</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Default Theme</vt:lpstr>
      <vt:lpstr>Microsoft Equation</vt:lpstr>
      <vt:lpstr>Higgs Searches on ATLAS and Tracking &amp; Software Development</vt:lpstr>
      <vt:lpstr>Career Overview</vt:lpstr>
      <vt:lpstr>PowerPoint Presentation</vt:lpstr>
      <vt:lpstr>Focusing in on the Higgs</vt:lpstr>
      <vt:lpstr>Focusing in on the Higgs</vt:lpstr>
      <vt:lpstr>Focusing in on the Higgs</vt:lpstr>
      <vt:lpstr>Fermionic h bb Search</vt:lpstr>
      <vt:lpstr>Extended Higgs Sector</vt:lpstr>
      <vt:lpstr>Additional Heavy Higgs Bosons?</vt:lpstr>
      <vt:lpstr>Vh Resonances?</vt:lpstr>
      <vt:lpstr>PowerPoint Presentation</vt:lpstr>
      <vt:lpstr>ATLAS Tracking Software</vt:lpstr>
      <vt:lpstr>ATLAS SCT DAQ </vt:lpstr>
      <vt:lpstr>ATLAS SCT DAQ </vt:lpstr>
      <vt:lpstr>ATLAS SCT DAQ </vt:lpstr>
      <vt:lpstr>ATLAS Physics Validation</vt:lpstr>
      <vt:lpstr>PowerPoint Presentation</vt:lpstr>
      <vt:lpstr>BSM Higgs in CMS</vt:lpstr>
      <vt:lpstr>Higgs as a DM Probe</vt:lpstr>
      <vt:lpstr>Higgs as a DM Probe</vt:lpstr>
      <vt:lpstr>Higgs as a DM Probe</vt:lpstr>
      <vt:lpstr>Detector Operations &amp; Development</vt:lpstr>
      <vt:lpstr>Conclusion</vt:lpstr>
    </vt:vector>
  </TitlesOfParts>
  <Company>University of Liverpool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Gwilliam</dc:creator>
  <cp:lastModifiedBy>Carl Gwilliam</cp:lastModifiedBy>
  <cp:revision>1251</cp:revision>
  <cp:lastPrinted>2015-02-11T19:27:24Z</cp:lastPrinted>
  <dcterms:created xsi:type="dcterms:W3CDTF">2015-01-29T18:27:29Z</dcterms:created>
  <dcterms:modified xsi:type="dcterms:W3CDTF">2015-02-19T10:26:42Z</dcterms:modified>
</cp:coreProperties>
</file>