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319" r:id="rId2"/>
    <p:sldId id="391" r:id="rId3"/>
    <p:sldId id="392" r:id="rId4"/>
    <p:sldId id="393" r:id="rId5"/>
    <p:sldId id="390" r:id="rId6"/>
    <p:sldId id="354" r:id="rId7"/>
    <p:sldId id="397" r:id="rId8"/>
    <p:sldId id="400" r:id="rId9"/>
    <p:sldId id="398" r:id="rId10"/>
    <p:sldId id="410" r:id="rId11"/>
    <p:sldId id="407" r:id="rId12"/>
    <p:sldId id="411" r:id="rId13"/>
    <p:sldId id="408" r:id="rId14"/>
    <p:sldId id="412" r:id="rId15"/>
    <p:sldId id="413" r:id="rId16"/>
    <p:sldId id="401" r:id="rId17"/>
    <p:sldId id="405" r:id="rId18"/>
    <p:sldId id="404" r:id="rId19"/>
    <p:sldId id="394" r:id="rId20"/>
    <p:sldId id="395" r:id="rId21"/>
    <p:sldId id="396" r:id="rId22"/>
    <p:sldId id="402" r:id="rId23"/>
    <p:sldId id="4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B8D"/>
    <a:srgbClr val="FCDB78"/>
    <a:srgbClr val="6E6B29"/>
    <a:srgbClr val="8A8735"/>
    <a:srgbClr val="FD6422"/>
    <a:srgbClr val="78C8D6"/>
    <a:srgbClr val="3B8CFF"/>
    <a:srgbClr val="3476D7"/>
    <a:srgbClr val="FCD12A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9659" autoAdjust="0"/>
  </p:normalViewPr>
  <p:slideViewPr>
    <p:cSldViewPr snapToGrid="0">
      <p:cViewPr>
        <p:scale>
          <a:sx n="100" d="100"/>
          <a:sy n="100" d="100"/>
        </p:scale>
        <p:origin x="-134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317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AA685-AF3C-754F-A930-97AEAEF23A8B}" type="datetimeFigureOut">
              <a:rPr lang="en-US" smtClean="0"/>
              <a:pPr/>
              <a:t>18/12/2013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FE9B4-AC76-3F4B-9791-A9CB99A14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60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3FD0-D7E5-4C01-A6C5-F025B69FB103}" type="datetimeFigureOut">
              <a:rPr lang="en-US" smtClean="0"/>
              <a:pPr/>
              <a:t>18/12/2013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479B2-B137-4FAA-B6DC-C594B6658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36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"/>
            <a:ext cx="9157655" cy="2689946"/>
            <a:chOff x="0" y="1"/>
            <a:chExt cx="9157655" cy="2689946"/>
          </a:xfrm>
        </p:grpSpPr>
        <p:grpSp>
          <p:nvGrpSpPr>
            <p:cNvPr id="7" name="Group 10"/>
            <p:cNvGrpSpPr/>
            <p:nvPr/>
          </p:nvGrpSpPr>
          <p:grpSpPr>
            <a:xfrm>
              <a:off x="0" y="1"/>
              <a:ext cx="9157655" cy="2689946"/>
              <a:chOff x="0" y="1"/>
              <a:chExt cx="9144000" cy="285380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rcRect t="6037" b="3842"/>
              <a:stretch>
                <a:fillRect/>
              </a:stretch>
            </p:blipFill>
            <p:spPr>
              <a:xfrm>
                <a:off x="0" y="1"/>
                <a:ext cx="9144000" cy="285380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rcRect t="16758"/>
              <a:stretch>
                <a:fillRect/>
              </a:stretch>
            </p:blipFill>
            <p:spPr>
              <a:xfrm>
                <a:off x="6678753" y="317417"/>
                <a:ext cx="2465247" cy="2343167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9642" y="392956"/>
              <a:ext cx="2478013" cy="4536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82877" y="3491852"/>
            <a:ext cx="4114800" cy="1044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275" y="3940820"/>
            <a:ext cx="1828800" cy="278077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203350" y="5775350"/>
            <a:ext cx="7772400" cy="989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r>
              <a:rPr lang="en-US" sz="32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</a:rPr>
              <a:t>Date</a:t>
            </a:r>
            <a:endParaRPr kumimoji="0" lang="en-US" sz="3200" b="0" i="0" u="none" strike="noStrike" kern="1200" cap="none" spc="0" normalizeH="0" baseline="0" noProof="0" dirty="0" smtClean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solidFill>
                <a:srgbClr val="245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r>
              <a:rPr lang="en-US" sz="32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</a:rPr>
              <a:t>Venue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solidFill>
                <a:srgbClr val="245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730249" y="2886335"/>
            <a:ext cx="7681913" cy="53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Carl Gwilliam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rcRect r="104"/>
          <a:stretch>
            <a:fillRect/>
          </a:stretch>
        </p:blipFill>
        <p:spPr>
          <a:xfrm>
            <a:off x="-1" y="2568510"/>
            <a:ext cx="9154800" cy="356020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45090"/>
                </a:solidFill>
              </a:defRPr>
            </a:lvl1pPr>
          </a:lstStyle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45090"/>
                </a:solidFill>
              </a:defRPr>
            </a:lvl1pPr>
          </a:lstStyle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45090"/>
                </a:solidFill>
              </a:defRPr>
            </a:lvl1pPr>
          </a:lstStyle>
          <a:p>
            <a:fld id="{B183719B-2675-7D42-A782-CB292AF8D1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45090"/>
                </a:solidFill>
              </a:defRPr>
            </a:lvl1pPr>
          </a:lstStyle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45090"/>
                </a:solidFill>
              </a:defRPr>
            </a:lvl1pPr>
          </a:lstStyle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45090"/>
                </a:solidFill>
              </a:defRPr>
            </a:lvl1pPr>
          </a:lstStyle>
          <a:p>
            <a:fld id="{B183719B-2675-7D42-A782-CB292AF8D1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45090"/>
                </a:solidFill>
              </a:defRPr>
            </a:lvl1pPr>
          </a:lstStyle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45090"/>
                </a:solidFill>
              </a:defRPr>
            </a:lvl1pPr>
          </a:lstStyle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45090"/>
                </a:solidFill>
              </a:defRPr>
            </a:lvl1pPr>
          </a:lstStyle>
          <a:p>
            <a:fld id="{B183719B-2675-7D42-A782-CB292AF8D1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45090"/>
                </a:solidFill>
              </a:defRPr>
            </a:lvl1pPr>
          </a:lstStyle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45090"/>
                </a:solidFill>
              </a:defRPr>
            </a:lvl1pPr>
          </a:lstStyle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45090"/>
                </a:solidFill>
              </a:defRPr>
            </a:lvl1pPr>
          </a:lstStyle>
          <a:p>
            <a:fld id="{B183719B-2675-7D42-A782-CB292AF8D1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45090"/>
                </a:solidFill>
              </a:defRPr>
            </a:lvl1pPr>
          </a:lstStyle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45090"/>
                </a:solidFill>
              </a:defRPr>
            </a:lvl1pPr>
          </a:lstStyle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45090"/>
                </a:solidFill>
              </a:defRPr>
            </a:lvl1pPr>
          </a:lstStyle>
          <a:p>
            <a:fld id="{B183719B-2675-7D42-A782-CB292AF8D1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047"/>
            <a:ext cx="8382000" cy="677108"/>
          </a:xfrm>
        </p:spPr>
        <p:txBody>
          <a:bodyPr/>
          <a:lstStyle>
            <a:lvl1pPr>
              <a:defRPr>
                <a:solidFill>
                  <a:srgbClr val="245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45090"/>
                </a:solidFill>
              </a:defRPr>
            </a:lvl1pPr>
          </a:lstStyle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45090"/>
                </a:solidFill>
              </a:defRPr>
            </a:lvl1pPr>
          </a:lstStyle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45090"/>
                </a:solidFill>
              </a:defRPr>
            </a:lvl1pPr>
          </a:lstStyle>
          <a:p>
            <a:fld id="{B183719B-2675-7D42-A782-CB292AF8D1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23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158966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45090"/>
                </a:solidFill>
              </a:defRPr>
            </a:lvl1pPr>
          </a:lstStyle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45090"/>
                </a:solidFill>
              </a:defRPr>
            </a:lvl1pPr>
          </a:lstStyle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45090"/>
                </a:solidFill>
              </a:defRPr>
            </a:lvl1pPr>
          </a:lstStyle>
          <a:p>
            <a:fld id="{B183719B-2675-7D42-A782-CB292AF8D1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0" r:id="rId8"/>
  </p:sldLayoutIdLst>
  <p:transition xmlns:p14="http://schemas.microsoft.com/office/powerpoint/2010/main">
    <p:fade/>
  </p:transition>
  <p:hf hd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1"/>
        </a:buBlip>
        <a:defRPr sz="2400" kern="1200">
          <a:solidFill>
            <a:srgbClr val="245090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0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LPHYSVAL-37" TargetMode="External"/><Relationship Id="rId3" Type="http://schemas.openxmlformats.org/officeDocument/2006/relationships/hyperlink" Target="https://its.cern.ch/jira/browse/ATLPHYSVAL-3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LPHYSVAL-3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cern.ch/jira/browse/ATLPHYSVAL-43" TargetMode="External"/><Relationship Id="rId4" Type="http://schemas.openxmlformats.org/officeDocument/2006/relationships/hyperlink" Target="https://its.cern.ch/jira/browse/ATLPHYSVAL-4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LPHYSVAL-3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cern.ch/jira/browse/ATLASPHYSVAL-33" TargetMode="External"/><Relationship Id="rId4" Type="http://schemas.openxmlformats.org/officeDocument/2006/relationships/hyperlink" Target="https://its.cern.ch/jira/browse/ATLASPHYSVAL-15" TargetMode="External"/><Relationship Id="rId5" Type="http://schemas.openxmlformats.org/officeDocument/2006/relationships/hyperlink" Target="https://its.cern.ch/jira/browse/ATLPHYSVAL-49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LPHYSVAL-56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LPHYSVAL-5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LPHYSVAL-3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LPHYSVAL-5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LPHYSVAL-41" TargetMode="External"/><Relationship Id="rId3" Type="http://schemas.openxmlformats.org/officeDocument/2006/relationships/hyperlink" Target="https://its.cern.ch/jira/browse/ATLPHYSVAL-5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"/>
            <a:ext cx="9157655" cy="2689946"/>
            <a:chOff x="0" y="1"/>
            <a:chExt cx="9157655" cy="2689946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1"/>
              <a:ext cx="9157655" cy="2689946"/>
              <a:chOff x="0" y="1"/>
              <a:chExt cx="9144000" cy="285380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rcRect t="6037" b="3842"/>
              <a:stretch>
                <a:fillRect/>
              </a:stretch>
            </p:blipFill>
            <p:spPr>
              <a:xfrm>
                <a:off x="0" y="1"/>
                <a:ext cx="9144000" cy="285380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rcRect t="16758"/>
              <a:stretch>
                <a:fillRect/>
              </a:stretch>
            </p:blipFill>
            <p:spPr>
              <a:xfrm>
                <a:off x="6678753" y="317417"/>
                <a:ext cx="2465247" cy="2343167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9642" y="392956"/>
              <a:ext cx="2478013" cy="453625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1041" y="921583"/>
            <a:ext cx="8065282" cy="761747"/>
          </a:xfrm>
        </p:spPr>
        <p:txBody>
          <a:bodyPr/>
          <a:lstStyle/>
          <a:p>
            <a:pPr algn="ctr"/>
            <a:r>
              <a:rPr lang="en-US" sz="5400" dirty="0" smtClean="0"/>
              <a:t>Physics Validation</a:t>
            </a:r>
            <a:endParaRPr lang="en-US" sz="5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899" y="3339452"/>
            <a:ext cx="3319477" cy="842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5" y="3940820"/>
            <a:ext cx="1828800" cy="2780778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1203350" y="5775350"/>
            <a:ext cx="7772400" cy="989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r>
              <a:rPr lang="en-US" sz="32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</a:rPr>
              <a:t>19</a:t>
            </a:r>
            <a:r>
              <a:rPr lang="en-US" sz="3200" baseline="300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</a:rPr>
              <a:t>Dec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ember 2013</a:t>
            </a:r>
          </a:p>
          <a:p>
            <a:pPr marL="0" marR="0" lvl="0" indent="0" algn="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r>
              <a:rPr lang="en-US" sz="32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</a:rPr>
              <a:t>Simulation Steering Group</a:t>
            </a:r>
            <a:r>
              <a:rPr lang="en-US" sz="3200" noProof="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</a:rPr>
              <a:t> Meeting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solidFill>
                <a:srgbClr val="245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30249" y="2835535"/>
            <a:ext cx="7681913" cy="53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Carl Gwilliam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rcRect r="104"/>
          <a:stretch>
            <a:fillRect/>
          </a:stretch>
        </p:blipFill>
        <p:spPr>
          <a:xfrm>
            <a:off x="-1" y="2568510"/>
            <a:ext cx="9154800" cy="3560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b="28571"/>
          <a:stretch/>
        </p:blipFill>
        <p:spPr>
          <a:xfrm>
            <a:off x="3492500" y="4775200"/>
            <a:ext cx="2324100" cy="100872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768349" y="4346835"/>
            <a:ext cx="7681913" cy="53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Marie-Helene</a:t>
            </a:r>
            <a:r>
              <a:rPr kumimoji="0" lang="en-US" sz="3200" b="0" i="0" u="none" strike="noStrike" kern="1200" cap="none" spc="0" normalizeH="0" noProof="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solidFill>
                  <a:srgbClr val="245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Genest</a:t>
            </a:r>
            <a:endParaRPr kumimoji="0" lang="en-US" sz="3200" b="0" i="0" u="none" strike="noStrike" kern="1200" cap="none" spc="0" normalizeH="0" baseline="0" noProof="0" dirty="0" smtClean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solidFill>
                <a:srgbClr val="245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899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Frozen Showers in </a:t>
            </a:r>
            <a:r>
              <a:rPr lang="en-US" dirty="0" smtClean="0"/>
              <a:t>17.7.3.1 (1b)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97252"/>
            <a:ext cx="8483600" cy="670953"/>
          </a:xfrm>
        </p:spPr>
        <p:txBody>
          <a:bodyPr/>
          <a:lstStyle/>
          <a:p>
            <a:r>
              <a:rPr lang="en-US" dirty="0" smtClean="0"/>
              <a:t>Differences noticeably larger than MC12 new FS library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0000"/>
          <a:stretch/>
        </p:blipFill>
        <p:spPr>
          <a:xfrm>
            <a:off x="927100" y="2667000"/>
            <a:ext cx="7150100" cy="1981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4400" y="4724400"/>
            <a:ext cx="7112000" cy="2038501"/>
            <a:chOff x="914400" y="4470400"/>
            <a:chExt cx="7112000" cy="20385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2005"/>
            <a:stretch/>
          </p:blipFill>
          <p:spPr>
            <a:xfrm>
              <a:off x="914400" y="4470400"/>
              <a:ext cx="7112000" cy="20385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8900" y="5934698"/>
              <a:ext cx="2705100" cy="32733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1676401"/>
            <a:ext cx="5524500" cy="98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68906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Frozen Showers in </a:t>
            </a:r>
            <a:r>
              <a:rPr lang="en-US" dirty="0" smtClean="0"/>
              <a:t>17.7.3.1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86152"/>
            <a:ext cx="8521700" cy="980268"/>
          </a:xfrm>
        </p:spPr>
        <p:txBody>
          <a:bodyPr/>
          <a:lstStyle/>
          <a:p>
            <a:r>
              <a:rPr lang="en-US" dirty="0" smtClean="0"/>
              <a:t>SM Z-&gt;</a:t>
            </a:r>
            <a:r>
              <a:rPr lang="en-US" dirty="0" err="1" smtClean="0"/>
              <a:t>ee</a:t>
            </a:r>
            <a:r>
              <a:rPr lang="en-US" dirty="0" smtClean="0"/>
              <a:t> also see difference in linearity for </a:t>
            </a:r>
            <a:r>
              <a:rPr lang="en-US" dirty="0" err="1" smtClean="0"/>
              <a:t>fwd</a:t>
            </a:r>
            <a:r>
              <a:rPr lang="en-US" dirty="0" smtClean="0"/>
              <a:t> </a:t>
            </a:r>
            <a:r>
              <a:rPr lang="en-US" dirty="0" err="1" smtClean="0"/>
              <a:t>elecs</a:t>
            </a:r>
            <a:endParaRPr lang="en-US" dirty="0" smtClean="0"/>
          </a:p>
          <a:p>
            <a:pPr lvl="1"/>
            <a:r>
              <a:rPr lang="en-US" dirty="0" smtClean="0"/>
              <a:t>But here similar to 17.7.1.2 validation (bottom)</a:t>
            </a:r>
          </a:p>
          <a:p>
            <a:pPr lvl="2"/>
            <a:r>
              <a:rPr lang="en-US" dirty="0" smtClean="0"/>
              <a:t>Note: colors switched 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err="1" smtClean="0"/>
              <a:t>egamma</a:t>
            </a:r>
            <a:r>
              <a:rPr lang="en-US" dirty="0" smtClean="0"/>
              <a:t>; RHS plot definition inverted </a:t>
            </a:r>
            <a:r>
              <a:rPr lang="en-US" dirty="0" err="1" smtClean="0"/>
              <a:t>wrt</a:t>
            </a:r>
            <a:r>
              <a:rPr lang="en-US" dirty="0" smtClean="0"/>
              <a:t> prev</a:t>
            </a:r>
            <a:r>
              <a:rPr lang="en-US" dirty="0" smtClean="0"/>
              <a:t>ious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6501"/>
            <a:ext cx="2959100" cy="2161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4683802"/>
            <a:ext cx="2984500" cy="2146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00" y="4696502"/>
            <a:ext cx="3098800" cy="21462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6052" r="50133" b="48550"/>
          <a:stretch/>
        </p:blipFill>
        <p:spPr>
          <a:xfrm>
            <a:off x="6210299" y="2527300"/>
            <a:ext cx="2844801" cy="1955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9602" t="5675" b="47415"/>
          <a:stretch/>
        </p:blipFill>
        <p:spPr>
          <a:xfrm>
            <a:off x="3213100" y="2501899"/>
            <a:ext cx="2882900" cy="20638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t="53342" r="49867"/>
          <a:stretch/>
        </p:blipFill>
        <p:spPr>
          <a:xfrm>
            <a:off x="228600" y="2489200"/>
            <a:ext cx="2809000" cy="20997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86600" y="4927600"/>
            <a:ext cx="127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Test (FS on)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Ref (FS off)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38475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Frozen Showers in </a:t>
            </a:r>
            <a:r>
              <a:rPr lang="en-US" dirty="0" smtClean="0"/>
              <a:t>17.7.3.1 </a:t>
            </a:r>
            <a:r>
              <a:rPr lang="en-US" dirty="0" smtClean="0"/>
              <a:t>(2b)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86152"/>
            <a:ext cx="8521700" cy="338554"/>
          </a:xfrm>
        </p:spPr>
        <p:txBody>
          <a:bodyPr/>
          <a:lstStyle/>
          <a:p>
            <a:r>
              <a:rPr lang="en-US" dirty="0" smtClean="0"/>
              <a:t>Again significantly larger differences in linearity than in MC12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6052" r="50133" b="48550"/>
          <a:stretch/>
        </p:blipFill>
        <p:spPr>
          <a:xfrm>
            <a:off x="6210299" y="2527300"/>
            <a:ext cx="2844801" cy="1955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9602" t="5675" b="47415"/>
          <a:stretch/>
        </p:blipFill>
        <p:spPr>
          <a:xfrm>
            <a:off x="3213100" y="2501899"/>
            <a:ext cx="2882900" cy="20638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53342" r="49867"/>
          <a:stretch/>
        </p:blipFill>
        <p:spPr>
          <a:xfrm>
            <a:off x="228600" y="2489200"/>
            <a:ext cx="2809000" cy="2099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6300"/>
            <a:ext cx="2997200" cy="2095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1" y="4648200"/>
            <a:ext cx="2997200" cy="220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400" y="4618064"/>
            <a:ext cx="3149600" cy="22272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6190960"/>
            <a:ext cx="2476500" cy="2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06032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Frozen Showers in </a:t>
            </a:r>
            <a:r>
              <a:rPr lang="en-US" dirty="0" smtClean="0"/>
              <a:t>17.7.3.1 (3)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676083"/>
          </a:xfrm>
        </p:spPr>
        <p:txBody>
          <a:bodyPr/>
          <a:lstStyle/>
          <a:p>
            <a:r>
              <a:rPr lang="en-US" dirty="0" smtClean="0"/>
              <a:t>SM Z-&gt;</a:t>
            </a:r>
            <a:r>
              <a:rPr lang="en-US" dirty="0" err="1" smtClean="0"/>
              <a:t>ee</a:t>
            </a:r>
            <a:r>
              <a:rPr lang="en-US" dirty="0" smtClean="0"/>
              <a:t> further see difference in resolution for </a:t>
            </a:r>
            <a:r>
              <a:rPr lang="en-US" dirty="0" err="1" smtClean="0"/>
              <a:t>fwd</a:t>
            </a:r>
            <a:r>
              <a:rPr lang="en-US" dirty="0" smtClean="0"/>
              <a:t> </a:t>
            </a:r>
            <a:r>
              <a:rPr lang="en-US" dirty="0" err="1" smtClean="0"/>
              <a:t>elecs</a:t>
            </a:r>
            <a:endParaRPr lang="en-US" dirty="0"/>
          </a:p>
          <a:p>
            <a:pPr lvl="1"/>
            <a:r>
              <a:rPr lang="en-US" dirty="0" smtClean="0"/>
              <a:t>Again similar to previous validation (bottom)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7185"/>
            <a:ext cx="3022600" cy="2147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1" y="4660900"/>
            <a:ext cx="3035300" cy="218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253" y="4660900"/>
            <a:ext cx="3161147" cy="2120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52344" r="48817"/>
          <a:stretch/>
        </p:blipFill>
        <p:spPr>
          <a:xfrm>
            <a:off x="194001" y="2476500"/>
            <a:ext cx="2829009" cy="200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1183" t="4297" b="46875"/>
          <a:stretch/>
        </p:blipFill>
        <p:spPr>
          <a:xfrm>
            <a:off x="3365500" y="2476499"/>
            <a:ext cx="2755900" cy="2108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5078" r="49359" b="49219"/>
          <a:stretch/>
        </p:blipFill>
        <p:spPr>
          <a:xfrm>
            <a:off x="6265892" y="2438400"/>
            <a:ext cx="2878108" cy="2019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86600" y="4927600"/>
            <a:ext cx="127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Test (FS on)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Ref (FS off)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42061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Frozen Showers in </a:t>
            </a:r>
            <a:r>
              <a:rPr lang="en-US" dirty="0" smtClean="0"/>
              <a:t>17.7.3.1 (</a:t>
            </a:r>
            <a:r>
              <a:rPr lang="en-US" dirty="0" smtClean="0"/>
              <a:t>3b)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8554"/>
          </a:xfrm>
        </p:spPr>
        <p:txBody>
          <a:bodyPr/>
          <a:lstStyle/>
          <a:p>
            <a:r>
              <a:rPr lang="en-US" dirty="0" smtClean="0"/>
              <a:t>Resolution changes similar to those seen in MC12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2344" r="48817"/>
          <a:stretch/>
        </p:blipFill>
        <p:spPr>
          <a:xfrm>
            <a:off x="194001" y="2476500"/>
            <a:ext cx="2829009" cy="200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1183" t="4297" b="46875"/>
          <a:stretch/>
        </p:blipFill>
        <p:spPr>
          <a:xfrm>
            <a:off x="3365500" y="2476499"/>
            <a:ext cx="2755900" cy="2108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5078" r="49359" b="49219"/>
          <a:stretch/>
        </p:blipFill>
        <p:spPr>
          <a:xfrm>
            <a:off x="6265892" y="2438400"/>
            <a:ext cx="2878108" cy="2019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4800601"/>
            <a:ext cx="2946599" cy="198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4819315"/>
            <a:ext cx="2946400" cy="20513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085" y="4826000"/>
            <a:ext cx="3080915" cy="203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6267160"/>
            <a:ext cx="2476500" cy="2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96990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Frozen Showers in </a:t>
            </a:r>
            <a:r>
              <a:rPr lang="en-US" dirty="0" smtClean="0"/>
              <a:t>17.7.3.1 (4)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148280"/>
          </a:xfrm>
        </p:spPr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gamma</a:t>
            </a:r>
            <a:r>
              <a:rPr lang="en-US" dirty="0" smtClean="0"/>
              <a:t>/Z -&gt; </a:t>
            </a:r>
            <a:r>
              <a:rPr lang="en-US" dirty="0" err="1" smtClean="0"/>
              <a:t>ee</a:t>
            </a:r>
            <a:r>
              <a:rPr lang="en-US" dirty="0" smtClean="0"/>
              <a:t> linearity differences are clearly larger than those seen in MC12</a:t>
            </a:r>
          </a:p>
          <a:p>
            <a:r>
              <a:rPr lang="en-US" dirty="0" smtClean="0"/>
              <a:t>Photon results marked green but haven’t seen plots to check in depth the level of differences</a:t>
            </a:r>
          </a:p>
          <a:p>
            <a:r>
              <a:rPr lang="en-US" dirty="0" smtClean="0"/>
              <a:t>Given the above would suggest to not use FS for DC14 at </a:t>
            </a:r>
            <a:r>
              <a:rPr lang="en-US" smtClean="0"/>
              <a:t>this 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1536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Geometry Naming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8554"/>
          </a:xfrm>
        </p:spPr>
        <p:txBody>
          <a:bodyPr/>
          <a:lstStyle/>
          <a:p>
            <a:r>
              <a:rPr lang="en-US" dirty="0" smtClean="0"/>
              <a:t>Include TAG comparison if get in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98063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IBL/ITK </a:t>
            </a:r>
            <a:r>
              <a:rPr lang="en-US" dirty="0" err="1" smtClean="0"/>
              <a:t>digi+reco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97252"/>
            <a:ext cx="8382000" cy="2781274"/>
          </a:xfrm>
        </p:spPr>
        <p:txBody>
          <a:bodyPr/>
          <a:lstStyle/>
          <a:p>
            <a:r>
              <a:rPr lang="en-US" dirty="0" smtClean="0"/>
              <a:t>Several groups struggling to run on task 4 (ITK) </a:t>
            </a:r>
            <a:endParaRPr lang="en-US" dirty="0"/>
          </a:p>
          <a:p>
            <a:pPr lvl="1"/>
            <a:r>
              <a:rPr lang="en-US" dirty="0" smtClean="0"/>
              <a:t>Likely due to changes to job options needed for IBL</a:t>
            </a:r>
          </a:p>
          <a:p>
            <a:r>
              <a:rPr lang="en-US" dirty="0" smtClean="0"/>
              <a:t>For IBL task (5), things look good so far</a:t>
            </a:r>
          </a:p>
          <a:p>
            <a:pPr lvl="1"/>
            <a:r>
              <a:rPr lang="en-US" dirty="0" smtClean="0"/>
              <a:t>Including vertex-dependent tracking variables</a:t>
            </a:r>
          </a:p>
          <a:p>
            <a:pPr lvl="1"/>
            <a:r>
              <a:rPr lang="en-US" dirty="0" smtClean="0"/>
              <a:t>Don’t yet have a vertex distribution itself</a:t>
            </a:r>
          </a:p>
          <a:p>
            <a:r>
              <a:rPr lang="en-US" dirty="0" smtClean="0"/>
              <a:t>Unfortunately unable to run b-tagging for these samples</a:t>
            </a:r>
          </a:p>
          <a:p>
            <a:pPr lvl="1"/>
            <a:r>
              <a:rPr lang="en-US" dirty="0"/>
              <a:t>Mistakenly included "</a:t>
            </a:r>
            <a:r>
              <a:rPr lang="en-US" dirty="0" err="1"/>
              <a:t>JetTagNtuple</a:t>
            </a:r>
            <a:r>
              <a:rPr lang="en-US" dirty="0"/>
              <a:t>/</a:t>
            </a:r>
            <a:r>
              <a:rPr lang="en-US" dirty="0" err="1" smtClean="0"/>
              <a:t>preInclude_Reco_trf_IBL.py</a:t>
            </a:r>
            <a:r>
              <a:rPr lang="en-US" dirty="0" smtClean="0"/>
              <a:t>” which was found previously to disable some required containers.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4279900"/>
            <a:ext cx="2692400" cy="2545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4236146"/>
            <a:ext cx="2806700" cy="26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94665"/>
      </p:ext>
    </p:extLst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600" y="2846652"/>
            <a:ext cx="8382000" cy="191847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Upcoming validations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+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P</a:t>
            </a:r>
            <a:r>
              <a:rPr lang="en-US" sz="4000" dirty="0" smtClean="0">
                <a:solidFill>
                  <a:schemeClr val="bg1"/>
                </a:solidFill>
              </a:rPr>
              <a:t>lans for next meeting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99584"/>
      </p:ext>
    </p:extLst>
  </p:cSld>
  <p:clrMapOvr>
    <a:masterClrMapping/>
  </p:clrMapOvr>
  <p:transition xmlns:p14="http://schemas.microsoft.com/office/powerpoint/2010/main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Upcoming Validations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06752"/>
            <a:ext cx="8382000" cy="5693097"/>
          </a:xfrm>
        </p:spPr>
        <p:txBody>
          <a:bodyPr/>
          <a:lstStyle/>
          <a:p>
            <a:pPr marL="517525" lvl="1" indent="0">
              <a:buNone/>
            </a:pPr>
            <a:endParaRPr lang="en-US" sz="800" dirty="0">
              <a:solidFill>
                <a:srgbClr val="800000"/>
              </a:solidFill>
            </a:endParaRPr>
          </a:p>
          <a:p>
            <a:r>
              <a:rPr lang="en-US" dirty="0" smtClean="0"/>
              <a:t>Validation of AFII for DC14 in 17.7.2.1/17.7.3.1. </a:t>
            </a:r>
          </a:p>
          <a:p>
            <a:pPr lvl="1"/>
            <a:r>
              <a:rPr lang="en-US" dirty="0" smtClean="0"/>
              <a:t>Reminder: no validated AFII with pileup so proposed plan is: </a:t>
            </a:r>
          </a:p>
          <a:p>
            <a:pPr lvl="2"/>
            <a:r>
              <a:rPr lang="en-US" dirty="0" smtClean="0"/>
              <a:t>AFII </a:t>
            </a:r>
            <a:r>
              <a:rPr lang="en-US" dirty="0" err="1" smtClean="0"/>
              <a:t>vs</a:t>
            </a:r>
            <a:r>
              <a:rPr lang="en-US" dirty="0" smtClean="0"/>
              <a:t> latest </a:t>
            </a:r>
            <a:r>
              <a:rPr lang="en-US" dirty="0"/>
              <a:t>validated AFII in 17.6.0.7 </a:t>
            </a:r>
            <a:r>
              <a:rPr lang="en-US" b="1" dirty="0"/>
              <a:t>without</a:t>
            </a:r>
            <a:r>
              <a:rPr lang="en-US" dirty="0"/>
              <a:t> pileup </a:t>
            </a:r>
            <a:endParaRPr lang="en-US" dirty="0" smtClean="0"/>
          </a:p>
          <a:p>
            <a:pPr lvl="2"/>
            <a:r>
              <a:rPr lang="en-US" dirty="0" smtClean="0"/>
              <a:t>AFII </a:t>
            </a:r>
            <a:r>
              <a:rPr lang="en-US" dirty="0" err="1" smtClean="0"/>
              <a:t>vs</a:t>
            </a:r>
            <a:r>
              <a:rPr lang="en-US" dirty="0" smtClean="0"/>
              <a:t> validated G4 in 17.7.3.1 </a:t>
            </a:r>
            <a:r>
              <a:rPr lang="en-US" b="1" dirty="0"/>
              <a:t>without</a:t>
            </a:r>
            <a:r>
              <a:rPr lang="en-US" dirty="0"/>
              <a:t> pileup to </a:t>
            </a:r>
            <a:r>
              <a:rPr lang="en-US" dirty="0" smtClean="0"/>
              <a:t>check expected AFII diffs </a:t>
            </a:r>
          </a:p>
          <a:p>
            <a:pPr lvl="2"/>
            <a:r>
              <a:rPr lang="en-US" dirty="0" smtClean="0"/>
              <a:t>AFII </a:t>
            </a:r>
            <a:r>
              <a:rPr lang="en-US" b="1" dirty="0" smtClean="0"/>
              <a:t>with</a:t>
            </a:r>
            <a:r>
              <a:rPr lang="en-US" dirty="0" smtClean="0"/>
              <a:t> pileup </a:t>
            </a:r>
            <a:r>
              <a:rPr lang="en-US" dirty="0" err="1" smtClean="0"/>
              <a:t>vs</a:t>
            </a:r>
            <a:r>
              <a:rPr lang="en-US" dirty="0" smtClean="0"/>
              <a:t> G4 with pileup</a:t>
            </a:r>
          </a:p>
          <a:p>
            <a:pPr lvl="1"/>
            <a:r>
              <a:rPr lang="en-US" dirty="0">
                <a:hlinkClick r:id="rId2" tooltip="View this issue in JIRA"/>
              </a:rPr>
              <a:t>ATLPHYSVAL-</a:t>
            </a:r>
            <a:r>
              <a:rPr lang="en-US" dirty="0" smtClean="0">
                <a:hlinkClick r:id="rId2" tooltip="View this issue in JIRA"/>
              </a:rPr>
              <a:t>37</a:t>
            </a:r>
            <a:endParaRPr lang="en-US" dirty="0" smtClean="0"/>
          </a:p>
          <a:p>
            <a:pPr lvl="1"/>
            <a:r>
              <a:rPr lang="en-US" dirty="0">
                <a:solidFill>
                  <a:srgbClr val="008000"/>
                </a:solidFill>
              </a:rPr>
              <a:t>Sample A </a:t>
            </a:r>
            <a:r>
              <a:rPr lang="en-US" dirty="0" smtClean="0">
                <a:solidFill>
                  <a:srgbClr val="008000"/>
                </a:solidFill>
              </a:rPr>
              <a:t>done for 17.7.1.2 </a:t>
            </a:r>
            <a:endParaRPr lang="en-US" dirty="0"/>
          </a:p>
          <a:p>
            <a:pPr lvl="1"/>
            <a:r>
              <a:rPr lang="en-US" dirty="0" smtClean="0"/>
              <a:t>Probably want to rerun with 17.7.3.1?</a:t>
            </a:r>
          </a:p>
          <a:p>
            <a:pPr lvl="2"/>
            <a:r>
              <a:rPr lang="en-US" dirty="0" smtClean="0">
                <a:solidFill>
                  <a:srgbClr val="7F7F7F"/>
                </a:solidFill>
              </a:rPr>
              <a:t>Can run these samples over holiday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Continue </a:t>
            </a:r>
            <a:r>
              <a:rPr lang="en-US" dirty="0"/>
              <a:t>run-dependent conditions tag validation for simulation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Disentangle effect of </a:t>
            </a:r>
            <a:r>
              <a:rPr lang="en-US" dirty="0" err="1" smtClean="0">
                <a:solidFill>
                  <a:srgbClr val="7F7F7F"/>
                </a:solidFill>
              </a:rPr>
              <a:t>beamspot</a:t>
            </a:r>
            <a:r>
              <a:rPr lang="en-US" dirty="0" smtClean="0">
                <a:solidFill>
                  <a:srgbClr val="7F7F7F"/>
                </a:solidFill>
              </a:rPr>
              <a:t> change &amp; other conditions changes by: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rgbClr val="7F7F7F"/>
                </a:solidFill>
              </a:rPr>
              <a:t>MC12b </a:t>
            </a:r>
            <a:r>
              <a:rPr lang="en-US" dirty="0" err="1" smtClean="0">
                <a:solidFill>
                  <a:srgbClr val="7F7F7F"/>
                </a:solidFill>
              </a:rPr>
              <a:t>simul</a:t>
            </a:r>
            <a:r>
              <a:rPr lang="en-US" dirty="0" smtClean="0">
                <a:solidFill>
                  <a:srgbClr val="7F7F7F"/>
                </a:solidFill>
              </a:rPr>
              <a:t> and </a:t>
            </a:r>
            <a:r>
              <a:rPr lang="en-US" dirty="0" err="1" smtClean="0">
                <a:solidFill>
                  <a:srgbClr val="7F7F7F"/>
                </a:solidFill>
              </a:rPr>
              <a:t>digi+reco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conditions tag with override of BS to new tag</a:t>
            </a:r>
          </a:p>
          <a:p>
            <a:pPr lvl="2"/>
            <a:r>
              <a:rPr lang="en-US" dirty="0" smtClean="0">
                <a:solidFill>
                  <a:srgbClr val="7F7F7F"/>
                </a:solidFill>
              </a:rPr>
              <a:t>Run-</a:t>
            </a:r>
            <a:r>
              <a:rPr lang="en-US" dirty="0" err="1" smtClean="0">
                <a:solidFill>
                  <a:srgbClr val="7F7F7F"/>
                </a:solidFill>
              </a:rPr>
              <a:t>dep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simul</a:t>
            </a:r>
            <a:r>
              <a:rPr lang="en-US" dirty="0" smtClean="0">
                <a:solidFill>
                  <a:srgbClr val="7F7F7F"/>
                </a:solidFill>
              </a:rPr>
              <a:t> &amp; </a:t>
            </a:r>
            <a:r>
              <a:rPr lang="en-US" dirty="0" err="1" smtClean="0">
                <a:solidFill>
                  <a:srgbClr val="7F7F7F"/>
                </a:solidFill>
              </a:rPr>
              <a:t>digi+reco</a:t>
            </a:r>
            <a:r>
              <a:rPr lang="en-US" dirty="0" smtClean="0">
                <a:solidFill>
                  <a:srgbClr val="7F7F7F"/>
                </a:solidFill>
              </a:rPr>
              <a:t> conditions tag with override of BS to MC12b tag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Sample A </a:t>
            </a:r>
            <a:r>
              <a:rPr lang="en-US" dirty="0" err="1" smtClean="0">
                <a:solidFill>
                  <a:schemeClr val="accent5"/>
                </a:solidFill>
              </a:rPr>
              <a:t>reco</a:t>
            </a:r>
            <a:r>
              <a:rPr lang="en-US" dirty="0" smtClean="0">
                <a:solidFill>
                  <a:schemeClr val="accent5"/>
                </a:solidFill>
              </a:rPr>
              <a:t> running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/>
              <a:t>MC11, MC10 </a:t>
            </a:r>
            <a:r>
              <a:rPr lang="en-US" dirty="0" smtClean="0"/>
              <a:t>after MC12 validated</a:t>
            </a:r>
            <a:endParaRPr lang="en-US" dirty="0"/>
          </a:p>
          <a:p>
            <a:pPr lvl="2"/>
            <a:r>
              <a:rPr lang="en-US" sz="1750" dirty="0"/>
              <a:t>MC10 with full sample A (changes in MET); others only tracking validation (</a:t>
            </a:r>
            <a:r>
              <a:rPr lang="en-US" sz="1750" dirty="0" smtClean="0"/>
              <a:t>BS)</a:t>
            </a:r>
          </a:p>
          <a:p>
            <a:pPr lvl="1"/>
            <a:r>
              <a:rPr lang="en-US" sz="1800" dirty="0">
                <a:hlinkClick r:id="rId3"/>
              </a:rPr>
              <a:t>ATLPHYSVAL-</a:t>
            </a:r>
            <a:r>
              <a:rPr lang="en-US" sz="1800" dirty="0" smtClean="0">
                <a:hlinkClick r:id="rId3"/>
              </a:rPr>
              <a:t>34</a:t>
            </a:r>
            <a:endParaRPr lang="en-US" sz="18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x-none" smtClean="0"/>
              <a:t>18/12/2013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183719B-2675-7D42-A782-CB292AF8D1C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43080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Validations 18/12/13: DC14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450722"/>
          </a:xfrm>
        </p:spPr>
        <p:txBody>
          <a:bodyPr/>
          <a:lstStyle/>
          <a:p>
            <a:r>
              <a:rPr lang="en-US" dirty="0"/>
              <a:t>5 validation tasks for this week: </a:t>
            </a:r>
          </a:p>
          <a:p>
            <a:pPr lvl="1"/>
            <a:r>
              <a:rPr lang="en-US" dirty="0" smtClean="0"/>
              <a:t>Several DC14 </a:t>
            </a:r>
            <a:r>
              <a:rPr lang="en-US" dirty="0"/>
              <a:t>simulation </a:t>
            </a:r>
            <a:r>
              <a:rPr lang="en-US" dirty="0" smtClean="0"/>
              <a:t>tests, grouped into 3 tasks</a:t>
            </a:r>
            <a:endParaRPr lang="en-US" dirty="0"/>
          </a:p>
          <a:p>
            <a:pPr lvl="1"/>
            <a:r>
              <a:rPr lang="en-US" dirty="0" smtClean="0"/>
              <a:t>2 tasks </a:t>
            </a:r>
            <a:r>
              <a:rPr lang="en-US" dirty="0"/>
              <a:t>on IBL/ITK </a:t>
            </a:r>
            <a:r>
              <a:rPr lang="en-US" dirty="0" err="1"/>
              <a:t>digi+reco</a:t>
            </a:r>
            <a:r>
              <a:rPr lang="en-US" dirty="0"/>
              <a:t> </a:t>
            </a:r>
            <a:r>
              <a:rPr lang="en-US" dirty="0" err="1"/>
              <a:t>bugfix</a:t>
            </a:r>
            <a:r>
              <a:rPr lang="en-US" dirty="0"/>
              <a:t> (</a:t>
            </a:r>
            <a:r>
              <a:rPr lang="en-US" dirty="0" err="1"/>
              <a:t>ttbar</a:t>
            </a:r>
            <a:r>
              <a:rPr lang="en-US" dirty="0"/>
              <a:t> only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1) Test of simulation in 17.7.3.1, which will be used for DC14.</a:t>
            </a:r>
          </a:p>
          <a:p>
            <a:pPr lvl="1"/>
            <a:r>
              <a:rPr lang="en-US" dirty="0"/>
              <a:t>Without pileup and no changes expected.</a:t>
            </a:r>
          </a:p>
          <a:p>
            <a:pPr lvl="1"/>
            <a:r>
              <a:rPr lang="en-US" dirty="0"/>
              <a:t>Test: s1860_s1862_r5143 (17.7.3.1, 17.3.12.1) - GEO-21-00-03, FS off </a:t>
            </a:r>
          </a:p>
          <a:p>
            <a:pPr lvl="1"/>
            <a:r>
              <a:rPr lang="en-US" dirty="0"/>
              <a:t>Ref: s1859_s1862_r5143 (17.7.1.2, 17.3.12.1) - GEO-21-00-03, FS off</a:t>
            </a:r>
          </a:p>
          <a:p>
            <a:pPr lvl="1"/>
            <a:r>
              <a:rPr lang="en-US" dirty="0">
                <a:hlinkClick r:id="rId2"/>
              </a:rPr>
              <a:t>ATLPHYSVAL-39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(2) Check impact of frozen showers in </a:t>
            </a:r>
            <a:r>
              <a:rPr lang="en-US" dirty="0" smtClean="0"/>
              <a:t>17.7.3.1 </a:t>
            </a:r>
            <a:r>
              <a:rPr lang="en-US" dirty="0"/>
              <a:t>(w/o pileup)</a:t>
            </a:r>
          </a:p>
          <a:p>
            <a:pPr lvl="1"/>
            <a:r>
              <a:rPr lang="en-US" dirty="0" smtClean="0"/>
              <a:t>Ref </a:t>
            </a:r>
            <a:r>
              <a:rPr lang="en-US" dirty="0"/>
              <a:t>is test from task 1.  Similar changes expected to last FS </a:t>
            </a:r>
            <a:r>
              <a:rPr lang="en-US" dirty="0" smtClean="0"/>
              <a:t>validation</a:t>
            </a:r>
            <a:endParaRPr lang="en-US" dirty="0"/>
          </a:p>
          <a:p>
            <a:pPr lvl="1"/>
            <a:r>
              <a:rPr lang="en-US" dirty="0"/>
              <a:t>Test: s1861_s1862_r5143 (17.7.3.1, 17.3.12.1) - GEO-21-00-03, FS on</a:t>
            </a:r>
          </a:p>
          <a:p>
            <a:pPr lvl="1"/>
            <a:r>
              <a:rPr lang="en-US" dirty="0"/>
              <a:t>Ref: s1860_s1862_r5143 (17.7.3.1, 17.3.12.1) - GEO-21-00-03, FS off</a:t>
            </a:r>
          </a:p>
          <a:p>
            <a:pPr lvl="1"/>
            <a:r>
              <a:rPr lang="en-US" dirty="0">
                <a:hlinkClick r:id="rId2"/>
              </a:rPr>
              <a:t>ATLPHYSVAL-39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20218"/>
      </p:ext>
    </p:extLst>
  </p:cSld>
  <p:clrMapOvr>
    <a:masterClrMapping/>
  </p:clrMapOvr>
  <p:transition xmlns:p14="http://schemas.microsoft.com/office/powerpoint/2010/main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663002"/>
          </a:xfrm>
        </p:spPr>
        <p:txBody>
          <a:bodyPr/>
          <a:lstStyle/>
          <a:p>
            <a:r>
              <a:rPr lang="en-US" sz="4700" dirty="0" smtClean="0"/>
              <a:t>Upcoming Validations (2)</a:t>
            </a:r>
            <a:endParaRPr lang="en-US" sz="4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46452"/>
            <a:ext cx="8382000" cy="5479705"/>
          </a:xfrm>
        </p:spPr>
        <p:txBody>
          <a:bodyPr/>
          <a:lstStyle/>
          <a:p>
            <a:r>
              <a:rPr lang="en-US" dirty="0" smtClean="0"/>
              <a:t>Validation of new TRT </a:t>
            </a:r>
            <a:r>
              <a:rPr lang="en-US" dirty="0" err="1" smtClean="0"/>
              <a:t>digi+reco</a:t>
            </a:r>
            <a:r>
              <a:rPr lang="en-US" dirty="0" smtClean="0"/>
              <a:t> code in 17.3.12.Y</a:t>
            </a:r>
          </a:p>
          <a:p>
            <a:pPr lvl="1"/>
            <a:r>
              <a:rPr lang="en-US" dirty="0" smtClean="0"/>
              <a:t>In parallel with run-</a:t>
            </a:r>
            <a:r>
              <a:rPr lang="en-US" dirty="0" err="1" smtClean="0"/>
              <a:t>dep</a:t>
            </a:r>
            <a:r>
              <a:rPr lang="en-US" dirty="0" smtClean="0"/>
              <a:t> conditions tests as requires new conditions tag</a:t>
            </a:r>
          </a:p>
          <a:p>
            <a:pPr lvl="1"/>
            <a:r>
              <a:rPr lang="en-US" dirty="0">
                <a:hlinkClick r:id="rId2"/>
              </a:rPr>
              <a:t>ATLPHYSVAL-34</a:t>
            </a:r>
            <a:endParaRPr lang="en-US" dirty="0"/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Waiting for cache</a:t>
            </a:r>
          </a:p>
          <a:p>
            <a:r>
              <a:rPr lang="en-US" sz="2300" dirty="0" smtClean="0"/>
              <a:t>Check new GEO naming for </a:t>
            </a:r>
            <a:r>
              <a:rPr lang="en-US" sz="2300" dirty="0" err="1" smtClean="0"/>
              <a:t>simul</a:t>
            </a:r>
            <a:r>
              <a:rPr lang="en-US" sz="2300" dirty="0" smtClean="0"/>
              <a:t> (17.7.3.1) &amp; </a:t>
            </a:r>
            <a:r>
              <a:rPr lang="en-US" sz="2300" dirty="0" err="1" smtClean="0"/>
              <a:t>digi+reco</a:t>
            </a:r>
            <a:r>
              <a:rPr lang="en-US" sz="2300" dirty="0" smtClean="0"/>
              <a:t> (17.3.12.2) </a:t>
            </a:r>
            <a:endParaRPr lang="en-US" sz="2300" dirty="0"/>
          </a:p>
          <a:p>
            <a:pPr lvl="1"/>
            <a:r>
              <a:rPr lang="en-US" dirty="0" smtClean="0"/>
              <a:t>Depends on if get results of TAG-level validation before holidays.</a:t>
            </a:r>
          </a:p>
          <a:p>
            <a:pPr lvl="1"/>
            <a:r>
              <a:rPr lang="en-US" dirty="0" smtClean="0">
                <a:hlinkClick r:id="rId3"/>
              </a:rPr>
              <a:t>ATLPHYSVAL-43</a:t>
            </a:r>
            <a:endParaRPr lang="en-US" sz="1000" dirty="0"/>
          </a:p>
          <a:p>
            <a:r>
              <a:rPr lang="en-US" dirty="0" smtClean="0"/>
              <a:t>Check </a:t>
            </a:r>
            <a:r>
              <a:rPr lang="en-US" dirty="0" err="1"/>
              <a:t>digi+reco</a:t>
            </a:r>
            <a:r>
              <a:rPr lang="en-US" dirty="0"/>
              <a:t> in </a:t>
            </a:r>
            <a:r>
              <a:rPr lang="en-US" dirty="0" smtClean="0"/>
              <a:t>17.3.12.1</a:t>
            </a:r>
            <a:endParaRPr lang="en-US" dirty="0"/>
          </a:p>
          <a:p>
            <a:pPr lvl="1"/>
            <a:r>
              <a:rPr lang="en-US" dirty="0" smtClean="0"/>
              <a:t>Plan to properly validate by comparing to last validated </a:t>
            </a:r>
            <a:r>
              <a:rPr lang="en-US" dirty="0" err="1" smtClean="0"/>
              <a:t>digi+reco</a:t>
            </a:r>
            <a:endParaRPr lang="en-US" dirty="0" smtClean="0"/>
          </a:p>
          <a:p>
            <a:pPr lvl="2"/>
            <a:r>
              <a:rPr lang="en-US" dirty="0" smtClean="0"/>
              <a:t>Already needed to use for 17.7.3.1 </a:t>
            </a:r>
            <a:r>
              <a:rPr lang="en-US" dirty="0" err="1" smtClean="0"/>
              <a:t>simul</a:t>
            </a:r>
            <a:r>
              <a:rPr lang="en-US" dirty="0" smtClean="0"/>
              <a:t> validation (new GEO + 64 bit ID) 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Sample A done with GEO-20 to compare to validated 17.2.12.1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Do we want to redo?</a:t>
            </a:r>
          </a:p>
          <a:p>
            <a:pPr lvl="2"/>
            <a:r>
              <a:rPr lang="en-US" dirty="0" smtClean="0">
                <a:solidFill>
                  <a:srgbClr val="7F7F7F"/>
                </a:solidFill>
              </a:rPr>
              <a:t>GEO-21?</a:t>
            </a:r>
          </a:p>
          <a:p>
            <a:pPr lvl="2"/>
            <a:r>
              <a:rPr lang="en-US" dirty="0" smtClean="0">
                <a:solidFill>
                  <a:srgbClr val="7F7F7F"/>
                </a:solidFill>
              </a:rPr>
              <a:t>Pileup?</a:t>
            </a:r>
          </a:p>
          <a:p>
            <a:pPr lvl="2"/>
            <a:r>
              <a:rPr lang="en-US" dirty="0" smtClean="0">
                <a:solidFill>
                  <a:srgbClr val="7F7F7F"/>
                </a:solidFill>
              </a:rPr>
              <a:t>New </a:t>
            </a:r>
            <a:r>
              <a:rPr lang="en-US" dirty="0" err="1" smtClean="0">
                <a:solidFill>
                  <a:srgbClr val="7F7F7F"/>
                </a:solidFill>
              </a:rPr>
              <a:t>Reco_tf.py</a:t>
            </a:r>
            <a:r>
              <a:rPr lang="en-US" dirty="0" smtClean="0">
                <a:solidFill>
                  <a:srgbClr val="7F7F7F"/>
                </a:solidFill>
              </a:rPr>
              <a:t> (being validated in separate tasks – see next slide)</a:t>
            </a:r>
          </a:p>
          <a:p>
            <a:pPr lvl="1"/>
            <a:r>
              <a:rPr lang="en-US" dirty="0" smtClean="0">
                <a:hlinkClick r:id="rId4"/>
              </a:rPr>
              <a:t>ATLPHYSVAL</a:t>
            </a:r>
            <a:r>
              <a:rPr lang="en-US" dirty="0">
                <a:hlinkClick r:id="rId4"/>
              </a:rPr>
              <a:t>-45</a:t>
            </a:r>
            <a:endParaRPr lang="en-US" dirty="0"/>
          </a:p>
          <a:p>
            <a:pPr marL="517525" lvl="1" indent="0">
              <a:buNone/>
            </a:pPr>
            <a:endParaRPr lang="en-US" sz="500" dirty="0" smtClean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18/12/2013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87268"/>
      </p:ext>
    </p:extLst>
  </p:cSld>
  <p:clrMapOvr>
    <a:masterClrMapping/>
  </p:clrMapOvr>
  <p:transition xmlns:p14="http://schemas.microsoft.com/office/powerpoint/2010/main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Validations (3)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09952"/>
            <a:ext cx="8382000" cy="5144998"/>
          </a:xfrm>
        </p:spPr>
        <p:txBody>
          <a:bodyPr/>
          <a:lstStyle/>
          <a:p>
            <a:r>
              <a:rPr lang="en-US" dirty="0" smtClean="0"/>
              <a:t>Validation </a:t>
            </a:r>
            <a:r>
              <a:rPr lang="en-US" dirty="0"/>
              <a:t>of new </a:t>
            </a:r>
            <a:r>
              <a:rPr lang="en-US" dirty="0" err="1"/>
              <a:t>Reco_tf.py</a:t>
            </a:r>
            <a:r>
              <a:rPr lang="en-US" dirty="0"/>
              <a:t> and </a:t>
            </a:r>
            <a:r>
              <a:rPr lang="en-US" dirty="0" err="1"/>
              <a:t>Digi_tf.py</a:t>
            </a:r>
            <a:r>
              <a:rPr lang="en-US" dirty="0"/>
              <a:t> in </a:t>
            </a:r>
            <a:r>
              <a:rPr lang="en-US" dirty="0" smtClean="0"/>
              <a:t>17.2.12.1</a:t>
            </a:r>
            <a:endParaRPr lang="en-US" dirty="0"/>
          </a:p>
          <a:p>
            <a:pPr lvl="1"/>
            <a:r>
              <a:rPr lang="en-US" dirty="0"/>
              <a:t>Two tests: </a:t>
            </a:r>
            <a:r>
              <a:rPr lang="en-US" dirty="0" err="1"/>
              <a:t>digi</a:t>
            </a:r>
            <a:r>
              <a:rPr lang="en-US" dirty="0"/>
              <a:t> and </a:t>
            </a:r>
            <a:r>
              <a:rPr lang="en-US" dirty="0" err="1"/>
              <a:t>reco</a:t>
            </a:r>
            <a:r>
              <a:rPr lang="en-US" dirty="0"/>
              <a:t> in two separate steps or one combined step</a:t>
            </a:r>
          </a:p>
          <a:p>
            <a:pPr lvl="1"/>
            <a:r>
              <a:rPr lang="en-US" dirty="0">
                <a:hlinkClick r:id="rId2"/>
              </a:rPr>
              <a:t>ATLPHYSVAL-</a:t>
            </a:r>
            <a:r>
              <a:rPr lang="en-US" dirty="0" smtClean="0">
                <a:hlinkClick r:id="rId2"/>
              </a:rPr>
              <a:t>56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Sample A </a:t>
            </a:r>
            <a:r>
              <a:rPr lang="en-US" dirty="0" err="1" smtClean="0">
                <a:solidFill>
                  <a:schemeClr val="accent5"/>
                </a:solidFill>
              </a:rPr>
              <a:t>reco</a:t>
            </a:r>
            <a:r>
              <a:rPr lang="en-US" dirty="0" smtClean="0">
                <a:solidFill>
                  <a:schemeClr val="accent5"/>
                </a:solidFill>
              </a:rPr>
              <a:t> running</a:t>
            </a:r>
          </a:p>
          <a:p>
            <a:r>
              <a:rPr lang="en-US" dirty="0"/>
              <a:t>Validate updated IBL GEO + code (2 steps) for run 2 DC14</a:t>
            </a:r>
          </a:p>
          <a:p>
            <a:pPr lvl="1"/>
            <a:r>
              <a:rPr lang="ro-RO" dirty="0">
                <a:hlinkClick r:id="rId3"/>
              </a:rPr>
              <a:t>ATLASPHYSVAL-33</a:t>
            </a:r>
            <a:r>
              <a:rPr lang="ro-RO" dirty="0"/>
              <a:t>: simul &amp; digi+reco in 17.3</a:t>
            </a:r>
            <a:r>
              <a:rPr lang="ro-RO" dirty="0">
                <a:solidFill>
                  <a:srgbClr val="800000"/>
                </a:solidFill>
              </a:rPr>
              <a:t>.</a:t>
            </a:r>
            <a:r>
              <a:rPr lang="ro-RO" dirty="0"/>
              <a:t>12.1</a:t>
            </a:r>
          </a:p>
          <a:p>
            <a:pPr lvl="1"/>
            <a:r>
              <a:rPr lang="en-US" dirty="0">
                <a:hlinkClick r:id="rId4"/>
              </a:rPr>
              <a:t>ATLASPHYSVAL-15</a:t>
            </a:r>
            <a:r>
              <a:rPr lang="en-US" dirty="0"/>
              <a:t>: </a:t>
            </a:r>
            <a:r>
              <a:rPr lang="en-US" dirty="0" err="1"/>
              <a:t>simul</a:t>
            </a:r>
            <a:r>
              <a:rPr lang="en-US" dirty="0"/>
              <a:t> in </a:t>
            </a:r>
            <a:r>
              <a:rPr lang="en-US" dirty="0" smtClean="0"/>
              <a:t>17.7.3.1 </a:t>
            </a:r>
            <a:r>
              <a:rPr lang="en-US" dirty="0"/>
              <a:t>&amp; </a:t>
            </a:r>
            <a:r>
              <a:rPr lang="en-US" dirty="0" err="1"/>
              <a:t>digi+reco</a:t>
            </a:r>
            <a:r>
              <a:rPr lang="en-US" dirty="0"/>
              <a:t> in </a:t>
            </a:r>
            <a:r>
              <a:rPr lang="en-US" dirty="0" smtClean="0"/>
              <a:t>17.3.12.Y</a:t>
            </a:r>
          </a:p>
          <a:p>
            <a:pPr lvl="1"/>
            <a:r>
              <a:rPr lang="en-US" dirty="0" smtClean="0"/>
              <a:t>Still two steps?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Waiting for </a:t>
            </a:r>
            <a:r>
              <a:rPr lang="en-US" dirty="0" err="1" smtClean="0">
                <a:solidFill>
                  <a:srgbClr val="800000"/>
                </a:solidFill>
              </a:rPr>
              <a:t>digi+reco</a:t>
            </a:r>
            <a:r>
              <a:rPr lang="en-US" dirty="0" smtClean="0">
                <a:solidFill>
                  <a:srgbClr val="800000"/>
                </a:solidFill>
              </a:rPr>
              <a:t> cache</a:t>
            </a:r>
          </a:p>
          <a:p>
            <a:r>
              <a:rPr lang="en-US" dirty="0" smtClean="0"/>
              <a:t>Validation </a:t>
            </a:r>
            <a:r>
              <a:rPr lang="en-US" dirty="0"/>
              <a:t>of overlay in </a:t>
            </a:r>
            <a:r>
              <a:rPr lang="en-US" dirty="0" smtClean="0"/>
              <a:t>17.2.11.15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/>
              <a:t>Will have two references: previous overlay + standard MC12 </a:t>
            </a:r>
            <a:r>
              <a:rPr lang="en-US" dirty="0" err="1"/>
              <a:t>simul</a:t>
            </a:r>
            <a:endParaRPr lang="en-US" dirty="0"/>
          </a:p>
          <a:p>
            <a:pPr lvl="2"/>
            <a:r>
              <a:rPr lang="en-US" dirty="0"/>
              <a:t>Since overlay samples only use HCP data a pile up reweighting is needed</a:t>
            </a:r>
          </a:p>
          <a:p>
            <a:pPr lvl="2"/>
            <a:r>
              <a:rPr lang="en-US" dirty="0"/>
              <a:t>HCP GRL must also be applied to the overlay ones  (since comes from data)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Sample A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</a:p>
          <a:p>
            <a:pPr lvl="1"/>
            <a:r>
              <a:rPr lang="en-US" dirty="0" smtClean="0">
                <a:hlinkClick r:id="rId5"/>
              </a:rPr>
              <a:t>ATLASPHYSVAL</a:t>
            </a:r>
            <a:r>
              <a:rPr lang="en-US" dirty="0">
                <a:hlinkClick r:id="rId5"/>
              </a:rPr>
              <a:t>-49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dirty="0" smtClean="0"/>
              <a:t>18/12/2013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14715"/>
      </p:ext>
    </p:extLst>
  </p:cSld>
  <p:clrMapOvr>
    <a:masterClrMapping/>
  </p:clrMapOvr>
  <p:transition xmlns:p14="http://schemas.microsoft.com/office/powerpoint/2010/main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Validations (4)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09952"/>
            <a:ext cx="8382000" cy="1353191"/>
          </a:xfrm>
        </p:spPr>
        <p:txBody>
          <a:bodyPr/>
          <a:lstStyle/>
          <a:p>
            <a:r>
              <a:rPr lang="en-US" dirty="0"/>
              <a:t>Validation of ITK in 17.7.3.1</a:t>
            </a:r>
          </a:p>
          <a:p>
            <a:pPr lvl="1"/>
            <a:r>
              <a:rPr lang="en-US" dirty="0"/>
              <a:t>Needed to allow non-Gaussian </a:t>
            </a:r>
            <a:r>
              <a:rPr lang="en-US" dirty="0" err="1"/>
              <a:t>beamspot</a:t>
            </a:r>
            <a:r>
              <a:rPr lang="en-US" dirty="0"/>
              <a:t>. 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Slightly longer term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ATLPHYSVAL-</a:t>
            </a:r>
            <a:r>
              <a:rPr lang="en-US" dirty="0" smtClean="0">
                <a:hlinkClick r:id="rId2"/>
              </a:rPr>
              <a:t>53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26287"/>
      </p:ext>
    </p:extLst>
  </p:cSld>
  <p:clrMapOvr>
    <a:masterClrMapping/>
  </p:clrMapOvr>
  <p:transition xmlns:p14="http://schemas.microsoft.com/office/powerpoint/2010/main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Meeting Plans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48052"/>
            <a:ext cx="8382000" cy="5889816"/>
          </a:xfrm>
        </p:spPr>
        <p:txBody>
          <a:bodyPr/>
          <a:lstStyle/>
          <a:p>
            <a:r>
              <a:rPr lang="en-US" dirty="0" smtClean="0"/>
              <a:t>What are priorities for first post-Christmas meeting?</a:t>
            </a:r>
          </a:p>
          <a:p>
            <a:pPr lvl="1"/>
            <a:r>
              <a:rPr lang="en-US" dirty="0" smtClean="0"/>
              <a:t>Monday 13</a:t>
            </a:r>
            <a:r>
              <a:rPr lang="en-US" baseline="30000" dirty="0" smtClean="0"/>
              <a:t>th</a:t>
            </a:r>
            <a:r>
              <a:rPr lang="en-US" dirty="0" smtClean="0"/>
              <a:t> Jan (brought forward to gain some time)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Possible tasks (samples available or can be run over holiday):</a:t>
            </a:r>
          </a:p>
          <a:p>
            <a:pPr lvl="1"/>
            <a:r>
              <a:rPr lang="en-US" dirty="0" smtClean="0"/>
              <a:t>AFII simulation 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digi</a:t>
            </a:r>
            <a:r>
              <a:rPr lang="en-US" dirty="0" smtClean="0"/>
              <a:t> and </a:t>
            </a:r>
            <a:r>
              <a:rPr lang="en-US" dirty="0" err="1" smtClean="0"/>
              <a:t>reco</a:t>
            </a:r>
            <a:r>
              <a:rPr lang="en-US" dirty="0" smtClean="0"/>
              <a:t> transforms</a:t>
            </a:r>
          </a:p>
          <a:p>
            <a:pPr lvl="1"/>
            <a:r>
              <a:rPr lang="en-US" dirty="0" smtClean="0"/>
              <a:t>17.3.12.1 </a:t>
            </a:r>
            <a:r>
              <a:rPr lang="en-US" dirty="0" err="1" smtClean="0"/>
              <a:t>digi+reco</a:t>
            </a:r>
            <a:endParaRPr lang="en-US" dirty="0" smtClean="0"/>
          </a:p>
          <a:p>
            <a:pPr lvl="1"/>
            <a:r>
              <a:rPr lang="en-US" dirty="0" smtClean="0"/>
              <a:t>Run</a:t>
            </a:r>
            <a:r>
              <a:rPr lang="en-US" dirty="0"/>
              <a:t>-dependent conditions in </a:t>
            </a:r>
            <a:r>
              <a:rPr lang="en-US" dirty="0" smtClean="0"/>
              <a:t>MC12b</a:t>
            </a:r>
          </a:p>
          <a:p>
            <a:pPr lvl="1"/>
            <a:r>
              <a:rPr lang="en-US" dirty="0" smtClean="0"/>
              <a:t>New GEO naming (depending on TAG-validation)</a:t>
            </a:r>
          </a:p>
          <a:p>
            <a:pPr lvl="1"/>
            <a:r>
              <a:rPr lang="en-US" dirty="0" smtClean="0"/>
              <a:t>Overlay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Maybe slightly too many for one meeting</a:t>
            </a:r>
          </a:p>
          <a:p>
            <a:pPr lvl="1"/>
            <a:r>
              <a:rPr lang="en-US" dirty="0" smtClean="0"/>
              <a:t>Might squeeze in if don’t need to do GEO-naming</a:t>
            </a:r>
          </a:p>
          <a:p>
            <a:pPr lvl="1"/>
            <a:r>
              <a:rPr lang="en-US" dirty="0" smtClean="0"/>
              <a:t>Should really get overlay done</a:t>
            </a:r>
          </a:p>
          <a:p>
            <a:pPr lvl="1"/>
            <a:r>
              <a:rPr lang="en-US" dirty="0" smtClean="0"/>
              <a:t>If we need to postpone something, which one?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56591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Validations 18/12/</a:t>
            </a:r>
            <a:r>
              <a:rPr lang="en-US" dirty="0" smtClean="0"/>
              <a:t>13: DC14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09952"/>
            <a:ext cx="8382000" cy="5400452"/>
          </a:xfrm>
        </p:spPr>
        <p:txBody>
          <a:bodyPr/>
          <a:lstStyle/>
          <a:p>
            <a:r>
              <a:rPr lang="en-US" dirty="0"/>
              <a:t>(3) Several technical simulation changes for </a:t>
            </a:r>
            <a:r>
              <a:rPr lang="en-US" dirty="0" smtClean="0"/>
              <a:t>17.7.3.1</a:t>
            </a:r>
            <a:r>
              <a:rPr lang="en-US" dirty="0"/>
              <a:t>/</a:t>
            </a:r>
            <a:r>
              <a:rPr lang="en-US" dirty="0" smtClean="0"/>
              <a:t>.2</a:t>
            </a:r>
            <a:endParaRPr lang="en-US" dirty="0"/>
          </a:p>
          <a:p>
            <a:pPr lvl="1"/>
            <a:r>
              <a:rPr lang="en-US" dirty="0" err="1"/>
              <a:t>AthenaMP</a:t>
            </a:r>
            <a:r>
              <a:rPr lang="en-US" dirty="0"/>
              <a:t>-II, New GEO tag naming, SLC6 release.  </a:t>
            </a:r>
          </a:p>
          <a:p>
            <a:pPr lvl="1"/>
            <a:r>
              <a:rPr lang="en-US" dirty="0"/>
              <a:t>Reference is the test from task 1.  No changes expected in all cases.</a:t>
            </a:r>
          </a:p>
          <a:p>
            <a:pPr lvl="1"/>
            <a:r>
              <a:rPr lang="en-US" dirty="0"/>
              <a:t>Test 1: (</a:t>
            </a:r>
            <a:r>
              <a:rPr lang="en-US" dirty="0" err="1"/>
              <a:t>AthenaMP</a:t>
            </a:r>
            <a:r>
              <a:rPr lang="en-US" dirty="0"/>
              <a:t>): s1860_s1862_r5143 (17.7.3.1, 17.3.12.1) - 			     GEO-21-00-03, FS off, no pileup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2: (SLC6):  s1866_s1862_r5143 (17.7.3.2, 17.3.12.1) - 			           GEO-21-00-03, FS off, no pileup</a:t>
            </a:r>
          </a:p>
          <a:p>
            <a:pPr lvl="1"/>
            <a:r>
              <a:rPr lang="en-US" strike="sngStrike" dirty="0"/>
              <a:t>Test 3: (GEO naming):  s1865_s18XX_r51XX (17.7.3.2, </a:t>
            </a:r>
            <a:r>
              <a:rPr lang="en-US" strike="sngStrike" dirty="0" smtClean="0"/>
              <a:t>17.3.12.2) </a:t>
            </a:r>
            <a:r>
              <a:rPr lang="en-US" dirty="0"/>
              <a:t>- 			       </a:t>
            </a:r>
            <a:r>
              <a:rPr lang="en-US" strike="sngStrike" dirty="0"/>
              <a:t>  GEO-21-00-03, FS off, no pileup</a:t>
            </a:r>
          </a:p>
          <a:p>
            <a:pPr lvl="1"/>
            <a:r>
              <a:rPr lang="en-US" dirty="0"/>
              <a:t>Ref: s1860_s1862_r5143 (17.7.3.1, 17.3.12.1) - GEO-21-00-03, FS off</a:t>
            </a:r>
          </a:p>
          <a:p>
            <a:pPr lvl="1"/>
            <a:r>
              <a:rPr lang="en-US" dirty="0">
                <a:hlinkClick r:id="rId2"/>
              </a:rPr>
              <a:t>ATLPHYSVAL-</a:t>
            </a:r>
            <a:r>
              <a:rPr lang="en-US" dirty="0" smtClean="0">
                <a:hlinkClick r:id="rId2"/>
              </a:rPr>
              <a:t>39</a:t>
            </a:r>
            <a:endParaRPr lang="en-US" dirty="0" smtClean="0"/>
          </a:p>
          <a:p>
            <a:pPr lvl="1"/>
            <a:endParaRPr lang="en-US" sz="600" dirty="0"/>
          </a:p>
          <a:p>
            <a:r>
              <a:rPr lang="en-US" dirty="0" smtClean="0"/>
              <a:t>Geo naming task not run in time due to crash in HITS merging</a:t>
            </a:r>
          </a:p>
          <a:p>
            <a:pPr lvl="1"/>
            <a:r>
              <a:rPr lang="en-US" dirty="0" smtClean="0"/>
              <a:t>Fixed in 17.6.51.2 (thanks for quick turn around)</a:t>
            </a:r>
          </a:p>
          <a:p>
            <a:pPr lvl="1"/>
            <a:r>
              <a:rPr lang="en-US" dirty="0" smtClean="0"/>
              <a:t>Running merging and </a:t>
            </a:r>
            <a:r>
              <a:rPr lang="en-US" dirty="0" err="1" smtClean="0"/>
              <a:t>digi+reco</a:t>
            </a:r>
            <a:r>
              <a:rPr lang="en-US" dirty="0" smtClean="0"/>
              <a:t> for </a:t>
            </a:r>
            <a:r>
              <a:rPr lang="en-US" dirty="0" err="1" smtClean="0"/>
              <a:t>ttbar</a:t>
            </a:r>
            <a:r>
              <a:rPr lang="en-US" dirty="0" smtClean="0"/>
              <a:t> scout</a:t>
            </a:r>
          </a:p>
          <a:p>
            <a:pPr lvl="1"/>
            <a:r>
              <a:rPr lang="en-US" dirty="0" smtClean="0"/>
              <a:t>Hoping to be able to have TAG-level comparison by Friday</a:t>
            </a:r>
          </a:p>
          <a:p>
            <a:pPr lvl="1"/>
            <a:r>
              <a:rPr lang="en-US" dirty="0" smtClean="0"/>
              <a:t>Since this is only a technical change this would probably be sufficient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02578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Validations 18/12/</a:t>
            </a:r>
            <a:r>
              <a:rPr lang="en-US" dirty="0" smtClean="0"/>
              <a:t>13: IBL/ITK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723344"/>
          </a:xfrm>
        </p:spPr>
        <p:txBody>
          <a:bodyPr/>
          <a:lstStyle/>
          <a:p>
            <a:r>
              <a:rPr lang="en-US" dirty="0"/>
              <a:t>4) Check of vertex </a:t>
            </a:r>
            <a:r>
              <a:rPr lang="en-US" dirty="0" err="1"/>
              <a:t>bugfix</a:t>
            </a:r>
            <a:r>
              <a:rPr lang="en-US" dirty="0"/>
              <a:t> for ITK </a:t>
            </a:r>
            <a:r>
              <a:rPr lang="en-US" dirty="0" err="1"/>
              <a:t>digi+reco</a:t>
            </a:r>
            <a:r>
              <a:rPr lang="en-US" dirty="0"/>
              <a:t> in 17.3.10.1.  </a:t>
            </a:r>
          </a:p>
          <a:p>
            <a:pPr lvl="1"/>
            <a:r>
              <a:rPr lang="en-US" dirty="0"/>
              <a:t>Truth info accidentally used re-ordering the vertex container which may have caused a small bias in some samples, resulting in the primary vertex ID being more efficient than would be expected using usual sum(pT^2) criteria. </a:t>
            </a:r>
          </a:p>
          <a:p>
            <a:pPr lvl="1"/>
            <a:r>
              <a:rPr lang="en-US" dirty="0"/>
              <a:t>Only small changes in vertex efficiency expected</a:t>
            </a:r>
          </a:p>
          <a:p>
            <a:pPr lvl="1"/>
            <a:r>
              <a:rPr lang="en-US" dirty="0"/>
              <a:t>Test: s1636_r5087 (17.3.10.1,AtlasProductuion) - No pileup, </a:t>
            </a:r>
            <a:r>
              <a:rPr lang="en-US" dirty="0" err="1"/>
              <a:t>ttbar</a:t>
            </a:r>
            <a:r>
              <a:rPr lang="en-US" dirty="0"/>
              <a:t> only</a:t>
            </a:r>
          </a:p>
          <a:p>
            <a:pPr lvl="1"/>
            <a:r>
              <a:rPr lang="en-US" dirty="0"/>
              <a:t>Reference: s1636_r4528 (17.3.10.1,AtlasProductuion) - No pileup</a:t>
            </a:r>
          </a:p>
          <a:p>
            <a:pPr lvl="1"/>
            <a:r>
              <a:rPr lang="en-US" dirty="0">
                <a:hlinkClick r:id="rId2"/>
              </a:rPr>
              <a:t>ATLPHYSVAL-52</a:t>
            </a:r>
            <a:endParaRPr lang="en-US" dirty="0"/>
          </a:p>
          <a:p>
            <a:pPr lvl="1"/>
            <a:endParaRPr lang="en-US" sz="600" dirty="0"/>
          </a:p>
          <a:p>
            <a:r>
              <a:rPr lang="en-US" dirty="0"/>
              <a:t>(5) Check of vertex </a:t>
            </a:r>
            <a:r>
              <a:rPr lang="en-US" dirty="0" err="1"/>
              <a:t>bugfix</a:t>
            </a:r>
            <a:r>
              <a:rPr lang="en-US" dirty="0"/>
              <a:t> for IBL </a:t>
            </a:r>
            <a:r>
              <a:rPr lang="en-US" dirty="0" err="1"/>
              <a:t>digi+reco</a:t>
            </a:r>
            <a:r>
              <a:rPr lang="en-US" dirty="0"/>
              <a:t> in 17.3.10.1.1  </a:t>
            </a:r>
          </a:p>
          <a:p>
            <a:pPr lvl="1"/>
            <a:r>
              <a:rPr lang="en-US" dirty="0"/>
              <a:t>Same issue as task 4.  Again small changes in vertex efficiency expected.</a:t>
            </a:r>
          </a:p>
          <a:p>
            <a:pPr lvl="1"/>
            <a:r>
              <a:rPr lang="en-US" dirty="0"/>
              <a:t>Test: s1638_r5119 (17.3.10.1</a:t>
            </a:r>
            <a:r>
              <a:rPr lang="en-US" b="1" dirty="0"/>
              <a:t>.1</a:t>
            </a:r>
            <a:r>
              <a:rPr lang="en-US" dirty="0"/>
              <a:t>,IBLProd) - No pileup, </a:t>
            </a:r>
            <a:r>
              <a:rPr lang="en-US" dirty="0" err="1"/>
              <a:t>ttbar</a:t>
            </a:r>
            <a:r>
              <a:rPr lang="en-US" dirty="0"/>
              <a:t> sample only</a:t>
            </a:r>
          </a:p>
          <a:p>
            <a:pPr lvl="1"/>
            <a:r>
              <a:rPr lang="en-US" dirty="0"/>
              <a:t>Reference: s1638_r4514 (17.3.10.1</a:t>
            </a:r>
            <a:r>
              <a:rPr lang="en-US" b="1" dirty="0"/>
              <a:t>.1</a:t>
            </a:r>
            <a:r>
              <a:rPr lang="en-US" dirty="0"/>
              <a:t>,IBLProd) - No pileup</a:t>
            </a:r>
          </a:p>
          <a:p>
            <a:pPr lvl="1"/>
            <a:r>
              <a:rPr lang="en-US" dirty="0">
                <a:hlinkClick r:id="rId2"/>
              </a:rPr>
              <a:t>ATLPHYSVAL-</a:t>
            </a:r>
            <a:r>
              <a:rPr lang="en-US" dirty="0" smtClean="0">
                <a:hlinkClick r:id="rId2"/>
              </a:rPr>
              <a:t>52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29422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Validations 29/11/13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395323"/>
          </a:xfrm>
        </p:spPr>
        <p:txBody>
          <a:bodyPr/>
          <a:lstStyle/>
          <a:p>
            <a:r>
              <a:rPr lang="en-US" dirty="0"/>
              <a:t>(3) Validation of GEO-21 with MC11 configuration with pileup</a:t>
            </a:r>
          </a:p>
          <a:p>
            <a:pPr lvl="1"/>
            <a:r>
              <a:rPr lang="en-US" dirty="0"/>
              <a:t>Follow up on </a:t>
            </a:r>
            <a:r>
              <a:rPr lang="en-US" dirty="0" smtClean="0"/>
              <a:t>previous </a:t>
            </a:r>
            <a:r>
              <a:rPr lang="en-US" dirty="0"/>
              <a:t>validation </a:t>
            </a:r>
            <a:r>
              <a:rPr lang="en-US" dirty="0" smtClean="0"/>
              <a:t>of MC11 with GEO</a:t>
            </a:r>
            <a:r>
              <a:rPr lang="en-US" dirty="0"/>
              <a:t>-</a:t>
            </a:r>
            <a:r>
              <a:rPr lang="en-US" dirty="0" smtClean="0"/>
              <a:t>21 </a:t>
            </a:r>
            <a:r>
              <a:rPr lang="en-US" dirty="0"/>
              <a:t>without pileup </a:t>
            </a:r>
            <a:r>
              <a:rPr lang="en-US" dirty="0" smtClean="0"/>
              <a:t>a</a:t>
            </a:r>
            <a:endParaRPr lang="en-US" dirty="0"/>
          </a:p>
          <a:p>
            <a:pPr lvl="1"/>
            <a:r>
              <a:rPr lang="en-US" dirty="0" smtClean="0"/>
              <a:t>Test          </a:t>
            </a:r>
            <a:r>
              <a:rPr lang="en-US" dirty="0"/>
              <a:t>: s1786_r4980 (17.2.11.7.1, 17.0.7.3 with GEO-21)</a:t>
            </a:r>
          </a:p>
          <a:p>
            <a:pPr lvl="1"/>
            <a:r>
              <a:rPr lang="en-US" dirty="0"/>
              <a:t>Reference: s1372_r3043 (16.6.7.18, 17.0.5.6 with GEO-18) </a:t>
            </a:r>
          </a:p>
          <a:p>
            <a:pPr lvl="1"/>
            <a:r>
              <a:rPr lang="en-US" dirty="0">
                <a:hlinkClick r:id="rId2"/>
              </a:rPr>
              <a:t>ATLPHYSVAL-41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(4) Validation of </a:t>
            </a:r>
            <a:r>
              <a:rPr lang="en-US" dirty="0" err="1"/>
              <a:t>digi+reco</a:t>
            </a:r>
            <a:r>
              <a:rPr lang="en-US" dirty="0"/>
              <a:t> in 17.2.12.1 for mc12 prod (GEO-20)</a:t>
            </a:r>
          </a:p>
          <a:p>
            <a:pPr lvl="1"/>
            <a:r>
              <a:rPr lang="en-US" dirty="0"/>
              <a:t>Two tests: </a:t>
            </a:r>
            <a:endParaRPr lang="en-US" dirty="0" smtClean="0"/>
          </a:p>
          <a:p>
            <a:pPr lvl="2"/>
            <a:r>
              <a:rPr lang="en-US" dirty="0" smtClean="0"/>
              <a:t>r5079 </a:t>
            </a:r>
            <a:r>
              <a:rPr lang="en-US" dirty="0"/>
              <a:t>with the nominal configuration but </a:t>
            </a:r>
            <a:r>
              <a:rPr lang="en-US" dirty="0" err="1"/>
              <a:t>digi+reco</a:t>
            </a:r>
            <a:r>
              <a:rPr lang="en-US" dirty="0"/>
              <a:t> in the latest release </a:t>
            </a:r>
            <a:endParaRPr lang="en-US" dirty="0" smtClean="0"/>
          </a:p>
          <a:p>
            <a:pPr lvl="2"/>
            <a:r>
              <a:rPr lang="en-US" dirty="0" smtClean="0"/>
              <a:t>r5080 </a:t>
            </a:r>
            <a:r>
              <a:rPr lang="en-US" dirty="0"/>
              <a:t>which i</a:t>
            </a:r>
            <a:r>
              <a:rPr lang="en-US" dirty="0" smtClean="0"/>
              <a:t>ncludes </a:t>
            </a:r>
            <a:r>
              <a:rPr lang="en-US" dirty="0"/>
              <a:t>technical changes </a:t>
            </a:r>
            <a:r>
              <a:rPr lang="en-US" dirty="0" smtClean="0"/>
              <a:t>to </a:t>
            </a:r>
            <a:r>
              <a:rPr lang="en-US" dirty="0"/>
              <a:t>DB </a:t>
            </a:r>
            <a:r>
              <a:rPr lang="en-US" dirty="0" smtClean="0"/>
              <a:t>access </a:t>
            </a:r>
            <a:r>
              <a:rPr lang="en-US" dirty="0"/>
              <a:t>via frontier in </a:t>
            </a:r>
            <a:r>
              <a:rPr lang="en-US" dirty="0" err="1"/>
              <a:t>digi+</a:t>
            </a:r>
            <a:r>
              <a:rPr lang="en-US" dirty="0" err="1" smtClean="0"/>
              <a:t>reco</a:t>
            </a:r>
            <a:r>
              <a:rPr lang="en-US" dirty="0" smtClean="0"/>
              <a:t>  (including </a:t>
            </a:r>
            <a:r>
              <a:rPr lang="en-US" dirty="0"/>
              <a:t>trigger DB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Test1          : s1469_r5079 (17.2.0.2, 17.2.12.1)</a:t>
            </a:r>
          </a:p>
          <a:p>
            <a:pPr lvl="1"/>
            <a:r>
              <a:rPr lang="en-US" dirty="0"/>
              <a:t>Test2          : s1469_r5080 (17.2.0.2, 17.2.12.1)</a:t>
            </a:r>
          </a:p>
          <a:p>
            <a:pPr lvl="1"/>
            <a:r>
              <a:rPr lang="en-US" dirty="0"/>
              <a:t>Reference: s1469_r4764 (17.2.0.2, 17.2.11.1)</a:t>
            </a:r>
          </a:p>
          <a:p>
            <a:pPr lvl="1"/>
            <a:r>
              <a:rPr lang="en-US" dirty="0">
                <a:hlinkClick r:id="rId3"/>
              </a:rPr>
              <a:t>ATLPHYSVAL-50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65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59152"/>
            <a:ext cx="8382000" cy="3600986"/>
          </a:xfrm>
        </p:spPr>
        <p:txBody>
          <a:bodyPr/>
          <a:lstStyle/>
          <a:p>
            <a:r>
              <a:rPr lang="en-US" dirty="0" smtClean="0"/>
              <a:t>Have most results:</a:t>
            </a:r>
          </a:p>
          <a:p>
            <a:pPr lvl="1"/>
            <a:r>
              <a:rPr lang="en-US" dirty="0" smtClean="0"/>
              <a:t>Electrons, photons, MET, </a:t>
            </a:r>
            <a:r>
              <a:rPr lang="en-US" dirty="0" err="1" smtClean="0"/>
              <a:t>muons</a:t>
            </a:r>
            <a:r>
              <a:rPr lang="en-US" dirty="0" smtClean="0"/>
              <a:t> (except 1/4), tracking (except 4), secondary tracking, jets (except 4/5), tau (except 2/3), b-tagging, top (except 4), Higgs (except 4)</a:t>
            </a:r>
          </a:p>
          <a:p>
            <a:pPr lvl="1"/>
            <a:r>
              <a:rPr lang="en-US" dirty="0" smtClean="0"/>
              <a:t>Physics/CP groups really pushed hard to get this validated</a:t>
            </a:r>
          </a:p>
          <a:p>
            <a:r>
              <a:rPr lang="en-US" dirty="0" smtClean="0"/>
              <a:t>Still waiting for a few results:</a:t>
            </a:r>
          </a:p>
          <a:p>
            <a:pPr lvl="1"/>
            <a:r>
              <a:rPr lang="en-US" dirty="0" smtClean="0"/>
              <a:t>Jets(4/5), </a:t>
            </a:r>
            <a:r>
              <a:rPr lang="en-US" b="1" dirty="0" err="1" smtClean="0"/>
              <a:t>muons</a:t>
            </a:r>
            <a:r>
              <a:rPr lang="en-US" dirty="0" smtClean="0"/>
              <a:t> (1/4), tracking (4), </a:t>
            </a:r>
            <a:r>
              <a:rPr lang="en-US" b="1" dirty="0" smtClean="0"/>
              <a:t>tau</a:t>
            </a:r>
            <a:r>
              <a:rPr lang="en-US" dirty="0" smtClean="0"/>
              <a:t> (2/3), </a:t>
            </a:r>
            <a:r>
              <a:rPr lang="en-US" b="1" dirty="0" smtClean="0"/>
              <a:t>SUSY</a:t>
            </a:r>
            <a:r>
              <a:rPr lang="en-US" dirty="0" smtClean="0"/>
              <a:t>, top (4), Higgs (4), </a:t>
            </a:r>
            <a:r>
              <a:rPr lang="en-US" b="1" dirty="0" smtClean="0"/>
              <a:t>exotics</a:t>
            </a:r>
          </a:p>
          <a:p>
            <a:pPr lvl="2"/>
            <a:r>
              <a:rPr lang="en-US" sz="1600" dirty="0" smtClean="0"/>
              <a:t>Ones in bold </a:t>
            </a:r>
            <a:r>
              <a:rPr lang="en-US" sz="1600" dirty="0" err="1" smtClean="0"/>
              <a:t>relavent</a:t>
            </a:r>
            <a:r>
              <a:rPr lang="en-US" sz="1600" dirty="0" smtClean="0"/>
              <a:t> for DC14</a:t>
            </a:r>
            <a:r>
              <a:rPr lang="en-US" sz="1100" dirty="0" smtClean="0"/>
              <a:t> </a:t>
            </a:r>
          </a:p>
          <a:p>
            <a:r>
              <a:rPr lang="en-US" dirty="0" smtClean="0"/>
              <a:t>Things looking very good from what we can see so far for all DC14 tasks and IBL/ITK </a:t>
            </a:r>
            <a:r>
              <a:rPr lang="en-US" dirty="0" err="1" smtClean="0"/>
              <a:t>digi+reco</a:t>
            </a:r>
            <a:r>
              <a:rPr lang="en-US" dirty="0" smtClean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872"/>
            <a:ext cx="9144000" cy="19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326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17.7.3.1 Simulation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97252"/>
            <a:ext cx="5283200" cy="2899255"/>
          </a:xfrm>
        </p:spPr>
        <p:txBody>
          <a:bodyPr/>
          <a:lstStyle/>
          <a:p>
            <a:r>
              <a:rPr lang="en-US" dirty="0" smtClean="0"/>
              <a:t>In general</a:t>
            </a:r>
            <a:r>
              <a:rPr lang="en-US" dirty="0" smtClean="0"/>
              <a:t> </a:t>
            </a:r>
            <a:r>
              <a:rPr lang="en-US" dirty="0" smtClean="0"/>
              <a:t>looks good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-</a:t>
            </a:r>
            <a:r>
              <a:rPr lang="en-US" dirty="0" smtClean="0"/>
              <a:t>tag </a:t>
            </a:r>
            <a:r>
              <a:rPr lang="en-US" dirty="0" smtClean="0"/>
              <a:t>yellow but </a:t>
            </a:r>
            <a:r>
              <a:rPr lang="en-US" dirty="0" smtClean="0"/>
              <a:t>diffs </a:t>
            </a:r>
            <a:r>
              <a:rPr lang="en-US" dirty="0" smtClean="0"/>
              <a:t>similar to </a:t>
            </a:r>
            <a:r>
              <a:rPr lang="en-US" dirty="0" smtClean="0"/>
              <a:t>usual</a:t>
            </a:r>
          </a:p>
          <a:p>
            <a:r>
              <a:rPr lang="en-US" dirty="0" smtClean="0"/>
              <a:t>Largest diff seen is increase in </a:t>
            </a:r>
            <a:r>
              <a:rPr lang="en-US" dirty="0" err="1" smtClean="0"/>
              <a:t>muon</a:t>
            </a:r>
            <a:r>
              <a:rPr lang="en-US" dirty="0" smtClean="0"/>
              <a:t> efficiencies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Similar </a:t>
            </a:r>
            <a:r>
              <a:rPr lang="en-US" dirty="0" smtClean="0"/>
              <a:t>for all </a:t>
            </a:r>
            <a:r>
              <a:rPr lang="en-US" dirty="0" err="1" smtClean="0"/>
              <a:t>muon</a:t>
            </a:r>
            <a:r>
              <a:rPr lang="en-US" dirty="0" smtClean="0"/>
              <a:t> types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smtClean="0"/>
              <a:t>small </a:t>
            </a:r>
            <a:r>
              <a:rPr lang="en-US" dirty="0" smtClean="0"/>
              <a:t>diffs in tracking for ganged pixels, holes, </a:t>
            </a:r>
            <a:r>
              <a:rPr lang="en-US" dirty="0" smtClean="0"/>
              <a:t>outliers (true </a:t>
            </a:r>
            <a:r>
              <a:rPr lang="en-US" dirty="0" smtClean="0"/>
              <a:t>for all </a:t>
            </a:r>
            <a:r>
              <a:rPr lang="en-US" dirty="0" smtClean="0"/>
              <a:t>tasks)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96" y="3962400"/>
            <a:ext cx="2406603" cy="284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00" y="3949700"/>
            <a:ext cx="2616200" cy="2892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3962401"/>
            <a:ext cx="246196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539954"/>
            <a:ext cx="3378200" cy="32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05678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597900" cy="735012"/>
          </a:xfrm>
        </p:spPr>
        <p:txBody>
          <a:bodyPr/>
          <a:lstStyle/>
          <a:p>
            <a:r>
              <a:rPr lang="en-US" dirty="0" smtClean="0"/>
              <a:t>17.7.3.1 Simulation: </a:t>
            </a:r>
            <a:r>
              <a:rPr lang="en-US" dirty="0" err="1" smtClean="0"/>
              <a:t>AthenaMP</a:t>
            </a:r>
            <a:r>
              <a:rPr lang="en-US" dirty="0" smtClean="0"/>
              <a:t>/SLC6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008481"/>
          </a:xfrm>
        </p:spPr>
        <p:txBody>
          <a:bodyPr/>
          <a:lstStyle/>
          <a:p>
            <a:r>
              <a:rPr lang="en-US" dirty="0" smtClean="0"/>
              <a:t>Some small differences seen but pretty much all within stat uncertainties </a:t>
            </a:r>
          </a:p>
          <a:p>
            <a:pPr lvl="1"/>
            <a:r>
              <a:rPr lang="en-US" dirty="0" smtClean="0"/>
              <a:t>An example of a </a:t>
            </a:r>
            <a:r>
              <a:rPr lang="en-US" dirty="0" smtClean="0"/>
              <a:t>largest one seen </a:t>
            </a:r>
            <a:r>
              <a:rPr lang="en-US" dirty="0" smtClean="0"/>
              <a:t>for SLC6:  </a:t>
            </a:r>
            <a:r>
              <a:rPr lang="en-US" dirty="0" smtClean="0"/>
              <a:t>pixel </a:t>
            </a:r>
            <a:r>
              <a:rPr lang="en-US" dirty="0" smtClean="0"/>
              <a:t>holes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667000"/>
            <a:ext cx="3124200" cy="36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87132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 Showers in </a:t>
            </a:r>
            <a:r>
              <a:rPr lang="en-US" dirty="0" smtClean="0"/>
              <a:t>17.7.3.1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09952"/>
            <a:ext cx="8559800" cy="1346266"/>
          </a:xfrm>
        </p:spPr>
        <p:txBody>
          <a:bodyPr/>
          <a:lstStyle/>
          <a:p>
            <a:r>
              <a:rPr lang="en-US" sz="2350" dirty="0" smtClean="0"/>
              <a:t>Some diffs in E response (linearity/</a:t>
            </a:r>
            <a:r>
              <a:rPr lang="en-US" sz="2350" dirty="0" smtClean="0"/>
              <a:t>uniformity) </a:t>
            </a:r>
            <a:r>
              <a:rPr lang="en-US" sz="2350" dirty="0" smtClean="0"/>
              <a:t>for </a:t>
            </a:r>
            <a:r>
              <a:rPr lang="en-US" sz="2350" dirty="0" smtClean="0"/>
              <a:t>forward </a:t>
            </a:r>
            <a:r>
              <a:rPr lang="en-US" sz="2350" dirty="0" err="1" smtClean="0"/>
              <a:t>elecs</a:t>
            </a:r>
            <a:endParaRPr lang="en-US" sz="2350" dirty="0" smtClean="0"/>
          </a:p>
          <a:p>
            <a:pPr lvl="1"/>
            <a:r>
              <a:rPr lang="en-US" dirty="0" smtClean="0"/>
              <a:t>Uniformity (right) similar to seen in </a:t>
            </a:r>
            <a:r>
              <a:rPr lang="en-US" dirty="0" smtClean="0"/>
              <a:t>17.7.1.2</a:t>
            </a:r>
            <a:r>
              <a:rPr lang="en-US" dirty="0" smtClean="0"/>
              <a:t> validation (bottom)</a:t>
            </a:r>
            <a:endParaRPr lang="en-US" dirty="0" smtClean="0"/>
          </a:p>
          <a:p>
            <a:pPr lvl="1"/>
            <a:r>
              <a:rPr lang="en-US" dirty="0" smtClean="0"/>
              <a:t>Larger difference for linearity seen by </a:t>
            </a:r>
            <a:r>
              <a:rPr lang="en-US" dirty="0" err="1" smtClean="0"/>
              <a:t>egamma</a:t>
            </a:r>
            <a:r>
              <a:rPr lang="en-US" dirty="0" smtClean="0"/>
              <a:t> (left</a:t>
            </a:r>
            <a:r>
              <a:rPr lang="en-US" dirty="0" smtClean="0"/>
              <a:t>) but not for SM (later)</a:t>
            </a:r>
          </a:p>
          <a:p>
            <a:pPr lvl="2"/>
            <a:r>
              <a:rPr lang="en-US" dirty="0" smtClean="0"/>
              <a:t>Shape clearly different to previous results too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x-none" smtClean="0"/>
              <a:t>19/12/2013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Simulation Steering Group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83719B-2675-7D42-A782-CB292AF8D1C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0000"/>
          <a:stretch/>
        </p:blipFill>
        <p:spPr>
          <a:xfrm>
            <a:off x="927100" y="2857500"/>
            <a:ext cx="7150100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20689"/>
          <a:stretch/>
        </p:blipFill>
        <p:spPr>
          <a:xfrm>
            <a:off x="889000" y="4826000"/>
            <a:ext cx="7315200" cy="2044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3600" y="5486400"/>
            <a:ext cx="127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Test (FS on)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Ref (FS off)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29566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SimpleBlue">
  <a:themeElements>
    <a:clrScheme name="Custom 1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000000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111710</TotalTime>
  <Words>1810</Words>
  <Application>Microsoft Macintosh PowerPoint</Application>
  <PresentationFormat>On-screen Show (4:3)</PresentationFormat>
  <Paragraphs>257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SimpleBlue</vt:lpstr>
      <vt:lpstr>Physics Validation</vt:lpstr>
      <vt:lpstr>Validations 18/12/13: DC14 (1)</vt:lpstr>
      <vt:lpstr>Validations 18/12/13: DC14 (2)</vt:lpstr>
      <vt:lpstr>Validations 18/12/13: IBL/ITK</vt:lpstr>
      <vt:lpstr>Validations 29/11/13 (2)</vt:lpstr>
      <vt:lpstr>Overview</vt:lpstr>
      <vt:lpstr>17.7.3.1 Simulation</vt:lpstr>
      <vt:lpstr>17.7.3.1 Simulation: AthenaMP/SLC6 </vt:lpstr>
      <vt:lpstr>Frozen Showers in 17.7.3.1 (1)</vt:lpstr>
      <vt:lpstr>Frozen Showers in 17.7.3.1 (1b)</vt:lpstr>
      <vt:lpstr>Frozen Showers in 17.7.3.1 (2)</vt:lpstr>
      <vt:lpstr>Frozen Showers in 17.7.3.1 (2b)</vt:lpstr>
      <vt:lpstr>Frozen Showers in 17.7.3.1 (3)</vt:lpstr>
      <vt:lpstr>Frozen Showers in 17.7.3.1 (3b)</vt:lpstr>
      <vt:lpstr>Frozen Showers in 17.7.3.1 (4) </vt:lpstr>
      <vt:lpstr>New Geometry Naming</vt:lpstr>
      <vt:lpstr>IBL/ITK digi+reco</vt:lpstr>
      <vt:lpstr>PowerPoint Presentation</vt:lpstr>
      <vt:lpstr>Upcoming Validations (1)</vt:lpstr>
      <vt:lpstr>Upcoming Validations (2)</vt:lpstr>
      <vt:lpstr>Upcoming Validations (3)</vt:lpstr>
      <vt:lpstr>Upcoming Validations (4)</vt:lpstr>
      <vt:lpstr>First Meeting Plans</vt:lpstr>
    </vt:vector>
  </TitlesOfParts>
  <Company>University of Liverpool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Carl Gwilliam</dc:creator>
  <cp:lastModifiedBy>Carl Gwilliam</cp:lastModifiedBy>
  <cp:revision>1896</cp:revision>
  <dcterms:created xsi:type="dcterms:W3CDTF">2011-09-21T12:21:43Z</dcterms:created>
  <dcterms:modified xsi:type="dcterms:W3CDTF">2013-12-18T21:27:40Z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TC102867901033</vt:lpwstr>
  </property>
</Properties>
</file>