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1" r:id="rId1"/>
  </p:sldMasterIdLst>
  <p:notesMasterIdLst>
    <p:notesMasterId r:id="rId28"/>
  </p:notesMasterIdLst>
  <p:sldIdLst>
    <p:sldId id="298" r:id="rId2"/>
    <p:sldId id="260" r:id="rId3"/>
    <p:sldId id="342" r:id="rId4"/>
    <p:sldId id="343" r:id="rId5"/>
    <p:sldId id="344" r:id="rId6"/>
    <p:sldId id="345" r:id="rId7"/>
    <p:sldId id="346" r:id="rId8"/>
    <p:sldId id="367" r:id="rId9"/>
    <p:sldId id="352" r:id="rId10"/>
    <p:sldId id="356" r:id="rId11"/>
    <p:sldId id="353" r:id="rId12"/>
    <p:sldId id="354" r:id="rId13"/>
    <p:sldId id="358" r:id="rId14"/>
    <p:sldId id="347" r:id="rId15"/>
    <p:sldId id="349" r:id="rId16"/>
    <p:sldId id="359" r:id="rId17"/>
    <p:sldId id="360" r:id="rId18"/>
    <p:sldId id="361" r:id="rId19"/>
    <p:sldId id="362" r:id="rId20"/>
    <p:sldId id="363" r:id="rId21"/>
    <p:sldId id="364" r:id="rId22"/>
    <p:sldId id="369" r:id="rId23"/>
    <p:sldId id="350" r:id="rId24"/>
    <p:sldId id="370" r:id="rId25"/>
    <p:sldId id="371" r:id="rId26"/>
    <p:sldId id="366" r:id="rId27"/>
  </p:sldIdLst>
  <p:sldSz cx="12192000" cy="6858000"/>
  <p:notesSz cx="6858000" cy="9144000"/>
  <p:embeddedFontLst>
    <p:embeddedFont>
      <p:font typeface="Open Sans Light" pitchFamily="2"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651"/>
    <a:srgbClr val="046B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9"/>
    <p:restoredTop sz="58458"/>
  </p:normalViewPr>
  <p:slideViewPr>
    <p:cSldViewPr snapToGrid="0" snapToObjects="1">
      <p:cViewPr varScale="1">
        <p:scale>
          <a:sx n="86" d="100"/>
          <a:sy n="86" d="100"/>
        </p:scale>
        <p:origin x="3616" y="200"/>
      </p:cViewPr>
      <p:guideLst/>
    </p:cSldViewPr>
  </p:slideViewPr>
  <p:notesTextViewPr>
    <p:cViewPr>
      <p:scale>
        <a:sx n="1" d="1"/>
        <a:sy n="1" d="1"/>
      </p:scale>
      <p:origin x="0" y="0"/>
    </p:cViewPr>
  </p:notesTextViewPr>
  <p:notesViewPr>
    <p:cSldViewPr snapToGrid="0" snapToObjects="1">
      <p:cViewPr varScale="1">
        <p:scale>
          <a:sx n="97" d="100"/>
          <a:sy n="97" d="100"/>
        </p:scale>
        <p:origin x="39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Light"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Light" pitchFamily="2" charset="0"/>
              </a:defRPr>
            </a:lvl1pPr>
          </a:lstStyle>
          <a:p>
            <a:fld id="{5E87F2A4-FFB4-5647-B07A-1AD7F0F160EB}" type="datetimeFigureOut">
              <a:rPr lang="en-GB" smtClean="0"/>
              <a:pPr/>
              <a:t>04/12/2025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Light"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Light" pitchFamily="2" charset="0"/>
              </a:defRPr>
            </a:lvl1pPr>
          </a:lstStyle>
          <a:p>
            <a:fld id="{CB743E82-51D4-4F4E-9D5A-25B1F93D6F09}" type="slidenum">
              <a:rPr lang="en-GB" smtClean="0"/>
              <a:pPr/>
              <a:t>‹#›</a:t>
            </a:fld>
            <a:endParaRPr lang="en-GB" dirty="0"/>
          </a:p>
        </p:txBody>
      </p:sp>
    </p:spTree>
    <p:extLst>
      <p:ext uri="{BB962C8B-B14F-4D97-AF65-F5344CB8AC3E}">
        <p14:creationId xmlns:p14="http://schemas.microsoft.com/office/powerpoint/2010/main" val="25237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Light" pitchFamily="2" charset="0"/>
        <a:ea typeface="+mn-ea"/>
        <a:cs typeface="+mn-cs"/>
      </a:defRPr>
    </a:lvl1pPr>
    <a:lvl2pPr marL="457200" algn="l" defTabSz="914400" rtl="0" eaLnBrk="1" latinLnBrk="0" hangingPunct="1">
      <a:defRPr sz="1200" b="0" i="0" kern="1200">
        <a:solidFill>
          <a:schemeClr val="tx1"/>
        </a:solidFill>
        <a:latin typeface="Open Sans Light" pitchFamily="2" charset="0"/>
        <a:ea typeface="+mn-ea"/>
        <a:cs typeface="+mn-cs"/>
      </a:defRPr>
    </a:lvl2pPr>
    <a:lvl3pPr marL="914400" algn="l" defTabSz="914400" rtl="0" eaLnBrk="1" latinLnBrk="0" hangingPunct="1">
      <a:defRPr sz="1200" b="0" i="0" kern="1200">
        <a:solidFill>
          <a:schemeClr val="tx1"/>
        </a:solidFill>
        <a:latin typeface="Open Sans Light" pitchFamily="2" charset="0"/>
        <a:ea typeface="+mn-ea"/>
        <a:cs typeface="+mn-cs"/>
      </a:defRPr>
    </a:lvl3pPr>
    <a:lvl4pPr marL="1371600" algn="l" defTabSz="914400" rtl="0" eaLnBrk="1" latinLnBrk="0" hangingPunct="1">
      <a:defRPr sz="1200" b="0" i="0" kern="1200">
        <a:solidFill>
          <a:schemeClr val="tx1"/>
        </a:solidFill>
        <a:latin typeface="Open Sans Light" pitchFamily="2" charset="0"/>
        <a:ea typeface="+mn-ea"/>
        <a:cs typeface="+mn-cs"/>
      </a:defRPr>
    </a:lvl4pPr>
    <a:lvl5pPr marL="1828800" algn="l" defTabSz="914400" rtl="0" eaLnBrk="1" latinLnBrk="0" hangingPunct="1">
      <a:defRPr sz="1200" b="0" i="0" kern="1200">
        <a:solidFill>
          <a:schemeClr val="tx1"/>
        </a:solidFill>
        <a:latin typeface="Open Sans Ligh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dirty="0"/>
              <a:t>Before starting today’s lecture, I’d like to give you 5 mins to fill in the end of module questionnaire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Which this time it is electronic rather than  paper based.</a:t>
            </a: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a:t>
            </a:fld>
            <a:endParaRPr lang="en-GB"/>
          </a:p>
        </p:txBody>
      </p:sp>
    </p:spTree>
    <p:extLst>
      <p:ext uri="{BB962C8B-B14F-4D97-AF65-F5344CB8AC3E}">
        <p14:creationId xmlns:p14="http://schemas.microsoft.com/office/powerpoint/2010/main" val="3987704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a:t>(Read first bullet) … modules, hence the name</a:t>
            </a:r>
          </a:p>
          <a:p>
            <a:pPr marL="628650" lvl="1" indent="-171450">
              <a:buFont typeface="Arial" panose="020B0604020202020204" pitchFamily="34" charset="0"/>
              <a:buChar char="•"/>
            </a:pPr>
            <a:r>
              <a:rPr lang="en-GB" sz="1400" b="1" dirty="0"/>
              <a:t>For example, you might want a module for your fitting code as we will make today (point)</a:t>
            </a:r>
          </a:p>
          <a:p>
            <a:pPr marL="628650" lvl="1" indent="-171450">
              <a:buFont typeface="Arial" panose="020B0604020202020204" pitchFamily="34" charset="0"/>
              <a:buChar char="•"/>
            </a:pPr>
            <a:r>
              <a:rPr lang="en-GB" sz="1400" b="1" dirty="0"/>
              <a:t>But you might also want a module for your plotting code, a module for numerical analysis, and potentially others (point)</a:t>
            </a:r>
          </a:p>
          <a:p>
            <a:pPr marL="628650" lvl="1" indent="-171450">
              <a:buFont typeface="Arial" panose="020B0604020202020204" pitchFamily="34" charset="0"/>
              <a:buChar char="•"/>
            </a:pPr>
            <a:r>
              <a:rPr lang="en-GB" sz="1400" b="1" dirty="0"/>
              <a:t>Each of which you can import and use in any notebook (point)</a:t>
            </a:r>
          </a:p>
          <a:p>
            <a:pPr marL="171450" indent="-171450">
              <a:buFont typeface="Arial" panose="020B0604020202020204" pitchFamily="34" charset="0"/>
              <a:buChar char="•"/>
            </a:pPr>
            <a:r>
              <a:rPr lang="en-GB" sz="1400" dirty="0"/>
              <a:t>(Read second bullet)</a:t>
            </a:r>
          </a:p>
          <a:p>
            <a:pPr marL="628650" lvl="1" indent="-171450">
              <a:buFont typeface="Arial" panose="020B0604020202020204" pitchFamily="34" charset="0"/>
              <a:buChar char="•"/>
            </a:pPr>
            <a:r>
              <a:rPr lang="en-GB" sz="1400" dirty="0"/>
              <a:t>Firstly, simplicity …</a:t>
            </a:r>
          </a:p>
          <a:p>
            <a:pPr marL="628650" lvl="1" indent="-171450">
              <a:buFont typeface="Arial" panose="020B0604020202020204" pitchFamily="34" charset="0"/>
              <a:buChar char="•"/>
            </a:pPr>
            <a:r>
              <a:rPr lang="en-GB" sz="1400" dirty="0"/>
              <a:t>Second, maintainability, since …</a:t>
            </a:r>
          </a:p>
          <a:p>
            <a:pPr marL="628650" lvl="1" indent="-171450">
              <a:buFont typeface="Arial" panose="020B0604020202020204" pitchFamily="34" charset="0"/>
              <a:buChar char="•"/>
            </a:pPr>
            <a:r>
              <a:rPr lang="en-GB" sz="1400" dirty="0"/>
              <a:t>Finally, reusability …</a:t>
            </a:r>
          </a:p>
          <a:p>
            <a:pPr marL="171450" lvl="0" indent="-171450">
              <a:buFont typeface="Arial" panose="020B0604020202020204" pitchFamily="34" charset="0"/>
              <a:buChar char="•"/>
            </a:pPr>
            <a:r>
              <a:rPr lang="en-GB" sz="1400" dirty="0"/>
              <a:t>You have already used many different types of modules </a:t>
            </a:r>
          </a:p>
          <a:p>
            <a:pPr marL="628650" lvl="1" indent="-171450">
              <a:buFont typeface="Arial" panose="020B0604020202020204" pitchFamily="34" charset="0"/>
              <a:buChar char="•"/>
            </a:pPr>
            <a:r>
              <a:rPr lang="en-GB" sz="1400" dirty="0"/>
              <a:t>(Read)</a:t>
            </a:r>
          </a:p>
          <a:p>
            <a:pPr marL="628650" lvl="1" indent="-171450">
              <a:buFont typeface="Arial" panose="020B0604020202020204" pitchFamily="34" charset="0"/>
              <a:buChar char="•"/>
            </a:pPr>
            <a:r>
              <a:rPr lang="en-GB" sz="1400" dirty="0"/>
              <a:t>If you do labs, …</a:t>
            </a:r>
          </a:p>
          <a:p>
            <a:pPr marL="171450" lvl="0" indent="-171450">
              <a:buFont typeface="Arial" panose="020B0604020202020204" pitchFamily="34" charset="0"/>
              <a:buChar char="•"/>
            </a:pPr>
            <a:r>
              <a:rPr lang="en-GB" sz="1400" dirty="0"/>
              <a:t>(Read)</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10</a:t>
            </a:fld>
            <a:endParaRPr lang="en-GB" dirty="0"/>
          </a:p>
        </p:txBody>
      </p:sp>
    </p:spTree>
    <p:extLst>
      <p:ext uri="{BB962C8B-B14F-4D97-AF65-F5344CB8AC3E}">
        <p14:creationId xmlns:p14="http://schemas.microsoft.com/office/powerpoint/2010/main" val="4052565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a:t>(Read first bullet)</a:t>
            </a:r>
          </a:p>
          <a:p>
            <a:pPr marL="628650" lvl="1" indent="-171450">
              <a:buFont typeface="Arial" panose="020B0604020202020204" pitchFamily="34" charset="0"/>
              <a:buChar char="•"/>
            </a:pPr>
            <a:r>
              <a:rPr lang="en-GB" sz="1400" b="1" dirty="0"/>
              <a:t>Written in any editor you like, which can also be directly in </a:t>
            </a:r>
            <a:r>
              <a:rPr lang="en-GB" sz="1400" b="1" dirty="0" err="1"/>
              <a:t>cocalc</a:t>
            </a:r>
            <a:r>
              <a:rPr lang="en-GB" sz="1400" b="1" dirty="0"/>
              <a:t>, and saved with a file extension .</a:t>
            </a:r>
            <a:r>
              <a:rPr lang="en-GB" sz="1400" b="1" dirty="0" err="1"/>
              <a:t>py</a:t>
            </a:r>
            <a:r>
              <a:rPr lang="en-GB" sz="1400" b="1" dirty="0"/>
              <a:t>, which stands for python</a:t>
            </a:r>
          </a:p>
          <a:p>
            <a:pPr marL="171450" lvl="0" indent="-171450">
              <a:buFont typeface="Arial" panose="020B0604020202020204" pitchFamily="34" charset="0"/>
              <a:buChar char="•"/>
            </a:pPr>
            <a:r>
              <a:rPr lang="en-GB" sz="1400" dirty="0"/>
              <a:t>It can contain essentially any valid python code such as … and can also use other modules too by importing them in the usual way</a:t>
            </a:r>
          </a:p>
          <a:p>
            <a:pPr marL="171450" lvl="0" indent="-171450">
              <a:buFont typeface="Arial" panose="020B0604020202020204" pitchFamily="34" charset="0"/>
              <a:buChar char="•"/>
            </a:pPr>
            <a:r>
              <a:rPr lang="en-GB" sz="1400" b="1" dirty="0"/>
              <a:t>Let’s take a look at an example python file, which I have called </a:t>
            </a:r>
            <a:r>
              <a:rPr lang="en-GB" sz="1400" b="1" dirty="0" err="1"/>
              <a:t>mymodule.py</a:t>
            </a:r>
            <a:r>
              <a:rPr lang="en-GB" sz="1400" b="1" dirty="0"/>
              <a:t>:</a:t>
            </a:r>
          </a:p>
          <a:p>
            <a:pPr marL="628650" lvl="1" indent="-171450">
              <a:buFont typeface="Arial" panose="020B0604020202020204" pitchFamily="34" charset="0"/>
              <a:buChar char="•"/>
            </a:pPr>
            <a:r>
              <a:rPr lang="en-GB" sz="1400" b="1" dirty="0"/>
              <a:t>Here, I create several variables (point): a string, a number and a </a:t>
            </a:r>
            <a:r>
              <a:rPr lang="en-GB" sz="1400" b="1" dirty="0" err="1"/>
              <a:t>numpy</a:t>
            </a:r>
            <a:r>
              <a:rPr lang="en-GB" sz="1400" b="1" dirty="0"/>
              <a:t> data array, exactly as I would in a </a:t>
            </a:r>
            <a:r>
              <a:rPr lang="en-GB" sz="1400" b="1" dirty="0" err="1"/>
              <a:t>jupyter</a:t>
            </a:r>
            <a:r>
              <a:rPr lang="en-GB" sz="1400" b="1" dirty="0"/>
              <a:t> notebook, remembering for the latter to import </a:t>
            </a:r>
            <a:r>
              <a:rPr lang="en-GB" sz="1400" b="1" dirty="0" err="1"/>
              <a:t>numpy</a:t>
            </a:r>
            <a:endParaRPr lang="en-GB" sz="1400" b="1" dirty="0"/>
          </a:p>
          <a:p>
            <a:pPr marL="628650" lvl="1" indent="-171450">
              <a:buFont typeface="Arial" panose="020B0604020202020204" pitchFamily="34" charset="0"/>
              <a:buChar char="•"/>
            </a:pPr>
            <a:r>
              <a:rPr lang="en-GB" sz="1400" b="1" dirty="0"/>
              <a:t>I also define a function, imaginatively called </a:t>
            </a:r>
            <a:r>
              <a:rPr lang="en-GB" sz="1400" b="1" dirty="0" err="1"/>
              <a:t>func</a:t>
            </a:r>
            <a:r>
              <a:rPr lang="en-GB" sz="1400" b="1" dirty="0"/>
              <a:t> (point), which for sake of example, takes one argument and prints that out</a:t>
            </a:r>
          </a:p>
          <a:p>
            <a:pPr marL="171450" indent="-171450">
              <a:buFont typeface="Arial" panose="020B0604020202020204" pitchFamily="34" charset="0"/>
              <a:buChar char="•"/>
            </a:pPr>
            <a:r>
              <a:rPr lang="en-GB" sz="1400" dirty="0"/>
              <a:t>Once we have written our module we simply place it in our current working directory where the notebook is and then import it into the notebook just like we would any other module we have used (point)</a:t>
            </a:r>
          </a:p>
          <a:p>
            <a:pPr marL="628650" lvl="1" indent="-171450">
              <a:buFont typeface="Arial" panose="020B0604020202020204" pitchFamily="34" charset="0"/>
              <a:buChar char="•"/>
            </a:pPr>
            <a:r>
              <a:rPr lang="en-GB" sz="1400" dirty="0"/>
              <a:t>Note, that the name of the module we import doesn’t include the .</a:t>
            </a:r>
            <a:r>
              <a:rPr lang="en-GB" sz="1400" dirty="0" err="1"/>
              <a:t>py</a:t>
            </a:r>
            <a:r>
              <a:rPr lang="en-GB" sz="1400" dirty="0"/>
              <a:t> file suffix</a:t>
            </a:r>
          </a:p>
          <a:p>
            <a:pPr marL="171450" lvl="0" indent="-171450">
              <a:buFont typeface="Arial" panose="020B0604020202020204" pitchFamily="34" charset="0"/>
              <a:buChar char="•"/>
            </a:pPr>
            <a:r>
              <a:rPr lang="en-GB" sz="1400" b="1" dirty="0"/>
              <a:t>We can then access the information in our module in the same way as </a:t>
            </a:r>
            <a:r>
              <a:rPr lang="en-GB" sz="1400" b="1" dirty="0" err="1"/>
              <a:t>numpy</a:t>
            </a:r>
            <a:r>
              <a:rPr lang="en-GB" sz="1400" b="1" dirty="0"/>
              <a:t> etc by using the module name, which I have shortened to mod for convenience, followed by the variable or function name separated by a dot</a:t>
            </a:r>
          </a:p>
          <a:p>
            <a:pPr marL="628650" lvl="1" indent="-171450">
              <a:buFont typeface="Arial" panose="020B0604020202020204" pitchFamily="34" charset="0"/>
              <a:buChar char="•"/>
            </a:pPr>
            <a:r>
              <a:rPr lang="en-GB" sz="1400" dirty="0"/>
              <a:t>So we can call our variables string, number and data like this and print the results</a:t>
            </a:r>
          </a:p>
          <a:p>
            <a:pPr marL="628650" lvl="1" indent="-171450">
              <a:buFont typeface="Arial" panose="020B0604020202020204" pitchFamily="34" charset="0"/>
              <a:buChar char="•"/>
            </a:pPr>
            <a:r>
              <a:rPr lang="en-GB" sz="1400" dirty="0"/>
              <a:t>We can also call our function with the required argument</a:t>
            </a:r>
          </a:p>
          <a:p>
            <a:pPr marL="628650" lvl="1" indent="-171450">
              <a:buFont typeface="Arial" panose="020B0604020202020204" pitchFamily="34" charset="0"/>
              <a:buChar char="•"/>
            </a:pPr>
            <a:r>
              <a:rPr lang="en-GB" sz="1400" dirty="0"/>
              <a:t>In each case, we see the expected output</a:t>
            </a:r>
            <a:r>
              <a:rPr lang="en-GB" dirty="0"/>
              <a:t>.</a:t>
            </a:r>
          </a:p>
          <a:p>
            <a:pPr marL="171450" lvl="0" indent="-171450">
              <a:buFont typeface="Arial" panose="020B0604020202020204" pitchFamily="34" charset="0"/>
              <a:buChar char="•"/>
            </a:pPr>
            <a:r>
              <a:rPr lang="en-GB" b="1" dirty="0"/>
              <a:t>ANY QUESTIONS on the basics of modules?</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11</a:t>
            </a:fld>
            <a:endParaRPr lang="en-GB" dirty="0"/>
          </a:p>
        </p:txBody>
      </p:sp>
    </p:spTree>
    <p:extLst>
      <p:ext uri="{BB962C8B-B14F-4D97-AF65-F5344CB8AC3E}">
        <p14:creationId xmlns:p14="http://schemas.microsoft.com/office/powerpoint/2010/main" val="1583854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300" dirty="0"/>
              <a:t>Now of course, having …</a:t>
            </a:r>
          </a:p>
          <a:p>
            <a:pPr marL="171450" indent="-171450">
              <a:buFont typeface="Arial" panose="020B0604020202020204" pitchFamily="34" charset="0"/>
              <a:buChar char="•"/>
            </a:pPr>
            <a:r>
              <a:rPr lang="en-GB" sz="1300" dirty="0"/>
              <a:t>(Read bullet)</a:t>
            </a:r>
          </a:p>
          <a:p>
            <a:pPr marL="628650" lvl="1" indent="-171450">
              <a:buFont typeface="Arial" panose="020B0604020202020204" pitchFamily="34" charset="0"/>
              <a:buChar char="•"/>
            </a:pPr>
            <a:r>
              <a:rPr lang="en-GB" sz="1300" b="1" dirty="0"/>
              <a:t>Which is specified by the path variable in the sys module we have encountered before</a:t>
            </a:r>
          </a:p>
          <a:p>
            <a:pPr marL="171450" lvl="0" indent="-171450">
              <a:buFont typeface="Arial" panose="020B0604020202020204" pitchFamily="34" charset="0"/>
              <a:buChar char="•"/>
            </a:pPr>
            <a:r>
              <a:rPr lang="en-GB" sz="1300" dirty="0"/>
              <a:t>By default … python list of paths to look in from your python installation</a:t>
            </a:r>
          </a:p>
          <a:p>
            <a:pPr marL="628650" lvl="1" indent="-171450">
              <a:buFont typeface="Arial" panose="020B0604020202020204" pitchFamily="34" charset="0"/>
              <a:buChar char="•"/>
            </a:pPr>
            <a:r>
              <a:rPr lang="en-GB" sz="1300" b="1" dirty="0"/>
              <a:t>Which on </a:t>
            </a:r>
            <a:r>
              <a:rPr lang="en-GB" sz="1300" b="1" dirty="0" err="1"/>
              <a:t>cocalc</a:t>
            </a:r>
            <a:r>
              <a:rPr lang="en-GB" sz="1300" b="1" dirty="0"/>
              <a:t> looks like the following for me (point), where you can see I have simply imported the sys module and printed </a:t>
            </a:r>
            <a:r>
              <a:rPr lang="en-GB" sz="1300" b="1" dirty="0" err="1"/>
              <a:t>sys.path</a:t>
            </a:r>
            <a:endParaRPr lang="en-GB" sz="1300" b="1" dirty="0"/>
          </a:p>
          <a:p>
            <a:pPr marL="628650" lvl="1" indent="-171450">
              <a:buFont typeface="Arial" panose="020B0604020202020204" pitchFamily="34" charset="0"/>
              <a:buChar char="•"/>
            </a:pPr>
            <a:r>
              <a:rPr lang="en-GB" sz="1300" b="1" dirty="0"/>
              <a:t>Each of these locations is searched in turn to find the requested module</a:t>
            </a:r>
          </a:p>
          <a:p>
            <a:pPr marL="171450" lvl="0" indent="-171450">
              <a:buFont typeface="Arial" panose="020B0604020202020204" pitchFamily="34" charset="0"/>
              <a:buChar char="•"/>
            </a:pPr>
            <a:r>
              <a:rPr lang="en-GB" sz="1300" dirty="0"/>
              <a:t>However, as this is just a list ([]), we can easily add to the list of locations searched for modules by simply appending paths to this list</a:t>
            </a:r>
          </a:p>
          <a:p>
            <a:pPr marL="171450" lvl="0" indent="-171450">
              <a:buFont typeface="Arial" panose="020B0604020202020204" pitchFamily="34" charset="0"/>
              <a:buChar char="•"/>
            </a:pPr>
            <a:r>
              <a:rPr lang="en-GB" sz="1300" dirty="0"/>
              <a:t>So, for example, if we put our module say in a directory called libs inside our current directory we simply append the relative path libs to </a:t>
            </a:r>
            <a:r>
              <a:rPr lang="en-GB" sz="1300" dirty="0" err="1"/>
              <a:t>sys.path</a:t>
            </a:r>
            <a:r>
              <a:rPr lang="en-GB" sz="1300" dirty="0"/>
              <a:t>, as shown here (point) and python will now look for any module there too</a:t>
            </a:r>
          </a:p>
        </p:txBody>
      </p:sp>
      <p:sp>
        <p:nvSpPr>
          <p:cNvPr id="4" name="Slide Number Placeholder 3"/>
          <p:cNvSpPr>
            <a:spLocks noGrp="1"/>
          </p:cNvSpPr>
          <p:nvPr>
            <p:ph type="sldNum" sz="quarter" idx="5"/>
          </p:nvPr>
        </p:nvSpPr>
        <p:spPr/>
        <p:txBody>
          <a:bodyPr/>
          <a:lstStyle/>
          <a:p>
            <a:fld id="{CB743E82-51D4-4F4E-9D5A-25B1F93D6F09}" type="slidenum">
              <a:rPr lang="en-GB" smtClean="0"/>
              <a:pPr/>
              <a:t>12</a:t>
            </a:fld>
            <a:endParaRPr lang="en-GB" dirty="0"/>
          </a:p>
        </p:txBody>
      </p:sp>
    </p:spTree>
    <p:extLst>
      <p:ext uri="{BB962C8B-B14F-4D97-AF65-F5344CB8AC3E}">
        <p14:creationId xmlns:p14="http://schemas.microsoft.com/office/powerpoint/2010/main" val="3817725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1" dirty="0"/>
              <a:t>If the libs directory was not under our current directory but somewhere else, say in our home directory, we can just append the full, or absolute, path to the list as shown here</a:t>
            </a:r>
          </a:p>
          <a:p>
            <a:pPr marL="171450" indent="-171450">
              <a:buFont typeface="Arial" panose="020B0604020202020204" pitchFamily="34" charset="0"/>
              <a:buChar char="•"/>
            </a:pPr>
            <a:r>
              <a:rPr lang="en-GB" sz="1200" dirty="0"/>
              <a:t>So, the idea is that we can move useful code … want, without having to copy-paste the code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Any questions on creating and using python modules?</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13</a:t>
            </a:fld>
            <a:endParaRPr lang="en-GB" dirty="0"/>
          </a:p>
        </p:txBody>
      </p:sp>
    </p:spTree>
    <p:extLst>
      <p:ext uri="{BB962C8B-B14F-4D97-AF65-F5344CB8AC3E}">
        <p14:creationId xmlns:p14="http://schemas.microsoft.com/office/powerpoint/2010/main" val="1280503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50" b="1" dirty="0"/>
              <a:t>Given we going to make a fitting module, it is prudent to remind ourselves about the fitting method we covered in lecture 6 …</a:t>
            </a:r>
          </a:p>
          <a:p>
            <a:pPr marL="171450" indent="-171450">
              <a:buFont typeface="Arial" panose="020B0604020202020204" pitchFamily="34" charset="0"/>
              <a:buChar char="•"/>
            </a:pPr>
            <a:r>
              <a:rPr lang="en-GB" sz="1050" b="1" dirty="0"/>
              <a:t>To determine the relationship between the independent and dependent variables, x and y,  of our data we have to fit it with a functional form</a:t>
            </a:r>
          </a:p>
          <a:p>
            <a:pPr marL="628650" lvl="1" indent="-171450">
              <a:buFont typeface="Arial" panose="020B0604020202020204" pitchFamily="34" charset="0"/>
              <a:buChar char="•"/>
            </a:pPr>
            <a:r>
              <a:rPr lang="en-GB" sz="1050" b="1" dirty="0"/>
              <a:t>Often we know the expected functional form f(x) from some model or theory and want to see if it describes our data</a:t>
            </a:r>
          </a:p>
          <a:p>
            <a:pPr marL="628650" lvl="1" indent="-171450">
              <a:buFont typeface="Arial" panose="020B0604020202020204" pitchFamily="34" charset="0"/>
              <a:buChar char="•"/>
            </a:pPr>
            <a:r>
              <a:rPr lang="en-GB" sz="1050" b="1" dirty="0"/>
              <a:t>In doing so we want to find the values of the unknown parameters of the model, which we called beta (point), that best describe our data</a:t>
            </a:r>
          </a:p>
          <a:p>
            <a:pPr marL="171450" lvl="0" indent="-171450">
              <a:buFont typeface="Arial" panose="020B0604020202020204" pitchFamily="34" charset="0"/>
              <a:buChar char="•"/>
            </a:pPr>
            <a:r>
              <a:rPr lang="en-GB" sz="1050" dirty="0"/>
              <a:t>We saw in lecture 6 that we determine the best fit by …  residuals, which are just the … (point) … error, </a:t>
            </a:r>
            <a:r>
              <a:rPr lang="en-GB" sz="1050" b="1" dirty="0"/>
              <a:t>such that more uncertain points have less influence in the fit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t>In general, we actually minimise the sum of the square of the residuals (point), </a:t>
            </a:r>
            <a:r>
              <a:rPr lang="en-GB" sz="1050" b="1" dirty="0"/>
              <a:t>which</a:t>
            </a:r>
            <a:r>
              <a:rPr lang="en-GB" sz="1050" dirty="0"/>
              <a:t> </a:t>
            </a:r>
            <a:r>
              <a:rPr lang="en-GB" sz="1050" b="1" dirty="0"/>
              <a:t>is nothing more than that chi2 statistic that you use in PHYS106 if you do labs</a:t>
            </a:r>
          </a:p>
          <a:p>
            <a:pPr marL="628650" lvl="1" indent="-171450">
              <a:buFont typeface="Arial" panose="020B0604020202020204" pitchFamily="34" charset="0"/>
              <a:buChar char="•"/>
            </a:pPr>
            <a:r>
              <a:rPr lang="en-GB" sz="1050" dirty="0"/>
              <a:t>We do this using the so-called least-squared fitting method, which we took from </a:t>
            </a:r>
            <a:r>
              <a:rPr lang="en-GB" sz="1050" dirty="0" err="1"/>
              <a:t>scipy’s</a:t>
            </a:r>
            <a:r>
              <a:rPr lang="en-GB" sz="1050" dirty="0"/>
              <a:t> optimise module</a:t>
            </a:r>
          </a:p>
          <a:p>
            <a:pPr marL="171450" lvl="0" indent="-171450">
              <a:buFont typeface="Arial" panose="020B0604020202020204" pitchFamily="34" charset="0"/>
              <a:buChar char="•"/>
            </a:pPr>
            <a:r>
              <a:rPr lang="en-GB" sz="1050" dirty="0"/>
              <a:t>For our purposes this took three arguments:</a:t>
            </a:r>
          </a:p>
          <a:p>
            <a:pPr marL="628650" lvl="1" indent="-171450">
              <a:buFont typeface="Arial" panose="020B0604020202020204" pitchFamily="34" charset="0"/>
              <a:buChar char="•"/>
            </a:pPr>
            <a:r>
              <a:rPr lang="en-GB" sz="1050" dirty="0"/>
              <a:t>The function …, remembering that </a:t>
            </a:r>
            <a:r>
              <a:rPr lang="en-GB" sz="1050" dirty="0" err="1"/>
              <a:t>scipy</a:t>
            </a:r>
            <a:r>
              <a:rPr lang="en-GB" sz="1050" dirty="0"/>
              <a:t> took care internally of squaring and summing these</a:t>
            </a:r>
          </a:p>
          <a:p>
            <a:pPr marL="628650" lvl="1" indent="-171450">
              <a:buFont typeface="Arial" panose="020B0604020202020204" pitchFamily="34" charset="0"/>
              <a:buChar char="•"/>
            </a:pPr>
            <a:r>
              <a:rPr lang="en-GB" sz="1050" dirty="0"/>
              <a:t>The initial guess of any free parameters, which we can find from a plot</a:t>
            </a:r>
          </a:p>
          <a:p>
            <a:pPr marL="628650" lvl="1" indent="-171450">
              <a:buFont typeface="Arial" panose="020B0604020202020204" pitchFamily="34" charset="0"/>
              <a:buChar char="•"/>
            </a:pPr>
            <a:r>
              <a:rPr lang="en-GB" sz="1050" dirty="0"/>
              <a:t>And the tuple of input data, in the form of x and y plus the corresponding errors, that internally are passed into the residuals function (fun) to minimise it with respect to</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14</a:t>
            </a:fld>
            <a:endParaRPr lang="en-GB" dirty="0"/>
          </a:p>
        </p:txBody>
      </p:sp>
    </p:spTree>
    <p:extLst>
      <p:ext uri="{BB962C8B-B14F-4D97-AF65-F5344CB8AC3E}">
        <p14:creationId xmlns:p14="http://schemas.microsoft.com/office/powerpoint/2010/main" val="699525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b="1" dirty="0"/>
              <a:t>Let’s now remind ourselves briefly the steps we need to preform to do a straight-line fit …</a:t>
            </a:r>
          </a:p>
          <a:p>
            <a:pPr marL="171450" indent="-171450">
              <a:buFont typeface="Arial" panose="020B0604020202020204" pitchFamily="34" charset="0"/>
              <a:buChar char="•"/>
            </a:pPr>
            <a:r>
              <a:rPr lang="en-GB" sz="1600" dirty="0"/>
              <a:t>Firstly, we must read in the data, values and errors, which we usually do from a file using the </a:t>
            </a:r>
            <a:r>
              <a:rPr lang="en-GB" sz="1600" dirty="0" err="1"/>
              <a:t>np.loadtxt</a:t>
            </a:r>
            <a:r>
              <a:rPr lang="en-GB" sz="1600" dirty="0"/>
              <a:t>() function (point)</a:t>
            </a:r>
          </a:p>
          <a:p>
            <a:pPr marL="628650" lvl="1" indent="-171450">
              <a:buFont typeface="Arial" panose="020B0604020202020204" pitchFamily="34" charset="0"/>
              <a:buChar char="•"/>
            </a:pPr>
            <a:r>
              <a:rPr lang="en-GB" sz="1600" dirty="0"/>
              <a:t>We then plot this to check that it is sensible (point) and to determine the initial parameters, which here are an intercept of around 0 and a gradient of around 10 </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15</a:t>
            </a:fld>
            <a:endParaRPr lang="en-GB" dirty="0"/>
          </a:p>
        </p:txBody>
      </p:sp>
    </p:spTree>
    <p:extLst>
      <p:ext uri="{BB962C8B-B14F-4D97-AF65-F5344CB8AC3E}">
        <p14:creationId xmlns:p14="http://schemas.microsoft.com/office/powerpoint/2010/main" val="929899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dirty="0"/>
              <a:t>We then needed to define the functions that implement the mathematical function of the model and it’s derivative (point)</a:t>
            </a:r>
          </a:p>
          <a:p>
            <a:pPr marL="628650" lvl="1" indent="-171450">
              <a:buFont typeface="Arial" panose="020B0604020202020204" pitchFamily="34" charset="0"/>
              <a:buChar char="•"/>
            </a:pPr>
            <a:r>
              <a:rPr lang="en-GB" sz="1600" dirty="0"/>
              <a:t>Which we use to calculate the point-by-point residuals following the previous formula (point)</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16</a:t>
            </a:fld>
            <a:endParaRPr lang="en-GB" dirty="0"/>
          </a:p>
        </p:txBody>
      </p:sp>
    </p:spTree>
    <p:extLst>
      <p:ext uri="{BB962C8B-B14F-4D97-AF65-F5344CB8AC3E}">
        <p14:creationId xmlns:p14="http://schemas.microsoft.com/office/powerpoint/2010/main" val="4263176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b="1" dirty="0"/>
              <a:t>We then actually run the fit by calling the </a:t>
            </a:r>
            <a:r>
              <a:rPr lang="en-GB" sz="1600" b="1" dirty="0" err="1"/>
              <a:t>least_squares</a:t>
            </a:r>
            <a:r>
              <a:rPr lang="en-GB" sz="1600" b="1" dirty="0"/>
              <a:t> method (point), passing in our residual function, the initial guess of the parameters and the data along with its uncertainties</a:t>
            </a:r>
          </a:p>
          <a:p>
            <a:pPr marL="628650" lvl="1" indent="-171450">
              <a:buFont typeface="Arial" panose="020B0604020202020204" pitchFamily="34" charset="0"/>
              <a:buChar char="•"/>
            </a:pPr>
            <a:r>
              <a:rPr lang="en-GB" sz="1600" b="1" dirty="0"/>
              <a:t>This is the actual FIT part!</a:t>
            </a:r>
          </a:p>
          <a:p>
            <a:pPr marL="628650" lvl="1" indent="-171450">
              <a:buFont typeface="Arial" panose="020B0604020202020204" pitchFamily="34" charset="0"/>
              <a:buChar char="•"/>
            </a:pPr>
            <a:r>
              <a:rPr lang="en-GB" sz="1600" b="1" dirty="0"/>
              <a:t>This provides a result object with several pieces of information </a:t>
            </a:r>
          </a:p>
          <a:p>
            <a:pPr marL="628650" lvl="1" indent="-171450">
              <a:buFont typeface="Arial" panose="020B0604020202020204" pitchFamily="34" charset="0"/>
              <a:buChar char="•"/>
            </a:pPr>
            <a:r>
              <a:rPr lang="en-GB" sz="1600" dirty="0"/>
              <a:t>The first thing we must check is that the fit succeeded, using </a:t>
            </a:r>
            <a:r>
              <a:rPr lang="en-GB" sz="1600" dirty="0" err="1"/>
              <a:t>result.success</a:t>
            </a:r>
            <a:r>
              <a:rPr lang="en-GB" sz="1600" dirty="0"/>
              <a:t> (point). </a:t>
            </a:r>
          </a:p>
          <a:p>
            <a:pPr marL="628650" lvl="1" indent="-171450">
              <a:buFont typeface="Arial" panose="020B0604020202020204" pitchFamily="34" charset="0"/>
              <a:buChar char="•"/>
            </a:pPr>
            <a:r>
              <a:rPr lang="en-GB" sz="1600" dirty="0"/>
              <a:t> If so we can extract the best-fit parameters using </a:t>
            </a:r>
            <a:r>
              <a:rPr lang="en-GB" sz="1600" dirty="0" err="1"/>
              <a:t>result.x</a:t>
            </a:r>
            <a:r>
              <a:rPr lang="en-GB" sz="1600" dirty="0"/>
              <a:t> (point)</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17</a:t>
            </a:fld>
            <a:endParaRPr lang="en-GB" dirty="0"/>
          </a:p>
        </p:txBody>
      </p:sp>
    </p:spTree>
    <p:extLst>
      <p:ext uri="{BB962C8B-B14F-4D97-AF65-F5344CB8AC3E}">
        <p14:creationId xmlns:p14="http://schemas.microsoft.com/office/powerpoint/2010/main" val="2768130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dirty="0"/>
              <a:t>We then need to check if the fit is a good description of the data, which we do using our chi2 test statistic</a:t>
            </a:r>
          </a:p>
          <a:p>
            <a:pPr marL="628650" lvl="1" indent="-171450">
              <a:buFont typeface="Arial" panose="020B0604020202020204" pitchFamily="34" charset="0"/>
              <a:buChar char="•"/>
            </a:pPr>
            <a:r>
              <a:rPr lang="en-GB" sz="1600" b="1" dirty="0"/>
              <a:t>This is calculated from the resulting residuals function, accessed using </a:t>
            </a:r>
            <a:r>
              <a:rPr lang="en-GB" sz="1600" b="1" dirty="0" err="1"/>
              <a:t>result.fun</a:t>
            </a:r>
            <a:r>
              <a:rPr lang="en-GB" sz="1600" b="1" dirty="0"/>
              <a:t>, squared and summed</a:t>
            </a:r>
          </a:p>
          <a:p>
            <a:pPr marL="628650" lvl="1" indent="-171450">
              <a:buFont typeface="Arial" panose="020B0604020202020204" pitchFamily="34" charset="0"/>
              <a:buChar char="•"/>
            </a:pPr>
            <a:r>
              <a:rPr lang="en-GB" sz="1600" b="1" dirty="0"/>
              <a:t>We can divide this by the number of </a:t>
            </a:r>
            <a:r>
              <a:rPr lang="en-GB" sz="1600" b="1" dirty="0" err="1"/>
              <a:t>dof</a:t>
            </a:r>
            <a:r>
              <a:rPr lang="en-GB" sz="1600" b="1" dirty="0"/>
              <a:t>  to get the chi2 per </a:t>
            </a:r>
            <a:r>
              <a:rPr lang="en-GB" sz="1600" b="1" dirty="0" err="1"/>
              <a:t>d.o.f</a:t>
            </a:r>
            <a:r>
              <a:rPr lang="en-GB" sz="1600" b="1" dirty="0"/>
              <a:t>, which should lie roughly in the range ¼ - 4</a:t>
            </a:r>
          </a:p>
          <a:p>
            <a:pPr marL="628650" lvl="1" indent="-171450">
              <a:buFont typeface="Arial" panose="020B0604020202020204" pitchFamily="34" charset="0"/>
              <a:buChar char="•"/>
            </a:pPr>
            <a:r>
              <a:rPr lang="en-GB" sz="1600" b="1" dirty="0"/>
              <a:t>We can also calculate the probability of this chi2 value, which should be above 5% </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18</a:t>
            </a:fld>
            <a:endParaRPr lang="en-GB" dirty="0"/>
          </a:p>
        </p:txBody>
      </p:sp>
    </p:spTree>
    <p:extLst>
      <p:ext uri="{BB962C8B-B14F-4D97-AF65-F5344CB8AC3E}">
        <p14:creationId xmlns:p14="http://schemas.microsoft.com/office/powerpoint/2010/main" val="3643288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b="1" dirty="0"/>
              <a:t>Following this, we need to determine the uncertainties on the fitted parameters, which we extract from the Jacobian matrix received by </a:t>
            </a:r>
            <a:r>
              <a:rPr lang="en-GB" sz="1600" b="1" dirty="0" err="1"/>
              <a:t>result.jac</a:t>
            </a:r>
            <a:r>
              <a:rPr lang="en-GB" sz="1600" b="1" dirty="0"/>
              <a:t> </a:t>
            </a:r>
          </a:p>
          <a:p>
            <a:pPr marL="628650" lvl="1" indent="-171450">
              <a:buFont typeface="Arial" panose="020B0604020202020204" pitchFamily="34" charset="0"/>
              <a:buChar char="•"/>
            </a:pPr>
            <a:r>
              <a:rPr lang="en-GB" sz="1600" b="1" dirty="0"/>
              <a:t>You will understand the calculation for this after looking at matrices  in PHYS108 next semester</a:t>
            </a:r>
          </a:p>
          <a:p>
            <a:pPr marL="171450" lvl="0" indent="-171450">
              <a:buFont typeface="Arial" panose="020B0604020202020204" pitchFamily="34" charset="0"/>
              <a:buChar char="•"/>
            </a:pPr>
            <a:r>
              <a:rPr lang="en-GB" sz="1600" dirty="0"/>
              <a:t>We can then print out the best fit parameters along with this associated error</a:t>
            </a:r>
          </a:p>
          <a:p>
            <a:pPr marL="628650" lvl="1" indent="-171450">
              <a:buFont typeface="Arial" panose="020B0604020202020204" pitchFamily="34" charset="0"/>
              <a:buChar char="•"/>
            </a:pPr>
            <a:r>
              <a:rPr lang="en-GB" sz="1600" b="1" dirty="0"/>
              <a:t>Remembering to include the units if there are any</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19</a:t>
            </a:fld>
            <a:endParaRPr lang="en-GB" dirty="0"/>
          </a:p>
        </p:txBody>
      </p:sp>
    </p:spTree>
    <p:extLst>
      <p:ext uri="{BB962C8B-B14F-4D97-AF65-F5344CB8AC3E}">
        <p14:creationId xmlns:p14="http://schemas.microsoft.com/office/powerpoint/2010/main" val="81778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b="1" dirty="0"/>
              <a:t>Record and attendance code!</a:t>
            </a:r>
          </a:p>
          <a:p>
            <a:pPr marL="171450" indent="-171450">
              <a:buFont typeface="Arial" panose="020B0604020202020204" pitchFamily="34" charset="0"/>
              <a:buChar char="•"/>
            </a:pPr>
            <a:r>
              <a:rPr lang="en-GB" sz="1600" b="0" dirty="0"/>
              <a:t>Morning everyone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dirty="0"/>
              <a:t>Don’t forget to register your attendance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This week we are going to look at python modules and, in doing so, revisit fitting.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As usual, please feel free to interrupt with questions at any time </a:t>
            </a:r>
            <a:endParaRPr lang="en-GB" sz="1600" dirty="0"/>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2</a:t>
            </a:fld>
            <a:endParaRPr lang="en-GB" dirty="0"/>
          </a:p>
        </p:txBody>
      </p:sp>
    </p:spTree>
    <p:extLst>
      <p:ext uri="{BB962C8B-B14F-4D97-AF65-F5344CB8AC3E}">
        <p14:creationId xmlns:p14="http://schemas.microsoft.com/office/powerpoint/2010/main" val="1914769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dirty="0"/>
              <a:t>Finally, we pass the best fit parameters and the x data back to the definition of our straight line (point) to determine the corresponding y values </a:t>
            </a:r>
          </a:p>
          <a:p>
            <a:pPr marL="628650" lvl="1" indent="-171450">
              <a:buFont typeface="Arial" panose="020B0604020202020204" pitchFamily="34" charset="0"/>
              <a:buChar char="•"/>
            </a:pPr>
            <a:r>
              <a:rPr lang="en-GB" sz="1600" dirty="0"/>
              <a:t>This allows us to plot the resulting best-fit model (as a line) along with the data, which are drawn as points with error bars and w/o a line</a:t>
            </a:r>
          </a:p>
          <a:p>
            <a:pPr marL="628650" lvl="1" indent="-171450">
              <a:buFont typeface="Arial" panose="020B0604020202020204" pitchFamily="34" charset="0"/>
              <a:buChar char="•"/>
            </a:pPr>
            <a:r>
              <a:rPr lang="en-GB" sz="1600" b="1" dirty="0"/>
              <a:t>This is not the FIT it is just showing the result of the FIT compared to our data</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20</a:t>
            </a:fld>
            <a:endParaRPr lang="en-GB" dirty="0"/>
          </a:p>
        </p:txBody>
      </p:sp>
    </p:spTree>
    <p:extLst>
      <p:ext uri="{BB962C8B-B14F-4D97-AF65-F5344CB8AC3E}">
        <p14:creationId xmlns:p14="http://schemas.microsoft.com/office/powerpoint/2010/main" val="2982562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At the end of lecture we encapsulated all this into a function that we could call to reuse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dirty="0"/>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21</a:t>
            </a:fld>
            <a:endParaRPr lang="en-GB" dirty="0"/>
          </a:p>
        </p:txBody>
      </p:sp>
    </p:spTree>
    <p:extLst>
      <p:ext uri="{BB962C8B-B14F-4D97-AF65-F5344CB8AC3E}">
        <p14:creationId xmlns:p14="http://schemas.microsoft.com/office/powerpoint/2010/main" val="1001177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173C7-DF04-66F9-6BDE-6B9EDFE0B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EDB1B-2A22-CB40-EC42-2813E61838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768132-611A-4E7D-7311-45C32529C8E7}"/>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Now we take the fit function and the other necessary functions and put it into a module (show)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In future you can just point the </a:t>
            </a:r>
            <a:r>
              <a:rPr lang="en-GB" sz="1200" b="1" dirty="0" err="1"/>
              <a:t>sys.path</a:t>
            </a:r>
            <a:r>
              <a:rPr lang="en-GB" sz="1200" b="1" dirty="0"/>
              <a:t> to this module’s location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Then import it and call with your data and initial params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This is all you need to do when you need to do a fit from now 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dirty="0"/>
          </a:p>
          <a:p>
            <a:endParaRPr lang="en-GB" dirty="0"/>
          </a:p>
        </p:txBody>
      </p:sp>
      <p:sp>
        <p:nvSpPr>
          <p:cNvPr id="4" name="Slide Number Placeholder 3">
            <a:extLst>
              <a:ext uri="{FF2B5EF4-FFF2-40B4-BE49-F238E27FC236}">
                <a16:creationId xmlns:a16="http://schemas.microsoft.com/office/drawing/2014/main" id="{7DF41F18-072A-BFCF-BFC1-3AE7CFD34624}"/>
              </a:ext>
            </a:extLst>
          </p:cNvPr>
          <p:cNvSpPr>
            <a:spLocks noGrp="1"/>
          </p:cNvSpPr>
          <p:nvPr>
            <p:ph type="sldNum" sz="quarter" idx="5"/>
          </p:nvPr>
        </p:nvSpPr>
        <p:spPr/>
        <p:txBody>
          <a:bodyPr/>
          <a:lstStyle/>
          <a:p>
            <a:fld id="{CB743E82-51D4-4F4E-9D5A-25B1F93D6F09}" type="slidenum">
              <a:rPr lang="en-GB" smtClean="0"/>
              <a:pPr/>
              <a:t>22</a:t>
            </a:fld>
            <a:endParaRPr lang="en-GB" dirty="0"/>
          </a:p>
        </p:txBody>
      </p:sp>
    </p:spTree>
    <p:extLst>
      <p:ext uri="{BB962C8B-B14F-4D97-AF65-F5344CB8AC3E}">
        <p14:creationId xmlns:p14="http://schemas.microsoft.com/office/powerpoint/2010/main" val="3126334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b="1" dirty="0"/>
              <a:t>In doing so we can also make our fitting a bit more general …</a:t>
            </a:r>
          </a:p>
          <a:p>
            <a:pPr marL="171450" indent="-171450">
              <a:buFont typeface="Arial" panose="020B0604020202020204" pitchFamily="34" charset="0"/>
              <a:buChar char="•"/>
            </a:pPr>
            <a:r>
              <a:rPr lang="en-GB" sz="1400" dirty="0"/>
              <a:t>(Read first bullet)</a:t>
            </a:r>
          </a:p>
          <a:p>
            <a:pPr marL="171450" indent="-171450">
              <a:buFont typeface="Arial" panose="020B0604020202020204" pitchFamily="34" charset="0"/>
              <a:buChar char="•"/>
            </a:pPr>
            <a:r>
              <a:rPr lang="en-GB" sz="1400" b="1" dirty="0"/>
              <a:t>One relatively simple thing we can do is to extend our code from just a straight line to any polynomial</a:t>
            </a:r>
          </a:p>
          <a:p>
            <a:pPr marL="171450" indent="-171450">
              <a:buFont typeface="Arial" panose="020B0604020202020204" pitchFamily="34" charset="0"/>
              <a:buChar char="•"/>
            </a:pPr>
            <a:r>
              <a:rPr lang="en-GB" sz="1400" b="1" dirty="0"/>
              <a:t>To do this we first need to write the python functions for a polynomial and it’s derivative </a:t>
            </a:r>
          </a:p>
          <a:p>
            <a:pPr marL="171450" lvl="0" indent="-171450">
              <a:buFont typeface="Arial" panose="020B0604020202020204" pitchFamily="34" charset="0"/>
              <a:buChar char="•"/>
            </a:pPr>
            <a:r>
              <a:rPr lang="en-GB" sz="1400" b="0" dirty="0"/>
              <a:t>We know that a polynomial is just a constant p0 + p1 times x + p2 times x^2 etc (point) and in fact the constant can be written as p0 times x^0, since anything to the power 0 is just 1, making the structure of all the terms the same</a:t>
            </a:r>
          </a:p>
          <a:p>
            <a:pPr marL="628650" lvl="1" indent="-171450">
              <a:buFont typeface="Arial" panose="020B0604020202020204" pitchFamily="34" charset="0"/>
              <a:buChar char="•"/>
            </a:pPr>
            <a:r>
              <a:rPr lang="en-GB" sz="1400" b="0" dirty="0"/>
              <a:t>So we need to code this up in a function like our previous </a:t>
            </a:r>
            <a:r>
              <a:rPr lang="en-GB" sz="1400" b="0" dirty="0" err="1"/>
              <a:t>straight_line</a:t>
            </a:r>
            <a:r>
              <a:rPr lang="en-GB" sz="1400" b="0" dirty="0"/>
              <a:t>() function, which I have now called polynomial().   Let’s start by setting our function f to 0 (point).  </a:t>
            </a:r>
          </a:p>
          <a:p>
            <a:pPr marL="628650" lvl="1" indent="-171450">
              <a:buFont typeface="Arial" panose="020B0604020202020204" pitchFamily="34" charset="0"/>
              <a:buChar char="•"/>
            </a:pPr>
            <a:r>
              <a:rPr lang="en-GB" sz="1400" b="0" dirty="0"/>
              <a:t>Since we know that the number of polynomial terms is just the length of our array of input parameters we can write a loop over that number using for </a:t>
            </a:r>
            <a:r>
              <a:rPr lang="en-GB" sz="1400" b="0" dirty="0" err="1"/>
              <a:t>i</a:t>
            </a:r>
            <a:r>
              <a:rPr lang="en-GB" sz="1400" b="0" dirty="0"/>
              <a:t> in range and add each term to our function (point)</a:t>
            </a:r>
          </a:p>
          <a:p>
            <a:pPr marL="628650" lvl="1" indent="-171450">
              <a:buFont typeface="Arial" panose="020B0604020202020204" pitchFamily="34" charset="0"/>
              <a:buChar char="•"/>
            </a:pPr>
            <a:r>
              <a:rPr lang="en-GB" sz="1400" b="0" dirty="0"/>
              <a:t>For each parameter we simply add the current value, taken from the </a:t>
            </a:r>
            <a:r>
              <a:rPr lang="en-GB" sz="1400" b="0" dirty="0" err="1"/>
              <a:t>ith</a:t>
            </a:r>
            <a:r>
              <a:rPr lang="en-GB" sz="1400" b="0" dirty="0"/>
              <a:t> element of the parameter array, multiplied by x to that power (point)</a:t>
            </a:r>
          </a:p>
          <a:p>
            <a:pPr marL="171450" lvl="0" indent="-171450">
              <a:buFont typeface="Arial" panose="020B0604020202020204" pitchFamily="34" charset="0"/>
              <a:buChar char="•"/>
            </a:pPr>
            <a:r>
              <a:rPr lang="en-GB" sz="1400" b="0" dirty="0"/>
              <a:t>For the differential </a:t>
            </a:r>
            <a:r>
              <a:rPr lang="en-GB" sz="1400" b="0" dirty="0" err="1"/>
              <a:t>wrt</a:t>
            </a:r>
            <a:r>
              <a:rPr lang="en-GB" sz="1400" b="0" dirty="0"/>
              <a:t> x we, of course, multiply each term by the current power and then subtract one from the power (point)</a:t>
            </a:r>
          </a:p>
          <a:p>
            <a:pPr marL="628650" lvl="1" indent="-171450">
              <a:buFont typeface="Arial" panose="020B0604020202020204" pitchFamily="34" charset="0"/>
              <a:buChar char="•"/>
            </a:pPr>
            <a:r>
              <a:rPr lang="en-GB" sz="1400" b="0" dirty="0"/>
              <a:t>This can be coded up in the same way as the polynomial itself but with each term now being the parameter times the index </a:t>
            </a:r>
            <a:r>
              <a:rPr lang="en-GB" sz="1400" b="0" dirty="0" err="1"/>
              <a:t>i</a:t>
            </a:r>
            <a:r>
              <a:rPr lang="en-GB" sz="1400" b="0" dirty="0"/>
              <a:t> times x to the power i-1 (point)</a:t>
            </a:r>
          </a:p>
          <a:p>
            <a:pPr marL="628650" lvl="1" indent="-171450">
              <a:buFont typeface="Arial" panose="020B0604020202020204" pitchFamily="34" charset="0"/>
              <a:buChar char="•"/>
            </a:pPr>
            <a:r>
              <a:rPr lang="en-GB" sz="1400" b="0" dirty="0"/>
              <a:t>In this case, we start the loop at 1 (point, not 0) since the 0</a:t>
            </a:r>
            <a:r>
              <a:rPr lang="en-GB" sz="1400" b="0" baseline="30000" dirty="0"/>
              <a:t>th</a:t>
            </a:r>
            <a:r>
              <a:rPr lang="en-GB" sz="1400" b="0" dirty="0"/>
              <a:t> term was a constant and of course gives no differential </a:t>
            </a:r>
          </a:p>
          <a:p>
            <a:pPr marL="171450" lvl="0" indent="-171450">
              <a:buFont typeface="Arial" panose="020B0604020202020204" pitchFamily="34" charset="0"/>
              <a:buChar char="•"/>
            </a:pPr>
            <a:r>
              <a:rPr lang="en-GB" sz="1400" b="0" dirty="0"/>
              <a:t>Once we have those functions, it is just a case of replacing the </a:t>
            </a:r>
            <a:r>
              <a:rPr lang="en-GB" sz="1400" b="0" dirty="0" err="1"/>
              <a:t>straight_line</a:t>
            </a:r>
            <a:r>
              <a:rPr lang="en-GB" sz="1400" b="0" dirty="0"/>
              <a:t> and </a:t>
            </a:r>
            <a:r>
              <a:rPr lang="en-GB" sz="1400" b="0" dirty="0" err="1"/>
              <a:t>straight_line_diff</a:t>
            </a:r>
            <a:r>
              <a:rPr lang="en-GB" sz="1400" b="0" dirty="0"/>
              <a:t> functions in our residuals calculation with the new polynomial versions (point)</a:t>
            </a:r>
          </a:p>
          <a:p>
            <a:pPr marL="628650" lvl="1" indent="-171450">
              <a:buFont typeface="Arial" panose="020B0604020202020204" pitchFamily="34" charset="0"/>
              <a:buChar char="•"/>
            </a:pPr>
            <a:r>
              <a:rPr lang="en-GB" sz="1400" b="0" dirty="0"/>
              <a:t>And updating the fit function to call that instead</a:t>
            </a:r>
          </a:p>
          <a:p>
            <a:pPr marL="171450" lvl="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23</a:t>
            </a:fld>
            <a:endParaRPr lang="en-GB" dirty="0"/>
          </a:p>
        </p:txBody>
      </p:sp>
    </p:spTree>
    <p:extLst>
      <p:ext uri="{BB962C8B-B14F-4D97-AF65-F5344CB8AC3E}">
        <p14:creationId xmlns:p14="http://schemas.microsoft.com/office/powerpoint/2010/main" val="2535415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Show new module</a:t>
            </a:r>
          </a:p>
          <a:p>
            <a:pPr marL="628650" lvl="1" indent="-171450">
              <a:buFont typeface="Arial" panose="020B0604020202020204" pitchFamily="34" charset="0"/>
              <a:buChar char="•"/>
            </a:pPr>
            <a:r>
              <a:rPr lang="en-GB" dirty="0"/>
              <a:t>Highlight the lines that changed: polynomial call + loop to print params and errors</a:t>
            </a:r>
          </a:p>
          <a:p>
            <a:pPr marL="171450" lvl="0" indent="-171450">
              <a:buFont typeface="Arial" panose="020B0604020202020204" pitchFamily="34" charset="0"/>
              <a:buChar char="•"/>
            </a:pPr>
            <a:r>
              <a:rPr lang="en-GB" dirty="0"/>
              <a:t>We can then use this to fit a new set of data that is quadratic rather than linear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24</a:t>
            </a:fld>
            <a:endParaRPr lang="en-GB" dirty="0"/>
          </a:p>
        </p:txBody>
      </p:sp>
    </p:spTree>
    <p:extLst>
      <p:ext uri="{BB962C8B-B14F-4D97-AF65-F5344CB8AC3E}">
        <p14:creationId xmlns:p14="http://schemas.microsoft.com/office/powerpoint/2010/main" val="1286304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 not modify the notes in this section to avoid tampering with the Poll Everywhere activity.
More info at polleverywhere.com/support
How confident do you feel with programming in python (v2)?</a:t>
            </a:r>
          </a:p>
          <a:p>
            <a:r>
              <a:rPr lang="en-GB"/>
              <a:t>https://www.polleverywhere.com/multiple_choice_polls/YMdt8VmjJEM0pUgltFs8V?state=opened&amp;flow=Default&amp;onscreen=persist</a:t>
            </a:r>
          </a:p>
        </p:txBody>
      </p:sp>
      <p:sp>
        <p:nvSpPr>
          <p:cNvPr id="4" name="Slide Number Placeholder 3"/>
          <p:cNvSpPr>
            <a:spLocks noGrp="1"/>
          </p:cNvSpPr>
          <p:nvPr>
            <p:ph type="sldNum" sz="quarter" idx="5"/>
          </p:nvPr>
        </p:nvSpPr>
        <p:spPr/>
        <p:txBody>
          <a:bodyPr/>
          <a:lstStyle/>
          <a:p>
            <a:fld id="{CB743E82-51D4-4F4E-9D5A-25B1F93D6F09}" type="slidenum">
              <a:rPr lang="en-GB" smtClean="0"/>
              <a:pPr/>
              <a:t>25</a:t>
            </a:fld>
            <a:endParaRPr lang="en-GB" dirty="0"/>
          </a:p>
        </p:txBody>
      </p:sp>
    </p:spTree>
    <p:extLst>
      <p:ext uri="{BB962C8B-B14F-4D97-AF65-F5344CB8AC3E}">
        <p14:creationId xmlns:p14="http://schemas.microsoft.com/office/powerpoint/2010/main" val="3665362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dirty="0"/>
              <a:t>So in summary …</a:t>
            </a:r>
          </a:p>
          <a:p>
            <a:pPr marL="628650" lvl="1" indent="-171450">
              <a:buFont typeface="Arial" panose="020B0604020202020204" pitchFamily="34" charset="0"/>
              <a:buChar char="•"/>
            </a:pPr>
            <a:r>
              <a:rPr lang="en-GB" sz="1600" dirty="0"/>
              <a:t>… both within science fields and generally</a:t>
            </a:r>
          </a:p>
          <a:p>
            <a:pPr marL="628650" lvl="1" indent="-171450">
              <a:buFont typeface="Arial" panose="020B0604020202020204" pitchFamily="34" charset="0"/>
              <a:buChar char="•"/>
            </a:pPr>
            <a:r>
              <a:rPr lang="en-GB" sz="1600" dirty="0"/>
              <a:t>… using a variety of techniques</a:t>
            </a:r>
          </a:p>
          <a:p>
            <a:pPr marL="628650" lvl="1" indent="-171450">
              <a:buFont typeface="Arial" panose="020B0604020202020204" pitchFamily="34" charset="0"/>
              <a:buChar char="•"/>
            </a:pPr>
            <a:r>
              <a:rPr lang="en-GB" sz="1600" dirty="0"/>
              <a:t>… we finally made a fitting module</a:t>
            </a:r>
          </a:p>
          <a:p>
            <a:pPr marL="171450" lvl="0" indent="-171450">
              <a:buFont typeface="Arial" panose="020B0604020202020204" pitchFamily="34" charset="0"/>
              <a:buChar char="•"/>
            </a:pPr>
            <a:r>
              <a:rPr lang="en-GB" sz="1600" dirty="0"/>
              <a:t>(Read)</a:t>
            </a:r>
          </a:p>
          <a:p>
            <a:pPr marL="171450" indent="-171450">
              <a:buFont typeface="Arial" panose="020B0604020202020204" pitchFamily="34" charset="0"/>
              <a:buChar char="•"/>
            </a:pPr>
            <a:r>
              <a:rPr lang="en-GB" sz="1600" b="1" dirty="0"/>
              <a:t>Any final questions ?</a:t>
            </a:r>
          </a:p>
          <a:p>
            <a:pPr marL="171450" indent="-171450">
              <a:buFont typeface="Arial" panose="020B0604020202020204" pitchFamily="34" charset="0"/>
              <a:buChar char="•"/>
            </a:pPr>
            <a:r>
              <a:rPr lang="en-GB" sz="1600" b="1" dirty="0"/>
              <a:t>If not, Merry Christmas and I hope you have a good holiday.  </a:t>
            </a:r>
          </a:p>
          <a:p>
            <a:pPr marL="628650" lvl="1" indent="-171450">
              <a:buFont typeface="Arial" panose="020B0604020202020204" pitchFamily="34" charset="0"/>
              <a:buChar char="•"/>
            </a:pPr>
            <a:r>
              <a:rPr lang="en-GB" sz="1600" b="1" dirty="0"/>
              <a:t>Here’s a Christmas tree I made in python using matplotlib, the code for which is also in the </a:t>
            </a:r>
            <a:r>
              <a:rPr lang="en-GB" sz="1600" b="1" dirty="0" err="1"/>
              <a:t>CoCalc</a:t>
            </a:r>
            <a:r>
              <a:rPr lang="en-GB" sz="1600" b="1" dirty="0"/>
              <a:t> for this week</a:t>
            </a:r>
            <a:endParaRPr lang="en-GB" sz="1600" dirty="0"/>
          </a:p>
        </p:txBody>
      </p:sp>
      <p:sp>
        <p:nvSpPr>
          <p:cNvPr id="4" name="Slide Number Placeholder 3"/>
          <p:cNvSpPr>
            <a:spLocks noGrp="1"/>
          </p:cNvSpPr>
          <p:nvPr>
            <p:ph type="sldNum" sz="quarter" idx="5"/>
          </p:nvPr>
        </p:nvSpPr>
        <p:spPr/>
        <p:txBody>
          <a:bodyPr/>
          <a:lstStyle/>
          <a:p>
            <a:fld id="{CB743E82-51D4-4F4E-9D5A-25B1F93D6F09}" type="slidenum">
              <a:rPr lang="en-GB" smtClean="0"/>
              <a:t>26</a:t>
            </a:fld>
            <a:endParaRPr lang="en-GB"/>
          </a:p>
        </p:txBody>
      </p:sp>
    </p:spTree>
    <p:extLst>
      <p:ext uri="{BB962C8B-B14F-4D97-AF65-F5344CB8AC3E}">
        <p14:creationId xmlns:p14="http://schemas.microsoft.com/office/powerpoint/2010/main" val="1623572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dirty="0"/>
              <a:t>First though, lets recap last week, where we looked at … which use … experiments</a:t>
            </a:r>
          </a:p>
          <a:p>
            <a:pPr marL="171450" indent="-171450">
              <a:buFont typeface="Arial" panose="020B0604020202020204" pitchFamily="34" charset="0"/>
              <a:buChar char="•"/>
            </a:pPr>
            <a:r>
              <a:rPr lang="en-GB" sz="1000" dirty="0"/>
              <a:t>In doing so, …</a:t>
            </a:r>
          </a:p>
          <a:p>
            <a:pPr marL="628650" lvl="1" indent="-171450">
              <a:buFont typeface="Arial" panose="020B0604020202020204" pitchFamily="34" charset="0"/>
              <a:buChar char="•"/>
            </a:pPr>
            <a:r>
              <a:rPr lang="en-GB" sz="1000" dirty="0"/>
              <a:t>First we setup the default random number generator by calling </a:t>
            </a:r>
            <a:r>
              <a:rPr lang="en-GB" sz="1000" dirty="0" err="1"/>
              <a:t>np.random.default_rng</a:t>
            </a:r>
            <a:r>
              <a:rPr lang="en-GB" sz="1000" dirty="0"/>
              <a:t>()</a:t>
            </a:r>
          </a:p>
          <a:p>
            <a:pPr marL="628650" lvl="1" indent="-171450">
              <a:buFont typeface="Arial" panose="020B0604020202020204" pitchFamily="34" charset="0"/>
              <a:buChar char="•"/>
            </a:pPr>
            <a:r>
              <a:rPr lang="en-GB" sz="1000" dirty="0"/>
              <a:t>Then for uniform random numbers we simply call the random() function with the number of random numbers we want as input, in this case 10.</a:t>
            </a:r>
          </a:p>
          <a:p>
            <a:pPr marL="628650" lvl="1" indent="-171450">
              <a:buFont typeface="Arial" panose="020B0604020202020204" pitchFamily="34" charset="0"/>
              <a:buChar char="•"/>
            </a:pPr>
            <a:r>
              <a:rPr lang="en-GB" sz="1000" b="1" dirty="0"/>
              <a:t>For random numbers following a Poisson distribution, which remember describes discrete events occurring over an interval of space or time, we call the </a:t>
            </a:r>
            <a:r>
              <a:rPr lang="en-GB" sz="1000" b="1" dirty="0" err="1"/>
              <a:t>poisson</a:t>
            </a:r>
            <a:r>
              <a:rPr lang="en-GB" sz="1000" b="1" dirty="0"/>
              <a:t> function instead, which takes the mean and size as inputs</a:t>
            </a:r>
          </a:p>
          <a:p>
            <a:pPr marL="628650" lvl="1" indent="-171450">
              <a:buFont typeface="Arial" panose="020B0604020202020204" pitchFamily="34" charset="0"/>
              <a:buChar char="•"/>
            </a:pPr>
            <a:r>
              <a:rPr lang="en-GB" sz="1000" b="1" dirty="0"/>
              <a:t>Finally, Gaussian- or normal-distributed random numbers are generated by calling the normal() function, with the mean, RMS and size as arguments, and describe many situations with large number of events due to the CLT</a:t>
            </a:r>
          </a:p>
          <a:p>
            <a:pPr marL="171450" lvl="0" indent="-171450">
              <a:buFont typeface="Arial" panose="020B0604020202020204" pitchFamily="34" charset="0"/>
              <a:buChar char="•"/>
            </a:pPr>
            <a:r>
              <a:rPr lang="en-GB" sz="1000" dirty="0"/>
              <a:t>We then applied the Monte Carlo approach to several simple problems (sim + int), following a set of general steps</a:t>
            </a:r>
          </a:p>
          <a:p>
            <a:pPr marL="628650" lvl="1" indent="-171450">
              <a:buFont typeface="Arial" panose="020B0604020202020204" pitchFamily="34" charset="0"/>
              <a:buChar char="•"/>
            </a:pPr>
            <a:r>
              <a:rPr lang="en-GB" sz="1000" dirty="0"/>
              <a:t>(read) .. in order to obtain the result.</a:t>
            </a:r>
          </a:p>
          <a:p>
            <a:pPr marL="171450" lvl="0" indent="-171450">
              <a:buFont typeface="Arial" panose="020B0604020202020204" pitchFamily="34" charset="0"/>
              <a:buChar char="•"/>
            </a:pPr>
            <a:r>
              <a:rPr lang="en-GB" sz="1000" b="1" dirty="0"/>
              <a:t>in the summative problem you saw how to generate a single gas particle</a:t>
            </a:r>
          </a:p>
          <a:p>
            <a:pPr marL="628650" lvl="1" indent="-171450">
              <a:buFont typeface="Arial" panose="020B0604020202020204" pitchFamily="34" charset="0"/>
              <a:buChar char="•"/>
            </a:pPr>
            <a:r>
              <a:rPr lang="en-GB" sz="1000" b="1" dirty="0"/>
              <a:t>This may seem simple but once you can generate one you can easily add others, such as the 30 shown here, …</a:t>
            </a:r>
          </a:p>
          <a:p>
            <a:pPr marL="628650" lvl="1" indent="-171450">
              <a:buFont typeface="Arial" panose="020B0604020202020204" pitchFamily="34" charset="0"/>
              <a:buChar char="•"/>
            </a:pPr>
            <a:r>
              <a:rPr lang="en-GB" sz="1000" b="1" dirty="0"/>
              <a:t>… making them bounce of the walls (point)(and eventually each other) to model an ideal gas</a:t>
            </a:r>
          </a:p>
          <a:p>
            <a:pPr marL="628650" lvl="1" indent="-171450">
              <a:buFont typeface="Arial" panose="020B0604020202020204" pitchFamily="34" charset="0"/>
              <a:buChar char="•"/>
            </a:pPr>
            <a:r>
              <a:rPr lang="en-GB" sz="1000" b="1" dirty="0"/>
              <a:t>Matplotlib even allows you to animate the results, though it is beyond this course.</a:t>
            </a: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3</a:t>
            </a:fld>
            <a:endParaRPr lang="en-GB" dirty="0"/>
          </a:p>
        </p:txBody>
      </p:sp>
    </p:spTree>
    <p:extLst>
      <p:ext uri="{BB962C8B-B14F-4D97-AF65-F5344CB8AC3E}">
        <p14:creationId xmlns:p14="http://schemas.microsoft.com/office/powerpoint/2010/main" val="3911005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a:t>Before we go on to this week’s topic, lets as usual look at the solutions to last week’s formative problems, and feedback on any common issues</a:t>
            </a:r>
          </a:p>
          <a:p>
            <a:pPr marL="171450" indent="-171450">
              <a:buFont typeface="Arial" panose="020B0604020202020204" pitchFamily="34" charset="0"/>
              <a:buChar char="•"/>
            </a:pPr>
            <a:r>
              <a:rPr lang="en-GB" sz="1400" dirty="0"/>
              <a:t>Ex1 was to check how the seed works by running the code with the same or different seeds multiple times</a:t>
            </a:r>
          </a:p>
          <a:p>
            <a:pPr marL="628650" lvl="1" indent="-171450">
              <a:buFont typeface="Arial" panose="020B0604020202020204" pitchFamily="34" charset="0"/>
              <a:buChar char="•"/>
            </a:pPr>
            <a:r>
              <a:rPr lang="en-GB" sz="1400" dirty="0"/>
              <a:t>(read)</a:t>
            </a:r>
          </a:p>
          <a:p>
            <a:pPr marL="628650" lvl="1" indent="-171450">
              <a:buFont typeface="Arial" panose="020B0604020202020204" pitchFamily="34" charset="0"/>
              <a:buChar char="•"/>
            </a:pPr>
            <a:r>
              <a:rPr lang="en-GB" sz="1400" dirty="0"/>
              <a:t>(read)</a:t>
            </a:r>
          </a:p>
          <a:p>
            <a:pPr marL="1085850" lvl="2" indent="-171450">
              <a:buFont typeface="Arial" panose="020B0604020202020204" pitchFamily="34" charset="0"/>
              <a:buChar char="•"/>
            </a:pPr>
            <a:r>
              <a:rPr lang="en-GB" sz="1400" b="1" dirty="0"/>
              <a:t>… get the same sequence of random numbers,  as shown here</a:t>
            </a:r>
          </a:p>
          <a:p>
            <a:pPr marL="1085850" lvl="2" indent="-171450">
              <a:buFont typeface="Arial" panose="020B0604020202020204" pitchFamily="34" charset="0"/>
              <a:buChar char="•"/>
            </a:pPr>
            <a:r>
              <a:rPr lang="en-GB" sz="1400" b="1" dirty="0"/>
              <a:t>… get a different *repeatable* sequence of random numbers, as shown here</a:t>
            </a:r>
          </a:p>
          <a:p>
            <a:pPr marL="628650" lvl="1" indent="-171450">
              <a:buFont typeface="Arial" panose="020B0604020202020204" pitchFamily="34" charset="0"/>
              <a:buChar char="•"/>
            </a:pPr>
            <a:r>
              <a:rPr lang="en-GB" sz="1400" b="1" dirty="0"/>
              <a:t>Example:</a:t>
            </a:r>
          </a:p>
          <a:p>
            <a:pPr marL="628650" lvl="1" indent="-171450">
              <a:buFont typeface="Arial" panose="020B0604020202020204" pitchFamily="34" charset="0"/>
              <a:buChar char="•"/>
            </a:pPr>
            <a:r>
              <a:rPr lang="en-GB" sz="1400" b="1" dirty="0"/>
              <a:t>Note how I used a function that takes the seed as input and simply called this to run the code multiple times  </a:t>
            </a:r>
          </a:p>
          <a:p>
            <a:pPr marL="628650" lvl="1" indent="-171450">
              <a:buFont typeface="Arial" panose="020B0604020202020204" pitchFamily="34" charset="0"/>
              <a:buChar char="•"/>
            </a:pPr>
            <a:r>
              <a:rPr lang="en-GB" sz="1400" dirty="0"/>
              <a:t>If we don’t …</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4</a:t>
            </a:fld>
            <a:endParaRPr lang="en-GB" dirty="0"/>
          </a:p>
        </p:txBody>
      </p:sp>
    </p:spTree>
    <p:extLst>
      <p:ext uri="{BB962C8B-B14F-4D97-AF65-F5344CB8AC3E}">
        <p14:creationId xmlns:p14="http://schemas.microsoft.com/office/powerpoint/2010/main" val="151127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dirty="0"/>
              <a:t>Ex2 was to investigate … trials from 1000 (point) to 10 million (point) </a:t>
            </a:r>
          </a:p>
          <a:p>
            <a:pPr marL="628650" lvl="1" indent="-171450">
              <a:buFont typeface="Arial" panose="020B0604020202020204" pitchFamily="34" charset="0"/>
              <a:buChar char="•"/>
            </a:pPr>
            <a:r>
              <a:rPr lang="en-GB" sz="1000" dirty="0"/>
              <a:t>Since the numbers are uniformly spread between 0 and 1 we expect the number in each bin to be the number of trials divided by the number of bins on average</a:t>
            </a:r>
          </a:p>
          <a:p>
            <a:pPr marL="1085850" lvl="2" indent="-171450">
              <a:buFont typeface="Arial" panose="020B0604020202020204" pitchFamily="34" charset="0"/>
              <a:buChar char="•"/>
            </a:pPr>
            <a:r>
              <a:rPr lang="en-GB" sz="1000" b="1" dirty="0"/>
              <a:t>In our example, where we have 10 bins, we get 100 per bin in the first case (point) and 1 million per bin in the second case (point)</a:t>
            </a:r>
          </a:p>
          <a:p>
            <a:pPr marL="628650" lvl="1" indent="-171450">
              <a:buFont typeface="Arial" panose="020B0604020202020204" pitchFamily="34" charset="0"/>
              <a:buChar char="•"/>
            </a:pPr>
            <a:r>
              <a:rPr lang="en-GB" sz="1000" b="1" dirty="0"/>
              <a:t>However, since the numbers are random they will fluctuate about this average, changing each time you run the code</a:t>
            </a:r>
          </a:p>
          <a:p>
            <a:pPr marL="1085850" lvl="2" indent="-171450">
              <a:buFont typeface="Arial" panose="020B0604020202020204" pitchFamily="34" charset="0"/>
              <a:buChar char="•"/>
            </a:pPr>
            <a:r>
              <a:rPr lang="en-GB" sz="1000" b="1" dirty="0"/>
              <a:t>But the more trails you run the less fluctuation about the average there is, or the smaller the uncertainty is, as you saw for the pi example in the notebook</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Example</a:t>
            </a:r>
            <a:endParaRPr lang="en-GB" sz="1000" b="1" dirty="0"/>
          </a:p>
          <a:p>
            <a:pPr marL="1543050" lvl="3" indent="-171450">
              <a:buFont typeface="Arial" panose="020B0604020202020204" pitchFamily="34" charset="0"/>
              <a:buChar char="•"/>
            </a:pPr>
            <a:r>
              <a:rPr lang="en-GB" sz="1000" b="1" dirty="0"/>
              <a:t>This is why we need to use samples of large sets of random numbers to get a good deterministic result </a:t>
            </a:r>
          </a:p>
          <a:p>
            <a:pPr marL="628650" lvl="1" indent="-171450">
              <a:buFont typeface="Arial" panose="020B0604020202020204" pitchFamily="34" charset="0"/>
              <a:buChar char="•"/>
            </a:pPr>
            <a:r>
              <a:rPr lang="en-GB" sz="1000" b="1" dirty="0"/>
              <a:t>In fact, we can quantify this, and check it behaves as we expect, since the uncertainty on a given number N (assuming the CLT) is just root N</a:t>
            </a:r>
          </a:p>
          <a:p>
            <a:pPr marL="1085850" lvl="2" indent="-171450">
              <a:buFont typeface="Arial" panose="020B0604020202020204" pitchFamily="34" charset="0"/>
              <a:buChar char="•"/>
            </a:pPr>
            <a:r>
              <a:rPr lang="en-GB" sz="1000" b="1" dirty="0"/>
              <a:t>So, for the 100 events per bin the uncertainty is 10 and we indeed see fluctuations of this size (point)</a:t>
            </a:r>
          </a:p>
          <a:p>
            <a:pPr marL="1085850" lvl="2" indent="-171450">
              <a:buFont typeface="Arial" panose="020B0604020202020204" pitchFamily="34" charset="0"/>
              <a:buChar char="•"/>
            </a:pPr>
            <a:r>
              <a:rPr lang="en-GB" sz="1000" b="1" dirty="0"/>
              <a:t>For 1M events per bin on the other hand the uncertainty is 1000.  While this is bigger, which seems contrary to what we expect, we have to consider the percentage error, which, dividing the uncertainty by the bin content, is 0.1% in this case compared to 10% in the previous case.   Hence the fluctuations will be of the scale of only 0.1% which is very small.</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5</a:t>
            </a:fld>
            <a:endParaRPr lang="en-GB" dirty="0"/>
          </a:p>
        </p:txBody>
      </p:sp>
    </p:spTree>
    <p:extLst>
      <p:ext uri="{BB962C8B-B14F-4D97-AF65-F5344CB8AC3E}">
        <p14:creationId xmlns:p14="http://schemas.microsoft.com/office/powerpoint/2010/main" val="378852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b="1" dirty="0"/>
              <a:t>Ex 3 continued </a:t>
            </a:r>
            <a:r>
              <a:rPr lang="en-GB" sz="1100" b="1" dirty="0" err="1"/>
              <a:t>unc</a:t>
            </a:r>
            <a:r>
              <a:rPr lang="en-GB" sz="1100" b="1" dirty="0"/>
              <a:t> theme by asking you to determine the … value</a:t>
            </a:r>
          </a:p>
          <a:p>
            <a:pPr marL="628650" lvl="1" indent="-171450">
              <a:buFont typeface="Arial" panose="020B0604020202020204" pitchFamily="34" charset="0"/>
              <a:buChar char="•"/>
            </a:pPr>
            <a:r>
              <a:rPr lang="en-GB" sz="1100" b="0" dirty="0"/>
              <a:t>Reminder of how calculated pi numerically: throw 10000 uniform random numbers in x and y, calculate the radius and sum those &lt; 1, then divide by the total number and times by 4</a:t>
            </a:r>
          </a:p>
          <a:p>
            <a:pPr marL="628650" lvl="1" indent="-171450">
              <a:buFont typeface="Arial" panose="020B0604020202020204" pitchFamily="34" charset="0"/>
              <a:buChar char="•"/>
            </a:pPr>
            <a:r>
              <a:rPr lang="en-GB" sz="1100" dirty="0"/>
              <a:t>For the error we simply code the formula that was derived in the notebook, which can be written in terms of just the number of trials and the number within the circle by substituting the probability of being inside (p) or outside (q)</a:t>
            </a:r>
          </a:p>
          <a:p>
            <a:pPr marL="628650" lvl="1" indent="-171450">
              <a:buFont typeface="Arial" panose="020B0604020202020204" pitchFamily="34" charset="0"/>
              <a:buChar char="•"/>
            </a:pPr>
            <a:r>
              <a:rPr lang="en-GB" sz="1100" dirty="0"/>
              <a:t>To check if it is consistent with the known value, which we can take from </a:t>
            </a:r>
            <a:r>
              <a:rPr lang="en-GB" sz="1100" dirty="0" err="1"/>
              <a:t>np.pi</a:t>
            </a:r>
            <a:r>
              <a:rPr lang="en-GB" sz="1100" dirty="0"/>
              <a:t>, we need to use the consistency check that you have used in labs and which we saw in week 7</a:t>
            </a:r>
          </a:p>
          <a:p>
            <a:pPr marL="628650" lvl="1" indent="-171450">
              <a:buFont typeface="Arial" panose="020B0604020202020204" pitchFamily="34" charset="0"/>
              <a:buChar char="•"/>
            </a:pPr>
            <a:r>
              <a:rPr lang="en-GB" sz="1100" b="1" dirty="0"/>
              <a:t>I remind you that this calculates how significant the difference is by taking the absolute difference between the two values and dividing by the total uncertainty (add in quad)</a:t>
            </a:r>
          </a:p>
          <a:p>
            <a:pPr marL="1085850" lvl="2" indent="-171450">
              <a:buFont typeface="Arial" panose="020B0604020202020204" pitchFamily="34" charset="0"/>
              <a:buChar char="•"/>
            </a:pPr>
            <a:r>
              <a:rPr lang="en-GB" sz="1100" dirty="0"/>
              <a:t>In our case the known value of pi is very exact and so has no significant uncertainty, hence we just divide the difference by the error we have calculated on our estimate</a:t>
            </a:r>
          </a:p>
          <a:p>
            <a:pPr marL="1085850" lvl="2" indent="-171450">
              <a:buFont typeface="Arial" panose="020B0604020202020204" pitchFamily="34" charset="0"/>
              <a:buChar char="•"/>
            </a:pPr>
            <a:r>
              <a:rPr lang="en-GB" sz="1100" dirty="0"/>
              <a:t>I got pi as 3.156 with an error of 0.016 or so, which is less than 1 sigma away from the known value and hence they are consistent since this is less than our usual bound of 3</a:t>
            </a:r>
          </a:p>
        </p:txBody>
      </p:sp>
      <p:sp>
        <p:nvSpPr>
          <p:cNvPr id="4" name="Slide Number Placeholder 3"/>
          <p:cNvSpPr>
            <a:spLocks noGrp="1"/>
          </p:cNvSpPr>
          <p:nvPr>
            <p:ph type="sldNum" sz="quarter" idx="5"/>
          </p:nvPr>
        </p:nvSpPr>
        <p:spPr/>
        <p:txBody>
          <a:bodyPr/>
          <a:lstStyle/>
          <a:p>
            <a:fld id="{CB743E82-51D4-4F4E-9D5A-25B1F93D6F09}" type="slidenum">
              <a:rPr lang="en-GB" smtClean="0"/>
              <a:pPr/>
              <a:t>6</a:t>
            </a:fld>
            <a:endParaRPr lang="en-GB" dirty="0"/>
          </a:p>
        </p:txBody>
      </p:sp>
    </p:spTree>
    <p:extLst>
      <p:ext uri="{BB962C8B-B14F-4D97-AF65-F5344CB8AC3E}">
        <p14:creationId xmlns:p14="http://schemas.microsoft.com/office/powerpoint/2010/main" val="2260897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b="1" dirty="0"/>
              <a:t>Ex4 gave you some practice at debugging by fixing the error in the code to plot the uncertainty on pi as we increase the number of trials</a:t>
            </a:r>
          </a:p>
          <a:p>
            <a:pPr marL="628650" lvl="1" indent="-171450">
              <a:buFont typeface="Arial" panose="020B0604020202020204" pitchFamily="34" charset="0"/>
              <a:buChar char="•"/>
            </a:pPr>
            <a:r>
              <a:rPr lang="en-GB" sz="1000" b="0" dirty="0"/>
              <a:t>Convert the code into a function</a:t>
            </a:r>
          </a:p>
          <a:p>
            <a:pPr marL="628650" lvl="1" indent="-171450">
              <a:buFont typeface="Arial" panose="020B0604020202020204" pitchFamily="34" charset="0"/>
              <a:buChar char="•"/>
            </a:pPr>
            <a:r>
              <a:rPr lang="en-GB" sz="1000" b="0" dirty="0"/>
              <a:t>Create an array of the number of grains from 100 to 10000 in steps of 50</a:t>
            </a:r>
          </a:p>
          <a:p>
            <a:pPr marL="628650" lvl="1" indent="-171450">
              <a:buFont typeface="Arial" panose="020B0604020202020204" pitchFamily="34" charset="0"/>
              <a:buChar char="•"/>
            </a:pPr>
            <a:r>
              <a:rPr lang="en-GB" sz="1000" b="0" dirty="0"/>
              <a:t>Loop over this and call the function for each, storing the value and the error in arrays.  Finally plot this but got an error</a:t>
            </a:r>
          </a:p>
          <a:p>
            <a:pPr marL="171450" lvl="0" indent="-171450">
              <a:buFont typeface="Arial" panose="020B0604020202020204" pitchFamily="34" charset="0"/>
              <a:buChar char="•"/>
            </a:pPr>
            <a:r>
              <a:rPr lang="en-GB" sz="1000" b="1" dirty="0"/>
              <a:t>Remembering how we read the error starting from the bottom, we can see that we have a </a:t>
            </a:r>
            <a:r>
              <a:rPr lang="en-GB" sz="1000" b="1" dirty="0" err="1"/>
              <a:t>TypeError</a:t>
            </a:r>
            <a:r>
              <a:rPr lang="en-GB" sz="1000" b="1" dirty="0"/>
              <a:t> (point), which tells us that we are using a float somewhere python expects an int</a:t>
            </a:r>
          </a:p>
          <a:p>
            <a:pPr marL="628650" lvl="1" indent="-171450">
              <a:buFont typeface="Arial" panose="020B0604020202020204" pitchFamily="34" charset="0"/>
              <a:buChar char="•"/>
            </a:pPr>
            <a:r>
              <a:rPr lang="en-GB" sz="1000" b="1" dirty="0"/>
              <a:t>If we then look at the traceback it tells us that the code calls the </a:t>
            </a:r>
            <a:r>
              <a:rPr lang="en-GB" sz="1000" b="1" dirty="0" err="1"/>
              <a:t>pimc</a:t>
            </a:r>
            <a:r>
              <a:rPr lang="en-GB" sz="1000" b="1" dirty="0"/>
              <a:t>() function on L33 (point) and then gives an error when trying to call </a:t>
            </a:r>
            <a:r>
              <a:rPr lang="en-GB" sz="1000" b="1" dirty="0" err="1"/>
              <a:t>rng.random</a:t>
            </a:r>
            <a:r>
              <a:rPr lang="en-GB" sz="1000" b="1" dirty="0"/>
              <a:t>() with the </a:t>
            </a:r>
            <a:r>
              <a:rPr lang="en-GB" sz="1000" b="1" dirty="0" err="1"/>
              <a:t>nGrains</a:t>
            </a:r>
            <a:r>
              <a:rPr lang="en-GB" sz="1000" b="1" dirty="0"/>
              <a:t> as an argument within that function (point)</a:t>
            </a:r>
          </a:p>
          <a:p>
            <a:pPr marL="628650" lvl="1" indent="-171450">
              <a:buFont typeface="Arial" panose="020B0604020202020204" pitchFamily="34" charset="0"/>
              <a:buChar char="•"/>
            </a:pPr>
            <a:r>
              <a:rPr lang="en-GB" sz="1000" b="1" dirty="0"/>
              <a:t>This is because, as we can see in the printout here (point) the way we have setup our array using </a:t>
            </a:r>
            <a:r>
              <a:rPr lang="en-GB" sz="1000" b="1" dirty="0" err="1"/>
              <a:t>linspace</a:t>
            </a:r>
            <a:r>
              <a:rPr lang="en-GB" sz="1000" b="1" dirty="0"/>
              <a:t> gives floating point (or decimal) numbers while </a:t>
            </a:r>
            <a:r>
              <a:rPr lang="en-GB" sz="1000" b="1" dirty="0" err="1"/>
              <a:t>np.random</a:t>
            </a:r>
            <a:r>
              <a:rPr lang="en-GB" sz="1000" b="1" dirty="0"/>
              <a:t> expects an integer (or whole) number of events of course</a:t>
            </a:r>
          </a:p>
          <a:p>
            <a:pPr marL="628650" lvl="1" indent="-171450">
              <a:buFont typeface="Arial" panose="020B0604020202020204" pitchFamily="34" charset="0"/>
              <a:buChar char="•"/>
            </a:pPr>
            <a:r>
              <a:rPr lang="en-GB" sz="1000" b="1" dirty="0"/>
              <a:t>So we need to convert the floats to </a:t>
            </a:r>
            <a:r>
              <a:rPr lang="en-GB" sz="1000" b="1" dirty="0" err="1"/>
              <a:t>ints</a:t>
            </a:r>
            <a:r>
              <a:rPr lang="en-GB" sz="1000" b="1" dirty="0"/>
              <a:t> and the easiest way to do this is to use </a:t>
            </a:r>
            <a:r>
              <a:rPr lang="en-GB" sz="1000" b="1" dirty="0" err="1"/>
              <a:t>numpy’s</a:t>
            </a:r>
            <a:r>
              <a:rPr lang="en-GB" sz="1000" b="1" dirty="0"/>
              <a:t> </a:t>
            </a:r>
            <a:r>
              <a:rPr lang="en-GB" sz="1000" b="1" dirty="0" err="1"/>
              <a:t>astype</a:t>
            </a:r>
            <a:r>
              <a:rPr lang="en-GB" sz="1000" b="1" dirty="0"/>
              <a:t>() function (point) with int as an argument to convert the whole array (as saw in earlier week)</a:t>
            </a:r>
          </a:p>
          <a:p>
            <a:pPr marL="1085850" lvl="2" indent="-171450">
              <a:buFont typeface="Arial" panose="020B0604020202020204" pitchFamily="34" charset="0"/>
              <a:buChar char="•"/>
            </a:pPr>
            <a:r>
              <a:rPr lang="en-GB" sz="1000" b="1" dirty="0"/>
              <a:t>Another, equally good method, that several people used, was to simply put the int() function around the </a:t>
            </a:r>
            <a:r>
              <a:rPr lang="en-GB" sz="1000" b="1" dirty="0" err="1"/>
              <a:t>nGrains</a:t>
            </a:r>
            <a:r>
              <a:rPr lang="en-GB" sz="1000" b="1" dirty="0"/>
              <a:t> in the call to the </a:t>
            </a:r>
            <a:r>
              <a:rPr lang="en-GB" sz="1000" b="1" dirty="0" err="1"/>
              <a:t>pimc</a:t>
            </a:r>
            <a:r>
              <a:rPr lang="en-GB" sz="1000" b="1" dirty="0"/>
              <a:t>() function or random() (point to error)</a:t>
            </a:r>
          </a:p>
        </p:txBody>
      </p:sp>
      <p:sp>
        <p:nvSpPr>
          <p:cNvPr id="4" name="Slide Number Placeholder 3"/>
          <p:cNvSpPr>
            <a:spLocks noGrp="1"/>
          </p:cNvSpPr>
          <p:nvPr>
            <p:ph type="sldNum" sz="quarter" idx="5"/>
          </p:nvPr>
        </p:nvSpPr>
        <p:spPr/>
        <p:txBody>
          <a:bodyPr/>
          <a:lstStyle/>
          <a:p>
            <a:fld id="{CB743E82-51D4-4F4E-9D5A-25B1F93D6F09}" type="slidenum">
              <a:rPr lang="en-GB" smtClean="0"/>
              <a:pPr/>
              <a:t>7</a:t>
            </a:fld>
            <a:endParaRPr lang="en-GB" dirty="0"/>
          </a:p>
        </p:txBody>
      </p:sp>
    </p:spTree>
    <p:extLst>
      <p:ext uri="{BB962C8B-B14F-4D97-AF65-F5344CB8AC3E}">
        <p14:creationId xmlns:p14="http://schemas.microsoft.com/office/powerpoint/2010/main" val="2500432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Finally, Ex5 asked you to add comments to the code, explaining each line of the for loop in particular</a:t>
            </a:r>
          </a:p>
          <a:p>
            <a:pPr marL="628650" lvl="1" indent="-171450">
              <a:buFont typeface="Arial" panose="020B0604020202020204" pitchFamily="34" charset="0"/>
              <a:buChar char="•"/>
            </a:pPr>
            <a:r>
              <a:rPr lang="en-GB" dirty="0"/>
              <a:t>The amount of comments is a bit a matter of taste and here I have probably over-commented to be didactic </a:t>
            </a:r>
          </a:p>
          <a:p>
            <a:pPr marL="628650" lvl="1" indent="-171450">
              <a:buFont typeface="Arial" panose="020B0604020202020204" pitchFamily="34" charset="0"/>
              <a:buChar char="•"/>
            </a:pPr>
            <a:r>
              <a:rPr lang="en-GB" dirty="0"/>
              <a:t>For the for loop, the first line (point) calculates the number of times one or more patient has no bed.  </a:t>
            </a:r>
          </a:p>
          <a:p>
            <a:pPr marL="628650" lvl="1" indent="-171450">
              <a:buFont typeface="Arial" panose="020B0604020202020204" pitchFamily="34" charset="0"/>
              <a:buChar char="•"/>
            </a:pPr>
            <a:r>
              <a:rPr lang="en-GB" dirty="0"/>
              <a:t>We use </a:t>
            </a:r>
            <a:r>
              <a:rPr lang="en-GB" dirty="0" err="1"/>
              <a:t>numpy’s</a:t>
            </a:r>
            <a:r>
              <a:rPr lang="en-GB" dirty="0"/>
              <a:t> array at a time method to check when each element in our patient array is greater than the number of beds under study, getting an array of False (if not) and True (if so)</a:t>
            </a:r>
          </a:p>
          <a:p>
            <a:pPr marL="628650" lvl="1" indent="-171450">
              <a:buFont typeface="Arial" panose="020B0604020202020204" pitchFamily="34" charset="0"/>
              <a:buChar char="•"/>
            </a:pPr>
            <a:r>
              <a:rPr lang="en-GB" dirty="0"/>
              <a:t>We then sum this up to find the number of days it occurs, remembering True and False are treated as 1 and 0, respectively</a:t>
            </a:r>
          </a:p>
          <a:p>
            <a:pPr marL="628650" lvl="1" indent="-171450">
              <a:buFont typeface="Arial" panose="020B0604020202020204" pitchFamily="34" charset="0"/>
              <a:buChar char="•"/>
            </a:pPr>
            <a:r>
              <a:rPr lang="en-GB" dirty="0"/>
              <a:t>And store the result at the correct point in the array</a:t>
            </a:r>
          </a:p>
          <a:p>
            <a:pPr marL="628650" lvl="1" indent="-171450">
              <a:buFont typeface="Arial" panose="020B0604020202020204" pitchFamily="34" charset="0"/>
              <a:buChar char="•"/>
            </a:pPr>
            <a:r>
              <a:rPr lang="en-GB" dirty="0"/>
              <a:t>We use our remainder operator to print out the results every time the number of beds is divisible by 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Any questions on the formative exercises?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Grades and feedback on Week 9 assignments have been posted on canvas</a:t>
            </a: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8</a:t>
            </a:fld>
            <a:endParaRPr lang="en-GB" dirty="0"/>
          </a:p>
        </p:txBody>
      </p:sp>
    </p:spTree>
    <p:extLst>
      <p:ext uri="{BB962C8B-B14F-4D97-AF65-F5344CB8AC3E}">
        <p14:creationId xmlns:p14="http://schemas.microsoft.com/office/powerpoint/2010/main" val="2115862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b="1" dirty="0"/>
              <a:t>If not, let’s move on to today’s topic …</a:t>
            </a:r>
          </a:p>
          <a:p>
            <a:pPr marL="171450" indent="-171450">
              <a:buFont typeface="Arial" panose="020B0604020202020204" pitchFamily="34" charset="0"/>
              <a:buChar char="•"/>
            </a:pPr>
            <a:r>
              <a:rPr lang="en-GB" sz="1600" dirty="0"/>
              <a:t>So far … the results, as we have seen </a:t>
            </a:r>
          </a:p>
          <a:p>
            <a:pPr marL="171450" indent="-171450">
              <a:buFont typeface="Arial" panose="020B0604020202020204" pitchFamily="34" charset="0"/>
              <a:buChar char="•"/>
            </a:pPr>
            <a:r>
              <a:rPr lang="en-GB" sz="1600" dirty="0"/>
              <a:t>(Read)</a:t>
            </a:r>
          </a:p>
          <a:p>
            <a:pPr marL="628650" lvl="1" indent="-171450">
              <a:buFont typeface="Arial" panose="020B0604020202020204" pitchFamily="34" charset="0"/>
              <a:buChar char="•"/>
            </a:pPr>
            <a:r>
              <a:rPr lang="en-GB" sz="1600" dirty="0"/>
              <a:t>As I am sure you have noticed …</a:t>
            </a:r>
          </a:p>
          <a:p>
            <a:pPr marL="628650" lvl="1" indent="-171450">
              <a:buFont typeface="Arial" panose="020B0604020202020204" pitchFamily="34" charset="0"/>
              <a:buChar char="•"/>
            </a:pPr>
            <a:r>
              <a:rPr lang="en-GB" sz="1600" dirty="0"/>
              <a:t>… as you have almost certainly encountered </a:t>
            </a:r>
          </a:p>
          <a:p>
            <a:pPr marL="628650" lvl="1" indent="-171450">
              <a:buFont typeface="Arial" panose="020B0604020202020204" pitchFamily="34" charset="0"/>
              <a:buChar char="•"/>
            </a:pPr>
            <a:r>
              <a:rPr lang="en-GB" sz="1600" dirty="0"/>
              <a:t>(read others)</a:t>
            </a:r>
          </a:p>
          <a:p>
            <a:pPr marL="171450" lvl="0" indent="-171450">
              <a:buFont typeface="Arial" panose="020B0604020202020204" pitchFamily="34" charset="0"/>
              <a:buChar char="•"/>
            </a:pPr>
            <a:r>
              <a:rPr lang="en-GB" sz="1600" dirty="0"/>
              <a:t>(Read)</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9</a:t>
            </a:fld>
            <a:endParaRPr lang="en-GB" dirty="0"/>
          </a:p>
        </p:txBody>
      </p:sp>
    </p:spTree>
    <p:extLst>
      <p:ext uri="{BB962C8B-B14F-4D97-AF65-F5344CB8AC3E}">
        <p14:creationId xmlns:p14="http://schemas.microsoft.com/office/powerpoint/2010/main" val="2747827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509963"/>
          </a:xfrm>
        </p:spPr>
        <p:txBody>
          <a:bodyPr anchor="ctr"/>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345325" y="2309260"/>
            <a:ext cx="9144000" cy="423425"/>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8" name="Picture 17"/>
          <p:cNvPicPr>
            <a:picLocks noChangeAspect="1"/>
          </p:cNvPicPr>
          <p:nvPr/>
        </p:nvPicPr>
        <p:blipFill>
          <a:blip r:embed="rId2"/>
          <a:stretch>
            <a:fillRect/>
          </a:stretch>
        </p:blipFill>
        <p:spPr>
          <a:xfrm>
            <a:off x="4163991" y="4617124"/>
            <a:ext cx="3463636" cy="871157"/>
          </a:xfrm>
          <a:prstGeom prst="rect">
            <a:avLst/>
          </a:prstGeom>
        </p:spPr>
      </p:pic>
      <p:sp>
        <p:nvSpPr>
          <p:cNvPr id="7" name="Text Placeholder 6"/>
          <p:cNvSpPr>
            <a:spLocks noGrp="1"/>
          </p:cNvSpPr>
          <p:nvPr>
            <p:ph type="body" sz="quarter" idx="10" hasCustomPrompt="1"/>
          </p:nvPr>
        </p:nvSpPr>
        <p:spPr>
          <a:xfrm>
            <a:off x="3415863" y="3773636"/>
            <a:ext cx="5002924" cy="378570"/>
          </a:xfrm>
        </p:spPr>
        <p:txBody>
          <a:bodyPr/>
          <a:lstStyle>
            <a:lvl1pPr marL="0" indent="0" algn="ctr">
              <a:buFont typeface="Arial" charset="0"/>
              <a:buNone/>
              <a:defRPr baseline="0">
                <a:solidFill>
                  <a:schemeClr val="tx1"/>
                </a:solidFill>
              </a:defRPr>
            </a:lvl1pPr>
          </a:lstStyle>
          <a:p>
            <a:pPr lvl="0"/>
            <a:r>
              <a:rPr lang="en-GB" dirty="0"/>
              <a:t>Click to </a:t>
            </a:r>
            <a:r>
              <a:rPr lang="en-GB"/>
              <a:t>add author</a:t>
            </a:r>
            <a:endParaRPr lang="en-GB" dirty="0"/>
          </a:p>
        </p:txBody>
      </p:sp>
    </p:spTree>
    <p:extLst>
      <p:ext uri="{BB962C8B-B14F-4D97-AF65-F5344CB8AC3E}">
        <p14:creationId xmlns:p14="http://schemas.microsoft.com/office/powerpoint/2010/main" val="2461386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509963"/>
          </a:xfrm>
        </p:spPr>
        <p:txBody>
          <a:bodyPr anchor="ctr"/>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345325" y="2309260"/>
            <a:ext cx="9144000" cy="423425"/>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8" name="Picture 17"/>
          <p:cNvPicPr>
            <a:picLocks noChangeAspect="1"/>
          </p:cNvPicPr>
          <p:nvPr/>
        </p:nvPicPr>
        <p:blipFill>
          <a:blip r:embed="rId2"/>
          <a:stretch>
            <a:fillRect/>
          </a:stretch>
        </p:blipFill>
        <p:spPr>
          <a:xfrm>
            <a:off x="4163991" y="4617124"/>
            <a:ext cx="3463636" cy="871157"/>
          </a:xfrm>
          <a:prstGeom prst="rect">
            <a:avLst/>
          </a:prstGeom>
        </p:spPr>
      </p:pic>
      <p:sp>
        <p:nvSpPr>
          <p:cNvPr id="7" name="Text Placeholder 6"/>
          <p:cNvSpPr>
            <a:spLocks noGrp="1"/>
          </p:cNvSpPr>
          <p:nvPr>
            <p:ph type="body" sz="quarter" idx="10" hasCustomPrompt="1"/>
          </p:nvPr>
        </p:nvSpPr>
        <p:spPr>
          <a:xfrm>
            <a:off x="3415863" y="3773636"/>
            <a:ext cx="5002924" cy="378570"/>
          </a:xfrm>
        </p:spPr>
        <p:txBody>
          <a:bodyPr/>
          <a:lstStyle>
            <a:lvl1pPr marL="0" indent="0" algn="ctr">
              <a:buFont typeface="Arial" charset="0"/>
              <a:buNone/>
              <a:defRPr baseline="0">
                <a:solidFill>
                  <a:schemeClr val="tx1"/>
                </a:solidFill>
              </a:defRPr>
            </a:lvl1pPr>
          </a:lstStyle>
          <a:p>
            <a:pPr lvl="0"/>
            <a:r>
              <a:rPr lang="en-GB" dirty="0"/>
              <a:t>Click to </a:t>
            </a:r>
            <a:r>
              <a:rPr lang="en-GB"/>
              <a:t>add author</a:t>
            </a:r>
            <a:endParaRPr lang="en-GB" dirty="0"/>
          </a:p>
        </p:txBody>
      </p:sp>
    </p:spTree>
    <p:extLst>
      <p:ext uri="{BB962C8B-B14F-4D97-AF65-F5344CB8AC3E}">
        <p14:creationId xmlns:p14="http://schemas.microsoft.com/office/powerpoint/2010/main" val="7761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idx="1"/>
          </p:nvPr>
        </p:nvSpPr>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Date Placeholder 3"/>
          <p:cNvSpPr>
            <a:spLocks noGrp="1"/>
          </p:cNvSpPr>
          <p:nvPr>
            <p:ph type="dt" sz="half" idx="10"/>
          </p:nvPr>
        </p:nvSpPr>
        <p:spPr/>
        <p:txBody>
          <a:bodyPr/>
          <a:lstStyle/>
          <a:p>
            <a:fld id="{CC9DD234-D0ED-E64F-8088-EFE091CFC0DF}" type="datetime1">
              <a:rPr lang="en-GB" smtClean="0"/>
              <a:t>04/12/2025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CD9598-3AC8-0F44-9366-CD3A2FEFAADC}" type="slidenum">
              <a:rPr lang="en-GB" smtClean="0"/>
              <a:t>‹#›</a:t>
            </a:fld>
            <a:endParaRPr lang="en-GB"/>
          </a:p>
        </p:txBody>
      </p:sp>
      <p:sp>
        <p:nvSpPr>
          <p:cNvPr id="7"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261380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sz="half" idx="1"/>
          </p:nvPr>
        </p:nvSpPr>
        <p:spPr>
          <a:xfrm>
            <a:off x="241737" y="1040524"/>
            <a:ext cx="5778063"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Content Placeholder 3"/>
          <p:cNvSpPr>
            <a:spLocks noGrp="1"/>
          </p:cNvSpPr>
          <p:nvPr>
            <p:ph sz="half" idx="2"/>
          </p:nvPr>
        </p:nvSpPr>
        <p:spPr>
          <a:xfrm>
            <a:off x="6172199" y="1040524"/>
            <a:ext cx="5820101"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Date Placeholder 4"/>
          <p:cNvSpPr>
            <a:spLocks noGrp="1"/>
          </p:cNvSpPr>
          <p:nvPr>
            <p:ph type="dt" sz="half" idx="10"/>
          </p:nvPr>
        </p:nvSpPr>
        <p:spPr/>
        <p:txBody>
          <a:bodyPr/>
          <a:lstStyle/>
          <a:p>
            <a:fld id="{F7E88558-6CF5-C040-AAD4-C6015759DC3B}" type="datetime1">
              <a:rPr lang="en-GB" smtClean="0"/>
              <a:t>04/12/2025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D9598-3AC8-0F44-9366-CD3A2FEFAADC}" type="slidenum">
              <a:rPr lang="en-GB" smtClean="0"/>
              <a:t>‹#›</a:t>
            </a:fld>
            <a:endParaRPr lang="en-GB"/>
          </a:p>
        </p:txBody>
      </p:sp>
      <p:sp>
        <p:nvSpPr>
          <p:cNvPr id="8"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3447143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sz="half" idx="1"/>
          </p:nvPr>
        </p:nvSpPr>
        <p:spPr>
          <a:xfrm>
            <a:off x="241737" y="1040524"/>
            <a:ext cx="4025463"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Content Placeholder 3"/>
          <p:cNvSpPr>
            <a:spLocks noGrp="1"/>
          </p:cNvSpPr>
          <p:nvPr>
            <p:ph sz="half" idx="2"/>
          </p:nvPr>
        </p:nvSpPr>
        <p:spPr>
          <a:xfrm>
            <a:off x="4445877" y="1040524"/>
            <a:ext cx="7546424"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Date Placeholder 4"/>
          <p:cNvSpPr>
            <a:spLocks noGrp="1"/>
          </p:cNvSpPr>
          <p:nvPr>
            <p:ph type="dt" sz="half" idx="10"/>
          </p:nvPr>
        </p:nvSpPr>
        <p:spPr/>
        <p:txBody>
          <a:bodyPr/>
          <a:lstStyle/>
          <a:p>
            <a:fld id="{7E563485-3EFF-EC4B-BE82-D647F2618833}" type="datetime1">
              <a:rPr lang="en-GB" smtClean="0"/>
              <a:t>04/12/2025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D9598-3AC8-0F44-9366-CD3A2FEFAADC}" type="slidenum">
              <a:rPr lang="en-GB" smtClean="0"/>
              <a:t>‹#›</a:t>
            </a:fld>
            <a:endParaRPr lang="en-GB"/>
          </a:p>
        </p:txBody>
      </p:sp>
      <p:sp>
        <p:nvSpPr>
          <p:cNvPr id="8"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62804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sz="half" idx="1"/>
          </p:nvPr>
        </p:nvSpPr>
        <p:spPr>
          <a:xfrm>
            <a:off x="241737" y="1040524"/>
            <a:ext cx="7514897"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Content Placeholder 3"/>
          <p:cNvSpPr>
            <a:spLocks noGrp="1"/>
          </p:cNvSpPr>
          <p:nvPr>
            <p:ph sz="half" idx="2"/>
          </p:nvPr>
        </p:nvSpPr>
        <p:spPr>
          <a:xfrm>
            <a:off x="7935310" y="1040524"/>
            <a:ext cx="4056990"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Date Placeholder 4"/>
          <p:cNvSpPr>
            <a:spLocks noGrp="1"/>
          </p:cNvSpPr>
          <p:nvPr>
            <p:ph type="dt" sz="half" idx="10"/>
          </p:nvPr>
        </p:nvSpPr>
        <p:spPr/>
        <p:txBody>
          <a:bodyPr/>
          <a:lstStyle/>
          <a:p>
            <a:fld id="{B50C1433-3724-A24A-BE09-207471A5D4AF}" type="datetime1">
              <a:rPr lang="en-GB" smtClean="0"/>
              <a:t>04/12/2025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D9598-3AC8-0F44-9366-CD3A2FEFAADC}" type="slidenum">
              <a:rPr lang="en-GB" smtClean="0"/>
              <a:t>‹#›</a:t>
            </a:fld>
            <a:endParaRPr lang="en-GB"/>
          </a:p>
        </p:txBody>
      </p:sp>
      <p:sp>
        <p:nvSpPr>
          <p:cNvPr id="8"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2781221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1737" y="1101291"/>
            <a:ext cx="5755839" cy="506792"/>
          </a:xfrm>
        </p:spPr>
        <p:txBody>
          <a:bodyPr anchor="b">
            <a:normAutofit/>
          </a:bodyPr>
          <a:lstStyle>
            <a:lvl1pPr marL="0" indent="0" algn="ct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41738" y="1744717"/>
            <a:ext cx="5755838" cy="4444946"/>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Text Placeholder 4"/>
          <p:cNvSpPr>
            <a:spLocks noGrp="1"/>
          </p:cNvSpPr>
          <p:nvPr>
            <p:ph type="body" sz="quarter" idx="3"/>
          </p:nvPr>
        </p:nvSpPr>
        <p:spPr>
          <a:xfrm>
            <a:off x="6172198" y="1123124"/>
            <a:ext cx="5820101" cy="484959"/>
          </a:xfrm>
        </p:spPr>
        <p:txBody>
          <a:bodyPr anchor="b">
            <a:normAutofit/>
          </a:bodyPr>
          <a:lstStyle>
            <a:lvl1pPr marL="0" indent="0" algn="ct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199" y="1744717"/>
            <a:ext cx="5820101" cy="4444946"/>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7" name="Date Placeholder 6"/>
          <p:cNvSpPr>
            <a:spLocks noGrp="1"/>
          </p:cNvSpPr>
          <p:nvPr>
            <p:ph type="dt" sz="half" idx="10"/>
          </p:nvPr>
        </p:nvSpPr>
        <p:spPr/>
        <p:txBody>
          <a:bodyPr/>
          <a:lstStyle/>
          <a:p>
            <a:fld id="{64F5BEC3-FB8F-F446-8C88-140982148D5D}" type="datetime1">
              <a:rPr lang="en-GB" smtClean="0"/>
              <a:t>04/12/2025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CD9598-3AC8-0F44-9366-CD3A2FEFAADC}" type="slidenum">
              <a:rPr lang="en-GB" smtClean="0"/>
              <a:t>‹#›</a:t>
            </a:fld>
            <a:endParaRPr lang="en-GB"/>
          </a:p>
        </p:txBody>
      </p:sp>
      <p:sp>
        <p:nvSpPr>
          <p:cNvPr id="10" name="Title 1"/>
          <p:cNvSpPr>
            <a:spLocks noGrp="1"/>
          </p:cNvSpPr>
          <p:nvPr>
            <p:ph type="title"/>
          </p:nvPr>
        </p:nvSpPr>
        <p:spPr>
          <a:xfrm>
            <a:off x="0" y="1"/>
            <a:ext cx="12192000" cy="830316"/>
          </a:xfrm>
        </p:spPr>
        <p:txBody>
          <a:bodyPr>
            <a:normAutofit/>
          </a:bodyPr>
          <a:lstStyle>
            <a:lvl1pPr>
              <a:defRPr sz="3400"/>
            </a:lvl1pPr>
          </a:lstStyle>
          <a:p>
            <a:r>
              <a:rPr lang="en-GB"/>
              <a:t>Click to edit Master title style</a:t>
            </a:r>
            <a:endParaRPr lang="en-GB" dirty="0"/>
          </a:p>
        </p:txBody>
      </p:sp>
      <p:sp>
        <p:nvSpPr>
          <p:cNvPr id="11"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427712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AFA1BCC4-4FAD-3242-9CEA-81A956AE1E4C}" type="datetime1">
              <a:rPr lang="en-GB" smtClean="0"/>
              <a:t>04/12/2025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CD9598-3AC8-0F44-9366-CD3A2FEFAADC}" type="slidenum">
              <a:rPr lang="en-GB" smtClean="0"/>
              <a:t>‹#›</a:t>
            </a:fld>
            <a:endParaRPr lang="en-GB"/>
          </a:p>
        </p:txBody>
      </p:sp>
      <p:sp>
        <p:nvSpPr>
          <p:cNvPr id="6"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4203243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F167-CB41-DF42-BD7E-63061741D6D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F63B666-B2CB-D042-AC16-FBAFF1702E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4E934FF-B33D-684A-8C55-B6CD0ABCC2B8}"/>
              </a:ext>
            </a:extLst>
          </p:cNvPr>
          <p:cNvSpPr>
            <a:spLocks noGrp="1"/>
          </p:cNvSpPr>
          <p:nvPr>
            <p:ph type="dt" sz="half" idx="10"/>
          </p:nvPr>
        </p:nvSpPr>
        <p:spPr/>
        <p:txBody>
          <a:bodyPr/>
          <a:lstStyle/>
          <a:p>
            <a:fld id="{33C493EB-DEBC-0348-8424-F481AC895D33}" type="datetime1">
              <a:rPr lang="en-GB" smtClean="0"/>
              <a:t>04/12/2025</a:t>
            </a:fld>
            <a:endParaRPr lang="en-GB" dirty="0"/>
          </a:p>
        </p:txBody>
      </p:sp>
      <p:sp>
        <p:nvSpPr>
          <p:cNvPr id="5" name="Footer Placeholder 4">
            <a:extLst>
              <a:ext uri="{FF2B5EF4-FFF2-40B4-BE49-F238E27FC236}">
                <a16:creationId xmlns:a16="http://schemas.microsoft.com/office/drawing/2014/main" id="{A35A17F9-38E8-2A46-A043-33578545FD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2D9363D-4E16-C94D-B686-C783B099F876}"/>
              </a:ext>
            </a:extLst>
          </p:cNvPr>
          <p:cNvSpPr>
            <a:spLocks noGrp="1"/>
          </p:cNvSpPr>
          <p:nvPr>
            <p:ph type="sldNum" sz="quarter" idx="12"/>
          </p:nvPr>
        </p:nvSpPr>
        <p:spPr/>
        <p:txBody>
          <a:bodyPr/>
          <a:lstStyle/>
          <a:p>
            <a:fld id="{D0CD9598-3AC8-0F44-9366-CD3A2FEFAADC}" type="slidenum">
              <a:rPr lang="en-GB" smtClean="0"/>
              <a:pPr/>
              <a:t>‹#›</a:t>
            </a:fld>
            <a:endParaRPr lang="en-GB" dirty="0"/>
          </a:p>
        </p:txBody>
      </p:sp>
    </p:spTree>
    <p:extLst>
      <p:ext uri="{BB962C8B-B14F-4D97-AF65-F5344CB8AC3E}">
        <p14:creationId xmlns:p14="http://schemas.microsoft.com/office/powerpoint/2010/main" val="156965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509963"/>
          </a:xfrm>
        </p:spPr>
        <p:txBody>
          <a:bodyPr anchor="ctr"/>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345325" y="2309260"/>
            <a:ext cx="9144000" cy="423425"/>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8" name="Picture 17"/>
          <p:cNvPicPr>
            <a:picLocks noChangeAspect="1"/>
          </p:cNvPicPr>
          <p:nvPr/>
        </p:nvPicPr>
        <p:blipFill>
          <a:blip r:embed="rId2"/>
          <a:stretch>
            <a:fillRect/>
          </a:stretch>
        </p:blipFill>
        <p:spPr>
          <a:xfrm>
            <a:off x="4163991" y="4617124"/>
            <a:ext cx="3463636" cy="871157"/>
          </a:xfrm>
          <a:prstGeom prst="rect">
            <a:avLst/>
          </a:prstGeom>
        </p:spPr>
      </p:pic>
      <p:sp>
        <p:nvSpPr>
          <p:cNvPr id="7" name="Text Placeholder 6"/>
          <p:cNvSpPr>
            <a:spLocks noGrp="1"/>
          </p:cNvSpPr>
          <p:nvPr>
            <p:ph type="body" sz="quarter" idx="10" hasCustomPrompt="1"/>
          </p:nvPr>
        </p:nvSpPr>
        <p:spPr>
          <a:xfrm>
            <a:off x="3415863" y="3773636"/>
            <a:ext cx="5002924" cy="378570"/>
          </a:xfrm>
        </p:spPr>
        <p:txBody>
          <a:bodyPr/>
          <a:lstStyle>
            <a:lvl1pPr marL="0" indent="0" algn="ctr">
              <a:buFont typeface="Arial" charset="0"/>
              <a:buNone/>
              <a:defRPr baseline="0">
                <a:solidFill>
                  <a:schemeClr val="tx1"/>
                </a:solidFill>
              </a:defRPr>
            </a:lvl1pPr>
          </a:lstStyle>
          <a:p>
            <a:pPr lvl="0"/>
            <a:r>
              <a:rPr lang="en-GB" dirty="0"/>
              <a:t>Click to </a:t>
            </a:r>
            <a:r>
              <a:rPr lang="en-GB"/>
              <a:t>add author</a:t>
            </a:r>
            <a:endParaRPr lang="en-GB" dirty="0"/>
          </a:p>
        </p:txBody>
      </p:sp>
    </p:spTree>
    <p:extLst>
      <p:ext uri="{BB962C8B-B14F-4D97-AF65-F5344CB8AC3E}">
        <p14:creationId xmlns:p14="http://schemas.microsoft.com/office/powerpoint/2010/main" val="176002965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830316"/>
          </a:xfrm>
          <a:prstGeom prst="rect">
            <a:avLst/>
          </a:prstGeom>
          <a:solidFill>
            <a:schemeClr val="tx1"/>
          </a:solidFill>
          <a:ln>
            <a:solidFill>
              <a:schemeClr val="accent1"/>
            </a:solidFill>
          </a:ln>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241737" y="1008993"/>
            <a:ext cx="11750565" cy="51679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241737" y="6482469"/>
            <a:ext cx="1187670" cy="365125"/>
          </a:xfrm>
          <a:prstGeom prst="rect">
            <a:avLst/>
          </a:prstGeom>
        </p:spPr>
        <p:txBody>
          <a:bodyPr vert="horz" lIns="91440" tIns="45720" rIns="91440" bIns="45720" rtlCol="0" anchor="ctr"/>
          <a:lstStyle>
            <a:lvl1pPr algn="l">
              <a:defRPr sz="1000" b="0" i="0">
                <a:solidFill>
                  <a:schemeClr val="tx1">
                    <a:tint val="75000"/>
                  </a:schemeClr>
                </a:solidFill>
                <a:latin typeface="Open Sans Light" pitchFamily="2" charset="0"/>
              </a:defRPr>
            </a:lvl1pPr>
          </a:lstStyle>
          <a:p>
            <a:fld id="{33C493EB-DEBC-0348-8424-F481AC895D33}" type="datetime1">
              <a:rPr lang="en-GB" smtClean="0"/>
              <a:pPr/>
              <a:t>04/12/2025</a:t>
            </a:fld>
            <a:endParaRPr lang="en-GB" dirty="0"/>
          </a:p>
        </p:txBody>
      </p:sp>
      <p:sp>
        <p:nvSpPr>
          <p:cNvPr id="5" name="Footer Placeholder 4"/>
          <p:cNvSpPr>
            <a:spLocks noGrp="1"/>
          </p:cNvSpPr>
          <p:nvPr>
            <p:ph type="ftr" sz="quarter" idx="3"/>
          </p:nvPr>
        </p:nvSpPr>
        <p:spPr>
          <a:xfrm>
            <a:off x="1755228" y="6482470"/>
            <a:ext cx="9354206" cy="365125"/>
          </a:xfrm>
          <a:prstGeom prst="rect">
            <a:avLst/>
          </a:prstGeom>
        </p:spPr>
        <p:txBody>
          <a:bodyPr vert="horz" lIns="91440" tIns="45720" rIns="91440" bIns="45720" rtlCol="0" anchor="ctr"/>
          <a:lstStyle>
            <a:lvl1pPr algn="ctr">
              <a:defRPr sz="1000" b="0" i="0">
                <a:solidFill>
                  <a:schemeClr val="tx1">
                    <a:tint val="75000"/>
                  </a:schemeClr>
                </a:solidFill>
                <a:latin typeface="Open Sans Light" pitchFamily="2" charset="0"/>
              </a:defRPr>
            </a:lvl1pPr>
          </a:lstStyle>
          <a:p>
            <a:endParaRPr lang="en-GB" dirty="0"/>
          </a:p>
        </p:txBody>
      </p:sp>
      <p:sp>
        <p:nvSpPr>
          <p:cNvPr id="6" name="Slide Number Placeholder 5"/>
          <p:cNvSpPr>
            <a:spLocks noGrp="1"/>
          </p:cNvSpPr>
          <p:nvPr>
            <p:ph type="sldNum" sz="quarter" idx="4"/>
          </p:nvPr>
        </p:nvSpPr>
        <p:spPr>
          <a:xfrm>
            <a:off x="11382702" y="6482475"/>
            <a:ext cx="609599" cy="365125"/>
          </a:xfrm>
          <a:prstGeom prst="rect">
            <a:avLst/>
          </a:prstGeom>
        </p:spPr>
        <p:txBody>
          <a:bodyPr vert="horz" lIns="91440" tIns="45720" rIns="91440" bIns="45720" rtlCol="0" anchor="ctr"/>
          <a:lstStyle>
            <a:lvl1pPr algn="r">
              <a:defRPr sz="1000" b="0" i="0">
                <a:solidFill>
                  <a:schemeClr val="tx1">
                    <a:tint val="75000"/>
                  </a:schemeClr>
                </a:solidFill>
                <a:latin typeface="Open Sans Light" pitchFamily="2" charset="0"/>
              </a:defRPr>
            </a:lvl1pPr>
          </a:lstStyle>
          <a:p>
            <a:fld id="{D0CD9598-3AC8-0F44-9366-CD3A2FEFAADC}" type="slidenum">
              <a:rPr lang="en-GB" smtClean="0"/>
              <a:pPr/>
              <a:t>‹#›</a:t>
            </a:fld>
            <a:endParaRPr lang="en-GB" dirty="0"/>
          </a:p>
        </p:txBody>
      </p:sp>
      <p:sp>
        <p:nvSpPr>
          <p:cNvPr id="8" name="Subtitle 2"/>
          <p:cNvSpPr txBox="1">
            <a:spLocks/>
          </p:cNvSpPr>
          <p:nvPr/>
        </p:nvSpPr>
        <p:spPr>
          <a:xfrm>
            <a:off x="73577" y="591176"/>
            <a:ext cx="11918724" cy="239142"/>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a:buNone/>
              <a:defRPr sz="1400" kern="1200">
                <a:solidFill>
                  <a:schemeClr val="accent4"/>
                </a:solidFill>
                <a:latin typeface="Open Sans Light" charset="0"/>
                <a:ea typeface="Open Sans Light" charset="0"/>
                <a:cs typeface="Open Sans Light" charset="0"/>
              </a:defRPr>
            </a:lvl1pPr>
            <a:lvl2pPr marL="457200" indent="0" algn="ctr" defTabSz="914400" rtl="0" eaLnBrk="1" latinLnBrk="0" hangingPunct="1">
              <a:lnSpc>
                <a:spcPct val="90000"/>
              </a:lnSpc>
              <a:spcBef>
                <a:spcPts val="500"/>
              </a:spcBef>
              <a:buFont typeface="Arial"/>
              <a:buNone/>
              <a:defRPr sz="2000" kern="1200">
                <a:solidFill>
                  <a:schemeClr val="accent2"/>
                </a:solidFill>
                <a:latin typeface="Open Sans Light" charset="0"/>
                <a:ea typeface="Open Sans Light" charset="0"/>
                <a:cs typeface="Open Sans Light" charset="0"/>
              </a:defRPr>
            </a:lvl2pPr>
            <a:lvl3pPr marL="914400" indent="0" algn="ctr" defTabSz="914400" rtl="0" eaLnBrk="1" latinLnBrk="0" hangingPunct="1">
              <a:lnSpc>
                <a:spcPct val="90000"/>
              </a:lnSpc>
              <a:spcBef>
                <a:spcPts val="500"/>
              </a:spcBef>
              <a:buFont typeface="Arial"/>
              <a:buNone/>
              <a:defRPr sz="1800" kern="1200">
                <a:solidFill>
                  <a:schemeClr val="accent3"/>
                </a:solidFill>
                <a:latin typeface="Open Sans Light" charset="0"/>
                <a:ea typeface="Open Sans Light" charset="0"/>
                <a:cs typeface="Open Sans Light"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Open Sans Light" charset="0"/>
                <a:ea typeface="Open Sans Light" charset="0"/>
                <a:cs typeface="Open Sans Light"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Open Sans Light" charset="0"/>
                <a:ea typeface="Open Sans Light" charset="0"/>
                <a:cs typeface="Open Sans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b="0" i="0" dirty="0">
                <a:latin typeface="Open Sans Light" pitchFamily="2" charset="0"/>
                <a:ea typeface="Open Sans Light" pitchFamily="2" charset="0"/>
                <a:cs typeface="Open Sans Light" pitchFamily="2" charset="0"/>
              </a:rPr>
              <a:t>Click to edit Master subtitle style</a:t>
            </a:r>
            <a:endParaRPr lang="en-GB" b="0" i="0" dirty="0">
              <a:latin typeface="Open Sans Light" pitchFamily="2" charset="0"/>
              <a:ea typeface="Open Sans Light" pitchFamily="2" charset="0"/>
              <a:cs typeface="Open Sans Light" pitchFamily="2" charset="0"/>
            </a:endParaRPr>
          </a:p>
        </p:txBody>
      </p:sp>
    </p:spTree>
    <p:extLst>
      <p:ext uri="{BB962C8B-B14F-4D97-AF65-F5344CB8AC3E}">
        <p14:creationId xmlns:p14="http://schemas.microsoft.com/office/powerpoint/2010/main" val="16656537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49" r:id="rId10"/>
  </p:sldLayoutIdLst>
  <p:hf hdr="0" ftr="0" dt="0"/>
  <p:txStyles>
    <p:titleStyle>
      <a:lvl1pPr algn="l" defTabSz="914400" rtl="0" eaLnBrk="1" latinLnBrk="0" hangingPunct="1">
        <a:lnSpc>
          <a:spcPct val="90000"/>
        </a:lnSpc>
        <a:spcBef>
          <a:spcPct val="0"/>
        </a:spcBef>
        <a:buNone/>
        <a:defRPr sz="3600" b="0" i="0" kern="1200">
          <a:solidFill>
            <a:schemeClr val="bg1"/>
          </a:solidFill>
          <a:latin typeface="Open Sans Light" pitchFamily="2" charset="0"/>
          <a:ea typeface="Open Sans Light" pitchFamily="2" charset="0"/>
          <a:cs typeface="Open Sans Light" pitchFamily="2" charset="0"/>
        </a:defRPr>
      </a:lvl1pPr>
    </p:titleStyle>
    <p:bodyStyle>
      <a:lvl1pPr marL="228600" indent="-228600" algn="l" defTabSz="914400" rtl="0" eaLnBrk="1" latinLnBrk="0" hangingPunct="1">
        <a:lnSpc>
          <a:spcPct val="90000"/>
        </a:lnSpc>
        <a:spcBef>
          <a:spcPts val="1000"/>
        </a:spcBef>
        <a:buClr>
          <a:schemeClr val="accent4"/>
        </a:buClr>
        <a:buFont typeface="Arial"/>
        <a:buChar char="•"/>
        <a:defRPr sz="2000" b="0" i="0" kern="1200">
          <a:solidFill>
            <a:schemeClr val="tx2"/>
          </a:solidFill>
          <a:latin typeface="Open Sans Light" pitchFamily="2" charset="0"/>
          <a:ea typeface="Open Sans Light" pitchFamily="2" charset="0"/>
          <a:cs typeface="Open Sans Light" pitchFamily="2" charset="0"/>
        </a:defRPr>
      </a:lvl1pPr>
      <a:lvl2pPr marL="685800" indent="-228600" algn="l" defTabSz="914400" rtl="0" eaLnBrk="1" latinLnBrk="0" hangingPunct="1">
        <a:lnSpc>
          <a:spcPct val="90000"/>
        </a:lnSpc>
        <a:spcBef>
          <a:spcPts val="500"/>
        </a:spcBef>
        <a:buClr>
          <a:schemeClr val="accent4"/>
        </a:buClr>
        <a:buFont typeface="Arial"/>
        <a:buChar char="•"/>
        <a:defRPr sz="1800" b="0" i="0" kern="1200">
          <a:solidFill>
            <a:schemeClr val="accent2"/>
          </a:solidFill>
          <a:latin typeface="Open Sans Light" pitchFamily="2" charset="0"/>
          <a:ea typeface="Open Sans Light" pitchFamily="2" charset="0"/>
          <a:cs typeface="Open Sans Light" pitchFamily="2" charset="0"/>
        </a:defRPr>
      </a:lvl2pPr>
      <a:lvl3pPr marL="1143000" indent="-228600" algn="l" defTabSz="914400" rtl="0" eaLnBrk="1" latinLnBrk="0" hangingPunct="1">
        <a:lnSpc>
          <a:spcPct val="90000"/>
        </a:lnSpc>
        <a:spcBef>
          <a:spcPts val="500"/>
        </a:spcBef>
        <a:buClr>
          <a:schemeClr val="accent4"/>
        </a:buClr>
        <a:buFont typeface="Arial"/>
        <a:buChar char="•"/>
        <a:defRPr sz="1600" b="0" i="0" kern="1200">
          <a:solidFill>
            <a:schemeClr val="accent3"/>
          </a:solidFill>
          <a:latin typeface="Open Sans Light" pitchFamily="2" charset="0"/>
          <a:ea typeface="Open Sans Light" pitchFamily="2" charset="0"/>
          <a:cs typeface="Open Sans Light" pitchFamily="2"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verpool.surveys.evasysplus.co.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0D2A4-B171-D147-88D0-B80C636F2D79}"/>
              </a:ext>
            </a:extLst>
          </p:cNvPr>
          <p:cNvSpPr>
            <a:spLocks noGrp="1"/>
          </p:cNvSpPr>
          <p:nvPr>
            <p:ph type="title"/>
          </p:nvPr>
        </p:nvSpPr>
        <p:spPr/>
        <p:txBody>
          <a:bodyPr/>
          <a:lstStyle/>
          <a:p>
            <a:r>
              <a:rPr lang="en-GB" dirty="0"/>
              <a:t>End of module questionnaire</a:t>
            </a:r>
          </a:p>
        </p:txBody>
      </p:sp>
      <p:sp>
        <p:nvSpPr>
          <p:cNvPr id="3" name="Content Placeholder 2">
            <a:extLst>
              <a:ext uri="{FF2B5EF4-FFF2-40B4-BE49-F238E27FC236}">
                <a16:creationId xmlns:a16="http://schemas.microsoft.com/office/drawing/2014/main" id="{F239F043-5A64-FF4F-81F4-A016BC7A579F}"/>
              </a:ext>
            </a:extLst>
          </p:cNvPr>
          <p:cNvSpPr>
            <a:spLocks noGrp="1"/>
          </p:cNvSpPr>
          <p:nvPr>
            <p:ph idx="1"/>
          </p:nvPr>
        </p:nvSpPr>
        <p:spPr/>
        <p:txBody>
          <a:bodyPr>
            <a:normAutofit/>
          </a:bodyPr>
          <a:lstStyle/>
          <a:p>
            <a:r>
              <a:rPr lang="en-GB" dirty="0"/>
              <a:t>This is your final chance to have a say on how the course is run and raise any issues you may have</a:t>
            </a:r>
          </a:p>
          <a:p>
            <a:pPr lvl="1"/>
            <a:r>
              <a:rPr lang="en-GB" dirty="0"/>
              <a:t>Also, improving it for future student cohorts</a:t>
            </a:r>
          </a:p>
          <a:p>
            <a:pPr marL="457200" lvl="1" indent="0">
              <a:buNone/>
            </a:pPr>
            <a:endParaRPr lang="en-GB" dirty="0"/>
          </a:p>
          <a:p>
            <a:r>
              <a:rPr lang="en-GB" dirty="0"/>
              <a:t>We will take your views on board</a:t>
            </a:r>
          </a:p>
          <a:p>
            <a:pPr lvl="1"/>
            <a:r>
              <a:rPr lang="en-GB" dirty="0"/>
              <a:t>Reporting back on common issues</a:t>
            </a:r>
          </a:p>
          <a:p>
            <a:pPr lvl="1"/>
            <a:r>
              <a:rPr lang="en-GB" dirty="0"/>
              <a:t>Making changes to alleviate them where possible</a:t>
            </a:r>
          </a:p>
          <a:p>
            <a:pPr marL="0" indent="0">
              <a:buNone/>
            </a:pPr>
            <a:endParaRPr lang="en-GB" dirty="0"/>
          </a:p>
          <a:p>
            <a:r>
              <a:rPr lang="en-GB" dirty="0"/>
              <a:t>If not done, please take 5 mins to fill this in now  </a:t>
            </a:r>
          </a:p>
          <a:p>
            <a:pPr lvl="1"/>
            <a:r>
              <a:rPr lang="en-GB" dirty="0">
                <a:hlinkClick r:id="rId3"/>
              </a:rPr>
              <a:t>https://liverpool.surveys.evasysplus.co.uk/</a:t>
            </a:r>
            <a:endParaRPr lang="en-GB" dirty="0"/>
          </a:p>
          <a:p>
            <a:pPr lvl="1"/>
            <a:endParaRPr lang="en-GB" dirty="0"/>
          </a:p>
          <a:p>
            <a:pPr lvl="1"/>
            <a:endParaRPr lang="en-GB" dirty="0"/>
          </a:p>
          <a:p>
            <a:pPr lvl="1"/>
            <a:endParaRPr lang="en-GB" dirty="0"/>
          </a:p>
          <a:p>
            <a:pPr lvl="1"/>
            <a:endParaRPr lang="en-GB" dirty="0"/>
          </a:p>
          <a:p>
            <a:endParaRPr lang="en-GB" dirty="0"/>
          </a:p>
        </p:txBody>
      </p:sp>
      <p:sp>
        <p:nvSpPr>
          <p:cNvPr id="4" name="Slide Number Placeholder 3">
            <a:extLst>
              <a:ext uri="{FF2B5EF4-FFF2-40B4-BE49-F238E27FC236}">
                <a16:creationId xmlns:a16="http://schemas.microsoft.com/office/drawing/2014/main" id="{30929A16-E96E-4842-9321-87C101C09FA0}"/>
              </a:ext>
            </a:extLst>
          </p:cNvPr>
          <p:cNvSpPr>
            <a:spLocks noGrp="1"/>
          </p:cNvSpPr>
          <p:nvPr>
            <p:ph type="sldNum" sz="quarter" idx="12"/>
          </p:nvPr>
        </p:nvSpPr>
        <p:spPr/>
        <p:txBody>
          <a:bodyPr/>
          <a:lstStyle/>
          <a:p>
            <a:fld id="{D0CD9598-3AC8-0F44-9366-CD3A2FEFAADC}" type="slidenum">
              <a:rPr lang="en-GB" smtClean="0"/>
              <a:t>1</a:t>
            </a:fld>
            <a:endParaRPr lang="en-GB"/>
          </a:p>
        </p:txBody>
      </p:sp>
      <p:sp>
        <p:nvSpPr>
          <p:cNvPr id="5" name="Subtitle 4">
            <a:extLst>
              <a:ext uri="{FF2B5EF4-FFF2-40B4-BE49-F238E27FC236}">
                <a16:creationId xmlns:a16="http://schemas.microsoft.com/office/drawing/2014/main" id="{5EF6767E-708A-294D-993A-4F51904767E3}"/>
              </a:ext>
            </a:extLst>
          </p:cNvPr>
          <p:cNvSpPr>
            <a:spLocks noGrp="1"/>
          </p:cNvSpPr>
          <p:nvPr>
            <p:ph type="subTitle" idx="13"/>
          </p:nvPr>
        </p:nvSpPr>
        <p:spPr/>
        <p:txBody>
          <a:bodyPr>
            <a:normAutofit fontScale="92500" lnSpcReduction="20000"/>
          </a:bodyPr>
          <a:lstStyle/>
          <a:p>
            <a:endParaRPr lang="en-GB"/>
          </a:p>
        </p:txBody>
      </p:sp>
      <p:pic>
        <p:nvPicPr>
          <p:cNvPr id="6" name="Picture 5">
            <a:extLst>
              <a:ext uri="{FF2B5EF4-FFF2-40B4-BE49-F238E27FC236}">
                <a16:creationId xmlns:a16="http://schemas.microsoft.com/office/drawing/2014/main" id="{03365DFE-9174-C74B-9D3B-0DB2F237290D}"/>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Lst>
          </a:blip>
          <a:stretch>
            <a:fillRect/>
          </a:stretch>
        </p:blipFill>
        <p:spPr>
          <a:xfrm>
            <a:off x="2453281" y="4252427"/>
            <a:ext cx="2395677" cy="2395677"/>
          </a:xfrm>
          <a:prstGeom prst="rect">
            <a:avLst/>
          </a:prstGeom>
        </p:spPr>
      </p:pic>
      <p:pic>
        <p:nvPicPr>
          <p:cNvPr id="7" name="Picture 6">
            <a:extLst>
              <a:ext uri="{FF2B5EF4-FFF2-40B4-BE49-F238E27FC236}">
                <a16:creationId xmlns:a16="http://schemas.microsoft.com/office/drawing/2014/main" id="{B2F8DF83-C0DC-7A55-9B25-6D6719AA036A}"/>
              </a:ext>
            </a:extLst>
          </p:cNvPr>
          <p:cNvPicPr>
            <a:picLocks noChangeAspect="1"/>
          </p:cNvPicPr>
          <p:nvPr/>
        </p:nvPicPr>
        <p:blipFill>
          <a:blip r:embed="rId6"/>
          <a:stretch>
            <a:fillRect/>
          </a:stretch>
        </p:blipFill>
        <p:spPr>
          <a:xfrm>
            <a:off x="6575462" y="1537395"/>
            <a:ext cx="5076181" cy="5038993"/>
          </a:xfrm>
          <a:prstGeom prst="rect">
            <a:avLst/>
          </a:prstGeom>
        </p:spPr>
      </p:pic>
    </p:spTree>
    <p:extLst>
      <p:ext uri="{BB962C8B-B14F-4D97-AF65-F5344CB8AC3E}">
        <p14:creationId xmlns:p14="http://schemas.microsoft.com/office/powerpoint/2010/main" val="2311196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93375-52A5-BF49-886C-F2294BD87AC0}"/>
              </a:ext>
            </a:extLst>
          </p:cNvPr>
          <p:cNvSpPr>
            <a:spLocks noGrp="1"/>
          </p:cNvSpPr>
          <p:nvPr>
            <p:ph type="title"/>
          </p:nvPr>
        </p:nvSpPr>
        <p:spPr/>
        <p:txBody>
          <a:bodyPr/>
          <a:lstStyle/>
          <a:p>
            <a:r>
              <a:rPr lang="en-GB" dirty="0"/>
              <a:t>Python modules</a:t>
            </a:r>
          </a:p>
        </p:txBody>
      </p:sp>
      <p:sp>
        <p:nvSpPr>
          <p:cNvPr id="3" name="Content Placeholder 2">
            <a:extLst>
              <a:ext uri="{FF2B5EF4-FFF2-40B4-BE49-F238E27FC236}">
                <a16:creationId xmlns:a16="http://schemas.microsoft.com/office/drawing/2014/main" id="{7624025F-B317-2C4D-8C57-3E78365420A5}"/>
              </a:ext>
            </a:extLst>
          </p:cNvPr>
          <p:cNvSpPr>
            <a:spLocks noGrp="1"/>
          </p:cNvSpPr>
          <p:nvPr>
            <p:ph idx="1"/>
          </p:nvPr>
        </p:nvSpPr>
        <p:spPr>
          <a:xfrm>
            <a:off x="241737" y="1008992"/>
            <a:ext cx="11750565" cy="5684885"/>
          </a:xfrm>
        </p:spPr>
        <p:txBody>
          <a:bodyPr/>
          <a:lstStyle/>
          <a:p>
            <a:r>
              <a:rPr lang="en-GB" dirty="0"/>
              <a:t>Python allows us to write programs in a modular way by separating code into modules</a:t>
            </a:r>
          </a:p>
          <a:p>
            <a:pPr lvl="1"/>
            <a:endParaRPr lang="en-GB" dirty="0"/>
          </a:p>
          <a:p>
            <a:r>
              <a:rPr lang="en-GB" dirty="0"/>
              <a:t>This module approach has several advantages  </a:t>
            </a:r>
          </a:p>
          <a:p>
            <a:pPr lvl="1"/>
            <a:r>
              <a:rPr lang="en-GB" b="1" dirty="0"/>
              <a:t>Simplicity</a:t>
            </a:r>
            <a:r>
              <a:rPr lang="en-GB" dirty="0"/>
              <a:t>: a module can focus on a particular </a:t>
            </a:r>
            <a:br>
              <a:rPr lang="en-GB" dirty="0"/>
            </a:br>
            <a:r>
              <a:rPr lang="en-GB" dirty="0"/>
              <a:t>problem or a small portion of a larger problem</a:t>
            </a:r>
          </a:p>
          <a:p>
            <a:pPr lvl="1"/>
            <a:r>
              <a:rPr lang="en-GB" b="1" dirty="0"/>
              <a:t>Maintainability</a:t>
            </a:r>
            <a:r>
              <a:rPr lang="en-GB" dirty="0"/>
              <a:t>: smaller chunks are easier to </a:t>
            </a:r>
            <a:br>
              <a:rPr lang="en-GB" dirty="0"/>
            </a:br>
            <a:r>
              <a:rPr lang="en-GB" dirty="0"/>
              <a:t>maintain and reduce the possibility of conflicts</a:t>
            </a:r>
          </a:p>
          <a:p>
            <a:pPr lvl="1"/>
            <a:r>
              <a:rPr lang="en-GB" b="1" dirty="0"/>
              <a:t>Reusability</a:t>
            </a:r>
            <a:r>
              <a:rPr lang="en-GB" dirty="0"/>
              <a:t>: the code we have written can be </a:t>
            </a:r>
            <a:br>
              <a:rPr lang="en-GB" dirty="0"/>
            </a:br>
            <a:r>
              <a:rPr lang="en-GB" dirty="0"/>
              <a:t>reused in many notebooks without duplicating</a:t>
            </a:r>
          </a:p>
          <a:p>
            <a:pPr marL="0" indent="0">
              <a:buNone/>
            </a:pPr>
            <a:endParaRPr lang="en-GB" dirty="0"/>
          </a:p>
          <a:p>
            <a:r>
              <a:rPr lang="en-GB" dirty="0"/>
              <a:t>You have already used many Python modules</a:t>
            </a:r>
          </a:p>
          <a:p>
            <a:pPr lvl="1"/>
            <a:r>
              <a:rPr lang="en-GB" dirty="0"/>
              <a:t>Built-in modules e.g. </a:t>
            </a:r>
            <a:r>
              <a:rPr lang="en-GB" dirty="0">
                <a:solidFill>
                  <a:schemeClr val="accent1"/>
                </a:solidFill>
                <a:latin typeface="Courier New" panose="02070309020205020404" pitchFamily="49" charset="0"/>
              </a:rPr>
              <a:t>math</a:t>
            </a:r>
          </a:p>
          <a:p>
            <a:pPr lvl="1"/>
            <a:r>
              <a:rPr lang="en-GB" dirty="0"/>
              <a:t>Third-part modules </a:t>
            </a:r>
            <a:r>
              <a:rPr lang="en-GB" dirty="0" err="1"/>
              <a:t>e.g</a:t>
            </a:r>
            <a:r>
              <a:rPr lang="en-GB" dirty="0"/>
              <a:t>  </a:t>
            </a:r>
            <a:r>
              <a:rPr lang="en-GB" dirty="0" err="1">
                <a:solidFill>
                  <a:schemeClr val="accent1"/>
                </a:solidFill>
                <a:latin typeface="Courier New" panose="02070309020205020404" pitchFamily="49" charset="0"/>
              </a:rPr>
              <a:t>numpy</a:t>
            </a:r>
            <a:r>
              <a:rPr lang="en-GB" dirty="0">
                <a:solidFill>
                  <a:schemeClr val="accent1"/>
                </a:solidFill>
                <a:latin typeface="Courier New" panose="02070309020205020404" pitchFamily="49" charset="0"/>
              </a:rPr>
              <a:t>, </a:t>
            </a:r>
            <a:r>
              <a:rPr lang="en-GB" dirty="0" err="1">
                <a:solidFill>
                  <a:schemeClr val="accent1"/>
                </a:solidFill>
                <a:latin typeface="Courier New" panose="02070309020205020404" pitchFamily="49" charset="0"/>
              </a:rPr>
              <a:t>scipy</a:t>
            </a:r>
            <a:endParaRPr lang="en-GB" dirty="0">
              <a:solidFill>
                <a:schemeClr val="accent1"/>
              </a:solidFill>
              <a:latin typeface="Courier New" panose="02070309020205020404" pitchFamily="49" charset="0"/>
            </a:endParaRPr>
          </a:p>
          <a:p>
            <a:pPr lvl="1"/>
            <a:r>
              <a:rPr lang="en-GB" dirty="0"/>
              <a:t>Modules I wrote e.g. </a:t>
            </a:r>
            <a:r>
              <a:rPr lang="en-GB" dirty="0" err="1">
                <a:solidFill>
                  <a:schemeClr val="accent1"/>
                </a:solidFill>
                <a:latin typeface="Courier New" panose="02070309020205020404" pitchFamily="49" charset="0"/>
              </a:rPr>
              <a:t>LabModule</a:t>
            </a:r>
            <a:endParaRPr lang="en-GB" dirty="0">
              <a:solidFill>
                <a:schemeClr val="accent1"/>
              </a:solidFill>
              <a:latin typeface="Courier New" panose="02070309020205020404" pitchFamily="49" charset="0"/>
            </a:endParaRPr>
          </a:p>
          <a:p>
            <a:pPr lvl="1"/>
            <a:endParaRPr lang="en-GB" dirty="0"/>
          </a:p>
          <a:p>
            <a:r>
              <a:rPr lang="en-GB" dirty="0"/>
              <a:t>Will now see how you can write your own modules</a:t>
            </a:r>
          </a:p>
          <a:p>
            <a:pPr lvl="1"/>
            <a:r>
              <a:rPr lang="en-GB" dirty="0"/>
              <a:t>That you can add to and reuse in the future</a:t>
            </a:r>
          </a:p>
          <a:p>
            <a:endParaRPr lang="en-GB" dirty="0"/>
          </a:p>
          <a:p>
            <a:endParaRPr lang="en-GB" dirty="0"/>
          </a:p>
          <a:p>
            <a:pPr lvl="1"/>
            <a:endParaRPr lang="en-GB" dirty="0"/>
          </a:p>
        </p:txBody>
      </p:sp>
      <p:sp>
        <p:nvSpPr>
          <p:cNvPr id="4" name="Slide Number Placeholder 3">
            <a:extLst>
              <a:ext uri="{FF2B5EF4-FFF2-40B4-BE49-F238E27FC236}">
                <a16:creationId xmlns:a16="http://schemas.microsoft.com/office/drawing/2014/main" id="{9A68A6AB-1740-DB41-B78F-114116B6A19B}"/>
              </a:ext>
            </a:extLst>
          </p:cNvPr>
          <p:cNvSpPr>
            <a:spLocks noGrp="1"/>
          </p:cNvSpPr>
          <p:nvPr>
            <p:ph type="sldNum" sz="quarter" idx="12"/>
          </p:nvPr>
        </p:nvSpPr>
        <p:spPr/>
        <p:txBody>
          <a:bodyPr/>
          <a:lstStyle/>
          <a:p>
            <a:fld id="{D0CD9598-3AC8-0F44-9366-CD3A2FEFAADC}" type="slidenum">
              <a:rPr lang="en-GB" smtClean="0"/>
              <a:t>10</a:t>
            </a:fld>
            <a:endParaRPr lang="en-GB"/>
          </a:p>
        </p:txBody>
      </p:sp>
      <p:sp>
        <p:nvSpPr>
          <p:cNvPr id="6" name="Subtitle 5">
            <a:extLst>
              <a:ext uri="{FF2B5EF4-FFF2-40B4-BE49-F238E27FC236}">
                <a16:creationId xmlns:a16="http://schemas.microsoft.com/office/drawing/2014/main" id="{D64AEAA7-BCFA-0747-A704-4C03F40674E3}"/>
              </a:ext>
            </a:extLst>
          </p:cNvPr>
          <p:cNvSpPr>
            <a:spLocks noGrp="1"/>
          </p:cNvSpPr>
          <p:nvPr>
            <p:ph type="subTitle" idx="13"/>
          </p:nvPr>
        </p:nvSpPr>
        <p:spPr/>
        <p:txBody>
          <a:bodyPr>
            <a:normAutofit fontScale="92500" lnSpcReduction="20000"/>
          </a:bodyPr>
          <a:lstStyle/>
          <a:p>
            <a:endParaRPr lang="en-GB"/>
          </a:p>
        </p:txBody>
      </p:sp>
      <p:grpSp>
        <p:nvGrpSpPr>
          <p:cNvPr id="14" name="Group 13">
            <a:extLst>
              <a:ext uri="{FF2B5EF4-FFF2-40B4-BE49-F238E27FC236}">
                <a16:creationId xmlns:a16="http://schemas.microsoft.com/office/drawing/2014/main" id="{EE862085-DBDB-8E4A-9D95-D76571958096}"/>
              </a:ext>
            </a:extLst>
          </p:cNvPr>
          <p:cNvGrpSpPr/>
          <p:nvPr/>
        </p:nvGrpSpPr>
        <p:grpSpPr>
          <a:xfrm>
            <a:off x="6689539" y="1399186"/>
            <a:ext cx="1712285" cy="1712285"/>
            <a:chOff x="6959597" y="1772882"/>
            <a:chExt cx="1883514" cy="1883514"/>
          </a:xfrm>
        </p:grpSpPr>
        <p:grpSp>
          <p:nvGrpSpPr>
            <p:cNvPr id="13" name="Group 12">
              <a:extLst>
                <a:ext uri="{FF2B5EF4-FFF2-40B4-BE49-F238E27FC236}">
                  <a16:creationId xmlns:a16="http://schemas.microsoft.com/office/drawing/2014/main" id="{F0E8CA71-F207-6F4C-ABAE-FE2E3AEFD235}"/>
                </a:ext>
              </a:extLst>
            </p:cNvPr>
            <p:cNvGrpSpPr/>
            <p:nvPr/>
          </p:nvGrpSpPr>
          <p:grpSpPr>
            <a:xfrm>
              <a:off x="6959597" y="1772882"/>
              <a:ext cx="1883514" cy="1883514"/>
              <a:chOff x="6959597" y="1772882"/>
              <a:chExt cx="1883514" cy="1883514"/>
            </a:xfrm>
          </p:grpSpPr>
          <p:pic>
            <p:nvPicPr>
              <p:cNvPr id="7" name="Picture 6">
                <a:extLst>
                  <a:ext uri="{FF2B5EF4-FFF2-40B4-BE49-F238E27FC236}">
                    <a16:creationId xmlns:a16="http://schemas.microsoft.com/office/drawing/2014/main" id="{A7E95B06-2E39-C14B-9AAC-924CA26D53CA}"/>
                  </a:ext>
                </a:extLst>
              </p:cNvPr>
              <p:cNvPicPr>
                <a:picLocks noChangeAspect="1"/>
              </p:cNvPicPr>
              <p:nvPr/>
            </p:nvPicPr>
            <p:blipFill>
              <a:blip r:embed="rId3"/>
              <a:stretch>
                <a:fillRect/>
              </a:stretch>
            </p:blipFill>
            <p:spPr>
              <a:xfrm>
                <a:off x="6959597" y="1772882"/>
                <a:ext cx="1883514" cy="1883514"/>
              </a:xfrm>
              <a:prstGeom prst="rect">
                <a:avLst/>
              </a:prstGeom>
              <a:scene3d>
                <a:camera prst="orthographicFront">
                  <a:rot lat="600000" lon="0" rev="0"/>
                </a:camera>
                <a:lightRig rig="threePt" dir="t"/>
              </a:scene3d>
            </p:spPr>
          </p:pic>
          <p:pic>
            <p:nvPicPr>
              <p:cNvPr id="12" name="Picture 11">
                <a:extLst>
                  <a:ext uri="{FF2B5EF4-FFF2-40B4-BE49-F238E27FC236}">
                    <a16:creationId xmlns:a16="http://schemas.microsoft.com/office/drawing/2014/main" id="{2BE238E7-FA94-0D4C-AD42-E6AE58EE3B72}"/>
                  </a:ext>
                </a:extLst>
              </p:cNvPr>
              <p:cNvPicPr>
                <a:picLocks noChangeAspect="1"/>
              </p:cNvPicPr>
              <p:nvPr/>
            </p:nvPicPr>
            <p:blipFill>
              <a:blip r:embed="rId4"/>
              <a:stretch>
                <a:fillRect/>
              </a:stretch>
            </p:blipFill>
            <p:spPr>
              <a:xfrm>
                <a:off x="7322934" y="2044535"/>
                <a:ext cx="777713" cy="228600"/>
              </a:xfrm>
              <a:prstGeom prst="rect">
                <a:avLst/>
              </a:prstGeom>
            </p:spPr>
          </p:pic>
        </p:grpSp>
        <p:sp>
          <p:nvSpPr>
            <p:cNvPr id="10" name="TextBox 9">
              <a:extLst>
                <a:ext uri="{FF2B5EF4-FFF2-40B4-BE49-F238E27FC236}">
                  <a16:creationId xmlns:a16="http://schemas.microsoft.com/office/drawing/2014/main" id="{1A3A7947-79DA-5746-B057-651BAD3146B8}"/>
                </a:ext>
              </a:extLst>
            </p:cNvPr>
            <p:cNvSpPr txBox="1"/>
            <p:nvPr/>
          </p:nvSpPr>
          <p:spPr>
            <a:xfrm>
              <a:off x="7302911" y="1925768"/>
              <a:ext cx="857319" cy="372409"/>
            </a:xfrm>
            <a:prstGeom prst="rect">
              <a:avLst/>
            </a:prstGeom>
            <a:noFill/>
          </p:spPr>
          <p:txBody>
            <a:bodyPr wrap="none" rtlCol="0">
              <a:spAutoFit/>
            </a:bodyPr>
            <a:lstStyle/>
            <a:p>
              <a:r>
                <a:rPr lang="en-GB" sz="1600" dirty="0">
                  <a:solidFill>
                    <a:schemeClr val="accent1"/>
                  </a:solidFill>
                  <a:latin typeface="Open Sans Light" pitchFamily="2" charset="0"/>
                </a:rPr>
                <a:t>Fitting</a:t>
              </a:r>
            </a:p>
          </p:txBody>
        </p:sp>
      </p:grpSp>
      <p:grpSp>
        <p:nvGrpSpPr>
          <p:cNvPr id="15" name="Group 14">
            <a:extLst>
              <a:ext uri="{FF2B5EF4-FFF2-40B4-BE49-F238E27FC236}">
                <a16:creationId xmlns:a16="http://schemas.microsoft.com/office/drawing/2014/main" id="{4862B8BD-CCE3-9C40-98F6-84A5468BD621}"/>
              </a:ext>
            </a:extLst>
          </p:cNvPr>
          <p:cNvGrpSpPr/>
          <p:nvPr/>
        </p:nvGrpSpPr>
        <p:grpSpPr>
          <a:xfrm>
            <a:off x="10360585" y="1478287"/>
            <a:ext cx="1712285" cy="1712285"/>
            <a:chOff x="6959597" y="1772882"/>
            <a:chExt cx="1883514" cy="1883514"/>
          </a:xfrm>
        </p:grpSpPr>
        <p:grpSp>
          <p:nvGrpSpPr>
            <p:cNvPr id="16" name="Group 15">
              <a:extLst>
                <a:ext uri="{FF2B5EF4-FFF2-40B4-BE49-F238E27FC236}">
                  <a16:creationId xmlns:a16="http://schemas.microsoft.com/office/drawing/2014/main" id="{2A33EB15-D265-5447-9FDA-10FE8F80B641}"/>
                </a:ext>
              </a:extLst>
            </p:cNvPr>
            <p:cNvGrpSpPr/>
            <p:nvPr/>
          </p:nvGrpSpPr>
          <p:grpSpPr>
            <a:xfrm>
              <a:off x="6959597" y="1772882"/>
              <a:ext cx="1883514" cy="1883514"/>
              <a:chOff x="6959597" y="1772882"/>
              <a:chExt cx="1883514" cy="1883514"/>
            </a:xfrm>
          </p:grpSpPr>
          <p:pic>
            <p:nvPicPr>
              <p:cNvPr id="18" name="Picture 17">
                <a:extLst>
                  <a:ext uri="{FF2B5EF4-FFF2-40B4-BE49-F238E27FC236}">
                    <a16:creationId xmlns:a16="http://schemas.microsoft.com/office/drawing/2014/main" id="{1C760089-4556-8544-8052-C91C179DF512}"/>
                  </a:ext>
                </a:extLst>
              </p:cNvPr>
              <p:cNvPicPr>
                <a:picLocks noChangeAspect="1"/>
              </p:cNvPicPr>
              <p:nvPr/>
            </p:nvPicPr>
            <p:blipFill>
              <a:blip r:embed="rId3"/>
              <a:stretch>
                <a:fillRect/>
              </a:stretch>
            </p:blipFill>
            <p:spPr>
              <a:xfrm>
                <a:off x="6959597" y="1772882"/>
                <a:ext cx="1883514" cy="1883514"/>
              </a:xfrm>
              <a:prstGeom prst="rect">
                <a:avLst/>
              </a:prstGeom>
            </p:spPr>
          </p:pic>
          <p:pic>
            <p:nvPicPr>
              <p:cNvPr id="19" name="Picture 18">
                <a:extLst>
                  <a:ext uri="{FF2B5EF4-FFF2-40B4-BE49-F238E27FC236}">
                    <a16:creationId xmlns:a16="http://schemas.microsoft.com/office/drawing/2014/main" id="{065330E9-1C8C-624E-B7E1-3982888BC2D4}"/>
                  </a:ext>
                </a:extLst>
              </p:cNvPr>
              <p:cNvPicPr>
                <a:picLocks noChangeAspect="1"/>
              </p:cNvPicPr>
              <p:nvPr/>
            </p:nvPicPr>
            <p:blipFill>
              <a:blip r:embed="rId4"/>
              <a:stretch>
                <a:fillRect/>
              </a:stretch>
            </p:blipFill>
            <p:spPr>
              <a:xfrm>
                <a:off x="7322934" y="2044535"/>
                <a:ext cx="777713" cy="228600"/>
              </a:xfrm>
              <a:prstGeom prst="rect">
                <a:avLst/>
              </a:prstGeom>
            </p:spPr>
          </p:pic>
        </p:grpSp>
        <p:sp>
          <p:nvSpPr>
            <p:cNvPr id="17" name="TextBox 16">
              <a:extLst>
                <a:ext uri="{FF2B5EF4-FFF2-40B4-BE49-F238E27FC236}">
                  <a16:creationId xmlns:a16="http://schemas.microsoft.com/office/drawing/2014/main" id="{532D1C4C-964F-BB4A-964D-DA6EFEBC409D}"/>
                </a:ext>
              </a:extLst>
            </p:cNvPr>
            <p:cNvSpPr txBox="1"/>
            <p:nvPr/>
          </p:nvSpPr>
          <p:spPr>
            <a:xfrm>
              <a:off x="7302911" y="1925768"/>
              <a:ext cx="1012490" cy="372409"/>
            </a:xfrm>
            <a:prstGeom prst="rect">
              <a:avLst/>
            </a:prstGeom>
            <a:noFill/>
          </p:spPr>
          <p:txBody>
            <a:bodyPr wrap="none" rtlCol="0">
              <a:spAutoFit/>
            </a:bodyPr>
            <a:lstStyle/>
            <a:p>
              <a:r>
                <a:rPr lang="en-GB" sz="1600" dirty="0">
                  <a:solidFill>
                    <a:schemeClr val="accent1"/>
                  </a:solidFill>
                  <a:latin typeface="Open Sans Light" pitchFamily="2" charset="0"/>
                </a:rPr>
                <a:t>Plotting</a:t>
              </a:r>
            </a:p>
          </p:txBody>
        </p:sp>
      </p:grpSp>
      <p:grpSp>
        <p:nvGrpSpPr>
          <p:cNvPr id="20" name="Group 19">
            <a:extLst>
              <a:ext uri="{FF2B5EF4-FFF2-40B4-BE49-F238E27FC236}">
                <a16:creationId xmlns:a16="http://schemas.microsoft.com/office/drawing/2014/main" id="{4DD8C519-2FD6-6247-A11E-66B4C94CF06D}"/>
              </a:ext>
            </a:extLst>
          </p:cNvPr>
          <p:cNvGrpSpPr/>
          <p:nvPr/>
        </p:nvGrpSpPr>
        <p:grpSpPr>
          <a:xfrm>
            <a:off x="6718433" y="4718253"/>
            <a:ext cx="1712285" cy="1712285"/>
            <a:chOff x="6959597" y="1772882"/>
            <a:chExt cx="1883514" cy="1883514"/>
          </a:xfrm>
        </p:grpSpPr>
        <p:grpSp>
          <p:nvGrpSpPr>
            <p:cNvPr id="21" name="Group 20">
              <a:extLst>
                <a:ext uri="{FF2B5EF4-FFF2-40B4-BE49-F238E27FC236}">
                  <a16:creationId xmlns:a16="http://schemas.microsoft.com/office/drawing/2014/main" id="{48560F12-765C-3C4A-9052-6F1AF643A110}"/>
                </a:ext>
              </a:extLst>
            </p:cNvPr>
            <p:cNvGrpSpPr/>
            <p:nvPr/>
          </p:nvGrpSpPr>
          <p:grpSpPr>
            <a:xfrm>
              <a:off x="6959597" y="1772882"/>
              <a:ext cx="1883514" cy="1883514"/>
              <a:chOff x="6959597" y="1772882"/>
              <a:chExt cx="1883514" cy="1883514"/>
            </a:xfrm>
          </p:grpSpPr>
          <p:pic>
            <p:nvPicPr>
              <p:cNvPr id="23" name="Picture 22">
                <a:extLst>
                  <a:ext uri="{FF2B5EF4-FFF2-40B4-BE49-F238E27FC236}">
                    <a16:creationId xmlns:a16="http://schemas.microsoft.com/office/drawing/2014/main" id="{BD581C8D-9460-E044-ADBB-3EB310D2F654}"/>
                  </a:ext>
                </a:extLst>
              </p:cNvPr>
              <p:cNvPicPr>
                <a:picLocks noChangeAspect="1"/>
              </p:cNvPicPr>
              <p:nvPr/>
            </p:nvPicPr>
            <p:blipFill>
              <a:blip r:embed="rId3"/>
              <a:stretch>
                <a:fillRect/>
              </a:stretch>
            </p:blipFill>
            <p:spPr>
              <a:xfrm>
                <a:off x="6959597" y="1772882"/>
                <a:ext cx="1883514" cy="1883514"/>
              </a:xfrm>
              <a:prstGeom prst="rect">
                <a:avLst/>
              </a:prstGeom>
            </p:spPr>
          </p:pic>
          <p:pic>
            <p:nvPicPr>
              <p:cNvPr id="24" name="Picture 23">
                <a:extLst>
                  <a:ext uri="{FF2B5EF4-FFF2-40B4-BE49-F238E27FC236}">
                    <a16:creationId xmlns:a16="http://schemas.microsoft.com/office/drawing/2014/main" id="{DA995826-4512-2F46-A0B9-BF32DCE39022}"/>
                  </a:ext>
                </a:extLst>
              </p:cNvPr>
              <p:cNvPicPr>
                <a:picLocks noChangeAspect="1"/>
              </p:cNvPicPr>
              <p:nvPr/>
            </p:nvPicPr>
            <p:blipFill>
              <a:blip r:embed="rId4"/>
              <a:stretch>
                <a:fillRect/>
              </a:stretch>
            </p:blipFill>
            <p:spPr>
              <a:xfrm>
                <a:off x="7322934" y="2044535"/>
                <a:ext cx="777713" cy="228600"/>
              </a:xfrm>
              <a:prstGeom prst="rect">
                <a:avLst/>
              </a:prstGeom>
            </p:spPr>
          </p:pic>
        </p:grpSp>
        <p:sp>
          <p:nvSpPr>
            <p:cNvPr id="22" name="TextBox 21">
              <a:extLst>
                <a:ext uri="{FF2B5EF4-FFF2-40B4-BE49-F238E27FC236}">
                  <a16:creationId xmlns:a16="http://schemas.microsoft.com/office/drawing/2014/main" id="{597FCFDA-46B6-9947-AC78-F45C558B93CB}"/>
                </a:ext>
              </a:extLst>
            </p:cNvPr>
            <p:cNvSpPr txBox="1"/>
            <p:nvPr/>
          </p:nvSpPr>
          <p:spPr>
            <a:xfrm>
              <a:off x="7208253" y="1903803"/>
              <a:ext cx="1285801" cy="372409"/>
            </a:xfrm>
            <a:prstGeom prst="rect">
              <a:avLst/>
            </a:prstGeom>
            <a:noFill/>
          </p:spPr>
          <p:txBody>
            <a:bodyPr wrap="none" rtlCol="0">
              <a:spAutoFit/>
            </a:bodyPr>
            <a:lstStyle/>
            <a:p>
              <a:r>
                <a:rPr lang="en-GB" sz="1600" dirty="0">
                  <a:solidFill>
                    <a:schemeClr val="accent1"/>
                  </a:solidFill>
                  <a:latin typeface="Open Sans Light" pitchFamily="2" charset="0"/>
                </a:rPr>
                <a:t>Numerical</a:t>
              </a:r>
            </a:p>
          </p:txBody>
        </p:sp>
      </p:grpSp>
      <p:pic>
        <p:nvPicPr>
          <p:cNvPr id="26" name="Picture 25">
            <a:extLst>
              <a:ext uri="{FF2B5EF4-FFF2-40B4-BE49-F238E27FC236}">
                <a16:creationId xmlns:a16="http://schemas.microsoft.com/office/drawing/2014/main" id="{73E7DAE6-21B8-4941-9DFA-4280BF85F4D2}"/>
              </a:ext>
            </a:extLst>
          </p:cNvPr>
          <p:cNvPicPr>
            <a:picLocks noChangeAspect="1"/>
          </p:cNvPicPr>
          <p:nvPr/>
        </p:nvPicPr>
        <p:blipFill>
          <a:blip r:embed="rId5"/>
          <a:stretch>
            <a:fillRect/>
          </a:stretch>
        </p:blipFill>
        <p:spPr>
          <a:xfrm>
            <a:off x="8654564" y="3008537"/>
            <a:ext cx="1525744" cy="1986518"/>
          </a:xfrm>
          <a:prstGeom prst="rect">
            <a:avLst/>
          </a:prstGeom>
        </p:spPr>
      </p:pic>
      <p:grpSp>
        <p:nvGrpSpPr>
          <p:cNvPr id="27" name="Group 26">
            <a:extLst>
              <a:ext uri="{FF2B5EF4-FFF2-40B4-BE49-F238E27FC236}">
                <a16:creationId xmlns:a16="http://schemas.microsoft.com/office/drawing/2014/main" id="{714DF171-C93A-0541-A265-9C5980F6BF71}"/>
              </a:ext>
            </a:extLst>
          </p:cNvPr>
          <p:cNvGrpSpPr/>
          <p:nvPr/>
        </p:nvGrpSpPr>
        <p:grpSpPr>
          <a:xfrm>
            <a:off x="10394101" y="4827741"/>
            <a:ext cx="1712285" cy="1712285"/>
            <a:chOff x="6959597" y="1772882"/>
            <a:chExt cx="1883514" cy="1883514"/>
          </a:xfrm>
        </p:grpSpPr>
        <p:grpSp>
          <p:nvGrpSpPr>
            <p:cNvPr id="28" name="Group 27">
              <a:extLst>
                <a:ext uri="{FF2B5EF4-FFF2-40B4-BE49-F238E27FC236}">
                  <a16:creationId xmlns:a16="http://schemas.microsoft.com/office/drawing/2014/main" id="{3374D643-10EC-F640-A3A8-B9D6954FC4EB}"/>
                </a:ext>
              </a:extLst>
            </p:cNvPr>
            <p:cNvGrpSpPr/>
            <p:nvPr/>
          </p:nvGrpSpPr>
          <p:grpSpPr>
            <a:xfrm>
              <a:off x="6959597" y="1772882"/>
              <a:ext cx="1883514" cy="1883514"/>
              <a:chOff x="6959597" y="1772882"/>
              <a:chExt cx="1883514" cy="1883514"/>
            </a:xfrm>
          </p:grpSpPr>
          <p:pic>
            <p:nvPicPr>
              <p:cNvPr id="30" name="Picture 29">
                <a:extLst>
                  <a:ext uri="{FF2B5EF4-FFF2-40B4-BE49-F238E27FC236}">
                    <a16:creationId xmlns:a16="http://schemas.microsoft.com/office/drawing/2014/main" id="{75850AE2-E119-DE4A-9D76-A9E3D4B7777F}"/>
                  </a:ext>
                </a:extLst>
              </p:cNvPr>
              <p:cNvPicPr>
                <a:picLocks noChangeAspect="1"/>
              </p:cNvPicPr>
              <p:nvPr/>
            </p:nvPicPr>
            <p:blipFill>
              <a:blip r:embed="rId3"/>
              <a:stretch>
                <a:fillRect/>
              </a:stretch>
            </p:blipFill>
            <p:spPr>
              <a:xfrm>
                <a:off x="6959597" y="1772882"/>
                <a:ext cx="1883514" cy="1883514"/>
              </a:xfrm>
              <a:prstGeom prst="rect">
                <a:avLst/>
              </a:prstGeom>
            </p:spPr>
          </p:pic>
          <p:pic>
            <p:nvPicPr>
              <p:cNvPr id="31" name="Picture 30">
                <a:extLst>
                  <a:ext uri="{FF2B5EF4-FFF2-40B4-BE49-F238E27FC236}">
                    <a16:creationId xmlns:a16="http://schemas.microsoft.com/office/drawing/2014/main" id="{B0C99410-1B41-BD46-8DD2-C2F6D917BB81}"/>
                  </a:ext>
                </a:extLst>
              </p:cNvPr>
              <p:cNvPicPr>
                <a:picLocks noChangeAspect="1"/>
              </p:cNvPicPr>
              <p:nvPr/>
            </p:nvPicPr>
            <p:blipFill>
              <a:blip r:embed="rId4"/>
              <a:stretch>
                <a:fillRect/>
              </a:stretch>
            </p:blipFill>
            <p:spPr>
              <a:xfrm>
                <a:off x="7322934" y="2044535"/>
                <a:ext cx="777713" cy="228600"/>
              </a:xfrm>
              <a:prstGeom prst="rect">
                <a:avLst/>
              </a:prstGeom>
            </p:spPr>
          </p:pic>
        </p:grpSp>
        <p:sp>
          <p:nvSpPr>
            <p:cNvPr id="29" name="TextBox 28">
              <a:extLst>
                <a:ext uri="{FF2B5EF4-FFF2-40B4-BE49-F238E27FC236}">
                  <a16:creationId xmlns:a16="http://schemas.microsoft.com/office/drawing/2014/main" id="{446A958B-E357-1844-8670-90A1EBC635C5}"/>
                </a:ext>
              </a:extLst>
            </p:cNvPr>
            <p:cNvSpPr txBox="1"/>
            <p:nvPr/>
          </p:nvSpPr>
          <p:spPr>
            <a:xfrm>
              <a:off x="7290314" y="1915526"/>
              <a:ext cx="1060098" cy="372409"/>
            </a:xfrm>
            <a:prstGeom prst="rect">
              <a:avLst/>
            </a:prstGeom>
            <a:noFill/>
          </p:spPr>
          <p:txBody>
            <a:bodyPr wrap="none" rtlCol="0">
              <a:spAutoFit/>
            </a:bodyPr>
            <a:lstStyle/>
            <a:p>
              <a:r>
                <a:rPr lang="en-GB" sz="1600" dirty="0">
                  <a:solidFill>
                    <a:schemeClr val="accent1"/>
                  </a:solidFill>
                  <a:latin typeface="Open Sans Light" pitchFamily="2" charset="0"/>
                </a:rPr>
                <a:t>Another</a:t>
              </a:r>
            </a:p>
          </p:txBody>
        </p:sp>
      </p:grpSp>
      <p:cxnSp>
        <p:nvCxnSpPr>
          <p:cNvPr id="41" name="Straight Arrow Connector 40">
            <a:extLst>
              <a:ext uri="{FF2B5EF4-FFF2-40B4-BE49-F238E27FC236}">
                <a16:creationId xmlns:a16="http://schemas.microsoft.com/office/drawing/2014/main" id="{F26E8A48-BADA-404E-8750-D2987E85F433}"/>
              </a:ext>
            </a:extLst>
          </p:cNvPr>
          <p:cNvCxnSpPr>
            <a:cxnSpLocks/>
          </p:cNvCxnSpPr>
          <p:nvPr/>
        </p:nvCxnSpPr>
        <p:spPr>
          <a:xfrm flipV="1">
            <a:off x="8177957" y="4544826"/>
            <a:ext cx="338374" cy="346853"/>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DCFA406-7976-2048-9B45-9F4783D7A852}"/>
              </a:ext>
            </a:extLst>
          </p:cNvPr>
          <p:cNvCxnSpPr>
            <a:cxnSpLocks/>
          </p:cNvCxnSpPr>
          <p:nvPr/>
        </p:nvCxnSpPr>
        <p:spPr>
          <a:xfrm flipH="1" flipV="1">
            <a:off x="10255868" y="4544825"/>
            <a:ext cx="338374" cy="346853"/>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9CE7E5F-DE56-E048-AC63-43F23F605286}"/>
              </a:ext>
            </a:extLst>
          </p:cNvPr>
          <p:cNvCxnSpPr>
            <a:cxnSpLocks/>
          </p:cNvCxnSpPr>
          <p:nvPr/>
        </p:nvCxnSpPr>
        <p:spPr>
          <a:xfrm>
            <a:off x="8177957" y="3075707"/>
            <a:ext cx="338374" cy="346853"/>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F56A05-2219-664E-B588-F3EE3F70BAB1}"/>
              </a:ext>
            </a:extLst>
          </p:cNvPr>
          <p:cNvCxnSpPr>
            <a:cxnSpLocks/>
          </p:cNvCxnSpPr>
          <p:nvPr/>
        </p:nvCxnSpPr>
        <p:spPr>
          <a:xfrm flipH="1">
            <a:off x="10255868" y="3075706"/>
            <a:ext cx="338374" cy="346853"/>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3AE3F2D-C150-B74E-8699-F0E9D5E34540}"/>
              </a:ext>
            </a:extLst>
          </p:cNvPr>
          <p:cNvSpPr txBox="1"/>
          <p:nvPr/>
        </p:nvSpPr>
        <p:spPr>
          <a:xfrm rot="18858004">
            <a:off x="7822631" y="4419905"/>
            <a:ext cx="829073" cy="307777"/>
          </a:xfrm>
          <a:prstGeom prst="rect">
            <a:avLst/>
          </a:prstGeom>
          <a:noFill/>
        </p:spPr>
        <p:txBody>
          <a:bodyPr wrap="none" rtlCol="0">
            <a:spAutoFit/>
          </a:bodyPr>
          <a:lstStyle/>
          <a:p>
            <a:r>
              <a:rPr lang="en-GB" sz="1400" dirty="0">
                <a:solidFill>
                  <a:schemeClr val="accent1"/>
                </a:solidFill>
                <a:latin typeface="Courier New" panose="02070309020205020404" pitchFamily="49" charset="0"/>
              </a:rPr>
              <a:t>import</a:t>
            </a:r>
            <a:endParaRPr lang="en-GB" dirty="0">
              <a:solidFill>
                <a:schemeClr val="accent1"/>
              </a:solidFill>
              <a:latin typeface="Courier New" panose="02070309020205020404" pitchFamily="49" charset="0"/>
            </a:endParaRPr>
          </a:p>
        </p:txBody>
      </p:sp>
      <p:sp>
        <p:nvSpPr>
          <p:cNvPr id="33" name="TextBox 32">
            <a:extLst>
              <a:ext uri="{FF2B5EF4-FFF2-40B4-BE49-F238E27FC236}">
                <a16:creationId xmlns:a16="http://schemas.microsoft.com/office/drawing/2014/main" id="{58BD54E8-3DD6-4240-A794-0E797F3E2FF0}"/>
              </a:ext>
            </a:extLst>
          </p:cNvPr>
          <p:cNvSpPr txBox="1"/>
          <p:nvPr/>
        </p:nvSpPr>
        <p:spPr>
          <a:xfrm rot="18858004">
            <a:off x="10139987" y="3184356"/>
            <a:ext cx="829073" cy="307777"/>
          </a:xfrm>
          <a:prstGeom prst="rect">
            <a:avLst/>
          </a:prstGeom>
          <a:noFill/>
        </p:spPr>
        <p:txBody>
          <a:bodyPr wrap="none" rtlCol="0">
            <a:spAutoFit/>
          </a:bodyPr>
          <a:lstStyle/>
          <a:p>
            <a:r>
              <a:rPr lang="en-GB" sz="1400" dirty="0">
                <a:solidFill>
                  <a:schemeClr val="accent1"/>
                </a:solidFill>
                <a:latin typeface="Courier New" panose="02070309020205020404" pitchFamily="49" charset="0"/>
              </a:rPr>
              <a:t>import</a:t>
            </a:r>
            <a:endParaRPr lang="en-GB" dirty="0">
              <a:solidFill>
                <a:schemeClr val="accent1"/>
              </a:solidFill>
              <a:latin typeface="Courier New" panose="02070309020205020404" pitchFamily="49" charset="0"/>
            </a:endParaRPr>
          </a:p>
        </p:txBody>
      </p:sp>
      <p:sp>
        <p:nvSpPr>
          <p:cNvPr id="34" name="TextBox 33">
            <a:extLst>
              <a:ext uri="{FF2B5EF4-FFF2-40B4-BE49-F238E27FC236}">
                <a16:creationId xmlns:a16="http://schemas.microsoft.com/office/drawing/2014/main" id="{CD07D898-B4B9-4444-885D-50A63BEC4401}"/>
              </a:ext>
            </a:extLst>
          </p:cNvPr>
          <p:cNvSpPr txBox="1"/>
          <p:nvPr/>
        </p:nvSpPr>
        <p:spPr>
          <a:xfrm rot="2741996" flipH="1">
            <a:off x="10162336" y="4472348"/>
            <a:ext cx="829073" cy="307777"/>
          </a:xfrm>
          <a:prstGeom prst="rect">
            <a:avLst/>
          </a:prstGeom>
          <a:noFill/>
        </p:spPr>
        <p:txBody>
          <a:bodyPr wrap="none" rtlCol="0">
            <a:spAutoFit/>
          </a:bodyPr>
          <a:lstStyle/>
          <a:p>
            <a:r>
              <a:rPr lang="en-GB" sz="1400" dirty="0">
                <a:solidFill>
                  <a:schemeClr val="accent1"/>
                </a:solidFill>
                <a:latin typeface="Courier New" panose="02070309020205020404" pitchFamily="49" charset="0"/>
              </a:rPr>
              <a:t>import</a:t>
            </a:r>
            <a:endParaRPr lang="en-GB" dirty="0">
              <a:solidFill>
                <a:schemeClr val="accent1"/>
              </a:solidFill>
              <a:latin typeface="Courier New" panose="02070309020205020404" pitchFamily="49" charset="0"/>
            </a:endParaRPr>
          </a:p>
        </p:txBody>
      </p:sp>
      <p:sp>
        <p:nvSpPr>
          <p:cNvPr id="35" name="TextBox 34">
            <a:extLst>
              <a:ext uri="{FF2B5EF4-FFF2-40B4-BE49-F238E27FC236}">
                <a16:creationId xmlns:a16="http://schemas.microsoft.com/office/drawing/2014/main" id="{360DD0FB-74D6-6244-A12A-68FF5C821482}"/>
              </a:ext>
            </a:extLst>
          </p:cNvPr>
          <p:cNvSpPr txBox="1"/>
          <p:nvPr/>
        </p:nvSpPr>
        <p:spPr>
          <a:xfrm rot="2741996" flipH="1">
            <a:off x="7871638" y="3220313"/>
            <a:ext cx="829073" cy="307777"/>
          </a:xfrm>
          <a:prstGeom prst="rect">
            <a:avLst/>
          </a:prstGeom>
          <a:noFill/>
        </p:spPr>
        <p:txBody>
          <a:bodyPr wrap="none" rtlCol="0">
            <a:spAutoFit/>
          </a:bodyPr>
          <a:lstStyle/>
          <a:p>
            <a:r>
              <a:rPr lang="en-GB" sz="1400" dirty="0">
                <a:solidFill>
                  <a:schemeClr val="accent1"/>
                </a:solidFill>
                <a:latin typeface="Courier New" panose="02070309020205020404" pitchFamily="49" charset="0"/>
              </a:rPr>
              <a:t>import</a:t>
            </a:r>
            <a:endParaRPr lang="en-GB" dirty="0">
              <a:solidFill>
                <a:schemeClr val="accent1"/>
              </a:solidFill>
              <a:latin typeface="Courier New" panose="02070309020205020404" pitchFamily="49" charset="0"/>
            </a:endParaRPr>
          </a:p>
        </p:txBody>
      </p:sp>
    </p:spTree>
    <p:extLst>
      <p:ext uri="{BB962C8B-B14F-4D97-AF65-F5344CB8AC3E}">
        <p14:creationId xmlns:p14="http://schemas.microsoft.com/office/powerpoint/2010/main" val="2828425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BD96F-8054-264C-B4C1-5DA83F15ACB5}"/>
              </a:ext>
            </a:extLst>
          </p:cNvPr>
          <p:cNvSpPr>
            <a:spLocks noGrp="1"/>
          </p:cNvSpPr>
          <p:nvPr>
            <p:ph type="title"/>
          </p:nvPr>
        </p:nvSpPr>
        <p:spPr/>
        <p:txBody>
          <a:bodyPr/>
          <a:lstStyle/>
          <a:p>
            <a:r>
              <a:rPr lang="en-GB" dirty="0"/>
              <a:t>Creating your own module</a:t>
            </a:r>
          </a:p>
        </p:txBody>
      </p:sp>
      <p:sp>
        <p:nvSpPr>
          <p:cNvPr id="3" name="Content Placeholder 2">
            <a:extLst>
              <a:ext uri="{FF2B5EF4-FFF2-40B4-BE49-F238E27FC236}">
                <a16:creationId xmlns:a16="http://schemas.microsoft.com/office/drawing/2014/main" id="{FE7016FA-F318-3F45-A1EA-F348B4DFD53B}"/>
              </a:ext>
            </a:extLst>
          </p:cNvPr>
          <p:cNvSpPr>
            <a:spLocks noGrp="1"/>
          </p:cNvSpPr>
          <p:nvPr>
            <p:ph idx="1"/>
          </p:nvPr>
        </p:nvSpPr>
        <p:spPr>
          <a:xfrm>
            <a:off x="241737" y="1008993"/>
            <a:ext cx="6792109" cy="2658826"/>
          </a:xfrm>
        </p:spPr>
        <p:txBody>
          <a:bodyPr/>
          <a:lstStyle/>
          <a:p>
            <a:r>
              <a:rPr lang="en-GB" dirty="0"/>
              <a:t>Creating a python module is actually very easy</a:t>
            </a:r>
          </a:p>
          <a:p>
            <a:pPr lvl="1"/>
            <a:r>
              <a:rPr lang="en-GB" dirty="0"/>
              <a:t>It is just a file containing valid python code</a:t>
            </a:r>
          </a:p>
          <a:p>
            <a:pPr lvl="1"/>
            <a:r>
              <a:rPr lang="en-GB" dirty="0"/>
              <a:t>Written in any editor you like (inc. </a:t>
            </a:r>
            <a:r>
              <a:rPr lang="en-GB" dirty="0" err="1"/>
              <a:t>CoCalc</a:t>
            </a:r>
            <a:r>
              <a:rPr lang="en-GB" dirty="0"/>
              <a:t>)</a:t>
            </a:r>
          </a:p>
          <a:p>
            <a:pPr lvl="1"/>
            <a:r>
              <a:rPr lang="en-GB" dirty="0"/>
              <a:t>Saved with a .</a:t>
            </a:r>
            <a:r>
              <a:rPr lang="en-GB" dirty="0" err="1"/>
              <a:t>py</a:t>
            </a:r>
            <a:r>
              <a:rPr lang="en-GB" dirty="0"/>
              <a:t> file extension</a:t>
            </a:r>
          </a:p>
          <a:p>
            <a:pPr lvl="1"/>
            <a:endParaRPr lang="en-GB" dirty="0"/>
          </a:p>
          <a:p>
            <a:r>
              <a:rPr lang="en-GB" dirty="0"/>
              <a:t>It can contain variables, data structures, functions etc</a:t>
            </a:r>
          </a:p>
          <a:p>
            <a:pPr lvl="1"/>
            <a:r>
              <a:rPr lang="en-GB" dirty="0"/>
              <a:t>And can import and use other modules too</a:t>
            </a:r>
          </a:p>
          <a:p>
            <a:pPr lvl="1"/>
            <a:endParaRPr lang="en-GB" dirty="0"/>
          </a:p>
          <a:p>
            <a:pPr lvl="1"/>
            <a:endParaRPr lang="en-GB" dirty="0"/>
          </a:p>
          <a:p>
            <a:pPr lvl="1"/>
            <a:endParaRPr lang="en-GB" dirty="0"/>
          </a:p>
          <a:p>
            <a:pPr lvl="1"/>
            <a:endParaRPr lang="en-GB" dirty="0"/>
          </a:p>
        </p:txBody>
      </p:sp>
      <p:sp>
        <p:nvSpPr>
          <p:cNvPr id="4" name="Slide Number Placeholder 3">
            <a:extLst>
              <a:ext uri="{FF2B5EF4-FFF2-40B4-BE49-F238E27FC236}">
                <a16:creationId xmlns:a16="http://schemas.microsoft.com/office/drawing/2014/main" id="{74476D55-36F9-1741-A57D-49B98DE68AF9}"/>
              </a:ext>
            </a:extLst>
          </p:cNvPr>
          <p:cNvSpPr>
            <a:spLocks noGrp="1"/>
          </p:cNvSpPr>
          <p:nvPr>
            <p:ph type="sldNum" sz="quarter" idx="12"/>
          </p:nvPr>
        </p:nvSpPr>
        <p:spPr/>
        <p:txBody>
          <a:bodyPr/>
          <a:lstStyle/>
          <a:p>
            <a:fld id="{D0CD9598-3AC8-0F44-9366-CD3A2FEFAADC}" type="slidenum">
              <a:rPr lang="en-GB" smtClean="0"/>
              <a:t>11</a:t>
            </a:fld>
            <a:endParaRPr lang="en-GB"/>
          </a:p>
        </p:txBody>
      </p:sp>
      <p:sp>
        <p:nvSpPr>
          <p:cNvPr id="5" name="Subtitle 4">
            <a:extLst>
              <a:ext uri="{FF2B5EF4-FFF2-40B4-BE49-F238E27FC236}">
                <a16:creationId xmlns:a16="http://schemas.microsoft.com/office/drawing/2014/main" id="{DB51815E-6A1B-CE4A-A5D0-0BA7BEE6B373}"/>
              </a:ext>
            </a:extLst>
          </p:cNvPr>
          <p:cNvSpPr>
            <a:spLocks noGrp="1"/>
          </p:cNvSpPr>
          <p:nvPr>
            <p:ph type="subTitle" idx="13"/>
          </p:nvPr>
        </p:nvSpPr>
        <p:spPr/>
        <p:txBody>
          <a:bodyPr>
            <a:normAutofit fontScale="92500" lnSpcReduction="20000"/>
          </a:bodyPr>
          <a:lstStyle/>
          <a:p>
            <a:endParaRPr lang="en-GB"/>
          </a:p>
        </p:txBody>
      </p:sp>
      <p:pic>
        <p:nvPicPr>
          <p:cNvPr id="7" name="Picture 6">
            <a:extLst>
              <a:ext uri="{FF2B5EF4-FFF2-40B4-BE49-F238E27FC236}">
                <a16:creationId xmlns:a16="http://schemas.microsoft.com/office/drawing/2014/main" id="{5333E73F-6126-D549-B814-723DF63A9069}"/>
              </a:ext>
            </a:extLst>
          </p:cNvPr>
          <p:cNvPicPr>
            <a:picLocks noChangeAspect="1"/>
          </p:cNvPicPr>
          <p:nvPr/>
        </p:nvPicPr>
        <p:blipFill>
          <a:blip r:embed="rId3"/>
          <a:stretch>
            <a:fillRect/>
          </a:stretch>
        </p:blipFill>
        <p:spPr>
          <a:xfrm>
            <a:off x="7612372" y="967961"/>
            <a:ext cx="4004792" cy="2699859"/>
          </a:xfrm>
          <a:prstGeom prst="rect">
            <a:avLst/>
          </a:prstGeom>
        </p:spPr>
      </p:pic>
      <p:pic>
        <p:nvPicPr>
          <p:cNvPr id="8" name="Picture 7">
            <a:extLst>
              <a:ext uri="{FF2B5EF4-FFF2-40B4-BE49-F238E27FC236}">
                <a16:creationId xmlns:a16="http://schemas.microsoft.com/office/drawing/2014/main" id="{659FEFBF-36CE-7F47-9466-87E85A1A8449}"/>
              </a:ext>
            </a:extLst>
          </p:cNvPr>
          <p:cNvPicPr>
            <a:picLocks noChangeAspect="1"/>
          </p:cNvPicPr>
          <p:nvPr/>
        </p:nvPicPr>
        <p:blipFill>
          <a:blip r:embed="rId4"/>
          <a:stretch>
            <a:fillRect/>
          </a:stretch>
        </p:blipFill>
        <p:spPr>
          <a:xfrm>
            <a:off x="574836" y="3846494"/>
            <a:ext cx="5669704" cy="2519868"/>
          </a:xfrm>
          <a:prstGeom prst="rect">
            <a:avLst/>
          </a:prstGeom>
        </p:spPr>
      </p:pic>
      <p:sp>
        <p:nvSpPr>
          <p:cNvPr id="9" name="Content Placeholder 2">
            <a:extLst>
              <a:ext uri="{FF2B5EF4-FFF2-40B4-BE49-F238E27FC236}">
                <a16:creationId xmlns:a16="http://schemas.microsoft.com/office/drawing/2014/main" id="{FAFBED32-DF90-0041-A849-6F1E26CB777E}"/>
              </a:ext>
            </a:extLst>
          </p:cNvPr>
          <p:cNvSpPr txBox="1">
            <a:spLocks/>
          </p:cNvSpPr>
          <p:nvPr/>
        </p:nvSpPr>
        <p:spPr>
          <a:xfrm>
            <a:off x="7033846" y="4006625"/>
            <a:ext cx="4846484" cy="24875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To use our module, we just place it </a:t>
            </a:r>
            <a:br>
              <a:rPr lang="en-GB" dirty="0"/>
            </a:br>
            <a:r>
              <a:rPr lang="en-GB" dirty="0"/>
              <a:t>in our current working directory</a:t>
            </a:r>
          </a:p>
          <a:p>
            <a:pPr lvl="1"/>
            <a:r>
              <a:rPr lang="en-GB" dirty="0"/>
              <a:t>I.e. same directory as the notebook</a:t>
            </a:r>
          </a:p>
          <a:p>
            <a:pPr lvl="1"/>
            <a:endParaRPr lang="en-GB" dirty="0"/>
          </a:p>
          <a:p>
            <a:r>
              <a:rPr lang="en-GB" dirty="0"/>
              <a:t>We then simply import it, just like any of the other modules we have used</a:t>
            </a:r>
          </a:p>
          <a:p>
            <a:pPr lvl="1"/>
            <a:r>
              <a:rPr lang="en-GB" dirty="0"/>
              <a:t>Note:  don’t include .</a:t>
            </a:r>
            <a:r>
              <a:rPr lang="en-GB" dirty="0" err="1"/>
              <a:t>py</a:t>
            </a:r>
            <a:r>
              <a:rPr lang="en-GB" dirty="0"/>
              <a:t> suffix </a:t>
            </a:r>
          </a:p>
          <a:p>
            <a:pPr lvl="1"/>
            <a:endParaRPr lang="en-GB" dirty="0"/>
          </a:p>
          <a:p>
            <a:pPr lvl="1"/>
            <a:endParaRPr lang="en-GB" dirty="0"/>
          </a:p>
          <a:p>
            <a:pPr lvl="1"/>
            <a:endParaRPr lang="en-GB" dirty="0"/>
          </a:p>
        </p:txBody>
      </p:sp>
    </p:spTree>
    <p:extLst>
      <p:ext uri="{BB962C8B-B14F-4D97-AF65-F5344CB8AC3E}">
        <p14:creationId xmlns:p14="http://schemas.microsoft.com/office/powerpoint/2010/main" val="3377003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0652-2F46-8B4F-B539-35EB7ED9DFF6}"/>
              </a:ext>
            </a:extLst>
          </p:cNvPr>
          <p:cNvSpPr>
            <a:spLocks noGrp="1"/>
          </p:cNvSpPr>
          <p:nvPr>
            <p:ph type="title"/>
          </p:nvPr>
        </p:nvSpPr>
        <p:spPr/>
        <p:txBody>
          <a:bodyPr/>
          <a:lstStyle/>
          <a:p>
            <a:r>
              <a:rPr lang="en-GB" dirty="0"/>
              <a:t>Finding the module</a:t>
            </a:r>
          </a:p>
        </p:txBody>
      </p:sp>
      <p:sp>
        <p:nvSpPr>
          <p:cNvPr id="3" name="Content Placeholder 2">
            <a:extLst>
              <a:ext uri="{FF2B5EF4-FFF2-40B4-BE49-F238E27FC236}">
                <a16:creationId xmlns:a16="http://schemas.microsoft.com/office/drawing/2014/main" id="{53347C66-7E48-9B4D-8BBD-6B23F6CE17CF}"/>
              </a:ext>
            </a:extLst>
          </p:cNvPr>
          <p:cNvSpPr>
            <a:spLocks noGrp="1"/>
          </p:cNvSpPr>
          <p:nvPr>
            <p:ph idx="1"/>
          </p:nvPr>
        </p:nvSpPr>
        <p:spPr>
          <a:xfrm>
            <a:off x="241737" y="1008992"/>
            <a:ext cx="11750565" cy="5644801"/>
          </a:xfrm>
        </p:spPr>
        <p:txBody>
          <a:bodyPr/>
          <a:lstStyle/>
          <a:p>
            <a:r>
              <a:rPr lang="en-GB" dirty="0"/>
              <a:t>Having to keep our modules in the same directory as our notebook is not very useful</a:t>
            </a:r>
          </a:p>
          <a:p>
            <a:pPr lvl="1"/>
            <a:r>
              <a:rPr lang="en-GB" dirty="0"/>
              <a:t>Particularly if we want to be able to reuse these in other notebooks or places</a:t>
            </a:r>
          </a:p>
          <a:p>
            <a:pPr lvl="1"/>
            <a:endParaRPr lang="en-GB" dirty="0"/>
          </a:p>
          <a:p>
            <a:r>
              <a:rPr lang="en-GB" dirty="0"/>
              <a:t>Luckily, python has a way of specifying where</a:t>
            </a:r>
            <a:br>
              <a:rPr lang="en-GB" dirty="0"/>
            </a:br>
            <a:r>
              <a:rPr lang="en-GB" dirty="0"/>
              <a:t>it looks for files not in the current directory</a:t>
            </a:r>
          </a:p>
          <a:p>
            <a:pPr lvl="1"/>
            <a:r>
              <a:rPr lang="en-GB" dirty="0"/>
              <a:t>Which is specified by the </a:t>
            </a:r>
            <a:r>
              <a:rPr lang="en-GB" dirty="0" err="1">
                <a:solidFill>
                  <a:schemeClr val="accent1"/>
                </a:solidFill>
                <a:latin typeface="Courier New" panose="02070309020205020404" pitchFamily="49" charset="0"/>
              </a:rPr>
              <a:t>sys.path</a:t>
            </a:r>
            <a:endParaRPr lang="en-GB" dirty="0">
              <a:solidFill>
                <a:schemeClr val="accent1"/>
              </a:solidFill>
              <a:latin typeface="Courier New" panose="02070309020205020404" pitchFamily="49" charset="0"/>
            </a:endParaRPr>
          </a:p>
          <a:p>
            <a:pPr lvl="1"/>
            <a:endParaRPr lang="en-GB" dirty="0"/>
          </a:p>
          <a:p>
            <a:r>
              <a:rPr lang="en-GB" dirty="0"/>
              <a:t>By default, it contains a system-dependent </a:t>
            </a:r>
            <a:br>
              <a:rPr lang="en-GB" dirty="0"/>
            </a:br>
            <a:r>
              <a:rPr lang="en-GB" dirty="0"/>
              <a:t>list of paths from your python installation</a:t>
            </a:r>
          </a:p>
          <a:p>
            <a:pPr lvl="1"/>
            <a:r>
              <a:rPr lang="en-GB" dirty="0"/>
              <a:t>But can append new paths, either relative</a:t>
            </a:r>
            <a:br>
              <a:rPr lang="en-GB" dirty="0"/>
            </a:br>
            <a:r>
              <a:rPr lang="en-GB" dirty="0"/>
              <a:t>or absolute, to it to add new locations </a:t>
            </a:r>
          </a:p>
          <a:p>
            <a:pPr lvl="1"/>
            <a:endParaRPr lang="en-GB" dirty="0"/>
          </a:p>
          <a:p>
            <a:r>
              <a:rPr lang="en-GB" dirty="0"/>
              <a:t>E.g. If we put our module in a </a:t>
            </a:r>
            <a:r>
              <a:rPr lang="en-GB" dirty="0">
                <a:solidFill>
                  <a:schemeClr val="accent1"/>
                </a:solidFill>
              </a:rPr>
              <a:t>libs</a:t>
            </a:r>
            <a:r>
              <a:rPr lang="en-GB" dirty="0"/>
              <a:t> directory </a:t>
            </a:r>
            <a:br>
              <a:rPr lang="en-GB" dirty="0"/>
            </a:br>
            <a:r>
              <a:rPr lang="en-GB" dirty="0"/>
              <a:t>we simply add this directory to the </a:t>
            </a:r>
            <a:r>
              <a:rPr lang="en-GB" dirty="0" err="1">
                <a:solidFill>
                  <a:schemeClr val="accent1"/>
                </a:solidFill>
                <a:latin typeface="Courier New" panose="02070309020205020404" pitchFamily="49" charset="0"/>
              </a:rPr>
              <a:t>sys.path</a:t>
            </a:r>
            <a:endParaRPr lang="en-GB" dirty="0">
              <a:solidFill>
                <a:schemeClr val="accent1"/>
              </a:solidFill>
              <a:latin typeface="Courier New" panose="02070309020205020404" pitchFamily="49" charset="0"/>
            </a:endParaRPr>
          </a:p>
          <a:p>
            <a:pPr lvl="1"/>
            <a:r>
              <a:rPr lang="en-GB" dirty="0"/>
              <a:t>Then can import is as if it’s in the current dir.</a:t>
            </a:r>
          </a:p>
          <a:p>
            <a:pPr lvl="1"/>
            <a:endParaRPr lang="en-GB" dirty="0"/>
          </a:p>
          <a:p>
            <a:r>
              <a:rPr lang="en-GB" dirty="0"/>
              <a:t>So can move useful code into a central module and simply import it into any notebook we want</a:t>
            </a:r>
          </a:p>
          <a:p>
            <a:endParaRPr lang="en-GB" dirty="0"/>
          </a:p>
          <a:p>
            <a:pPr lvl="1"/>
            <a:endParaRPr lang="en-GB" dirty="0"/>
          </a:p>
          <a:p>
            <a:pPr lvl="1"/>
            <a:endParaRPr lang="en-GB" dirty="0"/>
          </a:p>
        </p:txBody>
      </p:sp>
      <p:sp>
        <p:nvSpPr>
          <p:cNvPr id="4" name="Slide Number Placeholder 3">
            <a:extLst>
              <a:ext uri="{FF2B5EF4-FFF2-40B4-BE49-F238E27FC236}">
                <a16:creationId xmlns:a16="http://schemas.microsoft.com/office/drawing/2014/main" id="{76B9D92D-ED82-EC4B-8F91-561A91DC4F19}"/>
              </a:ext>
            </a:extLst>
          </p:cNvPr>
          <p:cNvSpPr>
            <a:spLocks noGrp="1"/>
          </p:cNvSpPr>
          <p:nvPr>
            <p:ph type="sldNum" sz="quarter" idx="12"/>
          </p:nvPr>
        </p:nvSpPr>
        <p:spPr/>
        <p:txBody>
          <a:bodyPr/>
          <a:lstStyle/>
          <a:p>
            <a:fld id="{D0CD9598-3AC8-0F44-9366-CD3A2FEFAADC}" type="slidenum">
              <a:rPr lang="en-GB" smtClean="0"/>
              <a:t>12</a:t>
            </a:fld>
            <a:endParaRPr lang="en-GB" dirty="0"/>
          </a:p>
        </p:txBody>
      </p:sp>
      <p:sp>
        <p:nvSpPr>
          <p:cNvPr id="5" name="Subtitle 4">
            <a:extLst>
              <a:ext uri="{FF2B5EF4-FFF2-40B4-BE49-F238E27FC236}">
                <a16:creationId xmlns:a16="http://schemas.microsoft.com/office/drawing/2014/main" id="{5F9F25F5-FAB7-244D-9198-447D9B471C81}"/>
              </a:ext>
            </a:extLst>
          </p:cNvPr>
          <p:cNvSpPr>
            <a:spLocks noGrp="1"/>
          </p:cNvSpPr>
          <p:nvPr>
            <p:ph type="subTitle" idx="13"/>
          </p:nvPr>
        </p:nvSpPr>
        <p:spPr/>
        <p:txBody>
          <a:bodyPr>
            <a:normAutofit fontScale="92500" lnSpcReduction="20000"/>
          </a:bodyPr>
          <a:lstStyle/>
          <a:p>
            <a:endParaRPr lang="en-GB"/>
          </a:p>
        </p:txBody>
      </p:sp>
      <p:pic>
        <p:nvPicPr>
          <p:cNvPr id="7" name="Picture 6">
            <a:extLst>
              <a:ext uri="{FF2B5EF4-FFF2-40B4-BE49-F238E27FC236}">
                <a16:creationId xmlns:a16="http://schemas.microsoft.com/office/drawing/2014/main" id="{D0E7C6EB-87C4-AC44-9095-D49FF2B7D24D}"/>
              </a:ext>
            </a:extLst>
          </p:cNvPr>
          <p:cNvPicPr>
            <a:picLocks noChangeAspect="1"/>
          </p:cNvPicPr>
          <p:nvPr/>
        </p:nvPicPr>
        <p:blipFill>
          <a:blip r:embed="rId3"/>
          <a:stretch>
            <a:fillRect/>
          </a:stretch>
        </p:blipFill>
        <p:spPr>
          <a:xfrm>
            <a:off x="6143621" y="2024933"/>
            <a:ext cx="5848680" cy="1757985"/>
          </a:xfrm>
          <a:prstGeom prst="rect">
            <a:avLst/>
          </a:prstGeom>
        </p:spPr>
      </p:pic>
      <p:pic>
        <p:nvPicPr>
          <p:cNvPr id="8" name="Picture 7">
            <a:extLst>
              <a:ext uri="{FF2B5EF4-FFF2-40B4-BE49-F238E27FC236}">
                <a16:creationId xmlns:a16="http://schemas.microsoft.com/office/drawing/2014/main" id="{F447F9CC-4161-1440-93C8-8564F414EE7A}"/>
              </a:ext>
            </a:extLst>
          </p:cNvPr>
          <p:cNvPicPr>
            <a:picLocks noChangeAspect="1"/>
          </p:cNvPicPr>
          <p:nvPr/>
        </p:nvPicPr>
        <p:blipFill>
          <a:blip r:embed="rId4"/>
          <a:stretch>
            <a:fillRect/>
          </a:stretch>
        </p:blipFill>
        <p:spPr>
          <a:xfrm>
            <a:off x="6117019" y="4130037"/>
            <a:ext cx="5882488" cy="1876311"/>
          </a:xfrm>
          <a:prstGeom prst="rect">
            <a:avLst/>
          </a:prstGeom>
        </p:spPr>
      </p:pic>
      <p:sp>
        <p:nvSpPr>
          <p:cNvPr id="10" name="TextBox 9">
            <a:extLst>
              <a:ext uri="{FF2B5EF4-FFF2-40B4-BE49-F238E27FC236}">
                <a16:creationId xmlns:a16="http://schemas.microsoft.com/office/drawing/2014/main" id="{5F4EDB7A-FB99-494C-820D-6D9B791C97AD}"/>
              </a:ext>
            </a:extLst>
          </p:cNvPr>
          <p:cNvSpPr txBox="1"/>
          <p:nvPr/>
        </p:nvSpPr>
        <p:spPr>
          <a:xfrm>
            <a:off x="9455403" y="2110845"/>
            <a:ext cx="2702984" cy="369332"/>
          </a:xfrm>
          <a:prstGeom prst="rect">
            <a:avLst/>
          </a:prstGeom>
          <a:noFill/>
        </p:spPr>
        <p:txBody>
          <a:bodyPr wrap="none" rtlCol="0">
            <a:spAutoFit/>
          </a:bodyPr>
          <a:lstStyle/>
          <a:p>
            <a:r>
              <a:rPr lang="en-GB" dirty="0">
                <a:solidFill>
                  <a:schemeClr val="accent5"/>
                </a:solidFill>
                <a:latin typeface="Open Sans Light" pitchFamily="2" charset="0"/>
              </a:rPr>
              <a:t>Default </a:t>
            </a:r>
            <a:r>
              <a:rPr lang="en-GB" dirty="0" err="1">
                <a:solidFill>
                  <a:schemeClr val="accent5"/>
                </a:solidFill>
                <a:latin typeface="Open Sans Light" pitchFamily="2" charset="0"/>
              </a:rPr>
              <a:t>CoCalc</a:t>
            </a:r>
            <a:r>
              <a:rPr lang="en-GB" dirty="0">
                <a:solidFill>
                  <a:schemeClr val="accent5"/>
                </a:solidFill>
                <a:latin typeface="Open Sans Light" pitchFamily="2" charset="0"/>
              </a:rPr>
              <a:t> </a:t>
            </a:r>
            <a:r>
              <a:rPr lang="en-GB" dirty="0" err="1">
                <a:solidFill>
                  <a:schemeClr val="accent5"/>
                </a:solidFill>
                <a:latin typeface="Open Sans Light" pitchFamily="2" charset="0"/>
              </a:rPr>
              <a:t>sys.path</a:t>
            </a:r>
            <a:endParaRPr lang="en-GB" dirty="0">
              <a:solidFill>
                <a:schemeClr val="accent5"/>
              </a:solidFill>
              <a:latin typeface="Open Sans Light" pitchFamily="2" charset="0"/>
            </a:endParaRPr>
          </a:p>
        </p:txBody>
      </p:sp>
      <p:sp>
        <p:nvSpPr>
          <p:cNvPr id="12" name="Explosion 2 11">
            <a:extLst>
              <a:ext uri="{FF2B5EF4-FFF2-40B4-BE49-F238E27FC236}">
                <a16:creationId xmlns:a16="http://schemas.microsoft.com/office/drawing/2014/main" id="{A7EFAC33-7988-744E-89BF-E8C1382A9BE3}"/>
              </a:ext>
            </a:extLst>
          </p:cNvPr>
          <p:cNvSpPr/>
          <p:nvPr/>
        </p:nvSpPr>
        <p:spPr>
          <a:xfrm rot="481750">
            <a:off x="6147972" y="5682508"/>
            <a:ext cx="902677" cy="359464"/>
          </a:xfrm>
          <a:prstGeom prst="irregularSeal2">
            <a:avLst/>
          </a:prstGeom>
          <a:solidFill>
            <a:srgbClr val="FFC000">
              <a:alpha val="4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13" name="TextBox 12">
            <a:extLst>
              <a:ext uri="{FF2B5EF4-FFF2-40B4-BE49-F238E27FC236}">
                <a16:creationId xmlns:a16="http://schemas.microsoft.com/office/drawing/2014/main" id="{A555FB50-06C5-B94F-B2B3-03B48E86DE04}"/>
              </a:ext>
            </a:extLst>
          </p:cNvPr>
          <p:cNvSpPr txBox="1"/>
          <p:nvPr/>
        </p:nvSpPr>
        <p:spPr>
          <a:xfrm>
            <a:off x="9157881" y="4181435"/>
            <a:ext cx="3039615" cy="369332"/>
          </a:xfrm>
          <a:prstGeom prst="rect">
            <a:avLst/>
          </a:prstGeom>
          <a:noFill/>
        </p:spPr>
        <p:txBody>
          <a:bodyPr wrap="none" rtlCol="0">
            <a:spAutoFit/>
          </a:bodyPr>
          <a:lstStyle/>
          <a:p>
            <a:r>
              <a:rPr lang="en-GB" dirty="0">
                <a:solidFill>
                  <a:schemeClr val="accent5"/>
                </a:solidFill>
                <a:latin typeface="Open Sans Light" pitchFamily="2" charset="0"/>
              </a:rPr>
              <a:t>Adding a new relative path</a:t>
            </a:r>
          </a:p>
        </p:txBody>
      </p:sp>
    </p:spTree>
    <p:extLst>
      <p:ext uri="{BB962C8B-B14F-4D97-AF65-F5344CB8AC3E}">
        <p14:creationId xmlns:p14="http://schemas.microsoft.com/office/powerpoint/2010/main" val="3865106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A3F0E1-1229-AC4F-9A9A-B97848F94E7C}"/>
              </a:ext>
            </a:extLst>
          </p:cNvPr>
          <p:cNvPicPr>
            <a:picLocks noChangeAspect="1"/>
          </p:cNvPicPr>
          <p:nvPr/>
        </p:nvPicPr>
        <p:blipFill>
          <a:blip r:embed="rId3"/>
          <a:stretch>
            <a:fillRect/>
          </a:stretch>
        </p:blipFill>
        <p:spPr>
          <a:xfrm>
            <a:off x="6119446" y="4141760"/>
            <a:ext cx="5882488" cy="1977733"/>
          </a:xfrm>
          <a:prstGeom prst="rect">
            <a:avLst/>
          </a:prstGeom>
        </p:spPr>
      </p:pic>
      <p:sp>
        <p:nvSpPr>
          <p:cNvPr id="2" name="Title 1">
            <a:extLst>
              <a:ext uri="{FF2B5EF4-FFF2-40B4-BE49-F238E27FC236}">
                <a16:creationId xmlns:a16="http://schemas.microsoft.com/office/drawing/2014/main" id="{092D0652-2F46-8B4F-B539-35EB7ED9DFF6}"/>
              </a:ext>
            </a:extLst>
          </p:cNvPr>
          <p:cNvSpPr>
            <a:spLocks noGrp="1"/>
          </p:cNvSpPr>
          <p:nvPr>
            <p:ph type="title"/>
          </p:nvPr>
        </p:nvSpPr>
        <p:spPr/>
        <p:txBody>
          <a:bodyPr/>
          <a:lstStyle/>
          <a:p>
            <a:r>
              <a:rPr lang="en-GB" dirty="0"/>
              <a:t>Finding the module</a:t>
            </a:r>
          </a:p>
        </p:txBody>
      </p:sp>
      <p:sp>
        <p:nvSpPr>
          <p:cNvPr id="3" name="Content Placeholder 2">
            <a:extLst>
              <a:ext uri="{FF2B5EF4-FFF2-40B4-BE49-F238E27FC236}">
                <a16:creationId xmlns:a16="http://schemas.microsoft.com/office/drawing/2014/main" id="{53347C66-7E48-9B4D-8BBD-6B23F6CE17CF}"/>
              </a:ext>
            </a:extLst>
          </p:cNvPr>
          <p:cNvSpPr>
            <a:spLocks noGrp="1"/>
          </p:cNvSpPr>
          <p:nvPr>
            <p:ph idx="1"/>
          </p:nvPr>
        </p:nvSpPr>
        <p:spPr>
          <a:xfrm>
            <a:off x="241737" y="1008992"/>
            <a:ext cx="11750565" cy="5644801"/>
          </a:xfrm>
        </p:spPr>
        <p:txBody>
          <a:bodyPr/>
          <a:lstStyle/>
          <a:p>
            <a:r>
              <a:rPr lang="en-GB" dirty="0"/>
              <a:t>Having to keep our modules in the same directory as our notebook is not very useful</a:t>
            </a:r>
          </a:p>
          <a:p>
            <a:pPr lvl="1"/>
            <a:r>
              <a:rPr lang="en-GB" dirty="0"/>
              <a:t>Particularly if we want to be able to reuse these in other notebooks or places</a:t>
            </a:r>
          </a:p>
          <a:p>
            <a:pPr lvl="1"/>
            <a:endParaRPr lang="en-GB" dirty="0"/>
          </a:p>
          <a:p>
            <a:r>
              <a:rPr lang="en-GB" dirty="0"/>
              <a:t>Luckily, python has a way of specifying where </a:t>
            </a:r>
            <a:br>
              <a:rPr lang="en-GB" dirty="0"/>
            </a:br>
            <a:r>
              <a:rPr lang="en-GB" dirty="0"/>
              <a:t>it looks for files not in the current directory</a:t>
            </a:r>
          </a:p>
          <a:p>
            <a:pPr lvl="1"/>
            <a:r>
              <a:rPr lang="en-GB" dirty="0"/>
              <a:t>Which is specified by the </a:t>
            </a:r>
            <a:r>
              <a:rPr lang="en-GB" dirty="0" err="1">
                <a:solidFill>
                  <a:schemeClr val="accent1"/>
                </a:solidFill>
                <a:latin typeface="Courier New" panose="02070309020205020404" pitchFamily="49" charset="0"/>
              </a:rPr>
              <a:t>sys.path</a:t>
            </a:r>
            <a:endParaRPr lang="en-GB" dirty="0">
              <a:solidFill>
                <a:schemeClr val="accent1"/>
              </a:solidFill>
              <a:latin typeface="Courier New" panose="02070309020205020404" pitchFamily="49" charset="0"/>
            </a:endParaRPr>
          </a:p>
          <a:p>
            <a:pPr lvl="1"/>
            <a:endParaRPr lang="en-GB" dirty="0"/>
          </a:p>
          <a:p>
            <a:r>
              <a:rPr lang="en-GB" dirty="0"/>
              <a:t>By default, it contains a system-dependent </a:t>
            </a:r>
            <a:br>
              <a:rPr lang="en-GB" dirty="0"/>
            </a:br>
            <a:r>
              <a:rPr lang="en-GB" dirty="0"/>
              <a:t>list of paths from your python installation</a:t>
            </a:r>
          </a:p>
          <a:p>
            <a:pPr lvl="1"/>
            <a:r>
              <a:rPr lang="en-GB" dirty="0"/>
              <a:t>But can append new paths, either relative</a:t>
            </a:r>
            <a:br>
              <a:rPr lang="en-GB" dirty="0"/>
            </a:br>
            <a:r>
              <a:rPr lang="en-GB" dirty="0"/>
              <a:t>or absolute, to it to add new locations </a:t>
            </a:r>
          </a:p>
          <a:p>
            <a:pPr lvl="1"/>
            <a:endParaRPr lang="en-GB" dirty="0"/>
          </a:p>
          <a:p>
            <a:r>
              <a:rPr lang="en-GB" dirty="0"/>
              <a:t>E.g. If we put our module in a </a:t>
            </a:r>
            <a:r>
              <a:rPr lang="en-GB" dirty="0">
                <a:solidFill>
                  <a:schemeClr val="accent1"/>
                </a:solidFill>
              </a:rPr>
              <a:t>libs</a:t>
            </a:r>
            <a:r>
              <a:rPr lang="en-GB" dirty="0"/>
              <a:t> directory </a:t>
            </a:r>
            <a:br>
              <a:rPr lang="en-GB" dirty="0"/>
            </a:br>
            <a:r>
              <a:rPr lang="en-GB" dirty="0"/>
              <a:t>we simply add this directory to the </a:t>
            </a:r>
            <a:r>
              <a:rPr lang="en-GB" dirty="0" err="1">
                <a:solidFill>
                  <a:schemeClr val="accent1"/>
                </a:solidFill>
                <a:latin typeface="Courier New" panose="02070309020205020404" pitchFamily="49" charset="0"/>
              </a:rPr>
              <a:t>sys.path</a:t>
            </a:r>
            <a:endParaRPr lang="en-GB" dirty="0">
              <a:solidFill>
                <a:schemeClr val="accent1"/>
              </a:solidFill>
              <a:latin typeface="Courier New" panose="02070309020205020404" pitchFamily="49" charset="0"/>
            </a:endParaRPr>
          </a:p>
          <a:p>
            <a:pPr lvl="1"/>
            <a:r>
              <a:rPr lang="en-GB" dirty="0"/>
              <a:t>Then can import is as if it’s in the current dir.</a:t>
            </a:r>
          </a:p>
          <a:p>
            <a:pPr lvl="1"/>
            <a:endParaRPr lang="en-GB" dirty="0"/>
          </a:p>
          <a:p>
            <a:r>
              <a:rPr lang="en-GB" dirty="0"/>
              <a:t>So can move useful code into a central module and simply import it into any notebook we want</a:t>
            </a:r>
          </a:p>
          <a:p>
            <a:endParaRPr lang="en-GB" dirty="0"/>
          </a:p>
          <a:p>
            <a:pPr lvl="1"/>
            <a:endParaRPr lang="en-GB" dirty="0"/>
          </a:p>
          <a:p>
            <a:pPr lvl="1"/>
            <a:endParaRPr lang="en-GB" dirty="0"/>
          </a:p>
        </p:txBody>
      </p:sp>
      <p:sp>
        <p:nvSpPr>
          <p:cNvPr id="4" name="Slide Number Placeholder 3">
            <a:extLst>
              <a:ext uri="{FF2B5EF4-FFF2-40B4-BE49-F238E27FC236}">
                <a16:creationId xmlns:a16="http://schemas.microsoft.com/office/drawing/2014/main" id="{76B9D92D-ED82-EC4B-8F91-561A91DC4F19}"/>
              </a:ext>
            </a:extLst>
          </p:cNvPr>
          <p:cNvSpPr>
            <a:spLocks noGrp="1"/>
          </p:cNvSpPr>
          <p:nvPr>
            <p:ph type="sldNum" sz="quarter" idx="12"/>
          </p:nvPr>
        </p:nvSpPr>
        <p:spPr/>
        <p:txBody>
          <a:bodyPr/>
          <a:lstStyle/>
          <a:p>
            <a:fld id="{D0CD9598-3AC8-0F44-9366-CD3A2FEFAADC}" type="slidenum">
              <a:rPr lang="en-GB" smtClean="0"/>
              <a:t>13</a:t>
            </a:fld>
            <a:endParaRPr lang="en-GB" dirty="0"/>
          </a:p>
        </p:txBody>
      </p:sp>
      <p:sp>
        <p:nvSpPr>
          <p:cNvPr id="5" name="Subtitle 4">
            <a:extLst>
              <a:ext uri="{FF2B5EF4-FFF2-40B4-BE49-F238E27FC236}">
                <a16:creationId xmlns:a16="http://schemas.microsoft.com/office/drawing/2014/main" id="{5F9F25F5-FAB7-244D-9198-447D9B471C81}"/>
              </a:ext>
            </a:extLst>
          </p:cNvPr>
          <p:cNvSpPr>
            <a:spLocks noGrp="1"/>
          </p:cNvSpPr>
          <p:nvPr>
            <p:ph type="subTitle" idx="13"/>
          </p:nvPr>
        </p:nvSpPr>
        <p:spPr/>
        <p:txBody>
          <a:bodyPr>
            <a:normAutofit fontScale="92500" lnSpcReduction="20000"/>
          </a:bodyPr>
          <a:lstStyle/>
          <a:p>
            <a:endParaRPr lang="en-GB"/>
          </a:p>
        </p:txBody>
      </p:sp>
      <p:pic>
        <p:nvPicPr>
          <p:cNvPr id="7" name="Picture 6">
            <a:extLst>
              <a:ext uri="{FF2B5EF4-FFF2-40B4-BE49-F238E27FC236}">
                <a16:creationId xmlns:a16="http://schemas.microsoft.com/office/drawing/2014/main" id="{D0E7C6EB-87C4-AC44-9095-D49FF2B7D24D}"/>
              </a:ext>
            </a:extLst>
          </p:cNvPr>
          <p:cNvPicPr>
            <a:picLocks noChangeAspect="1"/>
          </p:cNvPicPr>
          <p:nvPr/>
        </p:nvPicPr>
        <p:blipFill>
          <a:blip r:embed="rId4"/>
          <a:stretch>
            <a:fillRect/>
          </a:stretch>
        </p:blipFill>
        <p:spPr>
          <a:xfrm>
            <a:off x="6143621" y="2024933"/>
            <a:ext cx="5848680" cy="1757985"/>
          </a:xfrm>
          <a:prstGeom prst="rect">
            <a:avLst/>
          </a:prstGeom>
        </p:spPr>
      </p:pic>
      <p:sp>
        <p:nvSpPr>
          <p:cNvPr id="12" name="Explosion 2 11">
            <a:extLst>
              <a:ext uri="{FF2B5EF4-FFF2-40B4-BE49-F238E27FC236}">
                <a16:creationId xmlns:a16="http://schemas.microsoft.com/office/drawing/2014/main" id="{A7EFAC33-7988-744E-89BF-E8C1382A9BE3}"/>
              </a:ext>
            </a:extLst>
          </p:cNvPr>
          <p:cNvSpPr/>
          <p:nvPr/>
        </p:nvSpPr>
        <p:spPr>
          <a:xfrm rot="228177">
            <a:off x="6063780" y="5819401"/>
            <a:ext cx="1974601" cy="426316"/>
          </a:xfrm>
          <a:prstGeom prst="irregularSeal2">
            <a:avLst/>
          </a:prstGeom>
          <a:solidFill>
            <a:srgbClr val="FFC000">
              <a:alpha val="4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8" name="TextBox 7">
            <a:extLst>
              <a:ext uri="{FF2B5EF4-FFF2-40B4-BE49-F238E27FC236}">
                <a16:creationId xmlns:a16="http://schemas.microsoft.com/office/drawing/2014/main" id="{7AA957F0-57BB-4557-93CC-3C568DC889E7}"/>
              </a:ext>
            </a:extLst>
          </p:cNvPr>
          <p:cNvSpPr txBox="1"/>
          <p:nvPr/>
        </p:nvSpPr>
        <p:spPr>
          <a:xfrm>
            <a:off x="9455403" y="2110845"/>
            <a:ext cx="2702984" cy="369332"/>
          </a:xfrm>
          <a:prstGeom prst="rect">
            <a:avLst/>
          </a:prstGeom>
          <a:noFill/>
        </p:spPr>
        <p:txBody>
          <a:bodyPr wrap="none" rtlCol="0">
            <a:spAutoFit/>
          </a:bodyPr>
          <a:lstStyle/>
          <a:p>
            <a:r>
              <a:rPr lang="en-GB" dirty="0">
                <a:solidFill>
                  <a:schemeClr val="accent5"/>
                </a:solidFill>
                <a:latin typeface="Open Sans Light" pitchFamily="2" charset="0"/>
              </a:rPr>
              <a:t>Default </a:t>
            </a:r>
            <a:r>
              <a:rPr lang="en-GB" dirty="0" err="1">
                <a:solidFill>
                  <a:schemeClr val="accent5"/>
                </a:solidFill>
                <a:latin typeface="Open Sans Light" pitchFamily="2" charset="0"/>
              </a:rPr>
              <a:t>CoCalc</a:t>
            </a:r>
            <a:r>
              <a:rPr lang="en-GB" dirty="0">
                <a:solidFill>
                  <a:schemeClr val="accent5"/>
                </a:solidFill>
                <a:latin typeface="Open Sans Light" pitchFamily="2" charset="0"/>
              </a:rPr>
              <a:t> </a:t>
            </a:r>
            <a:r>
              <a:rPr lang="en-GB" dirty="0" err="1">
                <a:solidFill>
                  <a:schemeClr val="accent5"/>
                </a:solidFill>
                <a:latin typeface="Open Sans Light" pitchFamily="2" charset="0"/>
              </a:rPr>
              <a:t>sys.path</a:t>
            </a:r>
            <a:endParaRPr lang="en-GB" dirty="0">
              <a:solidFill>
                <a:schemeClr val="accent5"/>
              </a:solidFill>
              <a:latin typeface="Open Sans Light" pitchFamily="2" charset="0"/>
            </a:endParaRPr>
          </a:p>
        </p:txBody>
      </p:sp>
      <p:sp>
        <p:nvSpPr>
          <p:cNvPr id="9" name="TextBox 8">
            <a:extLst>
              <a:ext uri="{FF2B5EF4-FFF2-40B4-BE49-F238E27FC236}">
                <a16:creationId xmlns:a16="http://schemas.microsoft.com/office/drawing/2014/main" id="{E86BF57D-AF5F-D69A-B829-70F45A2F48A8}"/>
              </a:ext>
            </a:extLst>
          </p:cNvPr>
          <p:cNvSpPr txBox="1"/>
          <p:nvPr/>
        </p:nvSpPr>
        <p:spPr>
          <a:xfrm>
            <a:off x="9157881" y="4161557"/>
            <a:ext cx="3063659" cy="369332"/>
          </a:xfrm>
          <a:prstGeom prst="rect">
            <a:avLst/>
          </a:prstGeom>
          <a:noFill/>
        </p:spPr>
        <p:txBody>
          <a:bodyPr wrap="none" rtlCol="0">
            <a:spAutoFit/>
          </a:bodyPr>
          <a:lstStyle/>
          <a:p>
            <a:r>
              <a:rPr lang="en-GB" dirty="0">
                <a:solidFill>
                  <a:schemeClr val="accent5"/>
                </a:solidFill>
                <a:latin typeface="Open Sans Light" pitchFamily="2" charset="0"/>
              </a:rPr>
              <a:t>Adding a new absolute path</a:t>
            </a:r>
          </a:p>
        </p:txBody>
      </p:sp>
    </p:spTree>
    <p:extLst>
      <p:ext uri="{BB962C8B-B14F-4D97-AF65-F5344CB8AC3E}">
        <p14:creationId xmlns:p14="http://schemas.microsoft.com/office/powerpoint/2010/main" val="1686041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30C867-8854-B94D-BD48-5B8F80B7D52C}"/>
              </a:ext>
            </a:extLst>
          </p:cNvPr>
          <p:cNvSpPr>
            <a:spLocks noGrp="1"/>
          </p:cNvSpPr>
          <p:nvPr>
            <p:ph type="title"/>
          </p:nvPr>
        </p:nvSpPr>
        <p:spPr/>
        <p:txBody>
          <a:bodyPr/>
          <a:lstStyle/>
          <a:p>
            <a:r>
              <a:rPr lang="en-GB" dirty="0"/>
              <a:t>Reminder of fitting  </a:t>
            </a:r>
          </a:p>
        </p:txBody>
      </p:sp>
      <p:sp>
        <p:nvSpPr>
          <p:cNvPr id="8" name="Content Placeholder 7">
            <a:extLst>
              <a:ext uri="{FF2B5EF4-FFF2-40B4-BE49-F238E27FC236}">
                <a16:creationId xmlns:a16="http://schemas.microsoft.com/office/drawing/2014/main" id="{11D594E1-1751-344C-BCC5-6870CF7BF70B}"/>
              </a:ext>
            </a:extLst>
          </p:cNvPr>
          <p:cNvSpPr>
            <a:spLocks noGrp="1"/>
          </p:cNvSpPr>
          <p:nvPr>
            <p:ph idx="1"/>
          </p:nvPr>
        </p:nvSpPr>
        <p:spPr/>
        <p:txBody>
          <a:bodyPr/>
          <a:lstStyle/>
          <a:p>
            <a:r>
              <a:rPr lang="en-GB" dirty="0"/>
              <a:t>We perform fits to experimental data to determine the relationship between </a:t>
            </a:r>
            <a:r>
              <a:rPr lang="en-GB" dirty="0">
                <a:solidFill>
                  <a:schemeClr val="accent1"/>
                </a:solidFill>
              </a:rPr>
              <a:t>x</a:t>
            </a:r>
            <a:r>
              <a:rPr lang="en-GB" dirty="0"/>
              <a:t> and </a:t>
            </a:r>
            <a:r>
              <a:rPr lang="en-GB" dirty="0">
                <a:solidFill>
                  <a:schemeClr val="accent1"/>
                </a:solidFill>
              </a:rPr>
              <a:t>y</a:t>
            </a:r>
          </a:p>
          <a:p>
            <a:pPr lvl="1"/>
            <a:r>
              <a:rPr lang="en-GB" dirty="0"/>
              <a:t>Given the functional form, we can find the values of the unknown params that best describe the data</a:t>
            </a:r>
          </a:p>
          <a:p>
            <a:pPr lvl="1"/>
            <a:endParaRPr lang="en-GB" dirty="0"/>
          </a:p>
          <a:p>
            <a:r>
              <a:rPr lang="en-GB" dirty="0"/>
              <a:t> We determine the best fit by minimising the residuals</a:t>
            </a:r>
          </a:p>
          <a:p>
            <a:pPr lvl="1"/>
            <a:r>
              <a:rPr lang="en-GB" dirty="0"/>
              <a:t>i.e. the distance between the data point and the model</a:t>
            </a:r>
            <a:br>
              <a:rPr lang="en-GB" dirty="0"/>
            </a:br>
            <a:r>
              <a:rPr lang="en-GB" dirty="0"/>
              <a:t>prediction at that </a:t>
            </a:r>
            <a:r>
              <a:rPr lang="en-GB" dirty="0">
                <a:solidFill>
                  <a:schemeClr val="accent1"/>
                </a:solidFill>
              </a:rPr>
              <a:t>x</a:t>
            </a:r>
            <a:r>
              <a:rPr lang="en-GB" dirty="0"/>
              <a:t> value, divided by the point’s error</a:t>
            </a:r>
          </a:p>
          <a:p>
            <a:pPr lvl="1"/>
            <a:endParaRPr lang="en-GB" dirty="0"/>
          </a:p>
          <a:p>
            <a:pPr lvl="1"/>
            <a:endParaRPr lang="en-GB" dirty="0"/>
          </a:p>
          <a:p>
            <a:pPr lvl="1"/>
            <a:endParaRPr lang="en-GB" dirty="0"/>
          </a:p>
          <a:p>
            <a:pPr lvl="1"/>
            <a:endParaRPr lang="en-GB" dirty="0"/>
          </a:p>
          <a:p>
            <a:r>
              <a:rPr lang="en-GB" dirty="0"/>
              <a:t>We performed the fit using the least-squares method</a:t>
            </a:r>
          </a:p>
          <a:p>
            <a:pPr lvl="1"/>
            <a:r>
              <a:rPr lang="en-GB" dirty="0"/>
              <a:t>Which is available from the </a:t>
            </a:r>
            <a:r>
              <a:rPr lang="en-GB" dirty="0" err="1">
                <a:solidFill>
                  <a:schemeClr val="accent1"/>
                </a:solidFill>
                <a:latin typeface="Courier New" panose="02070309020205020404" pitchFamily="49" charset="0"/>
              </a:rPr>
              <a:t>scipy.optimize</a:t>
            </a:r>
            <a:r>
              <a:rPr lang="en-GB" dirty="0">
                <a:solidFill>
                  <a:schemeClr val="accent1"/>
                </a:solidFill>
                <a:latin typeface="Courier New" panose="02070309020205020404" pitchFamily="49" charset="0"/>
              </a:rPr>
              <a:t> </a:t>
            </a:r>
            <a:r>
              <a:rPr lang="en-GB" dirty="0"/>
              <a:t>module</a:t>
            </a:r>
            <a:endParaRPr lang="en-GB" dirty="0">
              <a:solidFill>
                <a:schemeClr val="accent1"/>
              </a:solidFill>
            </a:endParaRPr>
          </a:p>
        </p:txBody>
      </p:sp>
      <p:sp>
        <p:nvSpPr>
          <p:cNvPr id="5" name="Slide Number Placeholder 4">
            <a:extLst>
              <a:ext uri="{FF2B5EF4-FFF2-40B4-BE49-F238E27FC236}">
                <a16:creationId xmlns:a16="http://schemas.microsoft.com/office/drawing/2014/main" id="{F602887D-0ED3-0744-A0A4-162071155A7D}"/>
              </a:ext>
            </a:extLst>
          </p:cNvPr>
          <p:cNvSpPr>
            <a:spLocks noGrp="1"/>
          </p:cNvSpPr>
          <p:nvPr>
            <p:ph type="sldNum" sz="quarter" idx="12"/>
          </p:nvPr>
        </p:nvSpPr>
        <p:spPr/>
        <p:txBody>
          <a:bodyPr/>
          <a:lstStyle/>
          <a:p>
            <a:fld id="{D0CD9598-3AC8-0F44-9366-CD3A2FEFAADC}" type="slidenum">
              <a:rPr lang="en-GB" smtClean="0"/>
              <a:t>14</a:t>
            </a:fld>
            <a:endParaRPr lang="en-GB"/>
          </a:p>
        </p:txBody>
      </p:sp>
      <p:sp>
        <p:nvSpPr>
          <p:cNvPr id="9" name="Subtitle 8">
            <a:extLst>
              <a:ext uri="{FF2B5EF4-FFF2-40B4-BE49-F238E27FC236}">
                <a16:creationId xmlns:a16="http://schemas.microsoft.com/office/drawing/2014/main" id="{CC4ABA29-9AAA-5446-B68F-C8D0D0DB0BF9}"/>
              </a:ext>
            </a:extLst>
          </p:cNvPr>
          <p:cNvSpPr>
            <a:spLocks noGrp="1"/>
          </p:cNvSpPr>
          <p:nvPr>
            <p:ph type="subTitle" idx="13"/>
          </p:nvPr>
        </p:nvSpPr>
        <p:spPr/>
        <p:txBody>
          <a:bodyPr>
            <a:normAutofit fontScale="92500" lnSpcReduction="20000"/>
          </a:bodyPr>
          <a:lstStyle/>
          <a:p>
            <a:endParaRPr lang="en-GB"/>
          </a:p>
        </p:txBody>
      </p:sp>
      <p:grpSp>
        <p:nvGrpSpPr>
          <p:cNvPr id="10" name="Group 9">
            <a:extLst>
              <a:ext uri="{FF2B5EF4-FFF2-40B4-BE49-F238E27FC236}">
                <a16:creationId xmlns:a16="http://schemas.microsoft.com/office/drawing/2014/main" id="{2DD01E00-9ABA-C242-8A09-1263EEF11174}"/>
              </a:ext>
            </a:extLst>
          </p:cNvPr>
          <p:cNvGrpSpPr/>
          <p:nvPr/>
        </p:nvGrpSpPr>
        <p:grpSpPr>
          <a:xfrm>
            <a:off x="7320630" y="1671682"/>
            <a:ext cx="4532705" cy="4177325"/>
            <a:chOff x="7648876" y="2169587"/>
            <a:chExt cx="4532705" cy="4177325"/>
          </a:xfrm>
        </p:grpSpPr>
        <p:sp>
          <p:nvSpPr>
            <p:cNvPr id="11" name="TextBox 10">
              <a:extLst>
                <a:ext uri="{FF2B5EF4-FFF2-40B4-BE49-F238E27FC236}">
                  <a16:creationId xmlns:a16="http://schemas.microsoft.com/office/drawing/2014/main" id="{A0B8F28B-4F87-D94D-9BCB-8FE9E5EB42A2}"/>
                </a:ext>
              </a:extLst>
            </p:cNvPr>
            <p:cNvSpPr txBox="1"/>
            <p:nvPr/>
          </p:nvSpPr>
          <p:spPr>
            <a:xfrm>
              <a:off x="11876689" y="5637285"/>
              <a:ext cx="304892" cy="369332"/>
            </a:xfrm>
            <a:prstGeom prst="rect">
              <a:avLst/>
            </a:prstGeom>
            <a:noFill/>
          </p:spPr>
          <p:txBody>
            <a:bodyPr wrap="none" rtlCol="0">
              <a:spAutoFit/>
            </a:bodyPr>
            <a:lstStyle/>
            <a:p>
              <a:r>
                <a:rPr lang="en-GB" dirty="0">
                  <a:solidFill>
                    <a:schemeClr val="accent1"/>
                  </a:solidFill>
                  <a:latin typeface="Open Sans Light" pitchFamily="2" charset="0"/>
                </a:rPr>
                <a:t>x</a:t>
              </a:r>
            </a:p>
          </p:txBody>
        </p:sp>
        <p:grpSp>
          <p:nvGrpSpPr>
            <p:cNvPr id="12" name="Group 11">
              <a:extLst>
                <a:ext uri="{FF2B5EF4-FFF2-40B4-BE49-F238E27FC236}">
                  <a16:creationId xmlns:a16="http://schemas.microsoft.com/office/drawing/2014/main" id="{BA9BF8CE-8BDB-ED43-B488-3F6F90E8E451}"/>
                </a:ext>
              </a:extLst>
            </p:cNvPr>
            <p:cNvGrpSpPr/>
            <p:nvPr/>
          </p:nvGrpSpPr>
          <p:grpSpPr>
            <a:xfrm>
              <a:off x="7648876" y="2169587"/>
              <a:ext cx="4430036" cy="4177325"/>
              <a:chOff x="7648876" y="2169587"/>
              <a:chExt cx="4430036" cy="4177325"/>
            </a:xfrm>
          </p:grpSpPr>
          <p:cxnSp>
            <p:nvCxnSpPr>
              <p:cNvPr id="16" name="Straight Arrow Connector 15">
                <a:extLst>
                  <a:ext uri="{FF2B5EF4-FFF2-40B4-BE49-F238E27FC236}">
                    <a16:creationId xmlns:a16="http://schemas.microsoft.com/office/drawing/2014/main" id="{98BFD1F8-B895-B341-94EB-745EC829A207}"/>
                  </a:ext>
                </a:extLst>
              </p:cNvPr>
              <p:cNvCxnSpPr>
                <a:cxnSpLocks/>
              </p:cNvCxnSpPr>
              <p:nvPr/>
            </p:nvCxnSpPr>
            <p:spPr>
              <a:xfrm flipV="1">
                <a:off x="8071944" y="2543461"/>
                <a:ext cx="0" cy="38034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63CB59-B5C4-F340-A090-A6FB6725E78D}"/>
                  </a:ext>
                </a:extLst>
              </p:cNvPr>
              <p:cNvCxnSpPr>
                <a:cxnSpLocks/>
              </p:cNvCxnSpPr>
              <p:nvPr/>
            </p:nvCxnSpPr>
            <p:spPr>
              <a:xfrm flipV="1">
                <a:off x="7662041" y="5864773"/>
                <a:ext cx="4214649" cy="104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69158D-F69F-C549-840A-C83F724A260C}"/>
                  </a:ext>
                </a:extLst>
              </p:cNvPr>
              <p:cNvCxnSpPr>
                <a:cxnSpLocks/>
              </p:cNvCxnSpPr>
              <p:nvPr/>
            </p:nvCxnSpPr>
            <p:spPr>
              <a:xfrm flipV="1">
                <a:off x="7662041" y="3028273"/>
                <a:ext cx="4214649" cy="2481777"/>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70768A23-7AFC-714F-80FD-EA492FC4C815}"/>
                  </a:ext>
                </a:extLst>
              </p:cNvPr>
              <p:cNvGrpSpPr/>
              <p:nvPr/>
            </p:nvGrpSpPr>
            <p:grpSpPr>
              <a:xfrm>
                <a:off x="9245165" y="4821188"/>
                <a:ext cx="126125" cy="641131"/>
                <a:chOff x="9371285" y="4716088"/>
                <a:chExt cx="126125" cy="641131"/>
              </a:xfrm>
            </p:grpSpPr>
            <p:sp>
              <p:nvSpPr>
                <p:cNvPr id="81" name="Oval 80">
                  <a:extLst>
                    <a:ext uri="{FF2B5EF4-FFF2-40B4-BE49-F238E27FC236}">
                      <a16:creationId xmlns:a16="http://schemas.microsoft.com/office/drawing/2014/main" id="{9D7FEAFE-B1F4-9B4B-A1B9-FD30AA36E141}"/>
                    </a:ext>
                  </a:extLst>
                </p:cNvPr>
                <p:cNvSpPr/>
                <p:nvPr/>
              </p:nvSpPr>
              <p:spPr>
                <a:xfrm>
                  <a:off x="9371285" y="4989996"/>
                  <a:ext cx="126125" cy="130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cxnSp>
              <p:nvCxnSpPr>
                <p:cNvPr id="82" name="Straight Connector 81">
                  <a:extLst>
                    <a:ext uri="{FF2B5EF4-FFF2-40B4-BE49-F238E27FC236}">
                      <a16:creationId xmlns:a16="http://schemas.microsoft.com/office/drawing/2014/main" id="{D197013F-31B7-2047-BFA8-D89A6A02CC37}"/>
                    </a:ext>
                  </a:extLst>
                </p:cNvPr>
                <p:cNvCxnSpPr/>
                <p:nvPr/>
              </p:nvCxnSpPr>
              <p:spPr>
                <a:xfrm>
                  <a:off x="9434347" y="4716088"/>
                  <a:ext cx="0" cy="64113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F3512915-BA39-EC48-B8BC-CED4B09C0901}"/>
                  </a:ext>
                </a:extLst>
              </p:cNvPr>
              <p:cNvGrpSpPr/>
              <p:nvPr/>
            </p:nvGrpSpPr>
            <p:grpSpPr>
              <a:xfrm>
                <a:off x="8481848" y="4507321"/>
                <a:ext cx="126125" cy="396513"/>
                <a:chOff x="8481848" y="4507321"/>
                <a:chExt cx="126125" cy="396513"/>
              </a:xfrm>
            </p:grpSpPr>
            <p:sp>
              <p:nvSpPr>
                <p:cNvPr id="79" name="Oval 78">
                  <a:extLst>
                    <a:ext uri="{FF2B5EF4-FFF2-40B4-BE49-F238E27FC236}">
                      <a16:creationId xmlns:a16="http://schemas.microsoft.com/office/drawing/2014/main" id="{5025D2FB-48AB-7F49-A21A-0EAD3FB91CA7}"/>
                    </a:ext>
                  </a:extLst>
                </p:cNvPr>
                <p:cNvSpPr/>
                <p:nvPr/>
              </p:nvSpPr>
              <p:spPr>
                <a:xfrm>
                  <a:off x="8481848" y="4661161"/>
                  <a:ext cx="126125" cy="130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cxnSp>
              <p:nvCxnSpPr>
                <p:cNvPr id="80" name="Straight Connector 79">
                  <a:extLst>
                    <a:ext uri="{FF2B5EF4-FFF2-40B4-BE49-F238E27FC236}">
                      <a16:creationId xmlns:a16="http://schemas.microsoft.com/office/drawing/2014/main" id="{98B6926E-D1D0-034D-9DA8-25994912A6C4}"/>
                    </a:ext>
                  </a:extLst>
                </p:cNvPr>
                <p:cNvCxnSpPr>
                  <a:cxnSpLocks/>
                </p:cNvCxnSpPr>
                <p:nvPr/>
              </p:nvCxnSpPr>
              <p:spPr>
                <a:xfrm flipH="1">
                  <a:off x="8543598" y="4507321"/>
                  <a:ext cx="1312" cy="39651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89C23714-1E14-364B-9154-3E82ADE432D4}"/>
                  </a:ext>
                </a:extLst>
              </p:cNvPr>
              <p:cNvGrpSpPr/>
              <p:nvPr/>
            </p:nvGrpSpPr>
            <p:grpSpPr>
              <a:xfrm>
                <a:off x="11561376" y="3102849"/>
                <a:ext cx="126125" cy="223399"/>
                <a:chOff x="11561376" y="3099462"/>
                <a:chExt cx="126125" cy="223399"/>
              </a:xfrm>
            </p:grpSpPr>
            <p:sp>
              <p:nvSpPr>
                <p:cNvPr id="77" name="Oval 76">
                  <a:extLst>
                    <a:ext uri="{FF2B5EF4-FFF2-40B4-BE49-F238E27FC236}">
                      <a16:creationId xmlns:a16="http://schemas.microsoft.com/office/drawing/2014/main" id="{3A7B57F3-ACEF-A741-B0E3-D065C591E349}"/>
                    </a:ext>
                  </a:extLst>
                </p:cNvPr>
                <p:cNvSpPr/>
                <p:nvPr/>
              </p:nvSpPr>
              <p:spPr>
                <a:xfrm>
                  <a:off x="11561376" y="3150182"/>
                  <a:ext cx="126125" cy="130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cxnSp>
              <p:nvCxnSpPr>
                <p:cNvPr id="78" name="Straight Connector 77">
                  <a:extLst>
                    <a:ext uri="{FF2B5EF4-FFF2-40B4-BE49-F238E27FC236}">
                      <a16:creationId xmlns:a16="http://schemas.microsoft.com/office/drawing/2014/main" id="{9F6E49FF-64F2-9E46-BDE0-6836BE582C7E}"/>
                    </a:ext>
                  </a:extLst>
                </p:cNvPr>
                <p:cNvCxnSpPr>
                  <a:cxnSpLocks/>
                </p:cNvCxnSpPr>
                <p:nvPr/>
              </p:nvCxnSpPr>
              <p:spPr>
                <a:xfrm flipH="1">
                  <a:off x="11624438" y="3099462"/>
                  <a:ext cx="2358" cy="2233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3D517773-585F-B04C-9A4D-286632AB1266}"/>
                  </a:ext>
                </a:extLst>
              </p:cNvPr>
              <p:cNvGrpSpPr/>
              <p:nvPr/>
            </p:nvGrpSpPr>
            <p:grpSpPr>
              <a:xfrm>
                <a:off x="10744200" y="3702750"/>
                <a:ext cx="126125" cy="396513"/>
                <a:chOff x="10796750" y="3671220"/>
                <a:chExt cx="126125" cy="396513"/>
              </a:xfrm>
            </p:grpSpPr>
            <p:sp>
              <p:nvSpPr>
                <p:cNvPr id="75" name="Oval 74">
                  <a:extLst>
                    <a:ext uri="{FF2B5EF4-FFF2-40B4-BE49-F238E27FC236}">
                      <a16:creationId xmlns:a16="http://schemas.microsoft.com/office/drawing/2014/main" id="{2CAC605C-911B-484B-8422-2F9FA3A49BC8}"/>
                    </a:ext>
                  </a:extLst>
                </p:cNvPr>
                <p:cNvSpPr/>
                <p:nvPr/>
              </p:nvSpPr>
              <p:spPr>
                <a:xfrm>
                  <a:off x="10796750" y="3804040"/>
                  <a:ext cx="126125" cy="130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cxnSp>
              <p:nvCxnSpPr>
                <p:cNvPr id="76" name="Straight Connector 75">
                  <a:extLst>
                    <a:ext uri="{FF2B5EF4-FFF2-40B4-BE49-F238E27FC236}">
                      <a16:creationId xmlns:a16="http://schemas.microsoft.com/office/drawing/2014/main" id="{CCEB2D3A-98BA-F04D-8099-7A1742CEC03C}"/>
                    </a:ext>
                  </a:extLst>
                </p:cNvPr>
                <p:cNvCxnSpPr>
                  <a:cxnSpLocks/>
                </p:cNvCxnSpPr>
                <p:nvPr/>
              </p:nvCxnSpPr>
              <p:spPr>
                <a:xfrm flipH="1">
                  <a:off x="10859812" y="3671220"/>
                  <a:ext cx="1312" cy="39651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8D0E6130-F17F-3649-9DDB-E3457DEC2843}"/>
                  </a:ext>
                </a:extLst>
              </p:cNvPr>
              <p:cNvGrpSpPr/>
              <p:nvPr/>
            </p:nvGrpSpPr>
            <p:grpSpPr>
              <a:xfrm>
                <a:off x="9969061" y="3605640"/>
                <a:ext cx="126125" cy="295393"/>
                <a:chOff x="9969061" y="3574110"/>
                <a:chExt cx="126125" cy="295393"/>
              </a:xfrm>
            </p:grpSpPr>
            <p:sp>
              <p:nvSpPr>
                <p:cNvPr id="73" name="Oval 72">
                  <a:extLst>
                    <a:ext uri="{FF2B5EF4-FFF2-40B4-BE49-F238E27FC236}">
                      <a16:creationId xmlns:a16="http://schemas.microsoft.com/office/drawing/2014/main" id="{0352C08E-DECB-BC4B-9C07-6E2B5EFCD521}"/>
                    </a:ext>
                  </a:extLst>
                </p:cNvPr>
                <p:cNvSpPr/>
                <p:nvPr/>
              </p:nvSpPr>
              <p:spPr>
                <a:xfrm>
                  <a:off x="9969061" y="3656370"/>
                  <a:ext cx="126125" cy="130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cxnSp>
              <p:nvCxnSpPr>
                <p:cNvPr id="74" name="Straight Connector 73">
                  <a:extLst>
                    <a:ext uri="{FF2B5EF4-FFF2-40B4-BE49-F238E27FC236}">
                      <a16:creationId xmlns:a16="http://schemas.microsoft.com/office/drawing/2014/main" id="{8C58516D-BA52-BC4D-9E3E-25657FAFA6CD}"/>
                    </a:ext>
                  </a:extLst>
                </p:cNvPr>
                <p:cNvCxnSpPr>
                  <a:cxnSpLocks/>
                </p:cNvCxnSpPr>
                <p:nvPr/>
              </p:nvCxnSpPr>
              <p:spPr>
                <a:xfrm>
                  <a:off x="10032123" y="3574110"/>
                  <a:ext cx="0" cy="29539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42035904-5BF4-7D4F-9DDD-7710EF26B87C}"/>
                  </a:ext>
                </a:extLst>
              </p:cNvPr>
              <p:cNvSpPr txBox="1"/>
              <p:nvPr/>
            </p:nvSpPr>
            <p:spPr>
              <a:xfrm rot="19683458">
                <a:off x="10108501" y="2969109"/>
                <a:ext cx="1970411" cy="369332"/>
              </a:xfrm>
              <a:prstGeom prst="rect">
                <a:avLst/>
              </a:prstGeom>
              <a:noFill/>
            </p:spPr>
            <p:txBody>
              <a:bodyPr wrap="none" rtlCol="0">
                <a:spAutoFit/>
              </a:bodyPr>
              <a:lstStyle/>
              <a:p>
                <a:r>
                  <a:rPr lang="en-GB" dirty="0">
                    <a:solidFill>
                      <a:schemeClr val="accent5"/>
                    </a:solidFill>
                    <a:latin typeface="Open Sans Light" pitchFamily="2" charset="0"/>
                  </a:rPr>
                  <a:t>y = f(x,</a:t>
                </a:r>
                <a:r>
                  <a:rPr lang="el-GR" dirty="0">
                    <a:solidFill>
                      <a:schemeClr val="accent5"/>
                    </a:solidFill>
                    <a:latin typeface="Open Sans Light" pitchFamily="2" charset="0"/>
                  </a:rPr>
                  <a:t>β</a:t>
                </a:r>
                <a:r>
                  <a:rPr lang="en-GB" dirty="0">
                    <a:solidFill>
                      <a:schemeClr val="accent5"/>
                    </a:solidFill>
                    <a:latin typeface="Open Sans Light" pitchFamily="2" charset="0"/>
                  </a:rPr>
                  <a:t>)= mx + c</a:t>
                </a:r>
              </a:p>
            </p:txBody>
          </p:sp>
          <p:sp>
            <p:nvSpPr>
              <p:cNvPr id="25" name="TextBox 24">
                <a:extLst>
                  <a:ext uri="{FF2B5EF4-FFF2-40B4-BE49-F238E27FC236}">
                    <a16:creationId xmlns:a16="http://schemas.microsoft.com/office/drawing/2014/main" id="{231BF7E5-493D-B545-9072-90AF03255EF7}"/>
                  </a:ext>
                </a:extLst>
              </p:cNvPr>
              <p:cNvSpPr txBox="1"/>
              <p:nvPr/>
            </p:nvSpPr>
            <p:spPr>
              <a:xfrm>
                <a:off x="7927513" y="2169587"/>
                <a:ext cx="300082" cy="369332"/>
              </a:xfrm>
              <a:prstGeom prst="rect">
                <a:avLst/>
              </a:prstGeom>
              <a:noFill/>
            </p:spPr>
            <p:txBody>
              <a:bodyPr wrap="none" rtlCol="0">
                <a:spAutoFit/>
              </a:bodyPr>
              <a:lstStyle/>
              <a:p>
                <a:r>
                  <a:rPr lang="en-GB" dirty="0">
                    <a:solidFill>
                      <a:schemeClr val="accent1"/>
                    </a:solidFill>
                    <a:latin typeface="Open Sans Light" pitchFamily="2" charset="0"/>
                  </a:rPr>
                  <a:t>y</a:t>
                </a:r>
              </a:p>
            </p:txBody>
          </p:sp>
          <p:sp>
            <p:nvSpPr>
              <p:cNvPr id="26" name="TextBox 25">
                <a:extLst>
                  <a:ext uri="{FF2B5EF4-FFF2-40B4-BE49-F238E27FC236}">
                    <a16:creationId xmlns:a16="http://schemas.microsoft.com/office/drawing/2014/main" id="{3F98547B-9893-5248-A5B9-E72C65AFEF41}"/>
                  </a:ext>
                </a:extLst>
              </p:cNvPr>
              <p:cNvSpPr txBox="1"/>
              <p:nvPr/>
            </p:nvSpPr>
            <p:spPr>
              <a:xfrm>
                <a:off x="8034635" y="5122129"/>
                <a:ext cx="295274" cy="369332"/>
              </a:xfrm>
              <a:prstGeom prst="rect">
                <a:avLst/>
              </a:prstGeom>
              <a:noFill/>
            </p:spPr>
            <p:txBody>
              <a:bodyPr wrap="none" rtlCol="0">
                <a:spAutoFit/>
              </a:bodyPr>
              <a:lstStyle/>
              <a:p>
                <a:r>
                  <a:rPr lang="en-GB" dirty="0">
                    <a:solidFill>
                      <a:schemeClr val="accent5"/>
                    </a:solidFill>
                    <a:latin typeface="Open Sans Light" pitchFamily="2" charset="0"/>
                  </a:rPr>
                  <a:t>c</a:t>
                </a:r>
              </a:p>
            </p:txBody>
          </p:sp>
          <p:grpSp>
            <p:nvGrpSpPr>
              <p:cNvPr id="27" name="Group 26">
                <a:extLst>
                  <a:ext uri="{FF2B5EF4-FFF2-40B4-BE49-F238E27FC236}">
                    <a16:creationId xmlns:a16="http://schemas.microsoft.com/office/drawing/2014/main" id="{FF5F2AC7-ED68-8B4D-8398-111935B0FF43}"/>
                  </a:ext>
                </a:extLst>
              </p:cNvPr>
              <p:cNvGrpSpPr/>
              <p:nvPr/>
            </p:nvGrpSpPr>
            <p:grpSpPr>
              <a:xfrm>
                <a:off x="8390546" y="5805690"/>
                <a:ext cx="393056" cy="445983"/>
                <a:chOff x="8390546" y="5805690"/>
                <a:chExt cx="393056" cy="445983"/>
              </a:xfrm>
            </p:grpSpPr>
            <p:sp>
              <p:nvSpPr>
                <p:cNvPr id="71" name="TextBox 70">
                  <a:extLst>
                    <a:ext uri="{FF2B5EF4-FFF2-40B4-BE49-F238E27FC236}">
                      <a16:creationId xmlns:a16="http://schemas.microsoft.com/office/drawing/2014/main" id="{9457C2D6-2615-8447-B423-2AE2ADF14562}"/>
                    </a:ext>
                  </a:extLst>
                </p:cNvPr>
                <p:cNvSpPr txBox="1"/>
                <p:nvPr/>
              </p:nvSpPr>
              <p:spPr>
                <a:xfrm>
                  <a:off x="8390546" y="5882341"/>
                  <a:ext cx="393056" cy="369332"/>
                </a:xfrm>
                <a:prstGeom prst="rect">
                  <a:avLst/>
                </a:prstGeom>
                <a:noFill/>
              </p:spPr>
              <p:txBody>
                <a:bodyPr wrap="none" rtlCol="0">
                  <a:spAutoFit/>
                </a:bodyPr>
                <a:lstStyle/>
                <a:p>
                  <a:r>
                    <a:rPr lang="en-GB" dirty="0">
                      <a:solidFill>
                        <a:schemeClr val="accent1"/>
                      </a:solidFill>
                      <a:latin typeface="Open Sans Light" pitchFamily="2" charset="0"/>
                    </a:rPr>
                    <a:t>x</a:t>
                  </a:r>
                  <a:r>
                    <a:rPr lang="en-GB" baseline="-25000" dirty="0">
                      <a:solidFill>
                        <a:schemeClr val="accent1"/>
                      </a:solidFill>
                      <a:latin typeface="Open Sans Light" pitchFamily="2" charset="0"/>
                    </a:rPr>
                    <a:t>1</a:t>
                  </a:r>
                  <a:endParaRPr lang="en-GB" dirty="0">
                    <a:solidFill>
                      <a:schemeClr val="accent1"/>
                    </a:solidFill>
                    <a:latin typeface="Open Sans Light" pitchFamily="2" charset="0"/>
                  </a:endParaRPr>
                </a:p>
              </p:txBody>
            </p:sp>
            <p:cxnSp>
              <p:nvCxnSpPr>
                <p:cNvPr id="72" name="Straight Connector 71">
                  <a:extLst>
                    <a:ext uri="{FF2B5EF4-FFF2-40B4-BE49-F238E27FC236}">
                      <a16:creationId xmlns:a16="http://schemas.microsoft.com/office/drawing/2014/main" id="{669C497F-01A4-D04A-B7D1-7EC9B08F154D}"/>
                    </a:ext>
                  </a:extLst>
                </p:cNvPr>
                <p:cNvCxnSpPr>
                  <a:cxnSpLocks/>
                </p:cNvCxnSpPr>
                <p:nvPr/>
              </p:nvCxnSpPr>
              <p:spPr>
                <a:xfrm>
                  <a:off x="8540509" y="5805690"/>
                  <a:ext cx="0" cy="13786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FFB57112-28E7-664B-BF63-61D3ADDB93A2}"/>
                  </a:ext>
                </a:extLst>
              </p:cNvPr>
              <p:cNvGrpSpPr/>
              <p:nvPr/>
            </p:nvGrpSpPr>
            <p:grpSpPr>
              <a:xfrm>
                <a:off x="9143705" y="5814045"/>
                <a:ext cx="393056" cy="445983"/>
                <a:chOff x="8390546" y="5805690"/>
                <a:chExt cx="393056" cy="445983"/>
              </a:xfrm>
            </p:grpSpPr>
            <p:sp>
              <p:nvSpPr>
                <p:cNvPr id="69" name="TextBox 68">
                  <a:extLst>
                    <a:ext uri="{FF2B5EF4-FFF2-40B4-BE49-F238E27FC236}">
                      <a16:creationId xmlns:a16="http://schemas.microsoft.com/office/drawing/2014/main" id="{B0A8CB0C-0DB1-9743-A8E4-34712084FE90}"/>
                    </a:ext>
                  </a:extLst>
                </p:cNvPr>
                <p:cNvSpPr txBox="1"/>
                <p:nvPr/>
              </p:nvSpPr>
              <p:spPr>
                <a:xfrm>
                  <a:off x="8390546" y="5882341"/>
                  <a:ext cx="393056" cy="369332"/>
                </a:xfrm>
                <a:prstGeom prst="rect">
                  <a:avLst/>
                </a:prstGeom>
                <a:noFill/>
              </p:spPr>
              <p:txBody>
                <a:bodyPr wrap="none" rtlCol="0">
                  <a:spAutoFit/>
                </a:bodyPr>
                <a:lstStyle/>
                <a:p>
                  <a:r>
                    <a:rPr lang="en-GB" dirty="0">
                      <a:solidFill>
                        <a:schemeClr val="accent1"/>
                      </a:solidFill>
                      <a:latin typeface="Open Sans Light" pitchFamily="2" charset="0"/>
                    </a:rPr>
                    <a:t>x</a:t>
                  </a:r>
                  <a:r>
                    <a:rPr lang="en-GB" baseline="-25000" dirty="0">
                      <a:solidFill>
                        <a:schemeClr val="accent1"/>
                      </a:solidFill>
                      <a:latin typeface="Open Sans Light" pitchFamily="2" charset="0"/>
                    </a:rPr>
                    <a:t>2</a:t>
                  </a:r>
                  <a:endParaRPr lang="en-GB" dirty="0">
                    <a:solidFill>
                      <a:schemeClr val="accent1"/>
                    </a:solidFill>
                    <a:latin typeface="Open Sans Light" pitchFamily="2" charset="0"/>
                  </a:endParaRPr>
                </a:p>
              </p:txBody>
            </p:sp>
            <p:cxnSp>
              <p:nvCxnSpPr>
                <p:cNvPr id="70" name="Straight Connector 69">
                  <a:extLst>
                    <a:ext uri="{FF2B5EF4-FFF2-40B4-BE49-F238E27FC236}">
                      <a16:creationId xmlns:a16="http://schemas.microsoft.com/office/drawing/2014/main" id="{A0D0D657-0DA8-5D46-8CD0-2BD494CB9F7E}"/>
                    </a:ext>
                  </a:extLst>
                </p:cNvPr>
                <p:cNvCxnSpPr>
                  <a:cxnSpLocks/>
                </p:cNvCxnSpPr>
                <p:nvPr/>
              </p:nvCxnSpPr>
              <p:spPr>
                <a:xfrm>
                  <a:off x="8540509" y="5805690"/>
                  <a:ext cx="0" cy="13786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93CBFD7B-6EE7-514D-9CFF-23EC3B7A9198}"/>
                  </a:ext>
                </a:extLst>
              </p:cNvPr>
              <p:cNvGrpSpPr/>
              <p:nvPr/>
            </p:nvGrpSpPr>
            <p:grpSpPr>
              <a:xfrm>
                <a:off x="9877700" y="5803400"/>
                <a:ext cx="393056" cy="445983"/>
                <a:chOff x="8390546" y="5805690"/>
                <a:chExt cx="393056" cy="445983"/>
              </a:xfrm>
            </p:grpSpPr>
            <p:sp>
              <p:nvSpPr>
                <p:cNvPr id="67" name="TextBox 66">
                  <a:extLst>
                    <a:ext uri="{FF2B5EF4-FFF2-40B4-BE49-F238E27FC236}">
                      <a16:creationId xmlns:a16="http://schemas.microsoft.com/office/drawing/2014/main" id="{159DA66E-185F-9C4A-B390-06202CC5785A}"/>
                    </a:ext>
                  </a:extLst>
                </p:cNvPr>
                <p:cNvSpPr txBox="1"/>
                <p:nvPr/>
              </p:nvSpPr>
              <p:spPr>
                <a:xfrm>
                  <a:off x="8390546" y="5882341"/>
                  <a:ext cx="393056" cy="369332"/>
                </a:xfrm>
                <a:prstGeom prst="rect">
                  <a:avLst/>
                </a:prstGeom>
                <a:noFill/>
              </p:spPr>
              <p:txBody>
                <a:bodyPr wrap="none" rtlCol="0">
                  <a:spAutoFit/>
                </a:bodyPr>
                <a:lstStyle/>
                <a:p>
                  <a:r>
                    <a:rPr lang="en-GB" dirty="0">
                      <a:solidFill>
                        <a:schemeClr val="accent1"/>
                      </a:solidFill>
                      <a:latin typeface="Open Sans Light" pitchFamily="2" charset="0"/>
                    </a:rPr>
                    <a:t>x</a:t>
                  </a:r>
                  <a:r>
                    <a:rPr lang="en-GB" baseline="-25000" dirty="0">
                      <a:solidFill>
                        <a:schemeClr val="accent1"/>
                      </a:solidFill>
                      <a:latin typeface="Open Sans Light" pitchFamily="2" charset="0"/>
                    </a:rPr>
                    <a:t>3</a:t>
                  </a:r>
                  <a:endParaRPr lang="en-GB" dirty="0">
                    <a:solidFill>
                      <a:schemeClr val="accent1"/>
                    </a:solidFill>
                    <a:latin typeface="Open Sans Light" pitchFamily="2" charset="0"/>
                  </a:endParaRPr>
                </a:p>
              </p:txBody>
            </p:sp>
            <p:cxnSp>
              <p:nvCxnSpPr>
                <p:cNvPr id="68" name="Straight Connector 67">
                  <a:extLst>
                    <a:ext uri="{FF2B5EF4-FFF2-40B4-BE49-F238E27FC236}">
                      <a16:creationId xmlns:a16="http://schemas.microsoft.com/office/drawing/2014/main" id="{9555615A-A0F9-B943-B880-C5F80DB34F74}"/>
                    </a:ext>
                  </a:extLst>
                </p:cNvPr>
                <p:cNvCxnSpPr>
                  <a:cxnSpLocks/>
                </p:cNvCxnSpPr>
                <p:nvPr/>
              </p:nvCxnSpPr>
              <p:spPr>
                <a:xfrm>
                  <a:off x="8540509" y="5805690"/>
                  <a:ext cx="0" cy="13786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A83812EC-76DA-364E-83BB-0BB83432E15A}"/>
                  </a:ext>
                </a:extLst>
              </p:cNvPr>
              <p:cNvGrpSpPr/>
              <p:nvPr/>
            </p:nvGrpSpPr>
            <p:grpSpPr>
              <a:xfrm>
                <a:off x="10618288" y="5803400"/>
                <a:ext cx="393056" cy="445983"/>
                <a:chOff x="8390546" y="5805690"/>
                <a:chExt cx="393056" cy="445983"/>
              </a:xfrm>
            </p:grpSpPr>
            <p:sp>
              <p:nvSpPr>
                <p:cNvPr id="65" name="TextBox 64">
                  <a:extLst>
                    <a:ext uri="{FF2B5EF4-FFF2-40B4-BE49-F238E27FC236}">
                      <a16:creationId xmlns:a16="http://schemas.microsoft.com/office/drawing/2014/main" id="{9432B869-0BB3-3F4B-B82E-13FBB34A45DB}"/>
                    </a:ext>
                  </a:extLst>
                </p:cNvPr>
                <p:cNvSpPr txBox="1"/>
                <p:nvPr/>
              </p:nvSpPr>
              <p:spPr>
                <a:xfrm>
                  <a:off x="8390546" y="5882341"/>
                  <a:ext cx="393056" cy="369332"/>
                </a:xfrm>
                <a:prstGeom prst="rect">
                  <a:avLst/>
                </a:prstGeom>
                <a:noFill/>
              </p:spPr>
              <p:txBody>
                <a:bodyPr wrap="none" rtlCol="0">
                  <a:spAutoFit/>
                </a:bodyPr>
                <a:lstStyle/>
                <a:p>
                  <a:r>
                    <a:rPr lang="en-GB" dirty="0">
                      <a:solidFill>
                        <a:schemeClr val="accent1"/>
                      </a:solidFill>
                      <a:latin typeface="Open Sans Light" pitchFamily="2" charset="0"/>
                    </a:rPr>
                    <a:t>x</a:t>
                  </a:r>
                  <a:r>
                    <a:rPr lang="en-GB" baseline="-25000" dirty="0">
                      <a:solidFill>
                        <a:schemeClr val="accent1"/>
                      </a:solidFill>
                      <a:latin typeface="Open Sans Light" pitchFamily="2" charset="0"/>
                    </a:rPr>
                    <a:t>4</a:t>
                  </a:r>
                  <a:endParaRPr lang="en-GB" dirty="0">
                    <a:solidFill>
                      <a:schemeClr val="accent1"/>
                    </a:solidFill>
                    <a:latin typeface="Open Sans Light" pitchFamily="2" charset="0"/>
                  </a:endParaRPr>
                </a:p>
              </p:txBody>
            </p:sp>
            <p:cxnSp>
              <p:nvCxnSpPr>
                <p:cNvPr id="66" name="Straight Connector 65">
                  <a:extLst>
                    <a:ext uri="{FF2B5EF4-FFF2-40B4-BE49-F238E27FC236}">
                      <a16:creationId xmlns:a16="http://schemas.microsoft.com/office/drawing/2014/main" id="{6C3A36D9-0308-5142-8071-A768A2A23306}"/>
                    </a:ext>
                  </a:extLst>
                </p:cNvPr>
                <p:cNvCxnSpPr>
                  <a:cxnSpLocks/>
                </p:cNvCxnSpPr>
                <p:nvPr/>
              </p:nvCxnSpPr>
              <p:spPr>
                <a:xfrm>
                  <a:off x="8540509" y="5805690"/>
                  <a:ext cx="0" cy="13786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DA55733C-5883-4442-88F2-429817099BBC}"/>
                  </a:ext>
                </a:extLst>
              </p:cNvPr>
              <p:cNvGrpSpPr/>
              <p:nvPr/>
            </p:nvGrpSpPr>
            <p:grpSpPr>
              <a:xfrm>
                <a:off x="11364771" y="5798563"/>
                <a:ext cx="393056" cy="445983"/>
                <a:chOff x="8390546" y="5805690"/>
                <a:chExt cx="393056" cy="445983"/>
              </a:xfrm>
            </p:grpSpPr>
            <p:sp>
              <p:nvSpPr>
                <p:cNvPr id="63" name="TextBox 62">
                  <a:extLst>
                    <a:ext uri="{FF2B5EF4-FFF2-40B4-BE49-F238E27FC236}">
                      <a16:creationId xmlns:a16="http://schemas.microsoft.com/office/drawing/2014/main" id="{A230BCD7-129A-1B4E-8944-0C25D379ABC3}"/>
                    </a:ext>
                  </a:extLst>
                </p:cNvPr>
                <p:cNvSpPr txBox="1"/>
                <p:nvPr/>
              </p:nvSpPr>
              <p:spPr>
                <a:xfrm>
                  <a:off x="8390546" y="5882341"/>
                  <a:ext cx="393056" cy="369332"/>
                </a:xfrm>
                <a:prstGeom prst="rect">
                  <a:avLst/>
                </a:prstGeom>
                <a:noFill/>
              </p:spPr>
              <p:txBody>
                <a:bodyPr wrap="none" rtlCol="0">
                  <a:spAutoFit/>
                </a:bodyPr>
                <a:lstStyle/>
                <a:p>
                  <a:r>
                    <a:rPr lang="en-GB" dirty="0">
                      <a:solidFill>
                        <a:schemeClr val="accent1"/>
                      </a:solidFill>
                      <a:latin typeface="Open Sans Light" pitchFamily="2" charset="0"/>
                    </a:rPr>
                    <a:t>x</a:t>
                  </a:r>
                  <a:r>
                    <a:rPr lang="en-GB" baseline="-25000" dirty="0">
                      <a:solidFill>
                        <a:schemeClr val="accent1"/>
                      </a:solidFill>
                      <a:latin typeface="Open Sans Light" pitchFamily="2" charset="0"/>
                    </a:rPr>
                    <a:t>5</a:t>
                  </a:r>
                  <a:endParaRPr lang="en-GB" dirty="0">
                    <a:solidFill>
                      <a:schemeClr val="accent1"/>
                    </a:solidFill>
                    <a:latin typeface="Open Sans Light" pitchFamily="2" charset="0"/>
                  </a:endParaRPr>
                </a:p>
              </p:txBody>
            </p:sp>
            <p:cxnSp>
              <p:nvCxnSpPr>
                <p:cNvPr id="64" name="Straight Connector 63">
                  <a:extLst>
                    <a:ext uri="{FF2B5EF4-FFF2-40B4-BE49-F238E27FC236}">
                      <a16:creationId xmlns:a16="http://schemas.microsoft.com/office/drawing/2014/main" id="{D845DBCD-8017-4A49-AC1C-632A5F2795A5}"/>
                    </a:ext>
                  </a:extLst>
                </p:cNvPr>
                <p:cNvCxnSpPr>
                  <a:cxnSpLocks/>
                </p:cNvCxnSpPr>
                <p:nvPr/>
              </p:nvCxnSpPr>
              <p:spPr>
                <a:xfrm>
                  <a:off x="8540509" y="5805690"/>
                  <a:ext cx="0" cy="13786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D44DF01D-2E1F-DE4D-A45A-CBBBBD214549}"/>
                  </a:ext>
                </a:extLst>
              </p:cNvPr>
              <p:cNvGrpSpPr/>
              <p:nvPr/>
            </p:nvGrpSpPr>
            <p:grpSpPr>
              <a:xfrm>
                <a:off x="9569365" y="4409230"/>
                <a:ext cx="1520942" cy="706609"/>
                <a:chOff x="9353041" y="4351064"/>
                <a:chExt cx="1520942" cy="706609"/>
              </a:xfrm>
            </p:grpSpPr>
            <p:sp>
              <p:nvSpPr>
                <p:cNvPr id="59" name="TextBox 58">
                  <a:extLst>
                    <a:ext uri="{FF2B5EF4-FFF2-40B4-BE49-F238E27FC236}">
                      <a16:creationId xmlns:a16="http://schemas.microsoft.com/office/drawing/2014/main" id="{E983D5A5-3FC7-AD44-BE5E-031A3A6B70D3}"/>
                    </a:ext>
                  </a:extLst>
                </p:cNvPr>
                <p:cNvSpPr txBox="1"/>
                <p:nvPr/>
              </p:nvSpPr>
              <p:spPr>
                <a:xfrm>
                  <a:off x="9713088" y="4351064"/>
                  <a:ext cx="1160895" cy="369332"/>
                </a:xfrm>
                <a:prstGeom prst="rect">
                  <a:avLst/>
                </a:prstGeom>
                <a:noFill/>
              </p:spPr>
              <p:txBody>
                <a:bodyPr wrap="none" rtlCol="0">
                  <a:spAutoFit/>
                </a:bodyPr>
                <a:lstStyle/>
                <a:p>
                  <a:r>
                    <a:rPr lang="en-GB" dirty="0">
                      <a:solidFill>
                        <a:schemeClr val="accent1"/>
                      </a:solidFill>
                      <a:latin typeface="Open Sans Light" pitchFamily="2" charset="0"/>
                    </a:rPr>
                    <a:t>y</a:t>
                  </a:r>
                  <a:r>
                    <a:rPr lang="en-GB" baseline="-25000" dirty="0">
                      <a:solidFill>
                        <a:schemeClr val="accent1"/>
                      </a:solidFill>
                      <a:latin typeface="Open Sans Light" pitchFamily="2" charset="0"/>
                    </a:rPr>
                    <a:t>2</a:t>
                  </a:r>
                  <a:r>
                    <a:rPr lang="en-GB" dirty="0">
                      <a:solidFill>
                        <a:schemeClr val="accent1"/>
                      </a:solidFill>
                      <a:latin typeface="Open Sans Light" pitchFamily="2" charset="0"/>
                    </a:rPr>
                    <a:t> – </a:t>
                  </a:r>
                  <a:r>
                    <a:rPr lang="en-GB" dirty="0">
                      <a:solidFill>
                        <a:schemeClr val="accent5"/>
                      </a:solidFill>
                      <a:latin typeface="Open Sans Light" pitchFamily="2" charset="0"/>
                    </a:rPr>
                    <a:t>f(x,</a:t>
                  </a:r>
                  <a:r>
                    <a:rPr lang="el-GR" dirty="0">
                      <a:solidFill>
                        <a:schemeClr val="accent5"/>
                      </a:solidFill>
                      <a:latin typeface="Open Sans Light" pitchFamily="2" charset="0"/>
                    </a:rPr>
                    <a:t>β</a:t>
                  </a:r>
                  <a:r>
                    <a:rPr lang="en-GB" dirty="0">
                      <a:solidFill>
                        <a:schemeClr val="accent5"/>
                      </a:solidFill>
                      <a:latin typeface="Open Sans Light" pitchFamily="2" charset="0"/>
                    </a:rPr>
                    <a:t>)</a:t>
                  </a:r>
                </a:p>
              </p:txBody>
            </p:sp>
            <p:sp>
              <p:nvSpPr>
                <p:cNvPr id="60" name="TextBox 59">
                  <a:extLst>
                    <a:ext uri="{FF2B5EF4-FFF2-40B4-BE49-F238E27FC236}">
                      <a16:creationId xmlns:a16="http://schemas.microsoft.com/office/drawing/2014/main" id="{DF0CB5E1-EE63-1940-96E2-C0DAE8CAD199}"/>
                    </a:ext>
                  </a:extLst>
                </p:cNvPr>
                <p:cNvSpPr txBox="1"/>
                <p:nvPr/>
              </p:nvSpPr>
              <p:spPr>
                <a:xfrm>
                  <a:off x="9970501" y="4688341"/>
                  <a:ext cx="490840" cy="369332"/>
                </a:xfrm>
                <a:prstGeom prst="rect">
                  <a:avLst/>
                </a:prstGeom>
                <a:noFill/>
              </p:spPr>
              <p:txBody>
                <a:bodyPr wrap="none" rtlCol="0">
                  <a:spAutoFit/>
                </a:bodyPr>
                <a:lstStyle/>
                <a:p>
                  <a:r>
                    <a:rPr lang="el-GR" dirty="0">
                      <a:solidFill>
                        <a:srgbClr val="C00000"/>
                      </a:solidFill>
                      <a:latin typeface="Open Sans Light" pitchFamily="2" charset="0"/>
                    </a:rPr>
                    <a:t>σ</a:t>
                  </a:r>
                  <a:r>
                    <a:rPr lang="en-GB" baseline="-25000" dirty="0">
                      <a:solidFill>
                        <a:srgbClr val="C00000"/>
                      </a:solidFill>
                      <a:latin typeface="Open Sans Light" pitchFamily="2" charset="0"/>
                    </a:rPr>
                    <a:t>y2</a:t>
                  </a:r>
                  <a:endParaRPr lang="en-GB" dirty="0">
                    <a:solidFill>
                      <a:srgbClr val="C00000"/>
                    </a:solidFill>
                    <a:latin typeface="Open Sans Light" pitchFamily="2" charset="0"/>
                  </a:endParaRPr>
                </a:p>
              </p:txBody>
            </p:sp>
            <p:sp>
              <p:nvSpPr>
                <p:cNvPr id="61" name="TextBox 60">
                  <a:extLst>
                    <a:ext uri="{FF2B5EF4-FFF2-40B4-BE49-F238E27FC236}">
                      <a16:creationId xmlns:a16="http://schemas.microsoft.com/office/drawing/2014/main" id="{F51D63AB-CF88-5A44-84D3-4141B0D675A4}"/>
                    </a:ext>
                  </a:extLst>
                </p:cNvPr>
                <p:cNvSpPr txBox="1"/>
                <p:nvPr/>
              </p:nvSpPr>
              <p:spPr>
                <a:xfrm>
                  <a:off x="9353041" y="4571735"/>
                  <a:ext cx="617477" cy="369332"/>
                </a:xfrm>
                <a:prstGeom prst="rect">
                  <a:avLst/>
                </a:prstGeom>
                <a:noFill/>
              </p:spPr>
              <p:txBody>
                <a:bodyPr wrap="none" rtlCol="0">
                  <a:spAutoFit/>
                </a:bodyPr>
                <a:lstStyle/>
                <a:p>
                  <a:r>
                    <a:rPr lang="en-GB" dirty="0">
                      <a:solidFill>
                        <a:schemeClr val="tx2"/>
                      </a:solidFill>
                      <a:latin typeface="Open Sans Light" pitchFamily="2" charset="0"/>
                    </a:rPr>
                    <a:t>r</a:t>
                  </a:r>
                  <a:r>
                    <a:rPr lang="en-GB" baseline="-25000" dirty="0">
                      <a:solidFill>
                        <a:schemeClr val="tx2"/>
                      </a:solidFill>
                      <a:latin typeface="Open Sans Light" pitchFamily="2" charset="0"/>
                    </a:rPr>
                    <a:t>2</a:t>
                  </a:r>
                  <a:r>
                    <a:rPr lang="en-GB" dirty="0">
                      <a:solidFill>
                        <a:schemeClr val="accent1"/>
                      </a:solidFill>
                      <a:latin typeface="Open Sans Light" pitchFamily="2" charset="0"/>
                    </a:rPr>
                    <a:t> = </a:t>
                  </a:r>
                </a:p>
              </p:txBody>
            </p:sp>
            <p:cxnSp>
              <p:nvCxnSpPr>
                <p:cNvPr id="62" name="Straight Connector 61">
                  <a:extLst>
                    <a:ext uri="{FF2B5EF4-FFF2-40B4-BE49-F238E27FC236}">
                      <a16:creationId xmlns:a16="http://schemas.microsoft.com/office/drawing/2014/main" id="{996185A9-C9D6-1E42-8D7D-6F6A475C5B7A}"/>
                    </a:ext>
                  </a:extLst>
                </p:cNvPr>
                <p:cNvCxnSpPr>
                  <a:cxnSpLocks/>
                </p:cNvCxnSpPr>
                <p:nvPr/>
              </p:nvCxnSpPr>
              <p:spPr>
                <a:xfrm>
                  <a:off x="9777254" y="4756401"/>
                  <a:ext cx="9642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3" name="Right Brace 32">
                <a:extLst>
                  <a:ext uri="{FF2B5EF4-FFF2-40B4-BE49-F238E27FC236}">
                    <a16:creationId xmlns:a16="http://schemas.microsoft.com/office/drawing/2014/main" id="{314390CD-6930-944F-A2BE-DB27AB578EB8}"/>
                  </a:ext>
                </a:extLst>
              </p:cNvPr>
              <p:cNvSpPr/>
              <p:nvPr/>
            </p:nvSpPr>
            <p:spPr>
              <a:xfrm>
                <a:off x="9390955" y="4529500"/>
                <a:ext cx="152995" cy="612253"/>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Light" pitchFamily="2" charset="0"/>
                </a:endParaRPr>
              </a:p>
            </p:txBody>
          </p:sp>
          <p:sp>
            <p:nvSpPr>
              <p:cNvPr id="34" name="TextBox 33">
                <a:extLst>
                  <a:ext uri="{FF2B5EF4-FFF2-40B4-BE49-F238E27FC236}">
                    <a16:creationId xmlns:a16="http://schemas.microsoft.com/office/drawing/2014/main" id="{3E0B78C9-042A-CD4C-8A88-58667EE60AA1}"/>
                  </a:ext>
                </a:extLst>
              </p:cNvPr>
              <p:cNvSpPr txBox="1"/>
              <p:nvPr/>
            </p:nvSpPr>
            <p:spPr>
              <a:xfrm rot="16200000">
                <a:off x="8746385" y="4974245"/>
                <a:ext cx="737702" cy="369332"/>
              </a:xfrm>
              <a:prstGeom prst="rect">
                <a:avLst/>
              </a:prstGeom>
              <a:noFill/>
            </p:spPr>
            <p:txBody>
              <a:bodyPr wrap="none" rtlCol="0">
                <a:spAutoFit/>
              </a:bodyPr>
              <a:lstStyle/>
              <a:p>
                <a:r>
                  <a:rPr lang="en-GB" dirty="0">
                    <a:solidFill>
                      <a:srgbClr val="C00000"/>
                    </a:solidFill>
                    <a:latin typeface="Open Sans Light" pitchFamily="2" charset="0"/>
                  </a:rPr>
                  <a:t>error</a:t>
                </a:r>
              </a:p>
            </p:txBody>
          </p:sp>
          <p:grpSp>
            <p:nvGrpSpPr>
              <p:cNvPr id="35" name="Group 34">
                <a:extLst>
                  <a:ext uri="{FF2B5EF4-FFF2-40B4-BE49-F238E27FC236}">
                    <a16:creationId xmlns:a16="http://schemas.microsoft.com/office/drawing/2014/main" id="{F7599AD6-7BBA-6C42-9FEA-AE29F140381C}"/>
                  </a:ext>
                </a:extLst>
              </p:cNvPr>
              <p:cNvGrpSpPr/>
              <p:nvPr/>
            </p:nvGrpSpPr>
            <p:grpSpPr>
              <a:xfrm>
                <a:off x="7660113" y="4510570"/>
                <a:ext cx="496806" cy="369332"/>
                <a:chOff x="8422076" y="5724685"/>
                <a:chExt cx="496806" cy="369332"/>
              </a:xfrm>
            </p:grpSpPr>
            <p:sp>
              <p:nvSpPr>
                <p:cNvPr id="57" name="TextBox 56">
                  <a:extLst>
                    <a:ext uri="{FF2B5EF4-FFF2-40B4-BE49-F238E27FC236}">
                      <a16:creationId xmlns:a16="http://schemas.microsoft.com/office/drawing/2014/main" id="{D182E7CF-54BD-9143-AA8D-CB3C2B9FF534}"/>
                    </a:ext>
                  </a:extLst>
                </p:cNvPr>
                <p:cNvSpPr txBox="1"/>
                <p:nvPr/>
              </p:nvSpPr>
              <p:spPr>
                <a:xfrm>
                  <a:off x="8422076" y="5724685"/>
                  <a:ext cx="388248" cy="369332"/>
                </a:xfrm>
                <a:prstGeom prst="rect">
                  <a:avLst/>
                </a:prstGeom>
                <a:noFill/>
              </p:spPr>
              <p:txBody>
                <a:bodyPr wrap="none" rtlCol="0">
                  <a:spAutoFit/>
                </a:bodyPr>
                <a:lstStyle/>
                <a:p>
                  <a:r>
                    <a:rPr lang="en-GB" dirty="0">
                      <a:solidFill>
                        <a:schemeClr val="accent1"/>
                      </a:solidFill>
                      <a:latin typeface="Open Sans Light" pitchFamily="2" charset="0"/>
                    </a:rPr>
                    <a:t>y</a:t>
                  </a:r>
                  <a:r>
                    <a:rPr lang="en-GB" baseline="-25000" dirty="0">
                      <a:solidFill>
                        <a:schemeClr val="accent1"/>
                      </a:solidFill>
                      <a:latin typeface="Open Sans Light" pitchFamily="2" charset="0"/>
                    </a:rPr>
                    <a:t>1</a:t>
                  </a:r>
                  <a:endParaRPr lang="en-GB" dirty="0">
                    <a:solidFill>
                      <a:schemeClr val="accent1"/>
                    </a:solidFill>
                    <a:latin typeface="Open Sans Light" pitchFamily="2" charset="0"/>
                  </a:endParaRPr>
                </a:p>
              </p:txBody>
            </p:sp>
            <p:cxnSp>
              <p:nvCxnSpPr>
                <p:cNvPr id="58" name="Straight Connector 57">
                  <a:extLst>
                    <a:ext uri="{FF2B5EF4-FFF2-40B4-BE49-F238E27FC236}">
                      <a16:creationId xmlns:a16="http://schemas.microsoft.com/office/drawing/2014/main" id="{415C238D-E881-6C47-98A9-EB4E7A742ACC}"/>
                    </a:ext>
                  </a:extLst>
                </p:cNvPr>
                <p:cNvCxnSpPr>
                  <a:cxnSpLocks/>
                </p:cNvCxnSpPr>
                <p:nvPr/>
              </p:nvCxnSpPr>
              <p:spPr>
                <a:xfrm>
                  <a:off x="8768919" y="5943557"/>
                  <a:ext cx="1499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996516AE-44DD-B647-A343-08A6CED1C431}"/>
                  </a:ext>
                </a:extLst>
              </p:cNvPr>
              <p:cNvGrpSpPr/>
              <p:nvPr/>
            </p:nvGrpSpPr>
            <p:grpSpPr>
              <a:xfrm>
                <a:off x="7648876" y="4946929"/>
                <a:ext cx="496806" cy="369332"/>
                <a:chOff x="8422076" y="5724685"/>
                <a:chExt cx="496806" cy="369332"/>
              </a:xfrm>
            </p:grpSpPr>
            <p:sp>
              <p:nvSpPr>
                <p:cNvPr id="55" name="TextBox 54">
                  <a:extLst>
                    <a:ext uri="{FF2B5EF4-FFF2-40B4-BE49-F238E27FC236}">
                      <a16:creationId xmlns:a16="http://schemas.microsoft.com/office/drawing/2014/main" id="{54EA60A4-C1C2-F745-ADD2-D6206C7DAF05}"/>
                    </a:ext>
                  </a:extLst>
                </p:cNvPr>
                <p:cNvSpPr txBox="1"/>
                <p:nvPr/>
              </p:nvSpPr>
              <p:spPr>
                <a:xfrm>
                  <a:off x="8422076" y="5724685"/>
                  <a:ext cx="388248" cy="369332"/>
                </a:xfrm>
                <a:prstGeom prst="rect">
                  <a:avLst/>
                </a:prstGeom>
                <a:noFill/>
              </p:spPr>
              <p:txBody>
                <a:bodyPr wrap="none" rtlCol="0">
                  <a:spAutoFit/>
                </a:bodyPr>
                <a:lstStyle/>
                <a:p>
                  <a:r>
                    <a:rPr lang="en-GB" dirty="0">
                      <a:solidFill>
                        <a:schemeClr val="accent1"/>
                      </a:solidFill>
                      <a:latin typeface="Open Sans Light" pitchFamily="2" charset="0"/>
                    </a:rPr>
                    <a:t>y</a:t>
                  </a:r>
                  <a:r>
                    <a:rPr lang="en-GB" baseline="-25000" dirty="0">
                      <a:solidFill>
                        <a:schemeClr val="accent1"/>
                      </a:solidFill>
                      <a:latin typeface="Open Sans Light" pitchFamily="2" charset="0"/>
                    </a:rPr>
                    <a:t>2</a:t>
                  </a:r>
                  <a:endParaRPr lang="en-GB" dirty="0">
                    <a:solidFill>
                      <a:schemeClr val="accent1"/>
                    </a:solidFill>
                    <a:latin typeface="Open Sans Light" pitchFamily="2" charset="0"/>
                  </a:endParaRPr>
                </a:p>
              </p:txBody>
            </p:sp>
            <p:cxnSp>
              <p:nvCxnSpPr>
                <p:cNvPr id="56" name="Straight Connector 55">
                  <a:extLst>
                    <a:ext uri="{FF2B5EF4-FFF2-40B4-BE49-F238E27FC236}">
                      <a16:creationId xmlns:a16="http://schemas.microsoft.com/office/drawing/2014/main" id="{D864BBF2-655F-7748-8025-BAB50B8900B5}"/>
                    </a:ext>
                  </a:extLst>
                </p:cNvPr>
                <p:cNvCxnSpPr>
                  <a:cxnSpLocks/>
                </p:cNvCxnSpPr>
                <p:nvPr/>
              </p:nvCxnSpPr>
              <p:spPr>
                <a:xfrm>
                  <a:off x="8768919" y="5943557"/>
                  <a:ext cx="1499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230D76F0-CC0A-5040-A7B9-513D2D0AFCA1}"/>
                  </a:ext>
                </a:extLst>
              </p:cNvPr>
              <p:cNvGrpSpPr/>
              <p:nvPr/>
            </p:nvGrpSpPr>
            <p:grpSpPr>
              <a:xfrm>
                <a:off x="7659262" y="3683453"/>
                <a:ext cx="496806" cy="369332"/>
                <a:chOff x="8422076" y="5724685"/>
                <a:chExt cx="496806" cy="369332"/>
              </a:xfrm>
            </p:grpSpPr>
            <p:sp>
              <p:nvSpPr>
                <p:cNvPr id="53" name="TextBox 52">
                  <a:extLst>
                    <a:ext uri="{FF2B5EF4-FFF2-40B4-BE49-F238E27FC236}">
                      <a16:creationId xmlns:a16="http://schemas.microsoft.com/office/drawing/2014/main" id="{EDA17DBD-A656-0247-8E93-A1C510FC7E63}"/>
                    </a:ext>
                  </a:extLst>
                </p:cNvPr>
                <p:cNvSpPr txBox="1"/>
                <p:nvPr/>
              </p:nvSpPr>
              <p:spPr>
                <a:xfrm>
                  <a:off x="8422076" y="5724685"/>
                  <a:ext cx="388248" cy="369332"/>
                </a:xfrm>
                <a:prstGeom prst="rect">
                  <a:avLst/>
                </a:prstGeom>
                <a:noFill/>
              </p:spPr>
              <p:txBody>
                <a:bodyPr wrap="none" rtlCol="0">
                  <a:spAutoFit/>
                </a:bodyPr>
                <a:lstStyle/>
                <a:p>
                  <a:r>
                    <a:rPr lang="en-GB" dirty="0">
                      <a:solidFill>
                        <a:schemeClr val="accent1"/>
                      </a:solidFill>
                      <a:latin typeface="Open Sans Light" pitchFamily="2" charset="0"/>
                    </a:rPr>
                    <a:t>y</a:t>
                  </a:r>
                  <a:r>
                    <a:rPr lang="en-GB" baseline="-25000" dirty="0">
                      <a:solidFill>
                        <a:schemeClr val="accent1"/>
                      </a:solidFill>
                      <a:latin typeface="Open Sans Light" pitchFamily="2" charset="0"/>
                    </a:rPr>
                    <a:t>3</a:t>
                  </a:r>
                  <a:endParaRPr lang="en-GB" dirty="0">
                    <a:solidFill>
                      <a:schemeClr val="accent1"/>
                    </a:solidFill>
                    <a:latin typeface="Open Sans Light" pitchFamily="2" charset="0"/>
                  </a:endParaRPr>
                </a:p>
              </p:txBody>
            </p:sp>
            <p:cxnSp>
              <p:nvCxnSpPr>
                <p:cNvPr id="54" name="Straight Connector 53">
                  <a:extLst>
                    <a:ext uri="{FF2B5EF4-FFF2-40B4-BE49-F238E27FC236}">
                      <a16:creationId xmlns:a16="http://schemas.microsoft.com/office/drawing/2014/main" id="{2878653E-EBCD-EF41-8E2D-67D0A18BCFAE}"/>
                    </a:ext>
                  </a:extLst>
                </p:cNvPr>
                <p:cNvCxnSpPr>
                  <a:cxnSpLocks/>
                </p:cNvCxnSpPr>
                <p:nvPr/>
              </p:nvCxnSpPr>
              <p:spPr>
                <a:xfrm>
                  <a:off x="8768919" y="5943557"/>
                  <a:ext cx="1499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0EBCE885-D1DF-744F-BC07-F589AE116DB7}"/>
                  </a:ext>
                </a:extLst>
              </p:cNvPr>
              <p:cNvGrpSpPr/>
              <p:nvPr/>
            </p:nvGrpSpPr>
            <p:grpSpPr>
              <a:xfrm>
                <a:off x="7648876" y="3510164"/>
                <a:ext cx="496806" cy="369332"/>
                <a:chOff x="8422076" y="5724685"/>
                <a:chExt cx="496806" cy="369332"/>
              </a:xfrm>
            </p:grpSpPr>
            <p:sp>
              <p:nvSpPr>
                <p:cNvPr id="51" name="TextBox 50">
                  <a:extLst>
                    <a:ext uri="{FF2B5EF4-FFF2-40B4-BE49-F238E27FC236}">
                      <a16:creationId xmlns:a16="http://schemas.microsoft.com/office/drawing/2014/main" id="{3D4B2A12-1870-0B42-8C9B-1D27025B182C}"/>
                    </a:ext>
                  </a:extLst>
                </p:cNvPr>
                <p:cNvSpPr txBox="1"/>
                <p:nvPr/>
              </p:nvSpPr>
              <p:spPr>
                <a:xfrm>
                  <a:off x="8422076" y="5724685"/>
                  <a:ext cx="388248" cy="369332"/>
                </a:xfrm>
                <a:prstGeom prst="rect">
                  <a:avLst/>
                </a:prstGeom>
                <a:noFill/>
              </p:spPr>
              <p:txBody>
                <a:bodyPr wrap="none" rtlCol="0">
                  <a:spAutoFit/>
                </a:bodyPr>
                <a:lstStyle/>
                <a:p>
                  <a:r>
                    <a:rPr lang="en-GB" dirty="0">
                      <a:solidFill>
                        <a:schemeClr val="accent1"/>
                      </a:solidFill>
                      <a:latin typeface="Open Sans Light" pitchFamily="2" charset="0"/>
                    </a:rPr>
                    <a:t>y</a:t>
                  </a:r>
                  <a:r>
                    <a:rPr lang="en-GB" baseline="-25000" dirty="0">
                      <a:solidFill>
                        <a:schemeClr val="accent1"/>
                      </a:solidFill>
                      <a:latin typeface="Open Sans Light" pitchFamily="2" charset="0"/>
                    </a:rPr>
                    <a:t>4</a:t>
                  </a:r>
                  <a:endParaRPr lang="en-GB" dirty="0">
                    <a:solidFill>
                      <a:schemeClr val="accent1"/>
                    </a:solidFill>
                    <a:latin typeface="Open Sans Light" pitchFamily="2" charset="0"/>
                  </a:endParaRPr>
                </a:p>
              </p:txBody>
            </p:sp>
            <p:cxnSp>
              <p:nvCxnSpPr>
                <p:cNvPr id="52" name="Straight Connector 51">
                  <a:extLst>
                    <a:ext uri="{FF2B5EF4-FFF2-40B4-BE49-F238E27FC236}">
                      <a16:creationId xmlns:a16="http://schemas.microsoft.com/office/drawing/2014/main" id="{5D35DCBD-B726-6A4F-9CA1-A68B7B59A909}"/>
                    </a:ext>
                  </a:extLst>
                </p:cNvPr>
                <p:cNvCxnSpPr>
                  <a:cxnSpLocks/>
                </p:cNvCxnSpPr>
                <p:nvPr/>
              </p:nvCxnSpPr>
              <p:spPr>
                <a:xfrm>
                  <a:off x="8768919" y="5943557"/>
                  <a:ext cx="1499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5EE29C3D-D758-114F-A1BA-A118017824FA}"/>
                  </a:ext>
                </a:extLst>
              </p:cNvPr>
              <p:cNvGrpSpPr/>
              <p:nvPr/>
            </p:nvGrpSpPr>
            <p:grpSpPr>
              <a:xfrm>
                <a:off x="7659262" y="2968264"/>
                <a:ext cx="496806" cy="369332"/>
                <a:chOff x="8422076" y="5724685"/>
                <a:chExt cx="496806" cy="369332"/>
              </a:xfrm>
            </p:grpSpPr>
            <p:sp>
              <p:nvSpPr>
                <p:cNvPr id="49" name="TextBox 48">
                  <a:extLst>
                    <a:ext uri="{FF2B5EF4-FFF2-40B4-BE49-F238E27FC236}">
                      <a16:creationId xmlns:a16="http://schemas.microsoft.com/office/drawing/2014/main" id="{B4E549D5-17EE-A34E-A970-0F650618AB4A}"/>
                    </a:ext>
                  </a:extLst>
                </p:cNvPr>
                <p:cNvSpPr txBox="1"/>
                <p:nvPr/>
              </p:nvSpPr>
              <p:spPr>
                <a:xfrm>
                  <a:off x="8422076" y="5724685"/>
                  <a:ext cx="388248" cy="369332"/>
                </a:xfrm>
                <a:prstGeom prst="rect">
                  <a:avLst/>
                </a:prstGeom>
                <a:noFill/>
              </p:spPr>
              <p:txBody>
                <a:bodyPr wrap="none" rtlCol="0">
                  <a:spAutoFit/>
                </a:bodyPr>
                <a:lstStyle/>
                <a:p>
                  <a:r>
                    <a:rPr lang="en-GB" dirty="0">
                      <a:solidFill>
                        <a:schemeClr val="accent1"/>
                      </a:solidFill>
                      <a:latin typeface="Open Sans Light" pitchFamily="2" charset="0"/>
                    </a:rPr>
                    <a:t>y</a:t>
                  </a:r>
                  <a:r>
                    <a:rPr lang="en-GB" baseline="-25000" dirty="0">
                      <a:solidFill>
                        <a:schemeClr val="accent1"/>
                      </a:solidFill>
                      <a:latin typeface="Open Sans Light" pitchFamily="2" charset="0"/>
                    </a:rPr>
                    <a:t>5</a:t>
                  </a:r>
                  <a:endParaRPr lang="en-GB" dirty="0">
                    <a:solidFill>
                      <a:schemeClr val="accent1"/>
                    </a:solidFill>
                    <a:latin typeface="Open Sans Light" pitchFamily="2" charset="0"/>
                  </a:endParaRPr>
                </a:p>
              </p:txBody>
            </p:sp>
            <p:cxnSp>
              <p:nvCxnSpPr>
                <p:cNvPr id="50" name="Straight Connector 49">
                  <a:extLst>
                    <a:ext uri="{FF2B5EF4-FFF2-40B4-BE49-F238E27FC236}">
                      <a16:creationId xmlns:a16="http://schemas.microsoft.com/office/drawing/2014/main" id="{A85FD1F9-DF98-9248-9D3A-096D1C259891}"/>
                    </a:ext>
                  </a:extLst>
                </p:cNvPr>
                <p:cNvCxnSpPr>
                  <a:cxnSpLocks/>
                </p:cNvCxnSpPr>
                <p:nvPr/>
              </p:nvCxnSpPr>
              <p:spPr>
                <a:xfrm>
                  <a:off x="8768919" y="5943557"/>
                  <a:ext cx="1499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A01C272B-9CDF-5140-A2F7-8FF71D54B5F2}"/>
                  </a:ext>
                </a:extLst>
              </p:cNvPr>
              <p:cNvGrpSpPr/>
              <p:nvPr/>
            </p:nvGrpSpPr>
            <p:grpSpPr>
              <a:xfrm>
                <a:off x="9613554" y="3744875"/>
                <a:ext cx="426720" cy="437066"/>
                <a:chOff x="9613554" y="3744875"/>
                <a:chExt cx="426720" cy="437066"/>
              </a:xfrm>
            </p:grpSpPr>
            <p:sp>
              <p:nvSpPr>
                <p:cNvPr id="47" name="TextBox 46">
                  <a:extLst>
                    <a:ext uri="{FF2B5EF4-FFF2-40B4-BE49-F238E27FC236}">
                      <a16:creationId xmlns:a16="http://schemas.microsoft.com/office/drawing/2014/main" id="{99AD7BDE-E15A-DD4A-B414-E4D6099880D4}"/>
                    </a:ext>
                  </a:extLst>
                </p:cNvPr>
                <p:cNvSpPr txBox="1"/>
                <p:nvPr/>
              </p:nvSpPr>
              <p:spPr>
                <a:xfrm>
                  <a:off x="9613554" y="3744875"/>
                  <a:ext cx="426720" cy="369332"/>
                </a:xfrm>
                <a:prstGeom prst="rect">
                  <a:avLst/>
                </a:prstGeom>
                <a:noFill/>
              </p:spPr>
              <p:txBody>
                <a:bodyPr wrap="none" rtlCol="0">
                  <a:spAutoFit/>
                </a:bodyPr>
                <a:lstStyle/>
                <a:p>
                  <a:r>
                    <a:rPr lang="en-GB" dirty="0">
                      <a:solidFill>
                        <a:schemeClr val="tx2"/>
                      </a:solidFill>
                      <a:latin typeface="Open Sans Light" pitchFamily="2" charset="0"/>
                    </a:rPr>
                    <a:t>r</a:t>
                  </a:r>
                  <a:r>
                    <a:rPr lang="en-GB" baseline="-25000" dirty="0">
                      <a:solidFill>
                        <a:schemeClr val="tx2"/>
                      </a:solidFill>
                      <a:latin typeface="Open Sans Light" pitchFamily="2" charset="0"/>
                    </a:rPr>
                    <a:t>3</a:t>
                  </a:r>
                  <a:r>
                    <a:rPr lang="en-GB" dirty="0">
                      <a:solidFill>
                        <a:schemeClr val="accent1"/>
                      </a:solidFill>
                      <a:latin typeface="Open Sans Light" pitchFamily="2" charset="0"/>
                    </a:rPr>
                    <a:t> </a:t>
                  </a:r>
                </a:p>
              </p:txBody>
            </p:sp>
            <p:cxnSp>
              <p:nvCxnSpPr>
                <p:cNvPr id="48" name="Straight Connector 47">
                  <a:extLst>
                    <a:ext uri="{FF2B5EF4-FFF2-40B4-BE49-F238E27FC236}">
                      <a16:creationId xmlns:a16="http://schemas.microsoft.com/office/drawing/2014/main" id="{4A9A4E53-3EB3-B24A-BF21-8F3AD9A2E0F7}"/>
                    </a:ext>
                  </a:extLst>
                </p:cNvPr>
                <p:cNvCxnSpPr>
                  <a:cxnSpLocks/>
                </p:cNvCxnSpPr>
                <p:nvPr/>
              </p:nvCxnSpPr>
              <p:spPr>
                <a:xfrm>
                  <a:off x="9924303" y="3759803"/>
                  <a:ext cx="0" cy="422138"/>
                </a:xfrm>
                <a:prstGeom prst="line">
                  <a:avLst/>
                </a:prstGeom>
                <a:ln w="190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C4407594-ECF1-3845-B94E-58BC468C858E}"/>
                  </a:ext>
                </a:extLst>
              </p:cNvPr>
              <p:cNvGrpSpPr/>
              <p:nvPr/>
            </p:nvGrpSpPr>
            <p:grpSpPr>
              <a:xfrm>
                <a:off x="8107140" y="4626412"/>
                <a:ext cx="426720" cy="369332"/>
                <a:chOff x="9351154" y="3726402"/>
                <a:chExt cx="426720" cy="369332"/>
              </a:xfrm>
            </p:grpSpPr>
            <p:sp>
              <p:nvSpPr>
                <p:cNvPr id="45" name="TextBox 44">
                  <a:extLst>
                    <a:ext uri="{FF2B5EF4-FFF2-40B4-BE49-F238E27FC236}">
                      <a16:creationId xmlns:a16="http://schemas.microsoft.com/office/drawing/2014/main" id="{55B92D22-51C7-4545-8027-A59F76CA8E14}"/>
                    </a:ext>
                  </a:extLst>
                </p:cNvPr>
                <p:cNvSpPr txBox="1"/>
                <p:nvPr/>
              </p:nvSpPr>
              <p:spPr>
                <a:xfrm>
                  <a:off x="9351154" y="3726402"/>
                  <a:ext cx="426720" cy="369332"/>
                </a:xfrm>
                <a:prstGeom prst="rect">
                  <a:avLst/>
                </a:prstGeom>
                <a:noFill/>
              </p:spPr>
              <p:txBody>
                <a:bodyPr wrap="none" rtlCol="0">
                  <a:spAutoFit/>
                </a:bodyPr>
                <a:lstStyle/>
                <a:p>
                  <a:r>
                    <a:rPr lang="en-GB" dirty="0">
                      <a:solidFill>
                        <a:schemeClr val="tx2"/>
                      </a:solidFill>
                      <a:latin typeface="Open Sans Light" pitchFamily="2" charset="0"/>
                    </a:rPr>
                    <a:t>r</a:t>
                  </a:r>
                  <a:r>
                    <a:rPr lang="en-GB" baseline="-25000" dirty="0">
                      <a:solidFill>
                        <a:schemeClr val="tx2"/>
                      </a:solidFill>
                      <a:latin typeface="Open Sans Light" pitchFamily="2" charset="0"/>
                    </a:rPr>
                    <a:t>1</a:t>
                  </a:r>
                  <a:r>
                    <a:rPr lang="en-GB" dirty="0">
                      <a:solidFill>
                        <a:schemeClr val="accent1"/>
                      </a:solidFill>
                      <a:latin typeface="Open Sans Light" pitchFamily="2" charset="0"/>
                    </a:rPr>
                    <a:t> </a:t>
                  </a:r>
                </a:p>
              </p:txBody>
            </p:sp>
            <p:cxnSp>
              <p:nvCxnSpPr>
                <p:cNvPr id="46" name="Straight Connector 45">
                  <a:extLst>
                    <a:ext uri="{FF2B5EF4-FFF2-40B4-BE49-F238E27FC236}">
                      <a16:creationId xmlns:a16="http://schemas.microsoft.com/office/drawing/2014/main" id="{D73FC982-5DEE-5C49-A584-E1994EA2B837}"/>
                    </a:ext>
                  </a:extLst>
                </p:cNvPr>
                <p:cNvCxnSpPr>
                  <a:cxnSpLocks/>
                </p:cNvCxnSpPr>
                <p:nvPr/>
              </p:nvCxnSpPr>
              <p:spPr>
                <a:xfrm>
                  <a:off x="9662428" y="3817490"/>
                  <a:ext cx="0" cy="278244"/>
                </a:xfrm>
                <a:prstGeom prst="line">
                  <a:avLst/>
                </a:prstGeom>
                <a:ln w="190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409E2DB-5EFC-D642-AAFB-FD7B7FBA72F5}"/>
                  </a:ext>
                </a:extLst>
              </p:cNvPr>
              <p:cNvGrpSpPr/>
              <p:nvPr/>
            </p:nvGrpSpPr>
            <p:grpSpPr>
              <a:xfrm>
                <a:off x="10924965" y="3605640"/>
                <a:ext cx="426720" cy="390023"/>
                <a:chOff x="9645524" y="3705002"/>
                <a:chExt cx="426720" cy="390023"/>
              </a:xfrm>
            </p:grpSpPr>
            <p:sp>
              <p:nvSpPr>
                <p:cNvPr id="43" name="TextBox 42">
                  <a:extLst>
                    <a:ext uri="{FF2B5EF4-FFF2-40B4-BE49-F238E27FC236}">
                      <a16:creationId xmlns:a16="http://schemas.microsoft.com/office/drawing/2014/main" id="{899E2E25-F0E3-D749-B75A-3DCBF7796135}"/>
                    </a:ext>
                  </a:extLst>
                </p:cNvPr>
                <p:cNvSpPr txBox="1"/>
                <p:nvPr/>
              </p:nvSpPr>
              <p:spPr>
                <a:xfrm>
                  <a:off x="9645524" y="3725693"/>
                  <a:ext cx="426720" cy="369332"/>
                </a:xfrm>
                <a:prstGeom prst="rect">
                  <a:avLst/>
                </a:prstGeom>
                <a:noFill/>
              </p:spPr>
              <p:txBody>
                <a:bodyPr wrap="none" rtlCol="0">
                  <a:spAutoFit/>
                </a:bodyPr>
                <a:lstStyle/>
                <a:p>
                  <a:r>
                    <a:rPr lang="en-GB" dirty="0">
                      <a:solidFill>
                        <a:schemeClr val="tx2"/>
                      </a:solidFill>
                      <a:latin typeface="Open Sans Light" pitchFamily="2" charset="0"/>
                    </a:rPr>
                    <a:t>r</a:t>
                  </a:r>
                  <a:r>
                    <a:rPr lang="en-GB" baseline="-25000" dirty="0">
                      <a:solidFill>
                        <a:schemeClr val="tx2"/>
                      </a:solidFill>
                      <a:latin typeface="Open Sans Light" pitchFamily="2" charset="0"/>
                    </a:rPr>
                    <a:t>4</a:t>
                  </a:r>
                  <a:r>
                    <a:rPr lang="en-GB" dirty="0">
                      <a:solidFill>
                        <a:schemeClr val="accent1"/>
                      </a:solidFill>
                      <a:latin typeface="Open Sans Light" pitchFamily="2" charset="0"/>
                    </a:rPr>
                    <a:t> </a:t>
                  </a:r>
                </a:p>
              </p:txBody>
            </p:sp>
            <p:cxnSp>
              <p:nvCxnSpPr>
                <p:cNvPr id="44" name="Straight Connector 43">
                  <a:extLst>
                    <a:ext uri="{FF2B5EF4-FFF2-40B4-BE49-F238E27FC236}">
                      <a16:creationId xmlns:a16="http://schemas.microsoft.com/office/drawing/2014/main" id="{27EE649B-8833-5247-95D1-204E8C50A665}"/>
                    </a:ext>
                  </a:extLst>
                </p:cNvPr>
                <p:cNvCxnSpPr>
                  <a:cxnSpLocks/>
                </p:cNvCxnSpPr>
                <p:nvPr/>
              </p:nvCxnSpPr>
              <p:spPr>
                <a:xfrm>
                  <a:off x="9649640" y="3705002"/>
                  <a:ext cx="0" cy="318537"/>
                </a:xfrm>
                <a:prstGeom prst="line">
                  <a:avLst/>
                </a:prstGeom>
                <a:ln w="190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13" name="Group 12">
              <a:extLst>
                <a:ext uri="{FF2B5EF4-FFF2-40B4-BE49-F238E27FC236}">
                  <a16:creationId xmlns:a16="http://schemas.microsoft.com/office/drawing/2014/main" id="{149338E4-4C28-E542-B8F8-BA6FABEC468C}"/>
                </a:ext>
              </a:extLst>
            </p:cNvPr>
            <p:cNvGrpSpPr/>
            <p:nvPr/>
          </p:nvGrpSpPr>
          <p:grpSpPr>
            <a:xfrm>
              <a:off x="11715428" y="2951878"/>
              <a:ext cx="426720" cy="369332"/>
              <a:chOff x="9682394" y="3634211"/>
              <a:chExt cx="426720" cy="369332"/>
            </a:xfrm>
          </p:grpSpPr>
          <p:sp>
            <p:nvSpPr>
              <p:cNvPr id="14" name="TextBox 13">
                <a:extLst>
                  <a:ext uri="{FF2B5EF4-FFF2-40B4-BE49-F238E27FC236}">
                    <a16:creationId xmlns:a16="http://schemas.microsoft.com/office/drawing/2014/main" id="{5978B1A3-1015-BF48-8ADD-E2800F308870}"/>
                  </a:ext>
                </a:extLst>
              </p:cNvPr>
              <p:cNvSpPr txBox="1"/>
              <p:nvPr/>
            </p:nvSpPr>
            <p:spPr>
              <a:xfrm>
                <a:off x="9682394" y="3634211"/>
                <a:ext cx="426720" cy="369332"/>
              </a:xfrm>
              <a:prstGeom prst="rect">
                <a:avLst/>
              </a:prstGeom>
              <a:noFill/>
            </p:spPr>
            <p:txBody>
              <a:bodyPr wrap="none" rtlCol="0">
                <a:spAutoFit/>
              </a:bodyPr>
              <a:lstStyle/>
              <a:p>
                <a:r>
                  <a:rPr lang="en-GB" dirty="0">
                    <a:solidFill>
                      <a:schemeClr val="tx2"/>
                    </a:solidFill>
                    <a:latin typeface="Open Sans Light" pitchFamily="2" charset="0"/>
                  </a:rPr>
                  <a:t>r</a:t>
                </a:r>
                <a:r>
                  <a:rPr lang="en-GB" baseline="-25000" dirty="0">
                    <a:solidFill>
                      <a:schemeClr val="tx2"/>
                    </a:solidFill>
                    <a:latin typeface="Open Sans Light" pitchFamily="2" charset="0"/>
                  </a:rPr>
                  <a:t>5</a:t>
                </a:r>
                <a:r>
                  <a:rPr lang="en-GB" dirty="0">
                    <a:solidFill>
                      <a:schemeClr val="accent1"/>
                    </a:solidFill>
                    <a:latin typeface="Open Sans Light" pitchFamily="2" charset="0"/>
                  </a:rPr>
                  <a:t> </a:t>
                </a:r>
              </a:p>
            </p:txBody>
          </p:sp>
          <p:cxnSp>
            <p:nvCxnSpPr>
              <p:cNvPr id="15" name="Straight Connector 14">
                <a:extLst>
                  <a:ext uri="{FF2B5EF4-FFF2-40B4-BE49-F238E27FC236}">
                    <a16:creationId xmlns:a16="http://schemas.microsoft.com/office/drawing/2014/main" id="{3DE11F59-9141-EA4D-AC45-6B4D9583CAF5}"/>
                  </a:ext>
                </a:extLst>
              </p:cNvPr>
              <p:cNvCxnSpPr>
                <a:cxnSpLocks/>
              </p:cNvCxnSpPr>
              <p:nvPr/>
            </p:nvCxnSpPr>
            <p:spPr>
              <a:xfrm flipH="1">
                <a:off x="9711713" y="3770971"/>
                <a:ext cx="363" cy="142730"/>
              </a:xfrm>
              <a:prstGeom prst="line">
                <a:avLst/>
              </a:prstGeom>
              <a:ln w="190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pic>
        <p:nvPicPr>
          <p:cNvPr id="83" name="Picture 82">
            <a:extLst>
              <a:ext uri="{FF2B5EF4-FFF2-40B4-BE49-F238E27FC236}">
                <a16:creationId xmlns:a16="http://schemas.microsoft.com/office/drawing/2014/main" id="{F26D8D81-4353-0440-BD0B-E2DAC843BD0A}"/>
              </a:ext>
            </a:extLst>
          </p:cNvPr>
          <p:cNvPicPr>
            <a:picLocks noChangeAspect="1"/>
          </p:cNvPicPr>
          <p:nvPr/>
        </p:nvPicPr>
        <p:blipFill>
          <a:blip r:embed="rId3"/>
          <a:stretch>
            <a:fillRect/>
          </a:stretch>
        </p:blipFill>
        <p:spPr>
          <a:xfrm>
            <a:off x="1345176" y="3107735"/>
            <a:ext cx="3840866" cy="905865"/>
          </a:xfrm>
          <a:prstGeom prst="rect">
            <a:avLst/>
          </a:prstGeom>
        </p:spPr>
      </p:pic>
      <p:pic>
        <p:nvPicPr>
          <p:cNvPr id="84" name="Picture 83">
            <a:extLst>
              <a:ext uri="{FF2B5EF4-FFF2-40B4-BE49-F238E27FC236}">
                <a16:creationId xmlns:a16="http://schemas.microsoft.com/office/drawing/2014/main" id="{6E6C7963-BD8B-C540-9AF9-EDAAD9C0C6C4}"/>
              </a:ext>
            </a:extLst>
          </p:cNvPr>
          <p:cNvPicPr>
            <a:picLocks noChangeAspect="1"/>
          </p:cNvPicPr>
          <p:nvPr/>
        </p:nvPicPr>
        <p:blipFill>
          <a:blip r:embed="rId4"/>
          <a:stretch>
            <a:fillRect/>
          </a:stretch>
        </p:blipFill>
        <p:spPr>
          <a:xfrm>
            <a:off x="951910" y="5261692"/>
            <a:ext cx="5632832" cy="395285"/>
          </a:xfrm>
          <a:prstGeom prst="rect">
            <a:avLst/>
          </a:prstGeom>
        </p:spPr>
      </p:pic>
      <p:sp>
        <p:nvSpPr>
          <p:cNvPr id="85" name="TextBox 84">
            <a:extLst>
              <a:ext uri="{FF2B5EF4-FFF2-40B4-BE49-F238E27FC236}">
                <a16:creationId xmlns:a16="http://schemas.microsoft.com/office/drawing/2014/main" id="{91D1E9AD-B093-E040-8193-256A0212A229}"/>
              </a:ext>
            </a:extLst>
          </p:cNvPr>
          <p:cNvSpPr txBox="1"/>
          <p:nvPr/>
        </p:nvSpPr>
        <p:spPr>
          <a:xfrm>
            <a:off x="327874" y="6018558"/>
            <a:ext cx="3629117" cy="646331"/>
          </a:xfrm>
          <a:prstGeom prst="rect">
            <a:avLst/>
          </a:prstGeom>
          <a:noFill/>
        </p:spPr>
        <p:txBody>
          <a:bodyPr wrap="square" rtlCol="0">
            <a:spAutoFit/>
          </a:bodyPr>
          <a:lstStyle/>
          <a:p>
            <a:r>
              <a:rPr lang="en-GB" dirty="0">
                <a:solidFill>
                  <a:srgbClr val="C00000"/>
                </a:solidFill>
                <a:latin typeface="Open Sans Light" pitchFamily="2" charset="0"/>
              </a:rPr>
              <a:t>Function computing point-by-point residuals to be minimised</a:t>
            </a:r>
          </a:p>
        </p:txBody>
      </p:sp>
      <p:sp>
        <p:nvSpPr>
          <p:cNvPr id="86" name="TextBox 85">
            <a:extLst>
              <a:ext uri="{FF2B5EF4-FFF2-40B4-BE49-F238E27FC236}">
                <a16:creationId xmlns:a16="http://schemas.microsoft.com/office/drawing/2014/main" id="{DE495BA9-FEFC-8741-9022-35FC76BC2518}"/>
              </a:ext>
            </a:extLst>
          </p:cNvPr>
          <p:cNvSpPr txBox="1"/>
          <p:nvPr/>
        </p:nvSpPr>
        <p:spPr>
          <a:xfrm>
            <a:off x="4369928" y="6018558"/>
            <a:ext cx="1921537" cy="646331"/>
          </a:xfrm>
          <a:prstGeom prst="rect">
            <a:avLst/>
          </a:prstGeom>
          <a:noFill/>
        </p:spPr>
        <p:txBody>
          <a:bodyPr wrap="square" rtlCol="0">
            <a:spAutoFit/>
          </a:bodyPr>
          <a:lstStyle/>
          <a:p>
            <a:r>
              <a:rPr lang="en-GB" dirty="0">
                <a:solidFill>
                  <a:srgbClr val="C00000"/>
                </a:solidFill>
                <a:latin typeface="Open Sans Light" pitchFamily="2" charset="0"/>
              </a:rPr>
              <a:t>Initial guess of free parameters </a:t>
            </a:r>
          </a:p>
        </p:txBody>
      </p:sp>
      <p:sp>
        <p:nvSpPr>
          <p:cNvPr id="87" name="TextBox 86">
            <a:extLst>
              <a:ext uri="{FF2B5EF4-FFF2-40B4-BE49-F238E27FC236}">
                <a16:creationId xmlns:a16="http://schemas.microsoft.com/office/drawing/2014/main" id="{EC923085-6C15-5F4C-AB39-70FF041792DA}"/>
              </a:ext>
            </a:extLst>
          </p:cNvPr>
          <p:cNvSpPr txBox="1"/>
          <p:nvPr/>
        </p:nvSpPr>
        <p:spPr>
          <a:xfrm>
            <a:off x="6624607" y="6018558"/>
            <a:ext cx="3473547" cy="646331"/>
          </a:xfrm>
          <a:prstGeom prst="rect">
            <a:avLst/>
          </a:prstGeom>
          <a:noFill/>
        </p:spPr>
        <p:txBody>
          <a:bodyPr wrap="square" rtlCol="0">
            <a:spAutoFit/>
          </a:bodyPr>
          <a:lstStyle/>
          <a:p>
            <a:r>
              <a:rPr lang="en-GB" dirty="0">
                <a:solidFill>
                  <a:srgbClr val="C00000"/>
                </a:solidFill>
                <a:latin typeface="Open Sans Light" pitchFamily="2" charset="0"/>
              </a:rPr>
              <a:t>Tuple of input data (x, y, </a:t>
            </a:r>
            <a:r>
              <a:rPr lang="el-GR" dirty="0">
                <a:solidFill>
                  <a:srgbClr val="C00000"/>
                </a:solidFill>
                <a:latin typeface="Open Sans Light" pitchFamily="2" charset="0"/>
              </a:rPr>
              <a:t>σ</a:t>
            </a:r>
            <a:r>
              <a:rPr lang="en-GB" baseline="-25000" dirty="0">
                <a:solidFill>
                  <a:srgbClr val="C00000"/>
                </a:solidFill>
                <a:latin typeface="Open Sans Light" pitchFamily="2" charset="0"/>
              </a:rPr>
              <a:t>x</a:t>
            </a:r>
            <a:r>
              <a:rPr lang="en-GB" dirty="0">
                <a:solidFill>
                  <a:srgbClr val="C00000"/>
                </a:solidFill>
                <a:latin typeface="Open Sans Light" pitchFamily="2" charset="0"/>
              </a:rPr>
              <a:t>, </a:t>
            </a:r>
            <a:r>
              <a:rPr lang="el-GR" dirty="0">
                <a:solidFill>
                  <a:srgbClr val="C00000"/>
                </a:solidFill>
                <a:latin typeface="Open Sans Light" pitchFamily="2" charset="0"/>
              </a:rPr>
              <a:t>σ</a:t>
            </a:r>
            <a:r>
              <a:rPr lang="en-GB" baseline="-25000" dirty="0">
                <a:solidFill>
                  <a:srgbClr val="C00000"/>
                </a:solidFill>
                <a:latin typeface="Open Sans Light" pitchFamily="2" charset="0"/>
              </a:rPr>
              <a:t>y</a:t>
            </a:r>
            <a:r>
              <a:rPr lang="en-GB" dirty="0">
                <a:solidFill>
                  <a:srgbClr val="C00000"/>
                </a:solidFill>
                <a:latin typeface="Open Sans Light" pitchFamily="2" charset="0"/>
              </a:rPr>
              <a:t>) to minimise with respect to </a:t>
            </a:r>
          </a:p>
        </p:txBody>
      </p:sp>
      <p:cxnSp>
        <p:nvCxnSpPr>
          <p:cNvPr id="88" name="Straight Arrow Connector 87">
            <a:extLst>
              <a:ext uri="{FF2B5EF4-FFF2-40B4-BE49-F238E27FC236}">
                <a16:creationId xmlns:a16="http://schemas.microsoft.com/office/drawing/2014/main" id="{15897DE2-394B-4046-981E-FE90B2C604F1}"/>
              </a:ext>
            </a:extLst>
          </p:cNvPr>
          <p:cNvCxnSpPr>
            <a:cxnSpLocks/>
          </p:cNvCxnSpPr>
          <p:nvPr/>
        </p:nvCxnSpPr>
        <p:spPr>
          <a:xfrm flipV="1">
            <a:off x="3768326" y="5577458"/>
            <a:ext cx="850566" cy="444117"/>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6A797671-A159-4848-A777-AAFEA8A04EC6}"/>
              </a:ext>
            </a:extLst>
          </p:cNvPr>
          <p:cNvCxnSpPr>
            <a:cxnSpLocks/>
          </p:cNvCxnSpPr>
          <p:nvPr/>
        </p:nvCxnSpPr>
        <p:spPr>
          <a:xfrm flipV="1">
            <a:off x="5142167" y="5617218"/>
            <a:ext cx="0" cy="355525"/>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8B31519B-C65C-3145-BD65-A087EB03EE00}"/>
              </a:ext>
            </a:extLst>
          </p:cNvPr>
          <p:cNvCxnSpPr>
            <a:cxnSpLocks/>
          </p:cNvCxnSpPr>
          <p:nvPr/>
        </p:nvCxnSpPr>
        <p:spPr>
          <a:xfrm flipH="1" flipV="1">
            <a:off x="5943600" y="5617218"/>
            <a:ext cx="625879" cy="404357"/>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AA6CBE57-5A41-2043-BC7F-7D345E47BF3C}"/>
              </a:ext>
            </a:extLst>
          </p:cNvPr>
          <p:cNvSpPr txBox="1"/>
          <p:nvPr/>
        </p:nvSpPr>
        <p:spPr>
          <a:xfrm>
            <a:off x="7987379" y="1916705"/>
            <a:ext cx="1476686" cy="461665"/>
          </a:xfrm>
          <a:prstGeom prst="rect">
            <a:avLst/>
          </a:prstGeom>
          <a:noFill/>
        </p:spPr>
        <p:txBody>
          <a:bodyPr wrap="none" rtlCol="0">
            <a:spAutoFit/>
          </a:bodyPr>
          <a:lstStyle/>
          <a:p>
            <a:r>
              <a:rPr lang="en-GB" sz="2400" dirty="0">
                <a:solidFill>
                  <a:schemeClr val="accent1"/>
                </a:solidFill>
                <a:latin typeface="Open Sans Light" pitchFamily="2" charset="0"/>
              </a:rPr>
              <a:t>y = f(x, </a:t>
            </a:r>
            <a:r>
              <a:rPr lang="el-GR" sz="2400" dirty="0">
                <a:solidFill>
                  <a:schemeClr val="accent1"/>
                </a:solidFill>
                <a:latin typeface="Open Sans Light" pitchFamily="2" charset="0"/>
              </a:rPr>
              <a:t>β)</a:t>
            </a:r>
            <a:endParaRPr lang="en-GB" sz="2400" dirty="0">
              <a:solidFill>
                <a:schemeClr val="accent1"/>
              </a:solidFill>
              <a:latin typeface="Open Sans Light" pitchFamily="2" charset="0"/>
            </a:endParaRPr>
          </a:p>
        </p:txBody>
      </p:sp>
      <p:sp>
        <p:nvSpPr>
          <p:cNvPr id="2" name="TextBox 1">
            <a:extLst>
              <a:ext uri="{FF2B5EF4-FFF2-40B4-BE49-F238E27FC236}">
                <a16:creationId xmlns:a16="http://schemas.microsoft.com/office/drawing/2014/main" id="{BF0FE2DA-04AF-19CE-6FA4-E91B1D4A47B0}"/>
              </a:ext>
            </a:extLst>
          </p:cNvPr>
          <p:cNvSpPr txBox="1"/>
          <p:nvPr/>
        </p:nvSpPr>
        <p:spPr>
          <a:xfrm>
            <a:off x="5427779" y="3311852"/>
            <a:ext cx="790601" cy="461665"/>
          </a:xfrm>
          <a:prstGeom prst="rect">
            <a:avLst/>
          </a:prstGeom>
          <a:noFill/>
        </p:spPr>
        <p:txBody>
          <a:bodyPr wrap="none" rtlCol="0">
            <a:spAutoFit/>
          </a:bodyPr>
          <a:lstStyle/>
          <a:p>
            <a:r>
              <a:rPr lang="en-GB" sz="2400" dirty="0">
                <a:solidFill>
                  <a:schemeClr val="accent1"/>
                </a:solidFill>
                <a:sym typeface="Wingdings" pitchFamily="2" charset="2"/>
              </a:rPr>
              <a:t> </a:t>
            </a:r>
            <a:r>
              <a:rPr lang="el-GR" sz="2400" dirty="0">
                <a:solidFill>
                  <a:schemeClr val="accent1"/>
                </a:solidFill>
                <a:sym typeface="Wingdings" pitchFamily="2" charset="2"/>
              </a:rPr>
              <a:t>χ</a:t>
            </a:r>
            <a:r>
              <a:rPr lang="en-GB" sz="2400" baseline="30000" dirty="0">
                <a:solidFill>
                  <a:schemeClr val="accent1"/>
                </a:solidFill>
                <a:sym typeface="Wingdings" pitchFamily="2" charset="2"/>
              </a:rPr>
              <a:t>2</a:t>
            </a:r>
            <a:endParaRPr lang="en-GB" sz="2400" dirty="0">
              <a:solidFill>
                <a:schemeClr val="accent1"/>
              </a:solidFill>
            </a:endParaRPr>
          </a:p>
        </p:txBody>
      </p:sp>
    </p:spTree>
    <p:extLst>
      <p:ext uri="{BB962C8B-B14F-4D97-AF65-F5344CB8AC3E}">
        <p14:creationId xmlns:p14="http://schemas.microsoft.com/office/powerpoint/2010/main" val="699787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30C867-8854-B94D-BD48-5B8F80B7D52C}"/>
              </a:ext>
            </a:extLst>
          </p:cNvPr>
          <p:cNvSpPr>
            <a:spLocks noGrp="1"/>
          </p:cNvSpPr>
          <p:nvPr>
            <p:ph type="title"/>
          </p:nvPr>
        </p:nvSpPr>
        <p:spPr/>
        <p:txBody>
          <a:bodyPr/>
          <a:lstStyle/>
          <a:p>
            <a:r>
              <a:rPr lang="en-GB" dirty="0"/>
              <a:t>Fitting procedure steps</a:t>
            </a:r>
          </a:p>
        </p:txBody>
      </p:sp>
      <p:sp>
        <p:nvSpPr>
          <p:cNvPr id="8" name="Content Placeholder 7">
            <a:extLst>
              <a:ext uri="{FF2B5EF4-FFF2-40B4-BE49-F238E27FC236}">
                <a16:creationId xmlns:a16="http://schemas.microsoft.com/office/drawing/2014/main" id="{11D594E1-1751-344C-BCC5-6870CF7BF70B}"/>
              </a:ext>
            </a:extLst>
          </p:cNvPr>
          <p:cNvSpPr>
            <a:spLocks noGrp="1"/>
          </p:cNvSpPr>
          <p:nvPr>
            <p:ph idx="1"/>
          </p:nvPr>
        </p:nvSpPr>
        <p:spPr>
          <a:xfrm>
            <a:off x="241737" y="1008992"/>
            <a:ext cx="5854263" cy="5838607"/>
          </a:xfrm>
        </p:spPr>
        <p:txBody>
          <a:bodyPr/>
          <a:lstStyle/>
          <a:p>
            <a:r>
              <a:rPr lang="en-GB" dirty="0"/>
              <a:t>Read in your data, usually from a file</a:t>
            </a:r>
          </a:p>
          <a:p>
            <a:pPr lvl="1"/>
            <a:r>
              <a:rPr lang="en-GB" dirty="0"/>
              <a:t>Plot to check sensible</a:t>
            </a:r>
          </a:p>
          <a:p>
            <a:pPr lvl="1"/>
            <a:r>
              <a:rPr lang="en-GB" dirty="0"/>
              <a:t>And find initial params</a:t>
            </a:r>
          </a:p>
          <a:p>
            <a:pPr lvl="1"/>
            <a:endParaRPr lang="en-GB" sz="500" dirty="0"/>
          </a:p>
          <a:p>
            <a:endParaRPr lang="en-GB" dirty="0"/>
          </a:p>
        </p:txBody>
      </p:sp>
      <p:sp>
        <p:nvSpPr>
          <p:cNvPr id="5" name="Slide Number Placeholder 4">
            <a:extLst>
              <a:ext uri="{FF2B5EF4-FFF2-40B4-BE49-F238E27FC236}">
                <a16:creationId xmlns:a16="http://schemas.microsoft.com/office/drawing/2014/main" id="{F602887D-0ED3-0744-A0A4-162071155A7D}"/>
              </a:ext>
            </a:extLst>
          </p:cNvPr>
          <p:cNvSpPr>
            <a:spLocks noGrp="1"/>
          </p:cNvSpPr>
          <p:nvPr>
            <p:ph type="sldNum" sz="quarter" idx="12"/>
          </p:nvPr>
        </p:nvSpPr>
        <p:spPr/>
        <p:txBody>
          <a:bodyPr/>
          <a:lstStyle/>
          <a:p>
            <a:fld id="{D0CD9598-3AC8-0F44-9366-CD3A2FEFAADC}" type="slidenum">
              <a:rPr lang="en-GB" smtClean="0"/>
              <a:t>15</a:t>
            </a:fld>
            <a:endParaRPr lang="en-GB"/>
          </a:p>
        </p:txBody>
      </p:sp>
      <p:sp>
        <p:nvSpPr>
          <p:cNvPr id="9" name="Subtitle 8">
            <a:extLst>
              <a:ext uri="{FF2B5EF4-FFF2-40B4-BE49-F238E27FC236}">
                <a16:creationId xmlns:a16="http://schemas.microsoft.com/office/drawing/2014/main" id="{CC4ABA29-9AAA-5446-B68F-C8D0D0DB0BF9}"/>
              </a:ext>
            </a:extLst>
          </p:cNvPr>
          <p:cNvSpPr>
            <a:spLocks noGrp="1"/>
          </p:cNvSpPr>
          <p:nvPr>
            <p:ph type="subTitle" idx="13"/>
          </p:nvPr>
        </p:nvSpPr>
        <p:spPr/>
        <p:txBody>
          <a:bodyPr>
            <a:normAutofit fontScale="92500" lnSpcReduction="20000"/>
          </a:bodyPr>
          <a:lstStyle/>
          <a:p>
            <a:endParaRPr lang="en-GB"/>
          </a:p>
        </p:txBody>
      </p:sp>
      <p:pic>
        <p:nvPicPr>
          <p:cNvPr id="3" name="Picture 2">
            <a:extLst>
              <a:ext uri="{FF2B5EF4-FFF2-40B4-BE49-F238E27FC236}">
                <a16:creationId xmlns:a16="http://schemas.microsoft.com/office/drawing/2014/main" id="{2C0C1812-9949-AB47-9CFA-3CDEC140C86D}"/>
              </a:ext>
            </a:extLst>
          </p:cNvPr>
          <p:cNvPicPr>
            <a:picLocks noChangeAspect="1"/>
          </p:cNvPicPr>
          <p:nvPr/>
        </p:nvPicPr>
        <p:blipFill>
          <a:blip r:embed="rId3"/>
          <a:stretch>
            <a:fillRect/>
          </a:stretch>
        </p:blipFill>
        <p:spPr>
          <a:xfrm>
            <a:off x="5702010" y="1044159"/>
            <a:ext cx="6074683" cy="1656732"/>
          </a:xfrm>
          <a:prstGeom prst="rect">
            <a:avLst/>
          </a:prstGeom>
        </p:spPr>
      </p:pic>
      <p:pic>
        <p:nvPicPr>
          <p:cNvPr id="10" name="Picture 9">
            <a:extLst>
              <a:ext uri="{FF2B5EF4-FFF2-40B4-BE49-F238E27FC236}">
                <a16:creationId xmlns:a16="http://schemas.microsoft.com/office/drawing/2014/main" id="{00484486-A01A-B347-A034-DE13E7CF2A76}"/>
              </a:ext>
            </a:extLst>
          </p:cNvPr>
          <p:cNvPicPr>
            <a:picLocks noChangeAspect="1"/>
          </p:cNvPicPr>
          <p:nvPr/>
        </p:nvPicPr>
        <p:blipFill>
          <a:blip r:embed="rId4"/>
          <a:stretch>
            <a:fillRect/>
          </a:stretch>
        </p:blipFill>
        <p:spPr>
          <a:xfrm>
            <a:off x="5722463" y="3003003"/>
            <a:ext cx="6054230" cy="2024894"/>
          </a:xfrm>
          <a:prstGeom prst="rect">
            <a:avLst/>
          </a:prstGeom>
        </p:spPr>
      </p:pic>
      <p:pic>
        <p:nvPicPr>
          <p:cNvPr id="11" name="Picture 10">
            <a:extLst>
              <a:ext uri="{FF2B5EF4-FFF2-40B4-BE49-F238E27FC236}">
                <a16:creationId xmlns:a16="http://schemas.microsoft.com/office/drawing/2014/main" id="{AD04E84B-BA99-E34F-8C48-31E728FEA6E7}"/>
              </a:ext>
            </a:extLst>
          </p:cNvPr>
          <p:cNvPicPr>
            <a:picLocks noChangeAspect="1"/>
          </p:cNvPicPr>
          <p:nvPr/>
        </p:nvPicPr>
        <p:blipFill>
          <a:blip r:embed="rId5"/>
          <a:stretch>
            <a:fillRect/>
          </a:stretch>
        </p:blipFill>
        <p:spPr>
          <a:xfrm>
            <a:off x="241737" y="2106360"/>
            <a:ext cx="5276998" cy="3927067"/>
          </a:xfrm>
          <a:prstGeom prst="rect">
            <a:avLst/>
          </a:prstGeom>
        </p:spPr>
      </p:pic>
      <p:pic>
        <p:nvPicPr>
          <p:cNvPr id="12" name="Picture 11">
            <a:extLst>
              <a:ext uri="{FF2B5EF4-FFF2-40B4-BE49-F238E27FC236}">
                <a16:creationId xmlns:a16="http://schemas.microsoft.com/office/drawing/2014/main" id="{E959488E-18D9-ED4B-86F3-F92CCED94B47}"/>
              </a:ext>
            </a:extLst>
          </p:cNvPr>
          <p:cNvPicPr>
            <a:picLocks noChangeAspect="1"/>
          </p:cNvPicPr>
          <p:nvPr/>
        </p:nvPicPr>
        <p:blipFill>
          <a:blip r:embed="rId6"/>
          <a:stretch>
            <a:fillRect/>
          </a:stretch>
        </p:blipFill>
        <p:spPr>
          <a:xfrm>
            <a:off x="5702010" y="5372251"/>
            <a:ext cx="6054231" cy="442993"/>
          </a:xfrm>
          <a:prstGeom prst="rect">
            <a:avLst/>
          </a:prstGeom>
        </p:spPr>
      </p:pic>
    </p:spTree>
    <p:extLst>
      <p:ext uri="{BB962C8B-B14F-4D97-AF65-F5344CB8AC3E}">
        <p14:creationId xmlns:p14="http://schemas.microsoft.com/office/powerpoint/2010/main" val="3309757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30C867-8854-B94D-BD48-5B8F80B7D52C}"/>
              </a:ext>
            </a:extLst>
          </p:cNvPr>
          <p:cNvSpPr>
            <a:spLocks noGrp="1"/>
          </p:cNvSpPr>
          <p:nvPr>
            <p:ph type="title"/>
          </p:nvPr>
        </p:nvSpPr>
        <p:spPr/>
        <p:txBody>
          <a:bodyPr/>
          <a:lstStyle/>
          <a:p>
            <a:r>
              <a:rPr lang="en-GB" dirty="0"/>
              <a:t>Fitting procedure steps</a:t>
            </a:r>
          </a:p>
        </p:txBody>
      </p:sp>
      <p:sp>
        <p:nvSpPr>
          <p:cNvPr id="8" name="Content Placeholder 7">
            <a:extLst>
              <a:ext uri="{FF2B5EF4-FFF2-40B4-BE49-F238E27FC236}">
                <a16:creationId xmlns:a16="http://schemas.microsoft.com/office/drawing/2014/main" id="{11D594E1-1751-344C-BCC5-6870CF7BF70B}"/>
              </a:ext>
            </a:extLst>
          </p:cNvPr>
          <p:cNvSpPr>
            <a:spLocks noGrp="1"/>
          </p:cNvSpPr>
          <p:nvPr>
            <p:ph idx="1"/>
          </p:nvPr>
        </p:nvSpPr>
        <p:spPr>
          <a:xfrm>
            <a:off x="241737" y="1008992"/>
            <a:ext cx="5854263" cy="5838607"/>
          </a:xfrm>
        </p:spPr>
        <p:txBody>
          <a:bodyPr/>
          <a:lstStyle/>
          <a:p>
            <a:r>
              <a:rPr lang="en-GB" dirty="0"/>
              <a:t>Read in your data, usually from a file</a:t>
            </a:r>
          </a:p>
          <a:p>
            <a:pPr lvl="1"/>
            <a:r>
              <a:rPr lang="en-GB" dirty="0"/>
              <a:t>Plot to check sensible</a:t>
            </a:r>
          </a:p>
          <a:p>
            <a:pPr lvl="1"/>
            <a:r>
              <a:rPr lang="en-GB" dirty="0"/>
              <a:t>And find initial params</a:t>
            </a:r>
          </a:p>
          <a:p>
            <a:pPr lvl="1"/>
            <a:endParaRPr lang="en-GB" sz="300" dirty="0"/>
          </a:p>
          <a:p>
            <a:r>
              <a:rPr lang="en-GB" dirty="0"/>
              <a:t>Define the necessary functions</a:t>
            </a:r>
          </a:p>
          <a:p>
            <a:pPr lvl="1"/>
            <a:r>
              <a:rPr lang="en-GB" dirty="0"/>
              <a:t>Functional form and its differential </a:t>
            </a:r>
          </a:p>
          <a:p>
            <a:pPr lvl="1"/>
            <a:r>
              <a:rPr lang="en-GB" dirty="0"/>
              <a:t>Point-by-point residuals </a:t>
            </a:r>
          </a:p>
          <a:p>
            <a:pPr lvl="1"/>
            <a:endParaRPr lang="en-GB" sz="500" dirty="0"/>
          </a:p>
          <a:p>
            <a:endParaRPr lang="en-GB" dirty="0"/>
          </a:p>
        </p:txBody>
      </p:sp>
      <p:sp>
        <p:nvSpPr>
          <p:cNvPr id="6" name="Slide Number Placeholder 4">
            <a:extLst>
              <a:ext uri="{FF2B5EF4-FFF2-40B4-BE49-F238E27FC236}">
                <a16:creationId xmlns:a16="http://schemas.microsoft.com/office/drawing/2014/main" id="{07D5EF88-635D-CF4E-8BF0-9BC1037160B8}"/>
              </a:ext>
            </a:extLst>
          </p:cNvPr>
          <p:cNvSpPr>
            <a:spLocks noGrp="1"/>
          </p:cNvSpPr>
          <p:nvPr>
            <p:ph type="sldNum" sz="quarter" idx="12"/>
          </p:nvPr>
        </p:nvSpPr>
        <p:spPr/>
        <p:txBody>
          <a:bodyPr/>
          <a:lstStyle/>
          <a:p>
            <a:r>
              <a:rPr lang="en-GB" dirty="0"/>
              <a:t>14</a:t>
            </a:r>
          </a:p>
        </p:txBody>
      </p:sp>
      <p:sp>
        <p:nvSpPr>
          <p:cNvPr id="9" name="Subtitle 8">
            <a:extLst>
              <a:ext uri="{FF2B5EF4-FFF2-40B4-BE49-F238E27FC236}">
                <a16:creationId xmlns:a16="http://schemas.microsoft.com/office/drawing/2014/main" id="{CC4ABA29-9AAA-5446-B68F-C8D0D0DB0BF9}"/>
              </a:ext>
            </a:extLst>
          </p:cNvPr>
          <p:cNvSpPr>
            <a:spLocks noGrp="1"/>
          </p:cNvSpPr>
          <p:nvPr>
            <p:ph type="subTitle" idx="13"/>
          </p:nvPr>
        </p:nvSpPr>
        <p:spPr/>
        <p:txBody>
          <a:bodyPr>
            <a:normAutofit fontScale="92500" lnSpcReduction="20000"/>
          </a:bodyPr>
          <a:lstStyle/>
          <a:p>
            <a:endParaRPr lang="en-GB"/>
          </a:p>
        </p:txBody>
      </p:sp>
      <p:pic>
        <p:nvPicPr>
          <p:cNvPr id="3" name="Picture 2">
            <a:extLst>
              <a:ext uri="{FF2B5EF4-FFF2-40B4-BE49-F238E27FC236}">
                <a16:creationId xmlns:a16="http://schemas.microsoft.com/office/drawing/2014/main" id="{280E1CE8-A2AC-F740-9B37-1E81C5520634}"/>
              </a:ext>
            </a:extLst>
          </p:cNvPr>
          <p:cNvPicPr>
            <a:picLocks noChangeAspect="1"/>
          </p:cNvPicPr>
          <p:nvPr/>
        </p:nvPicPr>
        <p:blipFill>
          <a:blip r:embed="rId3"/>
          <a:stretch>
            <a:fillRect/>
          </a:stretch>
        </p:blipFill>
        <p:spPr>
          <a:xfrm>
            <a:off x="5155757" y="3225556"/>
            <a:ext cx="6794506" cy="3374824"/>
          </a:xfrm>
          <a:prstGeom prst="rect">
            <a:avLst/>
          </a:prstGeom>
        </p:spPr>
      </p:pic>
      <p:pic>
        <p:nvPicPr>
          <p:cNvPr id="10" name="Picture 9">
            <a:extLst>
              <a:ext uri="{FF2B5EF4-FFF2-40B4-BE49-F238E27FC236}">
                <a16:creationId xmlns:a16="http://schemas.microsoft.com/office/drawing/2014/main" id="{C5A4BBDD-7B05-0D40-94F5-6BE5CEFF6E0D}"/>
              </a:ext>
            </a:extLst>
          </p:cNvPr>
          <p:cNvPicPr>
            <a:picLocks noChangeAspect="1"/>
          </p:cNvPicPr>
          <p:nvPr/>
        </p:nvPicPr>
        <p:blipFill>
          <a:blip r:embed="rId4"/>
          <a:stretch>
            <a:fillRect/>
          </a:stretch>
        </p:blipFill>
        <p:spPr>
          <a:xfrm>
            <a:off x="8632848" y="1199654"/>
            <a:ext cx="3346933" cy="1639659"/>
          </a:xfrm>
          <a:prstGeom prst="rect">
            <a:avLst/>
          </a:prstGeom>
        </p:spPr>
      </p:pic>
      <p:pic>
        <p:nvPicPr>
          <p:cNvPr id="11" name="Picture 10">
            <a:extLst>
              <a:ext uri="{FF2B5EF4-FFF2-40B4-BE49-F238E27FC236}">
                <a16:creationId xmlns:a16="http://schemas.microsoft.com/office/drawing/2014/main" id="{53E23355-943E-0F44-902A-A53A180DCE1D}"/>
              </a:ext>
            </a:extLst>
          </p:cNvPr>
          <p:cNvPicPr>
            <a:picLocks noChangeAspect="1"/>
          </p:cNvPicPr>
          <p:nvPr/>
        </p:nvPicPr>
        <p:blipFill>
          <a:blip r:embed="rId5"/>
          <a:stretch>
            <a:fillRect/>
          </a:stretch>
        </p:blipFill>
        <p:spPr>
          <a:xfrm>
            <a:off x="5155757" y="1216558"/>
            <a:ext cx="3380740" cy="1622755"/>
          </a:xfrm>
          <a:prstGeom prst="rect">
            <a:avLst/>
          </a:prstGeom>
        </p:spPr>
      </p:pic>
      <p:pic>
        <p:nvPicPr>
          <p:cNvPr id="12" name="Picture 11">
            <a:extLst>
              <a:ext uri="{FF2B5EF4-FFF2-40B4-BE49-F238E27FC236}">
                <a16:creationId xmlns:a16="http://schemas.microsoft.com/office/drawing/2014/main" id="{CA4821D5-292F-B641-8E78-29A3C21364C0}"/>
              </a:ext>
            </a:extLst>
          </p:cNvPr>
          <p:cNvPicPr>
            <a:picLocks noChangeAspect="1"/>
          </p:cNvPicPr>
          <p:nvPr/>
        </p:nvPicPr>
        <p:blipFill>
          <a:blip r:embed="rId6"/>
          <a:stretch>
            <a:fillRect/>
          </a:stretch>
        </p:blipFill>
        <p:spPr>
          <a:xfrm>
            <a:off x="10070903" y="4676729"/>
            <a:ext cx="1132548" cy="557822"/>
          </a:xfrm>
          <a:prstGeom prst="rect">
            <a:avLst/>
          </a:prstGeom>
        </p:spPr>
      </p:pic>
    </p:spTree>
    <p:extLst>
      <p:ext uri="{BB962C8B-B14F-4D97-AF65-F5344CB8AC3E}">
        <p14:creationId xmlns:p14="http://schemas.microsoft.com/office/powerpoint/2010/main" val="1530091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30C867-8854-B94D-BD48-5B8F80B7D52C}"/>
              </a:ext>
            </a:extLst>
          </p:cNvPr>
          <p:cNvSpPr>
            <a:spLocks noGrp="1"/>
          </p:cNvSpPr>
          <p:nvPr>
            <p:ph type="title"/>
          </p:nvPr>
        </p:nvSpPr>
        <p:spPr/>
        <p:txBody>
          <a:bodyPr/>
          <a:lstStyle/>
          <a:p>
            <a:r>
              <a:rPr lang="en-GB" dirty="0"/>
              <a:t>Fitting procedure steps</a:t>
            </a:r>
          </a:p>
        </p:txBody>
      </p:sp>
      <p:sp>
        <p:nvSpPr>
          <p:cNvPr id="8" name="Content Placeholder 7">
            <a:extLst>
              <a:ext uri="{FF2B5EF4-FFF2-40B4-BE49-F238E27FC236}">
                <a16:creationId xmlns:a16="http://schemas.microsoft.com/office/drawing/2014/main" id="{11D594E1-1751-344C-BCC5-6870CF7BF70B}"/>
              </a:ext>
            </a:extLst>
          </p:cNvPr>
          <p:cNvSpPr>
            <a:spLocks noGrp="1"/>
          </p:cNvSpPr>
          <p:nvPr>
            <p:ph idx="1"/>
          </p:nvPr>
        </p:nvSpPr>
        <p:spPr>
          <a:xfrm>
            <a:off x="241737" y="1008992"/>
            <a:ext cx="5854263" cy="5838607"/>
          </a:xfrm>
        </p:spPr>
        <p:txBody>
          <a:bodyPr/>
          <a:lstStyle/>
          <a:p>
            <a:r>
              <a:rPr lang="en-GB" dirty="0"/>
              <a:t>Read in your data, usually from a file</a:t>
            </a:r>
          </a:p>
          <a:p>
            <a:pPr lvl="1"/>
            <a:r>
              <a:rPr lang="en-GB" dirty="0"/>
              <a:t>Plot to check sensible</a:t>
            </a:r>
          </a:p>
          <a:p>
            <a:pPr lvl="1"/>
            <a:r>
              <a:rPr lang="en-GB" dirty="0"/>
              <a:t>And find initial params</a:t>
            </a:r>
          </a:p>
          <a:p>
            <a:pPr lvl="1"/>
            <a:endParaRPr lang="en-GB" sz="300" dirty="0"/>
          </a:p>
          <a:p>
            <a:r>
              <a:rPr lang="en-GB" dirty="0"/>
              <a:t>Define the necessary functions</a:t>
            </a:r>
          </a:p>
          <a:p>
            <a:pPr lvl="1"/>
            <a:r>
              <a:rPr lang="en-GB" dirty="0"/>
              <a:t>Functional form and its differential </a:t>
            </a:r>
          </a:p>
          <a:p>
            <a:pPr lvl="1"/>
            <a:r>
              <a:rPr lang="en-GB" dirty="0"/>
              <a:t>Point-by-point residuals </a:t>
            </a:r>
          </a:p>
          <a:p>
            <a:pPr lvl="1"/>
            <a:endParaRPr lang="en-GB" sz="300" dirty="0"/>
          </a:p>
          <a:p>
            <a:r>
              <a:rPr lang="en-GB" dirty="0"/>
              <a:t>Run </a:t>
            </a:r>
            <a:r>
              <a:rPr lang="en-GB" dirty="0" err="1">
                <a:solidFill>
                  <a:schemeClr val="accent1"/>
                </a:solidFill>
                <a:latin typeface="Courier New" panose="02070309020205020404" pitchFamily="49" charset="0"/>
                <a:cs typeface="Courier New" panose="02070309020205020404" pitchFamily="49" charset="0"/>
              </a:rPr>
              <a:t>least_squares</a:t>
            </a:r>
            <a:r>
              <a:rPr lang="en-GB" dirty="0">
                <a:solidFill>
                  <a:schemeClr val="accent1"/>
                </a:solidFill>
                <a:latin typeface="Courier New" panose="02070309020205020404" pitchFamily="49" charset="0"/>
                <a:cs typeface="Courier New" panose="02070309020205020404" pitchFamily="49" charset="0"/>
              </a:rPr>
              <a:t>()</a:t>
            </a:r>
            <a:r>
              <a:rPr lang="en-GB" dirty="0">
                <a:latin typeface="Open Sans Light" pitchFamily="2" charset="0"/>
                <a:ea typeface="Open Sans Light" pitchFamily="2" charset="0"/>
                <a:cs typeface="Open Sans Light" pitchFamily="2" charset="0"/>
              </a:rPr>
              <a:t> </a:t>
            </a:r>
            <a:r>
              <a:rPr lang="en-GB" dirty="0"/>
              <a:t>from </a:t>
            </a:r>
            <a:r>
              <a:rPr lang="en-GB" dirty="0" err="1">
                <a:solidFill>
                  <a:schemeClr val="accent1"/>
                </a:solidFill>
              </a:rPr>
              <a:t>scipy.optimize</a:t>
            </a:r>
            <a:endParaRPr lang="en-GB" dirty="0">
              <a:solidFill>
                <a:schemeClr val="accent1"/>
              </a:solidFill>
            </a:endParaRPr>
          </a:p>
          <a:p>
            <a:pPr lvl="1"/>
            <a:r>
              <a:rPr lang="en-GB" dirty="0"/>
              <a:t>Check fit succeeds and get fitted params</a:t>
            </a:r>
          </a:p>
          <a:p>
            <a:pPr lvl="1"/>
            <a:endParaRPr lang="en-GB" sz="500" dirty="0"/>
          </a:p>
          <a:p>
            <a:endParaRPr lang="en-GB" dirty="0"/>
          </a:p>
        </p:txBody>
      </p:sp>
      <p:sp>
        <p:nvSpPr>
          <p:cNvPr id="5" name="Slide Number Placeholder 4">
            <a:extLst>
              <a:ext uri="{FF2B5EF4-FFF2-40B4-BE49-F238E27FC236}">
                <a16:creationId xmlns:a16="http://schemas.microsoft.com/office/drawing/2014/main" id="{F602887D-0ED3-0744-A0A4-162071155A7D}"/>
              </a:ext>
            </a:extLst>
          </p:cNvPr>
          <p:cNvSpPr>
            <a:spLocks noGrp="1"/>
          </p:cNvSpPr>
          <p:nvPr>
            <p:ph type="sldNum" sz="quarter" idx="12"/>
          </p:nvPr>
        </p:nvSpPr>
        <p:spPr/>
        <p:txBody>
          <a:bodyPr/>
          <a:lstStyle/>
          <a:p>
            <a:r>
              <a:rPr lang="en-GB" dirty="0"/>
              <a:t>14</a:t>
            </a:r>
          </a:p>
        </p:txBody>
      </p:sp>
      <p:sp>
        <p:nvSpPr>
          <p:cNvPr id="9" name="Subtitle 8">
            <a:extLst>
              <a:ext uri="{FF2B5EF4-FFF2-40B4-BE49-F238E27FC236}">
                <a16:creationId xmlns:a16="http://schemas.microsoft.com/office/drawing/2014/main" id="{CC4ABA29-9AAA-5446-B68F-C8D0D0DB0BF9}"/>
              </a:ext>
            </a:extLst>
          </p:cNvPr>
          <p:cNvSpPr>
            <a:spLocks noGrp="1"/>
          </p:cNvSpPr>
          <p:nvPr>
            <p:ph type="subTitle" idx="13"/>
          </p:nvPr>
        </p:nvSpPr>
        <p:spPr/>
        <p:txBody>
          <a:bodyPr>
            <a:normAutofit fontScale="92500" lnSpcReduction="20000"/>
          </a:bodyPr>
          <a:lstStyle/>
          <a:p>
            <a:endParaRPr lang="en-GB"/>
          </a:p>
        </p:txBody>
      </p:sp>
      <p:pic>
        <p:nvPicPr>
          <p:cNvPr id="2" name="Picture 1">
            <a:extLst>
              <a:ext uri="{FF2B5EF4-FFF2-40B4-BE49-F238E27FC236}">
                <a16:creationId xmlns:a16="http://schemas.microsoft.com/office/drawing/2014/main" id="{D5E1DD41-3DFD-8E4E-8857-29B2EB7CDDB3}"/>
              </a:ext>
            </a:extLst>
          </p:cNvPr>
          <p:cNvPicPr>
            <a:picLocks noChangeAspect="1"/>
          </p:cNvPicPr>
          <p:nvPr/>
        </p:nvPicPr>
        <p:blipFill>
          <a:blip r:embed="rId3"/>
          <a:stretch>
            <a:fillRect/>
          </a:stretch>
        </p:blipFill>
        <p:spPr>
          <a:xfrm>
            <a:off x="6032939" y="1008991"/>
            <a:ext cx="5849694" cy="2024894"/>
          </a:xfrm>
          <a:prstGeom prst="rect">
            <a:avLst/>
          </a:prstGeom>
        </p:spPr>
      </p:pic>
      <p:pic>
        <p:nvPicPr>
          <p:cNvPr id="3" name="Picture 2">
            <a:extLst>
              <a:ext uri="{FF2B5EF4-FFF2-40B4-BE49-F238E27FC236}">
                <a16:creationId xmlns:a16="http://schemas.microsoft.com/office/drawing/2014/main" id="{3E946917-CD24-AA4A-BC95-4A67BE39171D}"/>
              </a:ext>
            </a:extLst>
          </p:cNvPr>
          <p:cNvPicPr>
            <a:picLocks noChangeAspect="1"/>
          </p:cNvPicPr>
          <p:nvPr/>
        </p:nvPicPr>
        <p:blipFill>
          <a:blip r:embed="rId4"/>
          <a:stretch>
            <a:fillRect/>
          </a:stretch>
        </p:blipFill>
        <p:spPr>
          <a:xfrm>
            <a:off x="6032939" y="3175739"/>
            <a:ext cx="5849694" cy="961313"/>
          </a:xfrm>
          <a:prstGeom prst="rect">
            <a:avLst/>
          </a:prstGeom>
        </p:spPr>
      </p:pic>
    </p:spTree>
    <p:extLst>
      <p:ext uri="{BB962C8B-B14F-4D97-AF65-F5344CB8AC3E}">
        <p14:creationId xmlns:p14="http://schemas.microsoft.com/office/powerpoint/2010/main" val="2337513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30C867-8854-B94D-BD48-5B8F80B7D52C}"/>
              </a:ext>
            </a:extLst>
          </p:cNvPr>
          <p:cNvSpPr>
            <a:spLocks noGrp="1"/>
          </p:cNvSpPr>
          <p:nvPr>
            <p:ph type="title"/>
          </p:nvPr>
        </p:nvSpPr>
        <p:spPr/>
        <p:txBody>
          <a:bodyPr/>
          <a:lstStyle/>
          <a:p>
            <a:r>
              <a:rPr lang="en-GB" dirty="0"/>
              <a:t>Fitting procedure steps</a:t>
            </a:r>
          </a:p>
        </p:txBody>
      </p:sp>
      <p:sp>
        <p:nvSpPr>
          <p:cNvPr id="8" name="Content Placeholder 7">
            <a:extLst>
              <a:ext uri="{FF2B5EF4-FFF2-40B4-BE49-F238E27FC236}">
                <a16:creationId xmlns:a16="http://schemas.microsoft.com/office/drawing/2014/main" id="{11D594E1-1751-344C-BCC5-6870CF7BF70B}"/>
              </a:ext>
            </a:extLst>
          </p:cNvPr>
          <p:cNvSpPr>
            <a:spLocks noGrp="1"/>
          </p:cNvSpPr>
          <p:nvPr>
            <p:ph idx="1"/>
          </p:nvPr>
        </p:nvSpPr>
        <p:spPr>
          <a:xfrm>
            <a:off x="241737" y="1008992"/>
            <a:ext cx="5854263" cy="5838607"/>
          </a:xfrm>
        </p:spPr>
        <p:txBody>
          <a:bodyPr/>
          <a:lstStyle/>
          <a:p>
            <a:r>
              <a:rPr lang="en-GB" dirty="0"/>
              <a:t>Read in your data, usually from a file</a:t>
            </a:r>
          </a:p>
          <a:p>
            <a:pPr lvl="1"/>
            <a:r>
              <a:rPr lang="en-GB" dirty="0"/>
              <a:t>Plot to check sensible</a:t>
            </a:r>
          </a:p>
          <a:p>
            <a:pPr lvl="1"/>
            <a:r>
              <a:rPr lang="en-GB" dirty="0"/>
              <a:t>And find initial params</a:t>
            </a:r>
          </a:p>
          <a:p>
            <a:pPr lvl="1"/>
            <a:endParaRPr lang="en-GB" sz="300" dirty="0"/>
          </a:p>
          <a:p>
            <a:r>
              <a:rPr lang="en-GB" dirty="0"/>
              <a:t>Define the necessary functions</a:t>
            </a:r>
          </a:p>
          <a:p>
            <a:pPr lvl="1"/>
            <a:r>
              <a:rPr lang="en-GB" dirty="0"/>
              <a:t>Functional form and its differential </a:t>
            </a:r>
          </a:p>
          <a:p>
            <a:pPr lvl="1"/>
            <a:r>
              <a:rPr lang="en-GB" dirty="0"/>
              <a:t>Point-by-point residuals </a:t>
            </a:r>
          </a:p>
          <a:p>
            <a:pPr lvl="1"/>
            <a:endParaRPr lang="en-GB" sz="300" dirty="0"/>
          </a:p>
          <a:p>
            <a:r>
              <a:rPr lang="en-GB" dirty="0"/>
              <a:t>Run </a:t>
            </a:r>
            <a:r>
              <a:rPr lang="en-GB" dirty="0" err="1">
                <a:solidFill>
                  <a:schemeClr val="accent1"/>
                </a:solidFill>
                <a:latin typeface="Courier New" panose="02070309020205020404" pitchFamily="49" charset="0"/>
                <a:cs typeface="Courier New" panose="02070309020205020404" pitchFamily="49" charset="0"/>
              </a:rPr>
              <a:t>least_squares</a:t>
            </a:r>
            <a:r>
              <a:rPr lang="en-GB" dirty="0">
                <a:solidFill>
                  <a:schemeClr val="accent1"/>
                </a:solidFill>
                <a:latin typeface="Courier New" panose="02070309020205020404" pitchFamily="49" charset="0"/>
                <a:cs typeface="Courier New" panose="02070309020205020404" pitchFamily="49" charset="0"/>
              </a:rPr>
              <a:t>()</a:t>
            </a:r>
            <a:r>
              <a:rPr lang="en-GB" dirty="0">
                <a:latin typeface="Open Sans Light" pitchFamily="2" charset="0"/>
                <a:ea typeface="Open Sans Light" pitchFamily="2" charset="0"/>
                <a:cs typeface="Open Sans Light" pitchFamily="2" charset="0"/>
              </a:rPr>
              <a:t> </a:t>
            </a:r>
            <a:r>
              <a:rPr lang="en-GB" dirty="0"/>
              <a:t>from </a:t>
            </a:r>
            <a:r>
              <a:rPr lang="en-GB" dirty="0" err="1">
                <a:solidFill>
                  <a:schemeClr val="accent1"/>
                </a:solidFill>
              </a:rPr>
              <a:t>scipy.optimize</a:t>
            </a:r>
            <a:endParaRPr lang="en-GB" dirty="0">
              <a:solidFill>
                <a:schemeClr val="accent1"/>
              </a:solidFill>
            </a:endParaRPr>
          </a:p>
          <a:p>
            <a:pPr lvl="1"/>
            <a:r>
              <a:rPr lang="en-GB" dirty="0"/>
              <a:t>Check fit succeeds and get fitted params</a:t>
            </a:r>
          </a:p>
          <a:p>
            <a:pPr lvl="1"/>
            <a:endParaRPr lang="en-GB" sz="300" dirty="0"/>
          </a:p>
          <a:p>
            <a:r>
              <a:rPr lang="en-GB" dirty="0"/>
              <a:t>Calculate </a:t>
            </a:r>
            <a:r>
              <a:rPr lang="el-GR" dirty="0"/>
              <a:t>χ</a:t>
            </a:r>
            <a:r>
              <a:rPr lang="en-GB" baseline="30000" dirty="0"/>
              <a:t>2</a:t>
            </a:r>
            <a:r>
              <a:rPr lang="en-GB" dirty="0"/>
              <a:t> test statistic to check fit is good</a:t>
            </a:r>
            <a:endParaRPr lang="en-GB" baseline="30000" dirty="0"/>
          </a:p>
          <a:p>
            <a:pPr lvl="1"/>
            <a:r>
              <a:rPr lang="en-GB" dirty="0"/>
              <a:t>0.25 &lt; </a:t>
            </a:r>
            <a:r>
              <a:rPr lang="el-GR" dirty="0"/>
              <a:t>χ</a:t>
            </a:r>
            <a:r>
              <a:rPr lang="en-GB" baseline="30000" dirty="0"/>
              <a:t>2</a:t>
            </a:r>
            <a:r>
              <a:rPr lang="en-GB" dirty="0"/>
              <a:t>/NDF &lt; 4 and/or </a:t>
            </a:r>
            <a:r>
              <a:rPr lang="el-GR" dirty="0"/>
              <a:t>χ</a:t>
            </a:r>
            <a:r>
              <a:rPr lang="en-GB" baseline="30000" dirty="0"/>
              <a:t>2</a:t>
            </a:r>
            <a:r>
              <a:rPr lang="en-GB" dirty="0"/>
              <a:t> prob &gt; 0.05</a:t>
            </a:r>
          </a:p>
          <a:p>
            <a:pPr lvl="1"/>
            <a:endParaRPr lang="en-GB" sz="500" dirty="0"/>
          </a:p>
        </p:txBody>
      </p:sp>
      <p:sp>
        <p:nvSpPr>
          <p:cNvPr id="5" name="Slide Number Placeholder 4">
            <a:extLst>
              <a:ext uri="{FF2B5EF4-FFF2-40B4-BE49-F238E27FC236}">
                <a16:creationId xmlns:a16="http://schemas.microsoft.com/office/drawing/2014/main" id="{F602887D-0ED3-0744-A0A4-162071155A7D}"/>
              </a:ext>
            </a:extLst>
          </p:cNvPr>
          <p:cNvSpPr>
            <a:spLocks noGrp="1"/>
          </p:cNvSpPr>
          <p:nvPr>
            <p:ph type="sldNum" sz="quarter" idx="12"/>
          </p:nvPr>
        </p:nvSpPr>
        <p:spPr/>
        <p:txBody>
          <a:bodyPr/>
          <a:lstStyle/>
          <a:p>
            <a:r>
              <a:rPr lang="en-GB" dirty="0"/>
              <a:t>14</a:t>
            </a:r>
          </a:p>
        </p:txBody>
      </p:sp>
      <p:sp>
        <p:nvSpPr>
          <p:cNvPr id="9" name="Subtitle 8">
            <a:extLst>
              <a:ext uri="{FF2B5EF4-FFF2-40B4-BE49-F238E27FC236}">
                <a16:creationId xmlns:a16="http://schemas.microsoft.com/office/drawing/2014/main" id="{CC4ABA29-9AAA-5446-B68F-C8D0D0DB0BF9}"/>
              </a:ext>
            </a:extLst>
          </p:cNvPr>
          <p:cNvSpPr>
            <a:spLocks noGrp="1"/>
          </p:cNvSpPr>
          <p:nvPr>
            <p:ph type="subTitle" idx="13"/>
          </p:nvPr>
        </p:nvSpPr>
        <p:spPr/>
        <p:txBody>
          <a:bodyPr>
            <a:normAutofit fontScale="92500" lnSpcReduction="20000"/>
          </a:bodyPr>
          <a:lstStyle/>
          <a:p>
            <a:endParaRPr lang="en-GB"/>
          </a:p>
        </p:txBody>
      </p:sp>
      <p:pic>
        <p:nvPicPr>
          <p:cNvPr id="2" name="Picture 1">
            <a:extLst>
              <a:ext uri="{FF2B5EF4-FFF2-40B4-BE49-F238E27FC236}">
                <a16:creationId xmlns:a16="http://schemas.microsoft.com/office/drawing/2014/main" id="{70F06663-F04B-094C-B7BA-8145FC7308BB}"/>
              </a:ext>
            </a:extLst>
          </p:cNvPr>
          <p:cNvPicPr>
            <a:picLocks noChangeAspect="1"/>
          </p:cNvPicPr>
          <p:nvPr/>
        </p:nvPicPr>
        <p:blipFill>
          <a:blip r:embed="rId3"/>
          <a:stretch>
            <a:fillRect/>
          </a:stretch>
        </p:blipFill>
        <p:spPr>
          <a:xfrm>
            <a:off x="5832814" y="1008991"/>
            <a:ext cx="6117449" cy="4443982"/>
          </a:xfrm>
          <a:prstGeom prst="rect">
            <a:avLst/>
          </a:prstGeom>
        </p:spPr>
      </p:pic>
    </p:spTree>
    <p:extLst>
      <p:ext uri="{BB962C8B-B14F-4D97-AF65-F5344CB8AC3E}">
        <p14:creationId xmlns:p14="http://schemas.microsoft.com/office/powerpoint/2010/main" val="1078923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30C867-8854-B94D-BD48-5B8F80B7D52C}"/>
              </a:ext>
            </a:extLst>
          </p:cNvPr>
          <p:cNvSpPr>
            <a:spLocks noGrp="1"/>
          </p:cNvSpPr>
          <p:nvPr>
            <p:ph type="title"/>
          </p:nvPr>
        </p:nvSpPr>
        <p:spPr/>
        <p:txBody>
          <a:bodyPr/>
          <a:lstStyle/>
          <a:p>
            <a:r>
              <a:rPr lang="en-GB" dirty="0"/>
              <a:t>Fitting procedure steps</a:t>
            </a:r>
          </a:p>
        </p:txBody>
      </p:sp>
      <p:sp>
        <p:nvSpPr>
          <p:cNvPr id="8" name="Content Placeholder 7">
            <a:extLst>
              <a:ext uri="{FF2B5EF4-FFF2-40B4-BE49-F238E27FC236}">
                <a16:creationId xmlns:a16="http://schemas.microsoft.com/office/drawing/2014/main" id="{11D594E1-1751-344C-BCC5-6870CF7BF70B}"/>
              </a:ext>
            </a:extLst>
          </p:cNvPr>
          <p:cNvSpPr>
            <a:spLocks noGrp="1"/>
          </p:cNvSpPr>
          <p:nvPr>
            <p:ph idx="1"/>
          </p:nvPr>
        </p:nvSpPr>
        <p:spPr>
          <a:xfrm>
            <a:off x="241737" y="1008992"/>
            <a:ext cx="5854263" cy="5838607"/>
          </a:xfrm>
        </p:spPr>
        <p:txBody>
          <a:bodyPr/>
          <a:lstStyle/>
          <a:p>
            <a:r>
              <a:rPr lang="en-GB" dirty="0"/>
              <a:t>Read in your data, usually from a file</a:t>
            </a:r>
          </a:p>
          <a:p>
            <a:pPr lvl="1"/>
            <a:r>
              <a:rPr lang="en-GB" dirty="0"/>
              <a:t>Plot to check sensible</a:t>
            </a:r>
          </a:p>
          <a:p>
            <a:pPr lvl="1"/>
            <a:r>
              <a:rPr lang="en-GB" dirty="0"/>
              <a:t>And find initial params</a:t>
            </a:r>
          </a:p>
          <a:p>
            <a:pPr lvl="1"/>
            <a:endParaRPr lang="en-GB" sz="300" dirty="0"/>
          </a:p>
          <a:p>
            <a:r>
              <a:rPr lang="en-GB" dirty="0"/>
              <a:t>Define the necessary functions</a:t>
            </a:r>
          </a:p>
          <a:p>
            <a:pPr lvl="1"/>
            <a:r>
              <a:rPr lang="en-GB" dirty="0"/>
              <a:t>Functional form and its differential </a:t>
            </a:r>
          </a:p>
          <a:p>
            <a:pPr lvl="1"/>
            <a:r>
              <a:rPr lang="en-GB" dirty="0"/>
              <a:t>Point-by-point residuals </a:t>
            </a:r>
          </a:p>
          <a:p>
            <a:pPr lvl="1"/>
            <a:endParaRPr lang="en-GB" sz="300" dirty="0"/>
          </a:p>
          <a:p>
            <a:r>
              <a:rPr lang="en-GB" dirty="0"/>
              <a:t>Run </a:t>
            </a:r>
            <a:r>
              <a:rPr lang="en-GB" dirty="0" err="1">
                <a:solidFill>
                  <a:schemeClr val="accent1"/>
                </a:solidFill>
                <a:latin typeface="Courier New" panose="02070309020205020404" pitchFamily="49" charset="0"/>
                <a:cs typeface="Courier New" panose="02070309020205020404" pitchFamily="49" charset="0"/>
              </a:rPr>
              <a:t>least_squares</a:t>
            </a:r>
            <a:r>
              <a:rPr lang="en-GB" dirty="0">
                <a:solidFill>
                  <a:schemeClr val="accent1"/>
                </a:solidFill>
                <a:latin typeface="Courier New" panose="02070309020205020404" pitchFamily="49" charset="0"/>
                <a:cs typeface="Courier New" panose="02070309020205020404" pitchFamily="49" charset="0"/>
              </a:rPr>
              <a:t>()</a:t>
            </a:r>
            <a:r>
              <a:rPr lang="en-GB" dirty="0"/>
              <a:t> from </a:t>
            </a:r>
            <a:r>
              <a:rPr lang="en-GB" dirty="0" err="1">
                <a:solidFill>
                  <a:schemeClr val="accent1"/>
                </a:solidFill>
              </a:rPr>
              <a:t>scipy.optimize</a:t>
            </a:r>
            <a:endParaRPr lang="en-GB" dirty="0">
              <a:solidFill>
                <a:schemeClr val="accent1"/>
              </a:solidFill>
            </a:endParaRPr>
          </a:p>
          <a:p>
            <a:pPr lvl="1"/>
            <a:r>
              <a:rPr lang="en-GB" dirty="0"/>
              <a:t>Check fit succeeds and get fitted params</a:t>
            </a:r>
          </a:p>
          <a:p>
            <a:pPr lvl="1"/>
            <a:endParaRPr lang="en-GB" sz="300" dirty="0"/>
          </a:p>
          <a:p>
            <a:r>
              <a:rPr lang="en-GB" dirty="0"/>
              <a:t>Calculate </a:t>
            </a:r>
            <a:r>
              <a:rPr lang="el-GR" dirty="0"/>
              <a:t>χ</a:t>
            </a:r>
            <a:r>
              <a:rPr lang="en-GB" baseline="30000" dirty="0"/>
              <a:t>2</a:t>
            </a:r>
            <a:r>
              <a:rPr lang="en-GB" dirty="0"/>
              <a:t> test statistic to check fit is good</a:t>
            </a:r>
            <a:endParaRPr lang="en-GB" baseline="30000" dirty="0"/>
          </a:p>
          <a:p>
            <a:pPr lvl="1"/>
            <a:r>
              <a:rPr lang="en-GB" dirty="0"/>
              <a:t>0.25 &lt; </a:t>
            </a:r>
            <a:r>
              <a:rPr lang="el-GR" dirty="0"/>
              <a:t>χ</a:t>
            </a:r>
            <a:r>
              <a:rPr lang="en-GB" baseline="30000" dirty="0"/>
              <a:t>2</a:t>
            </a:r>
            <a:r>
              <a:rPr lang="en-GB" dirty="0"/>
              <a:t>/NDF &lt; 4 and/or </a:t>
            </a:r>
            <a:r>
              <a:rPr lang="el-GR" dirty="0"/>
              <a:t>χ</a:t>
            </a:r>
            <a:r>
              <a:rPr lang="en-GB" baseline="30000" dirty="0"/>
              <a:t>2</a:t>
            </a:r>
            <a:r>
              <a:rPr lang="en-GB" dirty="0"/>
              <a:t> prob &gt; 0.05</a:t>
            </a:r>
          </a:p>
          <a:p>
            <a:pPr lvl="1"/>
            <a:endParaRPr lang="en-GB" sz="300" dirty="0"/>
          </a:p>
          <a:p>
            <a:r>
              <a:rPr lang="en-GB" dirty="0"/>
              <a:t>Calculate parameter errors from Jacobian</a:t>
            </a:r>
          </a:p>
          <a:p>
            <a:pPr lvl="1"/>
            <a:r>
              <a:rPr lang="en-GB" dirty="0"/>
              <a:t>Print best-fit parameters and associated error </a:t>
            </a:r>
          </a:p>
          <a:p>
            <a:pPr lvl="1"/>
            <a:endParaRPr lang="en-GB" sz="300" dirty="0"/>
          </a:p>
          <a:p>
            <a:endParaRPr lang="en-GB" dirty="0"/>
          </a:p>
        </p:txBody>
      </p:sp>
      <p:sp>
        <p:nvSpPr>
          <p:cNvPr id="5" name="Slide Number Placeholder 4">
            <a:extLst>
              <a:ext uri="{FF2B5EF4-FFF2-40B4-BE49-F238E27FC236}">
                <a16:creationId xmlns:a16="http://schemas.microsoft.com/office/drawing/2014/main" id="{F602887D-0ED3-0744-A0A4-162071155A7D}"/>
              </a:ext>
            </a:extLst>
          </p:cNvPr>
          <p:cNvSpPr>
            <a:spLocks noGrp="1"/>
          </p:cNvSpPr>
          <p:nvPr>
            <p:ph type="sldNum" sz="quarter" idx="12"/>
          </p:nvPr>
        </p:nvSpPr>
        <p:spPr/>
        <p:txBody>
          <a:bodyPr/>
          <a:lstStyle/>
          <a:p>
            <a:r>
              <a:rPr lang="en-GB" dirty="0"/>
              <a:t>14</a:t>
            </a:r>
          </a:p>
        </p:txBody>
      </p:sp>
      <p:sp>
        <p:nvSpPr>
          <p:cNvPr id="9" name="Subtitle 8">
            <a:extLst>
              <a:ext uri="{FF2B5EF4-FFF2-40B4-BE49-F238E27FC236}">
                <a16:creationId xmlns:a16="http://schemas.microsoft.com/office/drawing/2014/main" id="{CC4ABA29-9AAA-5446-B68F-C8D0D0DB0BF9}"/>
              </a:ext>
            </a:extLst>
          </p:cNvPr>
          <p:cNvSpPr>
            <a:spLocks noGrp="1"/>
          </p:cNvSpPr>
          <p:nvPr>
            <p:ph type="subTitle" idx="13"/>
          </p:nvPr>
        </p:nvSpPr>
        <p:spPr/>
        <p:txBody>
          <a:bodyPr>
            <a:normAutofit fontScale="92500" lnSpcReduction="20000"/>
          </a:bodyPr>
          <a:lstStyle/>
          <a:p>
            <a:endParaRPr lang="en-GB"/>
          </a:p>
        </p:txBody>
      </p:sp>
      <p:pic>
        <p:nvPicPr>
          <p:cNvPr id="2" name="Picture 1">
            <a:extLst>
              <a:ext uri="{FF2B5EF4-FFF2-40B4-BE49-F238E27FC236}">
                <a16:creationId xmlns:a16="http://schemas.microsoft.com/office/drawing/2014/main" id="{A4CB2CEB-F134-9240-BE4A-D644FB907310}"/>
              </a:ext>
            </a:extLst>
          </p:cNvPr>
          <p:cNvPicPr>
            <a:picLocks noChangeAspect="1"/>
          </p:cNvPicPr>
          <p:nvPr/>
        </p:nvPicPr>
        <p:blipFill>
          <a:blip r:embed="rId3"/>
          <a:stretch>
            <a:fillRect/>
          </a:stretch>
        </p:blipFill>
        <p:spPr>
          <a:xfrm>
            <a:off x="6185473" y="1271520"/>
            <a:ext cx="5152231" cy="2384875"/>
          </a:xfrm>
          <a:prstGeom prst="rect">
            <a:avLst/>
          </a:prstGeom>
        </p:spPr>
      </p:pic>
      <p:pic>
        <p:nvPicPr>
          <p:cNvPr id="3" name="Picture 2">
            <a:extLst>
              <a:ext uri="{FF2B5EF4-FFF2-40B4-BE49-F238E27FC236}">
                <a16:creationId xmlns:a16="http://schemas.microsoft.com/office/drawing/2014/main" id="{22755045-8B94-E94B-91ED-8E7CCA509DFA}"/>
              </a:ext>
            </a:extLst>
          </p:cNvPr>
          <p:cNvPicPr>
            <a:picLocks noChangeAspect="1"/>
          </p:cNvPicPr>
          <p:nvPr/>
        </p:nvPicPr>
        <p:blipFill>
          <a:blip r:embed="rId4"/>
          <a:stretch>
            <a:fillRect/>
          </a:stretch>
        </p:blipFill>
        <p:spPr>
          <a:xfrm>
            <a:off x="6185473" y="4220212"/>
            <a:ext cx="5242226" cy="1484922"/>
          </a:xfrm>
          <a:prstGeom prst="rect">
            <a:avLst/>
          </a:prstGeom>
        </p:spPr>
      </p:pic>
    </p:spTree>
    <p:extLst>
      <p:ext uri="{BB962C8B-B14F-4D97-AF65-F5344CB8AC3E}">
        <p14:creationId xmlns:p14="http://schemas.microsoft.com/office/powerpoint/2010/main" val="266209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754E4-C358-784F-8069-76393BF9BEF4}"/>
              </a:ext>
            </a:extLst>
          </p:cNvPr>
          <p:cNvSpPr>
            <a:spLocks noGrp="1"/>
          </p:cNvSpPr>
          <p:nvPr>
            <p:ph type="ctrTitle"/>
          </p:nvPr>
        </p:nvSpPr>
        <p:spPr/>
        <p:txBody>
          <a:bodyPr/>
          <a:lstStyle/>
          <a:p>
            <a:r>
              <a:rPr lang="en-GB" dirty="0"/>
              <a:t>Introduction to Computational Physics (PHYS105)</a:t>
            </a:r>
          </a:p>
        </p:txBody>
      </p:sp>
      <p:sp>
        <p:nvSpPr>
          <p:cNvPr id="3" name="Subtitle 2">
            <a:extLst>
              <a:ext uri="{FF2B5EF4-FFF2-40B4-BE49-F238E27FC236}">
                <a16:creationId xmlns:a16="http://schemas.microsoft.com/office/drawing/2014/main" id="{C80D0614-3A4F-1C46-AF4A-848AB2F2AF08}"/>
              </a:ext>
            </a:extLst>
          </p:cNvPr>
          <p:cNvSpPr>
            <a:spLocks noGrp="1"/>
          </p:cNvSpPr>
          <p:nvPr>
            <p:ph type="subTitle" idx="1"/>
          </p:nvPr>
        </p:nvSpPr>
        <p:spPr>
          <a:xfrm>
            <a:off x="1345325" y="2559631"/>
            <a:ext cx="9144000" cy="423425"/>
          </a:xfrm>
        </p:spPr>
        <p:txBody>
          <a:bodyPr/>
          <a:lstStyle/>
          <a:p>
            <a:r>
              <a:rPr lang="en-GB" dirty="0"/>
              <a:t>Lecture 11: Modules and Fitting Revisited</a:t>
            </a:r>
          </a:p>
        </p:txBody>
      </p:sp>
      <p:sp>
        <p:nvSpPr>
          <p:cNvPr id="4" name="Text Placeholder 3">
            <a:extLst>
              <a:ext uri="{FF2B5EF4-FFF2-40B4-BE49-F238E27FC236}">
                <a16:creationId xmlns:a16="http://schemas.microsoft.com/office/drawing/2014/main" id="{6B4C1045-50D8-AD48-8209-294231460795}"/>
              </a:ext>
            </a:extLst>
          </p:cNvPr>
          <p:cNvSpPr>
            <a:spLocks noGrp="1"/>
          </p:cNvSpPr>
          <p:nvPr>
            <p:ph type="body" sz="quarter" idx="10"/>
          </p:nvPr>
        </p:nvSpPr>
        <p:spPr>
          <a:xfrm>
            <a:off x="3415863" y="3773636"/>
            <a:ext cx="5002924" cy="818242"/>
          </a:xfrm>
        </p:spPr>
        <p:txBody>
          <a:bodyPr>
            <a:normAutofit/>
          </a:bodyPr>
          <a:lstStyle/>
          <a:p>
            <a:r>
              <a:rPr lang="en-GB" dirty="0"/>
              <a:t>Carl Gwilliam</a:t>
            </a:r>
          </a:p>
          <a:p>
            <a:r>
              <a:rPr lang="en-GB" dirty="0"/>
              <a:t>(</a:t>
            </a:r>
            <a:r>
              <a:rPr lang="en-GB" dirty="0" err="1"/>
              <a:t>C.Gwilliam@liverpool.ac.uk</a:t>
            </a:r>
            <a:r>
              <a:rPr lang="en-GB" dirty="0"/>
              <a:t>)</a:t>
            </a:r>
          </a:p>
        </p:txBody>
      </p:sp>
      <p:sp>
        <p:nvSpPr>
          <p:cNvPr id="5" name="TextBox 4">
            <a:extLst>
              <a:ext uri="{FF2B5EF4-FFF2-40B4-BE49-F238E27FC236}">
                <a16:creationId xmlns:a16="http://schemas.microsoft.com/office/drawing/2014/main" id="{B613C28D-2DA4-57E8-D98B-28D806E5717B}"/>
              </a:ext>
            </a:extLst>
          </p:cNvPr>
          <p:cNvSpPr txBox="1"/>
          <p:nvPr/>
        </p:nvSpPr>
        <p:spPr>
          <a:xfrm>
            <a:off x="3164007" y="5906700"/>
            <a:ext cx="5506636" cy="646331"/>
          </a:xfrm>
          <a:prstGeom prst="rect">
            <a:avLst/>
          </a:prstGeom>
          <a:noFill/>
        </p:spPr>
        <p:txBody>
          <a:bodyPr wrap="none" rtlCol="0">
            <a:spAutoFit/>
          </a:bodyPr>
          <a:lstStyle/>
          <a:p>
            <a:r>
              <a:rPr lang="en-GB" sz="3600" dirty="0">
                <a:latin typeface="Open Sans Light" pitchFamily="2" charset="0"/>
                <a:ea typeface="Open Sans Light" pitchFamily="2" charset="0"/>
                <a:cs typeface="Open Sans Light" pitchFamily="2" charset="0"/>
              </a:rPr>
              <a:t>Attendance code: 908651</a:t>
            </a:r>
          </a:p>
        </p:txBody>
      </p:sp>
    </p:spTree>
    <p:extLst>
      <p:ext uri="{BB962C8B-B14F-4D97-AF65-F5344CB8AC3E}">
        <p14:creationId xmlns:p14="http://schemas.microsoft.com/office/powerpoint/2010/main" val="4042483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4A58EAA-C1D2-0D4F-8164-C6CFE515EB65}"/>
              </a:ext>
            </a:extLst>
          </p:cNvPr>
          <p:cNvGrpSpPr/>
          <p:nvPr/>
        </p:nvGrpSpPr>
        <p:grpSpPr>
          <a:xfrm>
            <a:off x="6717474" y="853763"/>
            <a:ext cx="4853053" cy="5726974"/>
            <a:chOff x="6623689" y="292298"/>
            <a:chExt cx="4853053" cy="5726974"/>
          </a:xfrm>
        </p:grpSpPr>
        <p:pic>
          <p:nvPicPr>
            <p:cNvPr id="2" name="Picture 1">
              <a:extLst>
                <a:ext uri="{FF2B5EF4-FFF2-40B4-BE49-F238E27FC236}">
                  <a16:creationId xmlns:a16="http://schemas.microsoft.com/office/drawing/2014/main" id="{AD45EE92-8999-C94E-B849-CFAA8717ED41}"/>
                </a:ext>
              </a:extLst>
            </p:cNvPr>
            <p:cNvPicPr>
              <a:picLocks noChangeAspect="1"/>
            </p:cNvPicPr>
            <p:nvPr/>
          </p:nvPicPr>
          <p:blipFill>
            <a:blip r:embed="rId3"/>
            <a:stretch>
              <a:fillRect/>
            </a:stretch>
          </p:blipFill>
          <p:spPr>
            <a:xfrm>
              <a:off x="6623689" y="292298"/>
              <a:ext cx="4853053" cy="5726974"/>
            </a:xfrm>
            <a:prstGeom prst="rect">
              <a:avLst/>
            </a:prstGeom>
          </p:spPr>
        </p:pic>
        <p:sp>
          <p:nvSpPr>
            <p:cNvPr id="3" name="TextBox 2">
              <a:extLst>
                <a:ext uri="{FF2B5EF4-FFF2-40B4-BE49-F238E27FC236}">
                  <a16:creationId xmlns:a16="http://schemas.microsoft.com/office/drawing/2014/main" id="{BD69EA5F-E53C-5F4A-AD86-FAF0F13284C6}"/>
                </a:ext>
              </a:extLst>
            </p:cNvPr>
            <p:cNvSpPr txBox="1"/>
            <p:nvPr/>
          </p:nvSpPr>
          <p:spPr>
            <a:xfrm>
              <a:off x="7755898" y="5283434"/>
              <a:ext cx="3542958" cy="338554"/>
            </a:xfrm>
            <a:prstGeom prst="rect">
              <a:avLst/>
            </a:prstGeom>
            <a:noFill/>
          </p:spPr>
          <p:txBody>
            <a:bodyPr wrap="none" rtlCol="0">
              <a:spAutoFit/>
            </a:bodyPr>
            <a:lstStyle/>
            <a:p>
              <a:r>
                <a:rPr lang="en-GB" sz="1600" dirty="0">
                  <a:solidFill>
                    <a:schemeClr val="accent1"/>
                  </a:solidFill>
                  <a:latin typeface="Open Sans Light" pitchFamily="2" charset="0"/>
                </a:rPr>
                <a:t>Note: no line connecting data points</a:t>
              </a:r>
            </a:p>
          </p:txBody>
        </p:sp>
      </p:grpSp>
      <p:sp>
        <p:nvSpPr>
          <p:cNvPr id="7" name="Title 6">
            <a:extLst>
              <a:ext uri="{FF2B5EF4-FFF2-40B4-BE49-F238E27FC236}">
                <a16:creationId xmlns:a16="http://schemas.microsoft.com/office/drawing/2014/main" id="{0230C867-8854-B94D-BD48-5B8F80B7D52C}"/>
              </a:ext>
            </a:extLst>
          </p:cNvPr>
          <p:cNvSpPr>
            <a:spLocks noGrp="1"/>
          </p:cNvSpPr>
          <p:nvPr>
            <p:ph type="title"/>
          </p:nvPr>
        </p:nvSpPr>
        <p:spPr/>
        <p:txBody>
          <a:bodyPr/>
          <a:lstStyle/>
          <a:p>
            <a:r>
              <a:rPr lang="en-GB" dirty="0"/>
              <a:t>Fitting procedure steps</a:t>
            </a:r>
          </a:p>
        </p:txBody>
      </p:sp>
      <p:sp>
        <p:nvSpPr>
          <p:cNvPr id="8" name="Content Placeholder 7">
            <a:extLst>
              <a:ext uri="{FF2B5EF4-FFF2-40B4-BE49-F238E27FC236}">
                <a16:creationId xmlns:a16="http://schemas.microsoft.com/office/drawing/2014/main" id="{11D594E1-1751-344C-BCC5-6870CF7BF70B}"/>
              </a:ext>
            </a:extLst>
          </p:cNvPr>
          <p:cNvSpPr>
            <a:spLocks noGrp="1"/>
          </p:cNvSpPr>
          <p:nvPr>
            <p:ph idx="1"/>
          </p:nvPr>
        </p:nvSpPr>
        <p:spPr>
          <a:xfrm>
            <a:off x="241737" y="1008992"/>
            <a:ext cx="11750564" cy="5838607"/>
          </a:xfrm>
        </p:spPr>
        <p:txBody>
          <a:bodyPr/>
          <a:lstStyle/>
          <a:p>
            <a:r>
              <a:rPr lang="en-GB" dirty="0"/>
              <a:t>Read in your data, usually from a file</a:t>
            </a:r>
          </a:p>
          <a:p>
            <a:pPr lvl="1"/>
            <a:r>
              <a:rPr lang="en-GB" dirty="0"/>
              <a:t>Plot to check sensible</a:t>
            </a:r>
          </a:p>
          <a:p>
            <a:pPr lvl="1"/>
            <a:r>
              <a:rPr lang="en-GB" dirty="0"/>
              <a:t>And find initial params</a:t>
            </a:r>
          </a:p>
          <a:p>
            <a:pPr lvl="1"/>
            <a:endParaRPr lang="en-GB" sz="300" dirty="0"/>
          </a:p>
          <a:p>
            <a:r>
              <a:rPr lang="en-GB" dirty="0"/>
              <a:t>Define the necessary functions</a:t>
            </a:r>
          </a:p>
          <a:p>
            <a:pPr lvl="1"/>
            <a:r>
              <a:rPr lang="en-GB" dirty="0"/>
              <a:t>Functional form and its differential </a:t>
            </a:r>
          </a:p>
          <a:p>
            <a:pPr lvl="1"/>
            <a:r>
              <a:rPr lang="en-GB" dirty="0"/>
              <a:t>Point-by-point residuals </a:t>
            </a:r>
          </a:p>
          <a:p>
            <a:pPr lvl="1"/>
            <a:endParaRPr lang="en-GB" sz="300" dirty="0"/>
          </a:p>
          <a:p>
            <a:r>
              <a:rPr lang="en-GB" dirty="0"/>
              <a:t>Run </a:t>
            </a:r>
            <a:r>
              <a:rPr lang="en-GB" dirty="0" err="1">
                <a:solidFill>
                  <a:schemeClr val="accent1"/>
                </a:solidFill>
                <a:latin typeface="Courier New" panose="02070309020205020404" pitchFamily="49" charset="0"/>
                <a:cs typeface="Courier New" panose="02070309020205020404" pitchFamily="49" charset="0"/>
              </a:rPr>
              <a:t>least_squares</a:t>
            </a:r>
            <a:r>
              <a:rPr lang="en-GB" dirty="0">
                <a:solidFill>
                  <a:schemeClr val="accent1"/>
                </a:solidFill>
                <a:latin typeface="Courier New" panose="02070309020205020404" pitchFamily="49" charset="0"/>
                <a:cs typeface="Courier New" panose="02070309020205020404" pitchFamily="49" charset="0"/>
              </a:rPr>
              <a:t>()</a:t>
            </a:r>
            <a:r>
              <a:rPr lang="en-GB" dirty="0"/>
              <a:t> from </a:t>
            </a:r>
            <a:r>
              <a:rPr lang="en-GB" dirty="0" err="1">
                <a:solidFill>
                  <a:schemeClr val="accent1"/>
                </a:solidFill>
              </a:rPr>
              <a:t>scipy.optimize</a:t>
            </a:r>
            <a:endParaRPr lang="en-GB" dirty="0">
              <a:solidFill>
                <a:schemeClr val="accent1"/>
              </a:solidFill>
            </a:endParaRPr>
          </a:p>
          <a:p>
            <a:pPr lvl="1"/>
            <a:r>
              <a:rPr lang="en-GB" dirty="0"/>
              <a:t>Check fit succeeds and get fitted params</a:t>
            </a:r>
          </a:p>
          <a:p>
            <a:pPr lvl="1"/>
            <a:endParaRPr lang="en-GB" sz="300" dirty="0"/>
          </a:p>
          <a:p>
            <a:r>
              <a:rPr lang="en-GB" dirty="0"/>
              <a:t>Calculate </a:t>
            </a:r>
            <a:r>
              <a:rPr lang="el-GR" dirty="0"/>
              <a:t>χ</a:t>
            </a:r>
            <a:r>
              <a:rPr lang="en-GB" baseline="30000" dirty="0"/>
              <a:t>2</a:t>
            </a:r>
            <a:r>
              <a:rPr lang="en-GB" dirty="0"/>
              <a:t> test statistic to check fit is good</a:t>
            </a:r>
            <a:endParaRPr lang="en-GB" baseline="30000" dirty="0"/>
          </a:p>
          <a:p>
            <a:pPr lvl="1"/>
            <a:r>
              <a:rPr lang="en-GB" dirty="0"/>
              <a:t>0.25 &lt; </a:t>
            </a:r>
            <a:r>
              <a:rPr lang="el-GR" dirty="0"/>
              <a:t>χ</a:t>
            </a:r>
            <a:r>
              <a:rPr lang="en-GB" baseline="30000" dirty="0"/>
              <a:t>2</a:t>
            </a:r>
            <a:r>
              <a:rPr lang="en-GB" dirty="0"/>
              <a:t>/NDF &lt; 4 and/or </a:t>
            </a:r>
            <a:r>
              <a:rPr lang="el-GR" dirty="0"/>
              <a:t>χ</a:t>
            </a:r>
            <a:r>
              <a:rPr lang="en-GB" baseline="30000" dirty="0"/>
              <a:t>2</a:t>
            </a:r>
            <a:r>
              <a:rPr lang="en-GB" dirty="0"/>
              <a:t> prob &gt; 0.05</a:t>
            </a:r>
          </a:p>
          <a:p>
            <a:pPr lvl="1"/>
            <a:endParaRPr lang="en-GB" sz="300" dirty="0"/>
          </a:p>
          <a:p>
            <a:r>
              <a:rPr lang="en-GB" dirty="0"/>
              <a:t>Calculate parameter errors from Jacobian</a:t>
            </a:r>
          </a:p>
          <a:p>
            <a:pPr lvl="1"/>
            <a:r>
              <a:rPr lang="en-GB" dirty="0"/>
              <a:t>Print best-fit parameters and associated error </a:t>
            </a:r>
          </a:p>
          <a:p>
            <a:pPr lvl="1"/>
            <a:endParaRPr lang="en-GB" sz="300" dirty="0"/>
          </a:p>
          <a:p>
            <a:r>
              <a:rPr lang="en-GB" dirty="0"/>
              <a:t>Plot data and fitted function</a:t>
            </a:r>
          </a:p>
          <a:p>
            <a:pPr lvl="1"/>
            <a:r>
              <a:rPr lang="en-GB" dirty="0"/>
              <a:t>Passing best fit params to functional form</a:t>
            </a:r>
          </a:p>
          <a:p>
            <a:pPr lvl="1"/>
            <a:endParaRPr lang="en-GB" sz="200" dirty="0"/>
          </a:p>
          <a:p>
            <a:pPr marL="0" indent="0">
              <a:buNone/>
            </a:pPr>
            <a:endParaRPr lang="en-GB" dirty="0"/>
          </a:p>
          <a:p>
            <a:endParaRPr lang="en-GB" dirty="0"/>
          </a:p>
        </p:txBody>
      </p:sp>
      <p:sp>
        <p:nvSpPr>
          <p:cNvPr id="5" name="Slide Number Placeholder 4">
            <a:extLst>
              <a:ext uri="{FF2B5EF4-FFF2-40B4-BE49-F238E27FC236}">
                <a16:creationId xmlns:a16="http://schemas.microsoft.com/office/drawing/2014/main" id="{F602887D-0ED3-0744-A0A4-162071155A7D}"/>
              </a:ext>
            </a:extLst>
          </p:cNvPr>
          <p:cNvSpPr>
            <a:spLocks noGrp="1"/>
          </p:cNvSpPr>
          <p:nvPr>
            <p:ph type="sldNum" sz="quarter" idx="12"/>
          </p:nvPr>
        </p:nvSpPr>
        <p:spPr/>
        <p:txBody>
          <a:bodyPr/>
          <a:lstStyle/>
          <a:p>
            <a:r>
              <a:rPr lang="en-GB" dirty="0"/>
              <a:t>14</a:t>
            </a:r>
          </a:p>
        </p:txBody>
      </p:sp>
      <p:sp>
        <p:nvSpPr>
          <p:cNvPr id="9" name="Subtitle 8">
            <a:extLst>
              <a:ext uri="{FF2B5EF4-FFF2-40B4-BE49-F238E27FC236}">
                <a16:creationId xmlns:a16="http://schemas.microsoft.com/office/drawing/2014/main" id="{CC4ABA29-9AAA-5446-B68F-C8D0D0DB0BF9}"/>
              </a:ext>
            </a:extLst>
          </p:cNvPr>
          <p:cNvSpPr>
            <a:spLocks noGrp="1"/>
          </p:cNvSpPr>
          <p:nvPr>
            <p:ph type="subTitle" idx="13"/>
          </p:nvPr>
        </p:nvSpPr>
        <p:spPr/>
        <p:txBody>
          <a:bodyPr>
            <a:normAutofit fontScale="92500" lnSpcReduction="20000"/>
          </a:bodyPr>
          <a:lstStyle/>
          <a:p>
            <a:endParaRPr lang="en-GB"/>
          </a:p>
        </p:txBody>
      </p:sp>
    </p:spTree>
    <p:extLst>
      <p:ext uri="{BB962C8B-B14F-4D97-AF65-F5344CB8AC3E}">
        <p14:creationId xmlns:p14="http://schemas.microsoft.com/office/powerpoint/2010/main" val="3081143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45EE92-8999-C94E-B849-CFAA8717ED41}"/>
              </a:ext>
            </a:extLst>
          </p:cNvPr>
          <p:cNvPicPr>
            <a:picLocks noChangeAspect="1"/>
          </p:cNvPicPr>
          <p:nvPr/>
        </p:nvPicPr>
        <p:blipFill>
          <a:blip r:embed="rId3"/>
          <a:stretch>
            <a:fillRect/>
          </a:stretch>
        </p:blipFill>
        <p:spPr>
          <a:xfrm>
            <a:off x="6717474" y="853763"/>
            <a:ext cx="4853053" cy="5726974"/>
          </a:xfrm>
          <a:prstGeom prst="rect">
            <a:avLst/>
          </a:prstGeom>
        </p:spPr>
      </p:pic>
      <p:sp>
        <p:nvSpPr>
          <p:cNvPr id="7" name="Title 6">
            <a:extLst>
              <a:ext uri="{FF2B5EF4-FFF2-40B4-BE49-F238E27FC236}">
                <a16:creationId xmlns:a16="http://schemas.microsoft.com/office/drawing/2014/main" id="{0230C867-8854-B94D-BD48-5B8F80B7D52C}"/>
              </a:ext>
            </a:extLst>
          </p:cNvPr>
          <p:cNvSpPr>
            <a:spLocks noGrp="1"/>
          </p:cNvSpPr>
          <p:nvPr>
            <p:ph type="title"/>
          </p:nvPr>
        </p:nvSpPr>
        <p:spPr/>
        <p:txBody>
          <a:bodyPr/>
          <a:lstStyle/>
          <a:p>
            <a:r>
              <a:rPr lang="en-GB" dirty="0"/>
              <a:t>Fitting procedure steps</a:t>
            </a:r>
          </a:p>
        </p:txBody>
      </p:sp>
      <p:sp>
        <p:nvSpPr>
          <p:cNvPr id="8" name="Content Placeholder 7">
            <a:extLst>
              <a:ext uri="{FF2B5EF4-FFF2-40B4-BE49-F238E27FC236}">
                <a16:creationId xmlns:a16="http://schemas.microsoft.com/office/drawing/2014/main" id="{11D594E1-1751-344C-BCC5-6870CF7BF70B}"/>
              </a:ext>
            </a:extLst>
          </p:cNvPr>
          <p:cNvSpPr>
            <a:spLocks noGrp="1"/>
          </p:cNvSpPr>
          <p:nvPr>
            <p:ph idx="1"/>
          </p:nvPr>
        </p:nvSpPr>
        <p:spPr>
          <a:xfrm>
            <a:off x="241737" y="1008992"/>
            <a:ext cx="11750564" cy="6107425"/>
          </a:xfrm>
        </p:spPr>
        <p:txBody>
          <a:bodyPr>
            <a:normAutofit/>
          </a:bodyPr>
          <a:lstStyle/>
          <a:p>
            <a:r>
              <a:rPr lang="en-GB" dirty="0"/>
              <a:t>Read in your data, usually from a file</a:t>
            </a:r>
          </a:p>
          <a:p>
            <a:pPr lvl="1"/>
            <a:r>
              <a:rPr lang="en-GB" dirty="0"/>
              <a:t>Plot to check sensible</a:t>
            </a:r>
          </a:p>
          <a:p>
            <a:pPr lvl="1"/>
            <a:r>
              <a:rPr lang="en-GB" dirty="0"/>
              <a:t>And find initial params</a:t>
            </a:r>
          </a:p>
          <a:p>
            <a:pPr lvl="1"/>
            <a:endParaRPr lang="en-GB" sz="300" dirty="0"/>
          </a:p>
          <a:p>
            <a:r>
              <a:rPr lang="en-GB" dirty="0"/>
              <a:t>Define the necessary functions</a:t>
            </a:r>
          </a:p>
          <a:p>
            <a:pPr lvl="1"/>
            <a:r>
              <a:rPr lang="en-GB" dirty="0"/>
              <a:t>Functional form and its differential </a:t>
            </a:r>
          </a:p>
          <a:p>
            <a:pPr lvl="1"/>
            <a:r>
              <a:rPr lang="en-GB" dirty="0"/>
              <a:t>Point-by-point residuals </a:t>
            </a:r>
          </a:p>
          <a:p>
            <a:pPr lvl="1"/>
            <a:endParaRPr lang="en-GB" sz="300" dirty="0"/>
          </a:p>
          <a:p>
            <a:r>
              <a:rPr lang="en-GB" dirty="0"/>
              <a:t>Run </a:t>
            </a:r>
            <a:r>
              <a:rPr lang="en-GB" dirty="0" err="1">
                <a:solidFill>
                  <a:schemeClr val="accent1"/>
                </a:solidFill>
                <a:latin typeface="Courier New" panose="02070309020205020404" pitchFamily="49" charset="0"/>
                <a:cs typeface="Courier New" panose="02070309020205020404" pitchFamily="49" charset="0"/>
              </a:rPr>
              <a:t>least_squares</a:t>
            </a:r>
            <a:r>
              <a:rPr lang="en-GB" dirty="0">
                <a:solidFill>
                  <a:schemeClr val="accent1"/>
                </a:solidFill>
                <a:latin typeface="Courier New" panose="02070309020205020404" pitchFamily="49" charset="0"/>
                <a:cs typeface="Courier New" panose="02070309020205020404" pitchFamily="49" charset="0"/>
              </a:rPr>
              <a:t>()</a:t>
            </a:r>
            <a:r>
              <a:rPr lang="en-GB" dirty="0"/>
              <a:t> from </a:t>
            </a:r>
            <a:r>
              <a:rPr lang="en-GB" dirty="0" err="1">
                <a:solidFill>
                  <a:schemeClr val="accent1"/>
                </a:solidFill>
              </a:rPr>
              <a:t>scipy.optimize</a:t>
            </a:r>
            <a:endParaRPr lang="en-GB" dirty="0">
              <a:solidFill>
                <a:schemeClr val="accent1"/>
              </a:solidFill>
            </a:endParaRPr>
          </a:p>
          <a:p>
            <a:pPr lvl="1"/>
            <a:r>
              <a:rPr lang="en-GB" dirty="0"/>
              <a:t>Check fit succeeds and get fitted params</a:t>
            </a:r>
          </a:p>
          <a:p>
            <a:pPr lvl="1"/>
            <a:endParaRPr lang="en-GB" sz="300" dirty="0"/>
          </a:p>
          <a:p>
            <a:r>
              <a:rPr lang="en-GB" dirty="0"/>
              <a:t>Calculate </a:t>
            </a:r>
            <a:r>
              <a:rPr lang="el-GR" dirty="0"/>
              <a:t>χ</a:t>
            </a:r>
            <a:r>
              <a:rPr lang="en-GB" baseline="30000" dirty="0"/>
              <a:t>2</a:t>
            </a:r>
            <a:r>
              <a:rPr lang="en-GB" dirty="0"/>
              <a:t> test statistic to check fit is good</a:t>
            </a:r>
            <a:endParaRPr lang="en-GB" baseline="30000" dirty="0"/>
          </a:p>
          <a:p>
            <a:pPr lvl="1"/>
            <a:r>
              <a:rPr lang="en-GB" dirty="0"/>
              <a:t>0.25 &lt; </a:t>
            </a:r>
            <a:r>
              <a:rPr lang="el-GR" dirty="0"/>
              <a:t>χ</a:t>
            </a:r>
            <a:r>
              <a:rPr lang="en-GB" baseline="30000" dirty="0"/>
              <a:t>2</a:t>
            </a:r>
            <a:r>
              <a:rPr lang="en-GB" dirty="0"/>
              <a:t>/NDF &lt; 4 and/or </a:t>
            </a:r>
            <a:r>
              <a:rPr lang="el-GR" dirty="0"/>
              <a:t>χ</a:t>
            </a:r>
            <a:r>
              <a:rPr lang="en-GB" baseline="30000" dirty="0"/>
              <a:t>2</a:t>
            </a:r>
            <a:r>
              <a:rPr lang="en-GB" dirty="0"/>
              <a:t> prob &gt; 0.05</a:t>
            </a:r>
          </a:p>
          <a:p>
            <a:pPr lvl="1"/>
            <a:endParaRPr lang="en-GB" sz="300" dirty="0"/>
          </a:p>
          <a:p>
            <a:r>
              <a:rPr lang="en-GB" dirty="0"/>
              <a:t>Calculate parameter errors from Jacobian</a:t>
            </a:r>
          </a:p>
          <a:p>
            <a:pPr lvl="1"/>
            <a:r>
              <a:rPr lang="en-GB" dirty="0"/>
              <a:t>Print best-fit parameters and associated error </a:t>
            </a:r>
          </a:p>
          <a:p>
            <a:pPr lvl="1"/>
            <a:endParaRPr lang="en-GB" sz="300" dirty="0"/>
          </a:p>
          <a:p>
            <a:r>
              <a:rPr lang="en-GB" dirty="0"/>
              <a:t>Plot data and fitted function</a:t>
            </a:r>
          </a:p>
          <a:p>
            <a:pPr lvl="1"/>
            <a:r>
              <a:rPr lang="en-GB" dirty="0"/>
              <a:t>Passing best fit params to functional form</a:t>
            </a:r>
          </a:p>
          <a:p>
            <a:pPr lvl="1"/>
            <a:endParaRPr lang="en-GB" sz="200" dirty="0"/>
          </a:p>
          <a:p>
            <a:r>
              <a:rPr lang="en-GB" dirty="0"/>
              <a:t>Encapsulated into a reusable fit function in lecture 6</a:t>
            </a:r>
          </a:p>
        </p:txBody>
      </p:sp>
      <p:sp>
        <p:nvSpPr>
          <p:cNvPr id="5" name="Slide Number Placeholder 4">
            <a:extLst>
              <a:ext uri="{FF2B5EF4-FFF2-40B4-BE49-F238E27FC236}">
                <a16:creationId xmlns:a16="http://schemas.microsoft.com/office/drawing/2014/main" id="{F602887D-0ED3-0744-A0A4-162071155A7D}"/>
              </a:ext>
            </a:extLst>
          </p:cNvPr>
          <p:cNvSpPr>
            <a:spLocks noGrp="1"/>
          </p:cNvSpPr>
          <p:nvPr>
            <p:ph type="sldNum" sz="quarter" idx="12"/>
          </p:nvPr>
        </p:nvSpPr>
        <p:spPr/>
        <p:txBody>
          <a:bodyPr/>
          <a:lstStyle/>
          <a:p>
            <a:r>
              <a:rPr lang="en-GB" dirty="0"/>
              <a:t>14</a:t>
            </a:r>
          </a:p>
        </p:txBody>
      </p:sp>
      <p:sp>
        <p:nvSpPr>
          <p:cNvPr id="9" name="Subtitle 8">
            <a:extLst>
              <a:ext uri="{FF2B5EF4-FFF2-40B4-BE49-F238E27FC236}">
                <a16:creationId xmlns:a16="http://schemas.microsoft.com/office/drawing/2014/main" id="{CC4ABA29-9AAA-5446-B68F-C8D0D0DB0BF9}"/>
              </a:ext>
            </a:extLst>
          </p:cNvPr>
          <p:cNvSpPr>
            <a:spLocks noGrp="1"/>
          </p:cNvSpPr>
          <p:nvPr>
            <p:ph type="subTitle" idx="13"/>
          </p:nvPr>
        </p:nvSpPr>
        <p:spPr/>
        <p:txBody>
          <a:bodyPr>
            <a:normAutofit fontScale="92500" lnSpcReduction="20000"/>
          </a:bodyPr>
          <a:lstStyle/>
          <a:p>
            <a:endParaRPr lang="en-GB"/>
          </a:p>
        </p:txBody>
      </p:sp>
      <p:sp>
        <p:nvSpPr>
          <p:cNvPr id="4" name="TextBox 3">
            <a:extLst>
              <a:ext uri="{FF2B5EF4-FFF2-40B4-BE49-F238E27FC236}">
                <a16:creationId xmlns:a16="http://schemas.microsoft.com/office/drawing/2014/main" id="{63D3E5DA-0F82-3E62-E993-A5C0957BE7D7}"/>
              </a:ext>
            </a:extLst>
          </p:cNvPr>
          <p:cNvSpPr txBox="1"/>
          <p:nvPr/>
        </p:nvSpPr>
        <p:spPr>
          <a:xfrm>
            <a:off x="7849683" y="5844899"/>
            <a:ext cx="3542958" cy="338554"/>
          </a:xfrm>
          <a:prstGeom prst="rect">
            <a:avLst/>
          </a:prstGeom>
          <a:noFill/>
        </p:spPr>
        <p:txBody>
          <a:bodyPr wrap="none" rtlCol="0">
            <a:spAutoFit/>
          </a:bodyPr>
          <a:lstStyle/>
          <a:p>
            <a:r>
              <a:rPr lang="en-GB" sz="1600" dirty="0">
                <a:solidFill>
                  <a:schemeClr val="accent1"/>
                </a:solidFill>
                <a:latin typeface="Open Sans Light" pitchFamily="2" charset="0"/>
              </a:rPr>
              <a:t>Note: no line connecting data points</a:t>
            </a:r>
          </a:p>
        </p:txBody>
      </p:sp>
    </p:spTree>
    <p:extLst>
      <p:ext uri="{BB962C8B-B14F-4D97-AF65-F5344CB8AC3E}">
        <p14:creationId xmlns:p14="http://schemas.microsoft.com/office/powerpoint/2010/main" val="3981832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39552-3DC5-E550-006E-1D3E5D3BB03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3A1EC3B-B0D7-303C-0E18-5948A5BEECC4}"/>
              </a:ext>
            </a:extLst>
          </p:cNvPr>
          <p:cNvSpPr>
            <a:spLocks noGrp="1"/>
          </p:cNvSpPr>
          <p:nvPr>
            <p:ph type="title"/>
          </p:nvPr>
        </p:nvSpPr>
        <p:spPr/>
        <p:txBody>
          <a:bodyPr/>
          <a:lstStyle/>
          <a:p>
            <a:r>
              <a:rPr lang="en-GB" dirty="0"/>
              <a:t>Fitting procedure steps</a:t>
            </a:r>
          </a:p>
        </p:txBody>
      </p:sp>
      <p:sp>
        <p:nvSpPr>
          <p:cNvPr id="8" name="Content Placeholder 7">
            <a:extLst>
              <a:ext uri="{FF2B5EF4-FFF2-40B4-BE49-F238E27FC236}">
                <a16:creationId xmlns:a16="http://schemas.microsoft.com/office/drawing/2014/main" id="{15D5FA04-76CA-E373-6863-9C093FB5C746}"/>
              </a:ext>
            </a:extLst>
          </p:cNvPr>
          <p:cNvSpPr>
            <a:spLocks noGrp="1"/>
          </p:cNvSpPr>
          <p:nvPr>
            <p:ph idx="1"/>
          </p:nvPr>
        </p:nvSpPr>
        <p:spPr>
          <a:xfrm>
            <a:off x="241737" y="1008992"/>
            <a:ext cx="11750564" cy="6107425"/>
          </a:xfrm>
        </p:spPr>
        <p:txBody>
          <a:bodyPr>
            <a:normAutofit/>
          </a:bodyPr>
          <a:lstStyle/>
          <a:p>
            <a:r>
              <a:rPr lang="en-GB" dirty="0"/>
              <a:t>Read in your data, usually from a file</a:t>
            </a:r>
          </a:p>
          <a:p>
            <a:pPr lvl="1"/>
            <a:r>
              <a:rPr lang="en-GB" dirty="0"/>
              <a:t>Plot to check sensible</a:t>
            </a:r>
          </a:p>
          <a:p>
            <a:pPr lvl="1"/>
            <a:r>
              <a:rPr lang="en-GB" dirty="0"/>
              <a:t>And find initial params</a:t>
            </a:r>
          </a:p>
          <a:p>
            <a:pPr lvl="1"/>
            <a:endParaRPr lang="en-GB" sz="300" dirty="0"/>
          </a:p>
          <a:p>
            <a:r>
              <a:rPr lang="en-GB" dirty="0"/>
              <a:t>Define the necessary functions</a:t>
            </a:r>
          </a:p>
          <a:p>
            <a:pPr lvl="1"/>
            <a:r>
              <a:rPr lang="en-GB" dirty="0"/>
              <a:t>Functional form and its differential </a:t>
            </a:r>
          </a:p>
          <a:p>
            <a:pPr lvl="1"/>
            <a:r>
              <a:rPr lang="en-GB" dirty="0"/>
              <a:t>Point-by-point residuals </a:t>
            </a:r>
          </a:p>
          <a:p>
            <a:pPr lvl="1"/>
            <a:endParaRPr lang="en-GB" sz="300" dirty="0"/>
          </a:p>
          <a:p>
            <a:r>
              <a:rPr lang="en-GB" dirty="0"/>
              <a:t>Run </a:t>
            </a:r>
            <a:r>
              <a:rPr lang="en-GB" dirty="0" err="1">
                <a:solidFill>
                  <a:schemeClr val="accent1"/>
                </a:solidFill>
                <a:latin typeface="Courier New" panose="02070309020205020404" pitchFamily="49" charset="0"/>
                <a:cs typeface="Courier New" panose="02070309020205020404" pitchFamily="49" charset="0"/>
              </a:rPr>
              <a:t>least_squares</a:t>
            </a:r>
            <a:r>
              <a:rPr lang="en-GB" dirty="0">
                <a:solidFill>
                  <a:schemeClr val="accent1"/>
                </a:solidFill>
                <a:latin typeface="Courier New" panose="02070309020205020404" pitchFamily="49" charset="0"/>
                <a:cs typeface="Courier New" panose="02070309020205020404" pitchFamily="49" charset="0"/>
              </a:rPr>
              <a:t>()</a:t>
            </a:r>
            <a:r>
              <a:rPr lang="en-GB" dirty="0"/>
              <a:t> from </a:t>
            </a:r>
            <a:r>
              <a:rPr lang="en-GB" dirty="0" err="1">
                <a:solidFill>
                  <a:schemeClr val="accent1"/>
                </a:solidFill>
              </a:rPr>
              <a:t>scipy.optimize</a:t>
            </a:r>
            <a:endParaRPr lang="en-GB" dirty="0">
              <a:solidFill>
                <a:schemeClr val="accent1"/>
              </a:solidFill>
            </a:endParaRPr>
          </a:p>
          <a:p>
            <a:pPr lvl="1"/>
            <a:r>
              <a:rPr lang="en-GB" dirty="0"/>
              <a:t>Check fit succeeds and get fitted params</a:t>
            </a:r>
          </a:p>
          <a:p>
            <a:pPr lvl="1"/>
            <a:endParaRPr lang="en-GB" sz="300" dirty="0"/>
          </a:p>
          <a:p>
            <a:r>
              <a:rPr lang="en-GB" dirty="0"/>
              <a:t>Calculate </a:t>
            </a:r>
            <a:r>
              <a:rPr lang="el-GR" dirty="0"/>
              <a:t>χ</a:t>
            </a:r>
            <a:r>
              <a:rPr lang="en-GB" baseline="30000" dirty="0"/>
              <a:t>2</a:t>
            </a:r>
            <a:r>
              <a:rPr lang="en-GB" dirty="0"/>
              <a:t> test statistic to check fit is good</a:t>
            </a:r>
            <a:endParaRPr lang="en-GB" baseline="30000" dirty="0"/>
          </a:p>
          <a:p>
            <a:pPr lvl="1"/>
            <a:r>
              <a:rPr lang="en-GB" dirty="0"/>
              <a:t>0.25 &lt; </a:t>
            </a:r>
            <a:r>
              <a:rPr lang="el-GR" dirty="0"/>
              <a:t>χ</a:t>
            </a:r>
            <a:r>
              <a:rPr lang="en-GB" baseline="30000" dirty="0"/>
              <a:t>2</a:t>
            </a:r>
            <a:r>
              <a:rPr lang="en-GB" dirty="0"/>
              <a:t>/NDF &lt; 4 and/or </a:t>
            </a:r>
            <a:r>
              <a:rPr lang="el-GR" dirty="0"/>
              <a:t>χ</a:t>
            </a:r>
            <a:r>
              <a:rPr lang="en-GB" baseline="30000" dirty="0"/>
              <a:t>2</a:t>
            </a:r>
            <a:r>
              <a:rPr lang="en-GB" dirty="0"/>
              <a:t> prob &gt; 0.05</a:t>
            </a:r>
          </a:p>
          <a:p>
            <a:pPr lvl="1"/>
            <a:endParaRPr lang="en-GB" sz="300" dirty="0"/>
          </a:p>
          <a:p>
            <a:r>
              <a:rPr lang="en-GB" dirty="0"/>
              <a:t>Calculate parameter errors from Jacobian</a:t>
            </a:r>
          </a:p>
          <a:p>
            <a:pPr lvl="1"/>
            <a:r>
              <a:rPr lang="en-GB" dirty="0"/>
              <a:t>Print best-fit parameters and associated error </a:t>
            </a:r>
          </a:p>
          <a:p>
            <a:pPr lvl="1"/>
            <a:endParaRPr lang="en-GB" sz="300" dirty="0"/>
          </a:p>
          <a:p>
            <a:r>
              <a:rPr lang="en-GB" dirty="0"/>
              <a:t>Plot data and fitted function</a:t>
            </a:r>
          </a:p>
          <a:p>
            <a:pPr lvl="1"/>
            <a:r>
              <a:rPr lang="en-GB" dirty="0"/>
              <a:t>Passing best fit params to functional form</a:t>
            </a:r>
          </a:p>
          <a:p>
            <a:pPr lvl="1"/>
            <a:endParaRPr lang="en-GB" sz="200" dirty="0"/>
          </a:p>
          <a:p>
            <a:r>
              <a:rPr lang="en-GB" dirty="0"/>
              <a:t>Encapsulated into a reusable fit function in lecture 6 </a:t>
            </a:r>
            <a:r>
              <a:rPr lang="en-GB" dirty="0">
                <a:sym typeface="Wingdings" pitchFamily="2" charset="2"/>
              </a:rPr>
              <a:t> now move to a module for future use !</a:t>
            </a:r>
            <a:r>
              <a:rPr lang="en-GB" dirty="0"/>
              <a:t> </a:t>
            </a:r>
          </a:p>
        </p:txBody>
      </p:sp>
      <p:sp>
        <p:nvSpPr>
          <p:cNvPr id="5" name="Slide Number Placeholder 4">
            <a:extLst>
              <a:ext uri="{FF2B5EF4-FFF2-40B4-BE49-F238E27FC236}">
                <a16:creationId xmlns:a16="http://schemas.microsoft.com/office/drawing/2014/main" id="{8DFDF904-DF85-4BD8-3E61-BE7DB83A4A13}"/>
              </a:ext>
            </a:extLst>
          </p:cNvPr>
          <p:cNvSpPr>
            <a:spLocks noGrp="1"/>
          </p:cNvSpPr>
          <p:nvPr>
            <p:ph type="sldNum" sz="quarter" idx="12"/>
          </p:nvPr>
        </p:nvSpPr>
        <p:spPr/>
        <p:txBody>
          <a:bodyPr/>
          <a:lstStyle/>
          <a:p>
            <a:r>
              <a:rPr lang="en-GB" dirty="0"/>
              <a:t>14</a:t>
            </a:r>
          </a:p>
        </p:txBody>
      </p:sp>
      <p:sp>
        <p:nvSpPr>
          <p:cNvPr id="9" name="Subtitle 8">
            <a:extLst>
              <a:ext uri="{FF2B5EF4-FFF2-40B4-BE49-F238E27FC236}">
                <a16:creationId xmlns:a16="http://schemas.microsoft.com/office/drawing/2014/main" id="{74375560-8D5C-E397-79B2-C3C671ACBEA0}"/>
              </a:ext>
            </a:extLst>
          </p:cNvPr>
          <p:cNvSpPr>
            <a:spLocks noGrp="1"/>
          </p:cNvSpPr>
          <p:nvPr>
            <p:ph type="subTitle" idx="13"/>
          </p:nvPr>
        </p:nvSpPr>
        <p:spPr/>
        <p:txBody>
          <a:bodyPr>
            <a:normAutofit fontScale="92500" lnSpcReduction="20000"/>
          </a:bodyPr>
          <a:lstStyle/>
          <a:p>
            <a:endParaRPr lang="en-GB"/>
          </a:p>
        </p:txBody>
      </p:sp>
      <p:pic>
        <p:nvPicPr>
          <p:cNvPr id="10" name="Picture 9">
            <a:extLst>
              <a:ext uri="{FF2B5EF4-FFF2-40B4-BE49-F238E27FC236}">
                <a16:creationId xmlns:a16="http://schemas.microsoft.com/office/drawing/2014/main" id="{FC62C9A5-C46B-03C7-E515-6994A99C8CF7}"/>
              </a:ext>
            </a:extLst>
          </p:cNvPr>
          <p:cNvPicPr>
            <a:picLocks noChangeAspect="1"/>
          </p:cNvPicPr>
          <p:nvPr/>
        </p:nvPicPr>
        <p:blipFill>
          <a:blip r:embed="rId3"/>
          <a:stretch>
            <a:fillRect/>
          </a:stretch>
        </p:blipFill>
        <p:spPr>
          <a:xfrm>
            <a:off x="6381944" y="93520"/>
            <a:ext cx="5736479" cy="6440310"/>
          </a:xfrm>
          <a:prstGeom prst="rect">
            <a:avLst/>
          </a:prstGeom>
        </p:spPr>
      </p:pic>
      <p:sp>
        <p:nvSpPr>
          <p:cNvPr id="15" name="TextBox 14">
            <a:extLst>
              <a:ext uri="{FF2B5EF4-FFF2-40B4-BE49-F238E27FC236}">
                <a16:creationId xmlns:a16="http://schemas.microsoft.com/office/drawing/2014/main" id="{1BC28D2F-5C92-E782-2FC6-E34127BB403A}"/>
              </a:ext>
            </a:extLst>
          </p:cNvPr>
          <p:cNvSpPr txBox="1"/>
          <p:nvPr/>
        </p:nvSpPr>
        <p:spPr>
          <a:xfrm>
            <a:off x="8836594" y="57073"/>
            <a:ext cx="3355406" cy="369332"/>
          </a:xfrm>
          <a:prstGeom prst="rect">
            <a:avLst/>
          </a:prstGeom>
          <a:noFill/>
        </p:spPr>
        <p:txBody>
          <a:bodyPr wrap="none" rtlCol="0">
            <a:spAutoFit/>
          </a:bodyPr>
          <a:lstStyle/>
          <a:p>
            <a:r>
              <a:rPr lang="en-GB" dirty="0">
                <a:solidFill>
                  <a:schemeClr val="accent1"/>
                </a:solidFill>
                <a:latin typeface="Courier New" panose="02070309020205020404" pitchFamily="49" charset="0"/>
                <a:cs typeface="Courier New" panose="02070309020205020404" pitchFamily="49" charset="0"/>
              </a:rPr>
              <a:t>modules/</a:t>
            </a:r>
            <a:r>
              <a:rPr lang="en-GB" dirty="0" err="1">
                <a:solidFill>
                  <a:schemeClr val="accent1"/>
                </a:solidFill>
                <a:latin typeface="Courier New" panose="02070309020205020404" pitchFamily="49" charset="0"/>
                <a:cs typeface="Courier New" panose="02070309020205020404" pitchFamily="49" charset="0"/>
              </a:rPr>
              <a:t>fitting_line.py</a:t>
            </a:r>
            <a:endParaRPr lang="en-GB" dirty="0">
              <a:solidFill>
                <a:schemeClr val="accent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36460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29552-09B7-F14D-973C-A6A2FEFC3B0C}"/>
              </a:ext>
            </a:extLst>
          </p:cNvPr>
          <p:cNvSpPr>
            <a:spLocks noGrp="1"/>
          </p:cNvSpPr>
          <p:nvPr>
            <p:ph type="title"/>
          </p:nvPr>
        </p:nvSpPr>
        <p:spPr/>
        <p:txBody>
          <a:bodyPr/>
          <a:lstStyle/>
          <a:p>
            <a:r>
              <a:rPr lang="en-GB" dirty="0"/>
              <a:t>Extending fitting </a:t>
            </a:r>
          </a:p>
        </p:txBody>
      </p:sp>
      <p:sp>
        <p:nvSpPr>
          <p:cNvPr id="3" name="Content Placeholder 2">
            <a:extLst>
              <a:ext uri="{FF2B5EF4-FFF2-40B4-BE49-F238E27FC236}">
                <a16:creationId xmlns:a16="http://schemas.microsoft.com/office/drawing/2014/main" id="{8A616469-FE8B-3348-B65B-024F82509F68}"/>
              </a:ext>
            </a:extLst>
          </p:cNvPr>
          <p:cNvSpPr>
            <a:spLocks noGrp="1"/>
          </p:cNvSpPr>
          <p:nvPr>
            <p:ph idx="1"/>
          </p:nvPr>
        </p:nvSpPr>
        <p:spPr>
          <a:xfrm>
            <a:off x="241737" y="1008993"/>
            <a:ext cx="12192000" cy="5167970"/>
          </a:xfrm>
        </p:spPr>
        <p:txBody>
          <a:bodyPr/>
          <a:lstStyle/>
          <a:p>
            <a:r>
              <a:rPr lang="en-GB" dirty="0"/>
              <a:t>So far, we’ve only looked at fitting straight lines, but it’s straight forward to extend to other cases</a:t>
            </a:r>
          </a:p>
          <a:p>
            <a:pPr lvl="1"/>
            <a:r>
              <a:rPr lang="en-GB" dirty="0"/>
              <a:t>Just need to know the function and its derivative</a:t>
            </a:r>
          </a:p>
          <a:p>
            <a:pPr lvl="1"/>
            <a:endParaRPr lang="en-GB" dirty="0"/>
          </a:p>
          <a:p>
            <a:r>
              <a:rPr lang="en-GB" dirty="0"/>
              <a:t>For example, we can easily extend our code to be able to fit a generic polynomial:</a:t>
            </a:r>
          </a:p>
        </p:txBody>
      </p:sp>
      <p:sp>
        <p:nvSpPr>
          <p:cNvPr id="4" name="Slide Number Placeholder 3">
            <a:extLst>
              <a:ext uri="{FF2B5EF4-FFF2-40B4-BE49-F238E27FC236}">
                <a16:creationId xmlns:a16="http://schemas.microsoft.com/office/drawing/2014/main" id="{FBE1F40E-E86E-EB44-A746-2F1F1A277E78}"/>
              </a:ext>
            </a:extLst>
          </p:cNvPr>
          <p:cNvSpPr>
            <a:spLocks noGrp="1"/>
          </p:cNvSpPr>
          <p:nvPr>
            <p:ph type="sldNum" sz="quarter" idx="12"/>
          </p:nvPr>
        </p:nvSpPr>
        <p:spPr/>
        <p:txBody>
          <a:bodyPr/>
          <a:lstStyle/>
          <a:p>
            <a:r>
              <a:rPr lang="en-GB" dirty="0"/>
              <a:t>15</a:t>
            </a:r>
          </a:p>
        </p:txBody>
      </p:sp>
      <p:sp>
        <p:nvSpPr>
          <p:cNvPr id="5" name="Subtitle 4">
            <a:extLst>
              <a:ext uri="{FF2B5EF4-FFF2-40B4-BE49-F238E27FC236}">
                <a16:creationId xmlns:a16="http://schemas.microsoft.com/office/drawing/2014/main" id="{D76D880A-FB29-EA4D-95F3-A38274D90A53}"/>
              </a:ext>
            </a:extLst>
          </p:cNvPr>
          <p:cNvSpPr>
            <a:spLocks noGrp="1"/>
          </p:cNvSpPr>
          <p:nvPr>
            <p:ph type="subTitle" idx="13"/>
          </p:nvPr>
        </p:nvSpPr>
        <p:spPr/>
        <p:txBody>
          <a:bodyPr>
            <a:normAutofit fontScale="92500" lnSpcReduction="20000"/>
          </a:bodyPr>
          <a:lstStyle/>
          <a:p>
            <a:endParaRPr lang="en-GB"/>
          </a:p>
        </p:txBody>
      </p:sp>
      <p:grpSp>
        <p:nvGrpSpPr>
          <p:cNvPr id="12" name="Group 11">
            <a:extLst>
              <a:ext uri="{FF2B5EF4-FFF2-40B4-BE49-F238E27FC236}">
                <a16:creationId xmlns:a16="http://schemas.microsoft.com/office/drawing/2014/main" id="{9AB964AF-4DAE-EF43-82F2-E7262FA76936}"/>
              </a:ext>
            </a:extLst>
          </p:cNvPr>
          <p:cNvGrpSpPr/>
          <p:nvPr/>
        </p:nvGrpSpPr>
        <p:grpSpPr>
          <a:xfrm>
            <a:off x="4284245" y="3355317"/>
            <a:ext cx="3595074" cy="1376594"/>
            <a:chOff x="4687077" y="3367576"/>
            <a:chExt cx="3595074" cy="1376594"/>
          </a:xfrm>
        </p:grpSpPr>
        <p:pic>
          <p:nvPicPr>
            <p:cNvPr id="7" name="Picture 6">
              <a:extLst>
                <a:ext uri="{FF2B5EF4-FFF2-40B4-BE49-F238E27FC236}">
                  <a16:creationId xmlns:a16="http://schemas.microsoft.com/office/drawing/2014/main" id="{9B7A7329-896D-1C48-9F2D-3062AE7DAA8A}"/>
                </a:ext>
              </a:extLst>
            </p:cNvPr>
            <p:cNvPicPr>
              <a:picLocks noChangeAspect="1"/>
            </p:cNvPicPr>
            <p:nvPr/>
          </p:nvPicPr>
          <p:blipFill>
            <a:blip r:embed="rId3"/>
            <a:stretch>
              <a:fillRect/>
            </a:stretch>
          </p:blipFill>
          <p:spPr>
            <a:xfrm>
              <a:off x="5132183" y="3367576"/>
              <a:ext cx="2137840" cy="905865"/>
            </a:xfrm>
            <a:prstGeom prst="rect">
              <a:avLst/>
            </a:prstGeom>
          </p:spPr>
        </p:pic>
        <p:sp>
          <p:nvSpPr>
            <p:cNvPr id="8" name="Down Arrow 7">
              <a:extLst>
                <a:ext uri="{FF2B5EF4-FFF2-40B4-BE49-F238E27FC236}">
                  <a16:creationId xmlns:a16="http://schemas.microsoft.com/office/drawing/2014/main" id="{F5C8CBEA-E587-5745-899F-A4B329C4ED9F}"/>
                </a:ext>
              </a:extLst>
            </p:cNvPr>
            <p:cNvSpPr/>
            <p:nvPr/>
          </p:nvSpPr>
          <p:spPr>
            <a:xfrm>
              <a:off x="5875280" y="4344143"/>
              <a:ext cx="914400" cy="400027"/>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cxnSp>
          <p:nvCxnSpPr>
            <p:cNvPr id="9" name="Straight Arrow Connector 8">
              <a:extLst>
                <a:ext uri="{FF2B5EF4-FFF2-40B4-BE49-F238E27FC236}">
                  <a16:creationId xmlns:a16="http://schemas.microsoft.com/office/drawing/2014/main" id="{091DE296-8FF4-7F42-B411-C8CA1C1E4D3A}"/>
                </a:ext>
              </a:extLst>
            </p:cNvPr>
            <p:cNvCxnSpPr>
              <a:cxnSpLocks/>
            </p:cNvCxnSpPr>
            <p:nvPr/>
          </p:nvCxnSpPr>
          <p:spPr>
            <a:xfrm flipH="1">
              <a:off x="7105529" y="3633984"/>
              <a:ext cx="1176622"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EF16529-16ED-DE45-AE6C-EC160339BBCD}"/>
                </a:ext>
              </a:extLst>
            </p:cNvPr>
            <p:cNvCxnSpPr>
              <a:cxnSpLocks/>
            </p:cNvCxnSpPr>
            <p:nvPr/>
          </p:nvCxnSpPr>
          <p:spPr>
            <a:xfrm>
              <a:off x="4687077" y="4043614"/>
              <a:ext cx="1535046"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9EC046B7-4D34-C54F-9029-29B33F4955BA}"/>
              </a:ext>
            </a:extLst>
          </p:cNvPr>
          <p:cNvPicPr>
            <a:picLocks noChangeAspect="1"/>
          </p:cNvPicPr>
          <p:nvPr/>
        </p:nvPicPr>
        <p:blipFill>
          <a:blip r:embed="rId4"/>
          <a:stretch>
            <a:fillRect/>
          </a:stretch>
        </p:blipFill>
        <p:spPr>
          <a:xfrm>
            <a:off x="7878751" y="2743426"/>
            <a:ext cx="3854044" cy="1927022"/>
          </a:xfrm>
          <a:prstGeom prst="rect">
            <a:avLst/>
          </a:prstGeom>
        </p:spPr>
      </p:pic>
      <p:pic>
        <p:nvPicPr>
          <p:cNvPr id="15" name="Picture 14">
            <a:extLst>
              <a:ext uri="{FF2B5EF4-FFF2-40B4-BE49-F238E27FC236}">
                <a16:creationId xmlns:a16="http://schemas.microsoft.com/office/drawing/2014/main" id="{D575D687-76C1-DD4B-BC6E-B52E95158E24}"/>
              </a:ext>
            </a:extLst>
          </p:cNvPr>
          <p:cNvPicPr>
            <a:picLocks noChangeAspect="1"/>
          </p:cNvPicPr>
          <p:nvPr/>
        </p:nvPicPr>
        <p:blipFill>
          <a:blip r:embed="rId5"/>
          <a:stretch>
            <a:fillRect/>
          </a:stretch>
        </p:blipFill>
        <p:spPr>
          <a:xfrm>
            <a:off x="1486689" y="4879105"/>
            <a:ext cx="9092500" cy="1822219"/>
          </a:xfrm>
          <a:prstGeom prst="rect">
            <a:avLst/>
          </a:prstGeom>
        </p:spPr>
      </p:pic>
      <p:pic>
        <p:nvPicPr>
          <p:cNvPr id="18" name="Picture 17">
            <a:extLst>
              <a:ext uri="{FF2B5EF4-FFF2-40B4-BE49-F238E27FC236}">
                <a16:creationId xmlns:a16="http://schemas.microsoft.com/office/drawing/2014/main" id="{A1E4FD4A-473B-304D-BE3E-130F2DEBF868}"/>
              </a:ext>
            </a:extLst>
          </p:cNvPr>
          <p:cNvPicPr>
            <a:picLocks noChangeAspect="1"/>
          </p:cNvPicPr>
          <p:nvPr/>
        </p:nvPicPr>
        <p:blipFill>
          <a:blip r:embed="rId6"/>
          <a:stretch>
            <a:fillRect/>
          </a:stretch>
        </p:blipFill>
        <p:spPr>
          <a:xfrm>
            <a:off x="1009616" y="2440123"/>
            <a:ext cx="2767356" cy="382480"/>
          </a:xfrm>
          <a:prstGeom prst="rect">
            <a:avLst/>
          </a:prstGeom>
        </p:spPr>
      </p:pic>
      <p:pic>
        <p:nvPicPr>
          <p:cNvPr id="19" name="Picture 18">
            <a:extLst>
              <a:ext uri="{FF2B5EF4-FFF2-40B4-BE49-F238E27FC236}">
                <a16:creationId xmlns:a16="http://schemas.microsoft.com/office/drawing/2014/main" id="{EEA596D0-70DD-4640-A358-CF0E6A3155B8}"/>
              </a:ext>
            </a:extLst>
          </p:cNvPr>
          <p:cNvPicPr>
            <a:picLocks noChangeAspect="1"/>
          </p:cNvPicPr>
          <p:nvPr/>
        </p:nvPicPr>
        <p:blipFill>
          <a:blip r:embed="rId7"/>
          <a:stretch>
            <a:fillRect/>
          </a:stretch>
        </p:blipFill>
        <p:spPr>
          <a:xfrm>
            <a:off x="261164" y="2804889"/>
            <a:ext cx="4023081" cy="1927022"/>
          </a:xfrm>
          <a:prstGeom prst="rect">
            <a:avLst/>
          </a:prstGeom>
        </p:spPr>
      </p:pic>
      <p:pic>
        <p:nvPicPr>
          <p:cNvPr id="20" name="Picture 19">
            <a:extLst>
              <a:ext uri="{FF2B5EF4-FFF2-40B4-BE49-F238E27FC236}">
                <a16:creationId xmlns:a16="http://schemas.microsoft.com/office/drawing/2014/main" id="{F493EBD9-6FB2-0B46-BA69-ECC2364A51D8}"/>
              </a:ext>
            </a:extLst>
          </p:cNvPr>
          <p:cNvPicPr>
            <a:picLocks noChangeAspect="1"/>
          </p:cNvPicPr>
          <p:nvPr/>
        </p:nvPicPr>
        <p:blipFill>
          <a:blip r:embed="rId8"/>
          <a:stretch>
            <a:fillRect/>
          </a:stretch>
        </p:blipFill>
        <p:spPr>
          <a:xfrm>
            <a:off x="8415030" y="2436623"/>
            <a:ext cx="2822580" cy="306803"/>
          </a:xfrm>
          <a:prstGeom prst="rect">
            <a:avLst/>
          </a:prstGeom>
        </p:spPr>
      </p:pic>
      <p:sp>
        <p:nvSpPr>
          <p:cNvPr id="21" name="Rectangle 20">
            <a:extLst>
              <a:ext uri="{FF2B5EF4-FFF2-40B4-BE49-F238E27FC236}">
                <a16:creationId xmlns:a16="http://schemas.microsoft.com/office/drawing/2014/main" id="{D4189BCB-93C3-EA49-B68D-2EC3510E85DC}"/>
              </a:ext>
            </a:extLst>
          </p:cNvPr>
          <p:cNvSpPr/>
          <p:nvPr/>
        </p:nvSpPr>
        <p:spPr>
          <a:xfrm>
            <a:off x="3730080" y="6073475"/>
            <a:ext cx="1861828" cy="25068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22" name="Rectangle 21">
            <a:extLst>
              <a:ext uri="{FF2B5EF4-FFF2-40B4-BE49-F238E27FC236}">
                <a16:creationId xmlns:a16="http://schemas.microsoft.com/office/drawing/2014/main" id="{0FD113D4-A8DD-E445-BCB0-F4F2FDC6F60D}"/>
              </a:ext>
            </a:extLst>
          </p:cNvPr>
          <p:cNvSpPr/>
          <p:nvPr/>
        </p:nvSpPr>
        <p:spPr>
          <a:xfrm>
            <a:off x="7230730" y="6073475"/>
            <a:ext cx="2218069" cy="25068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Tree>
    <p:extLst>
      <p:ext uri="{BB962C8B-B14F-4D97-AF65-F5344CB8AC3E}">
        <p14:creationId xmlns:p14="http://schemas.microsoft.com/office/powerpoint/2010/main" val="3355781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151FDB-C169-505A-DA15-CE951EBE26A4}"/>
              </a:ext>
            </a:extLst>
          </p:cNvPr>
          <p:cNvPicPr>
            <a:picLocks noChangeAspect="1"/>
          </p:cNvPicPr>
          <p:nvPr/>
        </p:nvPicPr>
        <p:blipFill>
          <a:blip r:embed="rId3"/>
          <a:stretch>
            <a:fillRect/>
          </a:stretch>
        </p:blipFill>
        <p:spPr>
          <a:xfrm>
            <a:off x="6643121" y="1008992"/>
            <a:ext cx="5187745" cy="5745567"/>
          </a:xfrm>
          <a:prstGeom prst="rect">
            <a:avLst/>
          </a:prstGeom>
        </p:spPr>
      </p:pic>
      <p:sp>
        <p:nvSpPr>
          <p:cNvPr id="2" name="Title 1">
            <a:extLst>
              <a:ext uri="{FF2B5EF4-FFF2-40B4-BE49-F238E27FC236}">
                <a16:creationId xmlns:a16="http://schemas.microsoft.com/office/drawing/2014/main" id="{19AFB8FB-DC6E-9E9F-BCB7-58A86C4C33D2}"/>
              </a:ext>
            </a:extLst>
          </p:cNvPr>
          <p:cNvSpPr>
            <a:spLocks noGrp="1"/>
          </p:cNvSpPr>
          <p:nvPr>
            <p:ph type="title"/>
          </p:nvPr>
        </p:nvSpPr>
        <p:spPr/>
        <p:txBody>
          <a:bodyPr/>
          <a:lstStyle/>
          <a:p>
            <a:r>
              <a:rPr lang="en-GB" dirty="0"/>
              <a:t>Polynomial fit </a:t>
            </a:r>
          </a:p>
        </p:txBody>
      </p:sp>
      <p:sp>
        <p:nvSpPr>
          <p:cNvPr id="3" name="Content Placeholder 2">
            <a:extLst>
              <a:ext uri="{FF2B5EF4-FFF2-40B4-BE49-F238E27FC236}">
                <a16:creationId xmlns:a16="http://schemas.microsoft.com/office/drawing/2014/main" id="{AE8DE6DD-2E26-EEAF-3CD1-13AAA868A5FA}"/>
              </a:ext>
            </a:extLst>
          </p:cNvPr>
          <p:cNvSpPr>
            <a:spLocks noGrp="1"/>
          </p:cNvSpPr>
          <p:nvPr>
            <p:ph idx="1"/>
          </p:nvPr>
        </p:nvSpPr>
        <p:spPr>
          <a:xfrm>
            <a:off x="241737" y="1008992"/>
            <a:ext cx="6011759" cy="3242968"/>
          </a:xfrm>
        </p:spPr>
        <p:txBody>
          <a:bodyPr/>
          <a:lstStyle/>
          <a:p>
            <a:r>
              <a:rPr lang="en-GB" dirty="0"/>
              <a:t>We can then update our module with these polynomial functions to make it more general</a:t>
            </a:r>
          </a:p>
          <a:p>
            <a:pPr lvl="1"/>
            <a:r>
              <a:rPr lang="en-GB" dirty="0">
                <a:solidFill>
                  <a:schemeClr val="accent1"/>
                </a:solidFill>
                <a:latin typeface="Courier New" panose="02070309020205020404" pitchFamily="49" charset="0"/>
                <a:cs typeface="Courier New" panose="02070309020205020404" pitchFamily="49" charset="0"/>
              </a:rPr>
              <a:t>modules/</a:t>
            </a:r>
            <a:r>
              <a:rPr lang="en-GB" dirty="0" err="1">
                <a:solidFill>
                  <a:schemeClr val="accent1"/>
                </a:solidFill>
                <a:latin typeface="Courier New" panose="02070309020205020404" pitchFamily="49" charset="0"/>
                <a:cs typeface="Courier New" panose="02070309020205020404" pitchFamily="49" charset="0"/>
              </a:rPr>
              <a:t>fitting_poly.py</a:t>
            </a:r>
            <a:endParaRPr lang="en-GB" dirty="0">
              <a:solidFill>
                <a:schemeClr val="accent1"/>
              </a:solidFill>
              <a:latin typeface="Courier New" panose="02070309020205020404" pitchFamily="49" charset="0"/>
              <a:cs typeface="Courier New" panose="02070309020205020404" pitchFamily="49" charset="0"/>
            </a:endParaRPr>
          </a:p>
          <a:p>
            <a:pPr lvl="1"/>
            <a:endParaRPr lang="en-GB" sz="1000" dirty="0"/>
          </a:p>
          <a:p>
            <a:r>
              <a:rPr lang="en-GB" dirty="0"/>
              <a:t>Call it exactly as before</a:t>
            </a:r>
          </a:p>
          <a:p>
            <a:pPr lvl="1"/>
            <a:r>
              <a:rPr lang="en-GB" dirty="0"/>
              <a:t>Just remember to give the correct number of initial parameters for the functional form using</a:t>
            </a:r>
          </a:p>
          <a:p>
            <a:pPr lvl="1"/>
            <a:endParaRPr lang="en-GB" sz="1000" dirty="0"/>
          </a:p>
          <a:p>
            <a:r>
              <a:rPr lang="en-GB" dirty="0"/>
              <a:t>E.g. fit a quadratic:</a:t>
            </a:r>
          </a:p>
          <a:p>
            <a:endParaRPr lang="en-GB" dirty="0"/>
          </a:p>
        </p:txBody>
      </p:sp>
      <p:sp>
        <p:nvSpPr>
          <p:cNvPr id="4" name="Slide Number Placeholder 3">
            <a:extLst>
              <a:ext uri="{FF2B5EF4-FFF2-40B4-BE49-F238E27FC236}">
                <a16:creationId xmlns:a16="http://schemas.microsoft.com/office/drawing/2014/main" id="{A334D855-D8D8-C188-FE16-2D39ECDA4919}"/>
              </a:ext>
            </a:extLst>
          </p:cNvPr>
          <p:cNvSpPr>
            <a:spLocks noGrp="1"/>
          </p:cNvSpPr>
          <p:nvPr>
            <p:ph type="sldNum" sz="quarter" idx="12"/>
          </p:nvPr>
        </p:nvSpPr>
        <p:spPr/>
        <p:txBody>
          <a:bodyPr/>
          <a:lstStyle/>
          <a:p>
            <a:fld id="{D0CD9598-3AC8-0F44-9366-CD3A2FEFAADC}" type="slidenum">
              <a:rPr lang="en-GB" smtClean="0"/>
              <a:t>24</a:t>
            </a:fld>
            <a:endParaRPr lang="en-GB"/>
          </a:p>
        </p:txBody>
      </p:sp>
      <p:sp>
        <p:nvSpPr>
          <p:cNvPr id="5" name="Subtitle 4">
            <a:extLst>
              <a:ext uri="{FF2B5EF4-FFF2-40B4-BE49-F238E27FC236}">
                <a16:creationId xmlns:a16="http://schemas.microsoft.com/office/drawing/2014/main" id="{3ACA0475-D644-F146-2DF1-BFEF82C78708}"/>
              </a:ext>
            </a:extLst>
          </p:cNvPr>
          <p:cNvSpPr>
            <a:spLocks noGrp="1"/>
          </p:cNvSpPr>
          <p:nvPr>
            <p:ph type="subTitle" idx="13"/>
          </p:nvPr>
        </p:nvSpPr>
        <p:spPr/>
        <p:txBody>
          <a:bodyPr>
            <a:normAutofit fontScale="92500" lnSpcReduction="20000"/>
          </a:bodyPr>
          <a:lstStyle/>
          <a:p>
            <a:endParaRPr lang="en-GB"/>
          </a:p>
        </p:txBody>
      </p:sp>
      <p:pic>
        <p:nvPicPr>
          <p:cNvPr id="9" name="Picture 8">
            <a:extLst>
              <a:ext uri="{FF2B5EF4-FFF2-40B4-BE49-F238E27FC236}">
                <a16:creationId xmlns:a16="http://schemas.microsoft.com/office/drawing/2014/main" id="{2471F179-D4F1-CB70-C7E5-D32E0F9450E0}"/>
              </a:ext>
            </a:extLst>
          </p:cNvPr>
          <p:cNvPicPr>
            <a:picLocks noChangeAspect="1"/>
          </p:cNvPicPr>
          <p:nvPr/>
        </p:nvPicPr>
        <p:blipFill>
          <a:blip r:embed="rId4"/>
          <a:stretch>
            <a:fillRect/>
          </a:stretch>
        </p:blipFill>
        <p:spPr>
          <a:xfrm>
            <a:off x="506069" y="3721255"/>
            <a:ext cx="5747427" cy="2761220"/>
          </a:xfrm>
          <a:prstGeom prst="rect">
            <a:avLst/>
          </a:prstGeom>
        </p:spPr>
      </p:pic>
    </p:spTree>
    <p:extLst>
      <p:ext uri="{BB962C8B-B14F-4D97-AF65-F5344CB8AC3E}">
        <p14:creationId xmlns:p14="http://schemas.microsoft.com/office/powerpoint/2010/main" val="401452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0341C-11B8-3022-B28A-6E66CFB3D8EE}"/>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C8065E40-D93B-8FF3-E7C9-A3F2CC58355F}"/>
              </a:ext>
            </a:extLst>
          </p:cNvPr>
          <p:cNvSpPr>
            <a:spLocks noGrp="1"/>
          </p:cNvSpPr>
          <p:nvPr>
            <p:ph type="subTitle" idx="1"/>
          </p:nvPr>
        </p:nvSpPr>
        <p:spPr/>
        <p:txBody>
          <a:bodyPr/>
          <a:lstStyle/>
          <a:p>
            <a:endParaRPr lang="en-GB"/>
          </a:p>
        </p:txBody>
      </p:sp>
      <p:sp>
        <p:nvSpPr>
          <p:cNvPr id="4" name="Slide Number Placeholder 3">
            <a:extLst>
              <a:ext uri="{FF2B5EF4-FFF2-40B4-BE49-F238E27FC236}">
                <a16:creationId xmlns:a16="http://schemas.microsoft.com/office/drawing/2014/main" id="{5A4AE786-6F29-9414-9E93-74E9478969A6}"/>
              </a:ext>
            </a:extLst>
          </p:cNvPr>
          <p:cNvSpPr>
            <a:spLocks noGrp="1"/>
          </p:cNvSpPr>
          <p:nvPr>
            <p:ph type="sldNum" sz="quarter" idx="12"/>
          </p:nvPr>
        </p:nvSpPr>
        <p:spPr/>
        <p:txBody>
          <a:bodyPr/>
          <a:lstStyle/>
          <a:p>
            <a:fld id="{D0CD9598-3AC8-0F44-9366-CD3A2FEFAADC}" type="slidenum">
              <a:rPr lang="en-GB" smtClean="0"/>
              <a:pPr/>
              <a:t>25</a:t>
            </a:fld>
            <a:endParaRPr lang="en-GB" dirty="0"/>
          </a:p>
        </p:txBody>
      </p:sp>
      <p:pic>
        <p:nvPicPr>
          <p:cNvPr id="6" name="slide.url=https://www.polleverywhere.com/multiple_choice_polls/YMdt8VmjJEM0pUgltFs8V?state=opened&amp;flow=Default&amp;onscreen=persist">
            <a:extLst>
              <a:ext uri="{FF2B5EF4-FFF2-40B4-BE49-F238E27FC236}">
                <a16:creationId xmlns:a16="http://schemas.microsoft.com/office/drawing/2014/main" id="{0439CA59-6EBD-C7F1-D8D4-BB7F05CFF313}"/>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52065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1A1C18C-1027-414C-A15E-22ECB802EE02}"/>
              </a:ext>
            </a:extLst>
          </p:cNvPr>
          <p:cNvPicPr>
            <a:picLocks noChangeAspect="1"/>
          </p:cNvPicPr>
          <p:nvPr/>
        </p:nvPicPr>
        <p:blipFill>
          <a:blip r:embed="rId3"/>
          <a:stretch>
            <a:fillRect/>
          </a:stretch>
        </p:blipFill>
        <p:spPr>
          <a:xfrm>
            <a:off x="6117019" y="396755"/>
            <a:ext cx="6585001" cy="6585001"/>
          </a:xfrm>
          <a:prstGeom prst="rect">
            <a:avLst/>
          </a:prstGeom>
        </p:spPr>
      </p:pic>
      <p:sp>
        <p:nvSpPr>
          <p:cNvPr id="2" name="Title 1">
            <a:extLst>
              <a:ext uri="{FF2B5EF4-FFF2-40B4-BE49-F238E27FC236}">
                <a16:creationId xmlns:a16="http://schemas.microsoft.com/office/drawing/2014/main" id="{F8A7927F-601B-EB40-9F0C-D479781A40F8}"/>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2E769F62-633F-9245-8B59-717F1639FB57}"/>
              </a:ext>
            </a:extLst>
          </p:cNvPr>
          <p:cNvSpPr>
            <a:spLocks noGrp="1"/>
          </p:cNvSpPr>
          <p:nvPr>
            <p:ph idx="1"/>
          </p:nvPr>
        </p:nvSpPr>
        <p:spPr>
          <a:xfrm>
            <a:off x="241737" y="1008992"/>
            <a:ext cx="12192000" cy="6167185"/>
          </a:xfrm>
        </p:spPr>
        <p:txBody>
          <a:bodyPr>
            <a:normAutofit/>
          </a:bodyPr>
          <a:lstStyle/>
          <a:p>
            <a:r>
              <a:rPr lang="en-GB" dirty="0"/>
              <a:t>This week, we saw how to organise our code into modules, splitting it up &amp; allowing it to be reused  </a:t>
            </a:r>
          </a:p>
          <a:p>
            <a:pPr lvl="1"/>
            <a:r>
              <a:rPr lang="en-GB" dirty="0"/>
              <a:t>At the same time, we also reminded ourselves about fitting </a:t>
            </a:r>
          </a:p>
          <a:p>
            <a:pPr lvl="1"/>
            <a:endParaRPr lang="en-GB" sz="1000" dirty="0"/>
          </a:p>
          <a:p>
            <a:r>
              <a:rPr lang="en-GB" dirty="0"/>
              <a:t>That’s pretty much it for the PHYS105 course</a:t>
            </a:r>
          </a:p>
          <a:p>
            <a:pPr lvl="1"/>
            <a:r>
              <a:rPr lang="en-GB" dirty="0"/>
              <a:t>I hope it was enjoyable and useful!</a:t>
            </a:r>
          </a:p>
          <a:p>
            <a:endParaRPr lang="en-GB" sz="1050" dirty="0"/>
          </a:p>
          <a:p>
            <a:r>
              <a:rPr lang="en-GB" dirty="0"/>
              <a:t>You now know the basics of programming in python</a:t>
            </a:r>
          </a:p>
          <a:p>
            <a:pPr lvl="1"/>
            <a:r>
              <a:rPr lang="en-GB" dirty="0"/>
              <a:t>One of the most popular programming languages</a:t>
            </a:r>
          </a:p>
          <a:p>
            <a:pPr lvl="1"/>
            <a:endParaRPr lang="en-GB" sz="1000" dirty="0"/>
          </a:p>
          <a:p>
            <a:r>
              <a:rPr lang="en-GB" dirty="0"/>
              <a:t>Used this to model real-world (physics) problems</a:t>
            </a:r>
          </a:p>
          <a:p>
            <a:pPr lvl="1"/>
            <a:r>
              <a:rPr lang="en-GB" dirty="0"/>
              <a:t>Which you will use throughout your degree and beyond </a:t>
            </a:r>
          </a:p>
          <a:p>
            <a:pPr lvl="1"/>
            <a:endParaRPr lang="en-GB" dirty="0"/>
          </a:p>
          <a:p>
            <a:r>
              <a:rPr lang="en-GB" dirty="0"/>
              <a:t>As a bonus, you go away with a fitting module</a:t>
            </a:r>
          </a:p>
          <a:p>
            <a:pPr lvl="1"/>
            <a:r>
              <a:rPr lang="en-GB" dirty="0"/>
              <a:t>That you can reuse in labs + add to further</a:t>
            </a:r>
          </a:p>
          <a:p>
            <a:endParaRPr lang="en-GB" sz="1000" dirty="0"/>
          </a:p>
          <a:p>
            <a:r>
              <a:rPr lang="en-GB" dirty="0"/>
              <a:t>The second year Computational Physics (PHYS205) module will build on what you’ve learnt </a:t>
            </a:r>
          </a:p>
          <a:p>
            <a:pPr lvl="1"/>
            <a:r>
              <a:rPr lang="en-GB" dirty="0"/>
              <a:t>Allowing you to use python to undertake a project of your choosing.</a:t>
            </a:r>
          </a:p>
          <a:p>
            <a:pPr lvl="1"/>
            <a:endParaRPr lang="en-GB" sz="1000" dirty="0"/>
          </a:p>
        </p:txBody>
      </p:sp>
      <p:sp>
        <p:nvSpPr>
          <p:cNvPr id="4" name="Slide Number Placeholder 3">
            <a:extLst>
              <a:ext uri="{FF2B5EF4-FFF2-40B4-BE49-F238E27FC236}">
                <a16:creationId xmlns:a16="http://schemas.microsoft.com/office/drawing/2014/main" id="{08EB3264-86B6-234F-A250-1375218B60A2}"/>
              </a:ext>
            </a:extLst>
          </p:cNvPr>
          <p:cNvSpPr>
            <a:spLocks noGrp="1"/>
          </p:cNvSpPr>
          <p:nvPr>
            <p:ph type="sldNum" sz="quarter" idx="12"/>
          </p:nvPr>
        </p:nvSpPr>
        <p:spPr/>
        <p:txBody>
          <a:bodyPr/>
          <a:lstStyle/>
          <a:p>
            <a:r>
              <a:rPr lang="en-GB" dirty="0"/>
              <a:t>16</a:t>
            </a:r>
          </a:p>
        </p:txBody>
      </p:sp>
      <p:sp>
        <p:nvSpPr>
          <p:cNvPr id="5" name="Subtitle 4">
            <a:extLst>
              <a:ext uri="{FF2B5EF4-FFF2-40B4-BE49-F238E27FC236}">
                <a16:creationId xmlns:a16="http://schemas.microsoft.com/office/drawing/2014/main" id="{129807C8-123F-814C-A56F-A206DEB4B5D1}"/>
              </a:ext>
            </a:extLst>
          </p:cNvPr>
          <p:cNvSpPr>
            <a:spLocks noGrp="1"/>
          </p:cNvSpPr>
          <p:nvPr>
            <p:ph type="subTitle" idx="13"/>
          </p:nvPr>
        </p:nvSpPr>
        <p:spPr/>
        <p:txBody>
          <a:bodyPr>
            <a:normAutofit fontScale="92500" lnSpcReduction="20000"/>
          </a:bodyPr>
          <a:lstStyle/>
          <a:p>
            <a:endParaRPr lang="en-GB" dirty="0"/>
          </a:p>
        </p:txBody>
      </p:sp>
      <p:sp>
        <p:nvSpPr>
          <p:cNvPr id="7" name="TextBox 6">
            <a:extLst>
              <a:ext uri="{FF2B5EF4-FFF2-40B4-BE49-F238E27FC236}">
                <a16:creationId xmlns:a16="http://schemas.microsoft.com/office/drawing/2014/main" id="{EBC6584F-EDD1-FD4F-AB55-00F12994BD2E}"/>
              </a:ext>
            </a:extLst>
          </p:cNvPr>
          <p:cNvSpPr txBox="1"/>
          <p:nvPr/>
        </p:nvSpPr>
        <p:spPr>
          <a:xfrm>
            <a:off x="7743564" y="5043613"/>
            <a:ext cx="3639138" cy="646331"/>
          </a:xfrm>
          <a:prstGeom prst="rect">
            <a:avLst/>
          </a:prstGeom>
          <a:noFill/>
        </p:spPr>
        <p:txBody>
          <a:bodyPr wrap="none" rtlCol="0">
            <a:spAutoFit/>
          </a:bodyPr>
          <a:lstStyle/>
          <a:p>
            <a:r>
              <a:rPr lang="en-GB" dirty="0">
                <a:solidFill>
                  <a:schemeClr val="accent1"/>
                </a:solidFill>
                <a:latin typeface="Open Sans Light" pitchFamily="2" charset="0"/>
              </a:rPr>
              <a:t>Made in python using matplotlib </a:t>
            </a:r>
          </a:p>
          <a:p>
            <a:pPr algn="ctr"/>
            <a:r>
              <a:rPr lang="en-GB" dirty="0" err="1">
                <a:solidFill>
                  <a:schemeClr val="accent1"/>
                </a:solidFill>
                <a:latin typeface="Courier New" panose="02070309020205020404" pitchFamily="49" charset="0"/>
                <a:cs typeface="Courier New" panose="02070309020205020404" pitchFamily="49" charset="0"/>
              </a:rPr>
              <a:t>MerryXmas.ipynb</a:t>
            </a:r>
            <a:endParaRPr lang="en-GB" dirty="0">
              <a:solidFill>
                <a:schemeClr val="accent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96169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13E2E-41D2-7A47-B56D-7DF7A111A596}"/>
              </a:ext>
            </a:extLst>
          </p:cNvPr>
          <p:cNvSpPr>
            <a:spLocks noGrp="1"/>
          </p:cNvSpPr>
          <p:nvPr>
            <p:ph type="title"/>
          </p:nvPr>
        </p:nvSpPr>
        <p:spPr/>
        <p:txBody>
          <a:bodyPr/>
          <a:lstStyle/>
          <a:p>
            <a:r>
              <a:rPr lang="en-GB" dirty="0"/>
              <a:t>Lecture 10: Recap</a:t>
            </a:r>
          </a:p>
        </p:txBody>
      </p:sp>
      <p:sp>
        <p:nvSpPr>
          <p:cNvPr id="3" name="Content Placeholder 2">
            <a:extLst>
              <a:ext uri="{FF2B5EF4-FFF2-40B4-BE49-F238E27FC236}">
                <a16:creationId xmlns:a16="http://schemas.microsoft.com/office/drawing/2014/main" id="{E30A48D4-51EF-4447-805F-5218EE484342}"/>
              </a:ext>
            </a:extLst>
          </p:cNvPr>
          <p:cNvSpPr>
            <a:spLocks noGrp="1"/>
          </p:cNvSpPr>
          <p:nvPr>
            <p:ph idx="1"/>
          </p:nvPr>
        </p:nvSpPr>
        <p:spPr>
          <a:xfrm>
            <a:off x="241738" y="1008993"/>
            <a:ext cx="11750564" cy="830316"/>
          </a:xfrm>
        </p:spPr>
        <p:txBody>
          <a:bodyPr/>
          <a:lstStyle/>
          <a:p>
            <a:r>
              <a:rPr lang="en-GB" dirty="0"/>
              <a:t>Last week we looked at at category of numeric techniques known as Monte Carlo (MC) Methods</a:t>
            </a:r>
          </a:p>
          <a:p>
            <a:pPr lvl="1"/>
            <a:r>
              <a:rPr lang="en-GB" dirty="0"/>
              <a:t>Which use random sampling to obtain results by performing many trials or experiments</a:t>
            </a:r>
          </a:p>
          <a:p>
            <a:pPr lvl="1"/>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5E4C6E49-4424-8A4E-B605-08EB4CA78734}"/>
              </a:ext>
            </a:extLst>
          </p:cNvPr>
          <p:cNvSpPr>
            <a:spLocks noGrp="1"/>
          </p:cNvSpPr>
          <p:nvPr>
            <p:ph type="sldNum" sz="quarter" idx="12"/>
          </p:nvPr>
        </p:nvSpPr>
        <p:spPr/>
        <p:txBody>
          <a:bodyPr/>
          <a:lstStyle/>
          <a:p>
            <a:fld id="{D0CD9598-3AC8-0F44-9366-CD3A2FEFAADC}" type="slidenum">
              <a:rPr lang="en-GB" smtClean="0"/>
              <a:t>3</a:t>
            </a:fld>
            <a:endParaRPr lang="en-GB"/>
          </a:p>
        </p:txBody>
      </p:sp>
      <p:sp>
        <p:nvSpPr>
          <p:cNvPr id="5" name="Subtitle 4">
            <a:extLst>
              <a:ext uri="{FF2B5EF4-FFF2-40B4-BE49-F238E27FC236}">
                <a16:creationId xmlns:a16="http://schemas.microsoft.com/office/drawing/2014/main" id="{D785523E-D0DC-3447-B958-0D69967E42E6}"/>
              </a:ext>
            </a:extLst>
          </p:cNvPr>
          <p:cNvSpPr>
            <a:spLocks noGrp="1"/>
          </p:cNvSpPr>
          <p:nvPr>
            <p:ph type="subTitle" idx="13"/>
          </p:nvPr>
        </p:nvSpPr>
        <p:spPr/>
        <p:txBody>
          <a:bodyPr>
            <a:normAutofit fontScale="92500" lnSpcReduction="20000"/>
          </a:bodyPr>
          <a:lstStyle/>
          <a:p>
            <a:endParaRPr lang="en-GB"/>
          </a:p>
        </p:txBody>
      </p:sp>
      <p:sp>
        <p:nvSpPr>
          <p:cNvPr id="8" name="Content Placeholder 2">
            <a:extLst>
              <a:ext uri="{FF2B5EF4-FFF2-40B4-BE49-F238E27FC236}">
                <a16:creationId xmlns:a16="http://schemas.microsoft.com/office/drawing/2014/main" id="{51113223-1741-6444-A8B7-2E4CB6CEA585}"/>
              </a:ext>
            </a:extLst>
          </p:cNvPr>
          <p:cNvSpPr txBox="1">
            <a:spLocks/>
          </p:cNvSpPr>
          <p:nvPr/>
        </p:nvSpPr>
        <p:spPr>
          <a:xfrm>
            <a:off x="241737" y="1898857"/>
            <a:ext cx="6065277" cy="7312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In doing so, we saw how to generate random </a:t>
            </a:r>
            <a:r>
              <a:rPr lang="en-GB" dirty="0" err="1"/>
              <a:t>nums</a:t>
            </a:r>
            <a:r>
              <a:rPr lang="en-GB" dirty="0"/>
              <a:t> following a given distribution in Python</a:t>
            </a:r>
          </a:p>
          <a:p>
            <a:endParaRPr lang="en-GB" dirty="0"/>
          </a:p>
          <a:p>
            <a:endParaRPr lang="en-GB" dirty="0"/>
          </a:p>
        </p:txBody>
      </p:sp>
      <p:pic>
        <p:nvPicPr>
          <p:cNvPr id="9" name="Picture 8">
            <a:extLst>
              <a:ext uri="{FF2B5EF4-FFF2-40B4-BE49-F238E27FC236}">
                <a16:creationId xmlns:a16="http://schemas.microsoft.com/office/drawing/2014/main" id="{1A6AD29D-6A17-9240-B371-455171CA7546}"/>
              </a:ext>
            </a:extLst>
          </p:cNvPr>
          <p:cNvPicPr>
            <a:picLocks noChangeAspect="1"/>
          </p:cNvPicPr>
          <p:nvPr/>
        </p:nvPicPr>
        <p:blipFill>
          <a:blip r:embed="rId3"/>
          <a:stretch>
            <a:fillRect/>
          </a:stretch>
        </p:blipFill>
        <p:spPr>
          <a:xfrm>
            <a:off x="987304" y="2630124"/>
            <a:ext cx="4574141" cy="4034913"/>
          </a:xfrm>
          <a:prstGeom prst="rect">
            <a:avLst/>
          </a:prstGeom>
        </p:spPr>
      </p:pic>
      <p:sp>
        <p:nvSpPr>
          <p:cNvPr id="10" name="Content Placeholder 2">
            <a:extLst>
              <a:ext uri="{FF2B5EF4-FFF2-40B4-BE49-F238E27FC236}">
                <a16:creationId xmlns:a16="http://schemas.microsoft.com/office/drawing/2014/main" id="{DA5508D2-3067-AD4F-8BE5-144ECE2383FD}"/>
              </a:ext>
            </a:extLst>
          </p:cNvPr>
          <p:cNvSpPr txBox="1">
            <a:spLocks/>
          </p:cNvSpPr>
          <p:nvPr/>
        </p:nvSpPr>
        <p:spPr>
          <a:xfrm>
            <a:off x="6096000" y="1898857"/>
            <a:ext cx="6065277" cy="2239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Applied MC approach to simple problems</a:t>
            </a:r>
          </a:p>
          <a:p>
            <a:pPr marL="800100" lvl="1" indent="-342900">
              <a:buFont typeface="+mj-lt"/>
              <a:buAutoNum type="arabicPeriod"/>
            </a:pPr>
            <a:r>
              <a:rPr lang="en-GB" dirty="0"/>
              <a:t>Define range over which inputs can lie</a:t>
            </a:r>
          </a:p>
          <a:p>
            <a:pPr marL="800100" lvl="1" indent="-342900">
              <a:buFont typeface="+mj-lt"/>
              <a:buAutoNum type="arabicPeriod"/>
            </a:pPr>
            <a:r>
              <a:rPr lang="en-GB" dirty="0"/>
              <a:t>Generate many random inputs over range </a:t>
            </a:r>
          </a:p>
          <a:p>
            <a:pPr marL="800100" lvl="1" indent="-342900">
              <a:buFont typeface="+mj-lt"/>
              <a:buAutoNum type="arabicPeriod"/>
            </a:pPr>
            <a:r>
              <a:rPr lang="en-GB" dirty="0"/>
              <a:t>Perform deterministic computation on these</a:t>
            </a:r>
          </a:p>
          <a:p>
            <a:pPr marL="457200" lvl="1" indent="0">
              <a:buNone/>
            </a:pPr>
            <a:endParaRPr lang="en-GB" dirty="0"/>
          </a:p>
          <a:p>
            <a:r>
              <a:rPr lang="en-GB" dirty="0"/>
              <a:t>Can be easily extended to more complex cases</a:t>
            </a:r>
          </a:p>
          <a:p>
            <a:pPr lvl="1"/>
            <a:endParaRPr lang="en-GB" dirty="0"/>
          </a:p>
          <a:p>
            <a:endParaRPr lang="en-GB" dirty="0"/>
          </a:p>
        </p:txBody>
      </p:sp>
      <p:pic>
        <p:nvPicPr>
          <p:cNvPr id="12" name="Picture 11" descr="Chart, scatter chart&#10;&#10;Description automatically generated">
            <a:extLst>
              <a:ext uri="{FF2B5EF4-FFF2-40B4-BE49-F238E27FC236}">
                <a16:creationId xmlns:a16="http://schemas.microsoft.com/office/drawing/2014/main" id="{BEB117E7-EE2B-F94C-B70B-58279499A68E}"/>
              </a:ext>
            </a:extLst>
          </p:cNvPr>
          <p:cNvPicPr>
            <a:picLocks noChangeAspect="1"/>
          </p:cNvPicPr>
          <p:nvPr/>
        </p:nvPicPr>
        <p:blipFill>
          <a:blip r:embed="rId4"/>
          <a:stretch>
            <a:fillRect/>
          </a:stretch>
        </p:blipFill>
        <p:spPr>
          <a:xfrm>
            <a:off x="7083785" y="3912698"/>
            <a:ext cx="4417951" cy="2945301"/>
          </a:xfrm>
          <a:prstGeom prst="rect">
            <a:avLst/>
          </a:prstGeom>
        </p:spPr>
      </p:pic>
    </p:spTree>
    <p:extLst>
      <p:ext uri="{BB962C8B-B14F-4D97-AF65-F5344CB8AC3E}">
        <p14:creationId xmlns:p14="http://schemas.microsoft.com/office/powerpoint/2010/main" val="2235433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4C09C1-5D8E-9041-AD2E-D6FA65068AAD}"/>
              </a:ext>
            </a:extLst>
          </p:cNvPr>
          <p:cNvSpPr>
            <a:spLocks noGrp="1"/>
          </p:cNvSpPr>
          <p:nvPr>
            <p:ph type="title"/>
          </p:nvPr>
        </p:nvSpPr>
        <p:spPr/>
        <p:txBody>
          <a:bodyPr/>
          <a:lstStyle/>
          <a:p>
            <a:r>
              <a:rPr lang="en-GB" dirty="0"/>
              <a:t>Lecture 10: Formative problem solutions</a:t>
            </a:r>
          </a:p>
        </p:txBody>
      </p:sp>
      <p:sp>
        <p:nvSpPr>
          <p:cNvPr id="7" name="Content Placeholder 6">
            <a:extLst>
              <a:ext uri="{FF2B5EF4-FFF2-40B4-BE49-F238E27FC236}">
                <a16:creationId xmlns:a16="http://schemas.microsoft.com/office/drawing/2014/main" id="{D645BE9A-B91A-F840-BDA3-07864357F010}"/>
              </a:ext>
            </a:extLst>
          </p:cNvPr>
          <p:cNvSpPr>
            <a:spLocks noGrp="1"/>
          </p:cNvSpPr>
          <p:nvPr>
            <p:ph sz="half" idx="1"/>
          </p:nvPr>
        </p:nvSpPr>
        <p:spPr>
          <a:xfrm>
            <a:off x="241737" y="1040524"/>
            <a:ext cx="11750564" cy="2628799"/>
          </a:xfrm>
        </p:spPr>
        <p:txBody>
          <a:bodyPr/>
          <a:lstStyle/>
          <a:p>
            <a:r>
              <a:rPr lang="en-GB" dirty="0"/>
              <a:t>Exercise 1:  Check how the seed works by running with the same and different seeds</a:t>
            </a:r>
          </a:p>
          <a:p>
            <a:pPr lvl="1"/>
            <a:r>
              <a:rPr lang="en-GB" dirty="0"/>
              <a:t>While the sequence of numbers is random, we often want to be able to repeat it again</a:t>
            </a:r>
          </a:p>
          <a:p>
            <a:pPr lvl="2"/>
            <a:r>
              <a:rPr lang="en-GB" dirty="0"/>
              <a:t>E.g. so we can compare results, debug etc </a:t>
            </a:r>
          </a:p>
          <a:p>
            <a:pPr lvl="1"/>
            <a:r>
              <a:rPr lang="en-GB" dirty="0"/>
              <a:t>The seed allows this by setting the point within the random sequence where we start</a:t>
            </a:r>
          </a:p>
          <a:p>
            <a:pPr lvl="2"/>
            <a:r>
              <a:rPr lang="en-GB" dirty="0"/>
              <a:t>If the seed is the same, we start at the same point </a:t>
            </a:r>
            <a:r>
              <a:rPr lang="en-GB" dirty="0">
                <a:sym typeface="Wingdings" pitchFamily="2" charset="2"/>
              </a:rPr>
              <a:t> </a:t>
            </a:r>
            <a:r>
              <a:rPr lang="en-GB" dirty="0"/>
              <a:t>get the same random sequence</a:t>
            </a:r>
          </a:p>
          <a:p>
            <a:pPr lvl="2"/>
            <a:r>
              <a:rPr lang="en-GB" dirty="0"/>
              <a:t>If we change the seed, we start at a different point </a:t>
            </a:r>
            <a:r>
              <a:rPr lang="en-GB" dirty="0">
                <a:sym typeface="Wingdings" pitchFamily="2" charset="2"/>
              </a:rPr>
              <a:t> </a:t>
            </a:r>
            <a:r>
              <a:rPr lang="en-GB" dirty="0"/>
              <a:t>hence get a different sequence</a:t>
            </a:r>
          </a:p>
          <a:p>
            <a:pPr lvl="1"/>
            <a:r>
              <a:rPr lang="en-GB" dirty="0"/>
              <a:t>If we don’t set a seed, we start at a random point in the sequence of random numbers </a:t>
            </a:r>
          </a:p>
          <a:p>
            <a:pPr lvl="2"/>
            <a:r>
              <a:rPr lang="en-GB" dirty="0"/>
              <a:t>Hence getting a different set of random numbers each time </a:t>
            </a:r>
          </a:p>
        </p:txBody>
      </p:sp>
      <p:pic>
        <p:nvPicPr>
          <p:cNvPr id="11" name="Content Placeholder 10">
            <a:extLst>
              <a:ext uri="{FF2B5EF4-FFF2-40B4-BE49-F238E27FC236}">
                <a16:creationId xmlns:a16="http://schemas.microsoft.com/office/drawing/2014/main" id="{8444A5F3-03A7-B441-8E43-A9E118428734}"/>
              </a:ext>
            </a:extLst>
          </p:cNvPr>
          <p:cNvPicPr>
            <a:picLocks noGrp="1" noChangeAspect="1"/>
          </p:cNvPicPr>
          <p:nvPr>
            <p:ph sz="half" idx="2"/>
          </p:nvPr>
        </p:nvPicPr>
        <p:blipFill>
          <a:blip r:embed="rId3"/>
          <a:stretch>
            <a:fillRect/>
          </a:stretch>
        </p:blipFill>
        <p:spPr>
          <a:xfrm>
            <a:off x="5155821" y="3892353"/>
            <a:ext cx="3278875" cy="2376750"/>
          </a:xfrm>
          <a:prstGeom prst="rect">
            <a:avLst/>
          </a:prstGeom>
        </p:spPr>
      </p:pic>
      <p:sp>
        <p:nvSpPr>
          <p:cNvPr id="4" name="Slide Number Placeholder 3">
            <a:extLst>
              <a:ext uri="{FF2B5EF4-FFF2-40B4-BE49-F238E27FC236}">
                <a16:creationId xmlns:a16="http://schemas.microsoft.com/office/drawing/2014/main" id="{F115CF6A-B43F-6C43-AD10-51B45FA98C6C}"/>
              </a:ext>
            </a:extLst>
          </p:cNvPr>
          <p:cNvSpPr>
            <a:spLocks noGrp="1"/>
          </p:cNvSpPr>
          <p:nvPr>
            <p:ph type="sldNum" sz="quarter" idx="12"/>
          </p:nvPr>
        </p:nvSpPr>
        <p:spPr/>
        <p:txBody>
          <a:bodyPr/>
          <a:lstStyle/>
          <a:p>
            <a:fld id="{D0CD9598-3AC8-0F44-9366-CD3A2FEFAADC}" type="slidenum">
              <a:rPr lang="en-GB" smtClean="0"/>
              <a:t>4</a:t>
            </a:fld>
            <a:endParaRPr lang="en-GB"/>
          </a:p>
        </p:txBody>
      </p:sp>
      <p:sp>
        <p:nvSpPr>
          <p:cNvPr id="9" name="Subtitle 8">
            <a:extLst>
              <a:ext uri="{FF2B5EF4-FFF2-40B4-BE49-F238E27FC236}">
                <a16:creationId xmlns:a16="http://schemas.microsoft.com/office/drawing/2014/main" id="{D7906EC8-E9CF-7347-8D02-3D9939CC0E91}"/>
              </a:ext>
            </a:extLst>
          </p:cNvPr>
          <p:cNvSpPr>
            <a:spLocks noGrp="1"/>
          </p:cNvSpPr>
          <p:nvPr>
            <p:ph type="subTitle" idx="13"/>
          </p:nvPr>
        </p:nvSpPr>
        <p:spPr/>
        <p:txBody>
          <a:bodyPr>
            <a:normAutofit fontScale="92500" lnSpcReduction="20000"/>
          </a:bodyPr>
          <a:lstStyle/>
          <a:p>
            <a:endParaRPr lang="en-GB"/>
          </a:p>
        </p:txBody>
      </p:sp>
      <p:pic>
        <p:nvPicPr>
          <p:cNvPr id="10" name="Picture 9">
            <a:extLst>
              <a:ext uri="{FF2B5EF4-FFF2-40B4-BE49-F238E27FC236}">
                <a16:creationId xmlns:a16="http://schemas.microsoft.com/office/drawing/2014/main" id="{6CAE0EA7-0815-3045-BF0F-F651526FB311}"/>
              </a:ext>
            </a:extLst>
          </p:cNvPr>
          <p:cNvPicPr>
            <a:picLocks noChangeAspect="1"/>
          </p:cNvPicPr>
          <p:nvPr/>
        </p:nvPicPr>
        <p:blipFill>
          <a:blip r:embed="rId4"/>
          <a:stretch>
            <a:fillRect/>
          </a:stretch>
        </p:blipFill>
        <p:spPr>
          <a:xfrm>
            <a:off x="458144" y="3892353"/>
            <a:ext cx="4427348" cy="2433133"/>
          </a:xfrm>
          <a:prstGeom prst="rect">
            <a:avLst/>
          </a:prstGeom>
        </p:spPr>
      </p:pic>
      <p:pic>
        <p:nvPicPr>
          <p:cNvPr id="12" name="Picture 11">
            <a:extLst>
              <a:ext uri="{FF2B5EF4-FFF2-40B4-BE49-F238E27FC236}">
                <a16:creationId xmlns:a16="http://schemas.microsoft.com/office/drawing/2014/main" id="{A3BCCAF7-3A45-DD4E-B6CD-2094CE2397F4}"/>
              </a:ext>
            </a:extLst>
          </p:cNvPr>
          <p:cNvPicPr>
            <a:picLocks noChangeAspect="1"/>
          </p:cNvPicPr>
          <p:nvPr/>
        </p:nvPicPr>
        <p:blipFill>
          <a:blip r:embed="rId5"/>
          <a:stretch>
            <a:fillRect/>
          </a:stretch>
        </p:blipFill>
        <p:spPr>
          <a:xfrm>
            <a:off x="8705025" y="3892353"/>
            <a:ext cx="3270201" cy="2437470"/>
          </a:xfrm>
          <a:prstGeom prst="rect">
            <a:avLst/>
          </a:prstGeom>
        </p:spPr>
      </p:pic>
      <p:sp>
        <p:nvSpPr>
          <p:cNvPr id="13" name="TextBox 12">
            <a:extLst>
              <a:ext uri="{FF2B5EF4-FFF2-40B4-BE49-F238E27FC236}">
                <a16:creationId xmlns:a16="http://schemas.microsoft.com/office/drawing/2014/main" id="{B5E41E23-73E7-E943-936B-8950D467BD8E}"/>
              </a:ext>
            </a:extLst>
          </p:cNvPr>
          <p:cNvSpPr txBox="1"/>
          <p:nvPr/>
        </p:nvSpPr>
        <p:spPr>
          <a:xfrm>
            <a:off x="5363276" y="6355339"/>
            <a:ext cx="2860078" cy="369332"/>
          </a:xfrm>
          <a:prstGeom prst="rect">
            <a:avLst/>
          </a:prstGeom>
          <a:noFill/>
        </p:spPr>
        <p:txBody>
          <a:bodyPr wrap="none" rtlCol="0">
            <a:spAutoFit/>
          </a:bodyPr>
          <a:lstStyle/>
          <a:p>
            <a:r>
              <a:rPr lang="en-GB" dirty="0">
                <a:solidFill>
                  <a:schemeClr val="accent1"/>
                </a:solidFill>
                <a:latin typeface="Open Sans Light" pitchFamily="2" charset="0"/>
              </a:rPr>
              <a:t>Same seed = same result</a:t>
            </a:r>
          </a:p>
        </p:txBody>
      </p:sp>
      <p:sp>
        <p:nvSpPr>
          <p:cNvPr id="14" name="TextBox 13">
            <a:extLst>
              <a:ext uri="{FF2B5EF4-FFF2-40B4-BE49-F238E27FC236}">
                <a16:creationId xmlns:a16="http://schemas.microsoft.com/office/drawing/2014/main" id="{69BF4F57-FB9E-A14A-9C4D-A504ED80F302}"/>
              </a:ext>
            </a:extLst>
          </p:cNvPr>
          <p:cNvSpPr txBox="1"/>
          <p:nvPr/>
        </p:nvSpPr>
        <p:spPr>
          <a:xfrm>
            <a:off x="8954057" y="6355339"/>
            <a:ext cx="2533066" cy="369332"/>
          </a:xfrm>
          <a:prstGeom prst="rect">
            <a:avLst/>
          </a:prstGeom>
          <a:noFill/>
        </p:spPr>
        <p:txBody>
          <a:bodyPr wrap="none" rtlCol="0">
            <a:spAutoFit/>
          </a:bodyPr>
          <a:lstStyle/>
          <a:p>
            <a:r>
              <a:rPr lang="en-GB" dirty="0">
                <a:solidFill>
                  <a:schemeClr val="accent1"/>
                </a:solidFill>
                <a:latin typeface="Open Sans Light" pitchFamily="2" charset="0"/>
              </a:rPr>
              <a:t>Diff. seed = diff. result</a:t>
            </a:r>
          </a:p>
        </p:txBody>
      </p:sp>
      <p:sp>
        <p:nvSpPr>
          <p:cNvPr id="15" name="TextBox 14">
            <a:extLst>
              <a:ext uri="{FF2B5EF4-FFF2-40B4-BE49-F238E27FC236}">
                <a16:creationId xmlns:a16="http://schemas.microsoft.com/office/drawing/2014/main" id="{3D10469B-3879-2B49-8663-8C5A0083622D}"/>
              </a:ext>
            </a:extLst>
          </p:cNvPr>
          <p:cNvSpPr txBox="1"/>
          <p:nvPr/>
        </p:nvSpPr>
        <p:spPr>
          <a:xfrm>
            <a:off x="651835" y="6355339"/>
            <a:ext cx="4161717" cy="369332"/>
          </a:xfrm>
          <a:prstGeom prst="rect">
            <a:avLst/>
          </a:prstGeom>
          <a:noFill/>
        </p:spPr>
        <p:txBody>
          <a:bodyPr wrap="none" rtlCol="0">
            <a:spAutoFit/>
          </a:bodyPr>
          <a:lstStyle/>
          <a:p>
            <a:r>
              <a:rPr lang="en-GB" dirty="0">
                <a:solidFill>
                  <a:schemeClr val="accent1"/>
                </a:solidFill>
                <a:latin typeface="Open Sans Light" pitchFamily="2" charset="0"/>
              </a:rPr>
              <a:t>Function to aid testing multiple times</a:t>
            </a:r>
          </a:p>
        </p:txBody>
      </p:sp>
    </p:spTree>
    <p:extLst>
      <p:ext uri="{BB962C8B-B14F-4D97-AF65-F5344CB8AC3E}">
        <p14:creationId xmlns:p14="http://schemas.microsoft.com/office/powerpoint/2010/main" val="283285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4C09C1-5D8E-9041-AD2E-D6FA65068AAD}"/>
              </a:ext>
            </a:extLst>
          </p:cNvPr>
          <p:cNvSpPr>
            <a:spLocks noGrp="1"/>
          </p:cNvSpPr>
          <p:nvPr>
            <p:ph type="title"/>
          </p:nvPr>
        </p:nvSpPr>
        <p:spPr/>
        <p:txBody>
          <a:bodyPr/>
          <a:lstStyle/>
          <a:p>
            <a:r>
              <a:rPr lang="en-GB" dirty="0"/>
              <a:t>Lecture 10: Formative problem solutions (2)</a:t>
            </a:r>
          </a:p>
        </p:txBody>
      </p:sp>
      <p:sp>
        <p:nvSpPr>
          <p:cNvPr id="7" name="Content Placeholder 6">
            <a:extLst>
              <a:ext uri="{FF2B5EF4-FFF2-40B4-BE49-F238E27FC236}">
                <a16:creationId xmlns:a16="http://schemas.microsoft.com/office/drawing/2014/main" id="{D645BE9A-B91A-F840-BDA3-07864357F010}"/>
              </a:ext>
            </a:extLst>
          </p:cNvPr>
          <p:cNvSpPr>
            <a:spLocks noGrp="1"/>
          </p:cNvSpPr>
          <p:nvPr>
            <p:ph sz="half" idx="1"/>
          </p:nvPr>
        </p:nvSpPr>
        <p:spPr>
          <a:xfrm>
            <a:off x="241737" y="1040525"/>
            <a:ext cx="11691743" cy="1620614"/>
          </a:xfrm>
        </p:spPr>
        <p:txBody>
          <a:bodyPr/>
          <a:lstStyle/>
          <a:p>
            <a:r>
              <a:rPr lang="en-GB" dirty="0"/>
              <a:t>Exercise 2:  Investigate the distribution of random numbers as we increase the number of trials</a:t>
            </a:r>
          </a:p>
          <a:p>
            <a:pPr lvl="1"/>
            <a:r>
              <a:rPr lang="en-GB" dirty="0"/>
              <a:t>Numbers are spread uniformly between 0 and 1 </a:t>
            </a:r>
            <a:r>
              <a:rPr lang="en-GB" dirty="0">
                <a:sym typeface="Wingdings" pitchFamily="2" charset="2"/>
              </a:rPr>
              <a:t> expect </a:t>
            </a:r>
            <a:r>
              <a:rPr lang="en-GB" dirty="0" err="1">
                <a:solidFill>
                  <a:schemeClr val="accent1"/>
                </a:solidFill>
                <a:sym typeface="Wingdings" pitchFamily="2" charset="2"/>
              </a:rPr>
              <a:t>N</a:t>
            </a:r>
            <a:r>
              <a:rPr lang="en-GB" baseline="-25000" dirty="0" err="1">
                <a:solidFill>
                  <a:schemeClr val="accent1"/>
                </a:solidFill>
                <a:sym typeface="Wingdings" pitchFamily="2" charset="2"/>
              </a:rPr>
              <a:t>trials</a:t>
            </a:r>
            <a:r>
              <a:rPr lang="en-GB" dirty="0">
                <a:solidFill>
                  <a:schemeClr val="accent1"/>
                </a:solidFill>
                <a:sym typeface="Wingdings" pitchFamily="2" charset="2"/>
              </a:rPr>
              <a:t> / </a:t>
            </a:r>
            <a:r>
              <a:rPr lang="en-GB" dirty="0" err="1">
                <a:solidFill>
                  <a:schemeClr val="accent1"/>
                </a:solidFill>
                <a:sym typeface="Wingdings" pitchFamily="2" charset="2"/>
              </a:rPr>
              <a:t>N</a:t>
            </a:r>
            <a:r>
              <a:rPr lang="en-GB" baseline="-25000" dirty="0" err="1">
                <a:solidFill>
                  <a:schemeClr val="accent1"/>
                </a:solidFill>
                <a:sym typeface="Wingdings" pitchFamily="2" charset="2"/>
              </a:rPr>
              <a:t>bins</a:t>
            </a:r>
            <a:r>
              <a:rPr lang="en-GB" dirty="0">
                <a:solidFill>
                  <a:schemeClr val="accent1"/>
                </a:solidFill>
                <a:sym typeface="Wingdings" pitchFamily="2" charset="2"/>
              </a:rPr>
              <a:t> </a:t>
            </a:r>
            <a:r>
              <a:rPr lang="en-GB" dirty="0">
                <a:sym typeface="Wingdings" pitchFamily="2" charset="2"/>
              </a:rPr>
              <a:t>in each bin on average</a:t>
            </a:r>
          </a:p>
          <a:p>
            <a:pPr lvl="1"/>
            <a:r>
              <a:rPr lang="en-GB" dirty="0">
                <a:sym typeface="Wingdings" pitchFamily="2" charset="2"/>
              </a:rPr>
              <a:t>But, since they are random, there is of course fluctuation around this average</a:t>
            </a:r>
          </a:p>
          <a:p>
            <a:pPr lvl="1"/>
            <a:r>
              <a:rPr lang="en-GB" dirty="0">
                <a:sym typeface="Wingdings" pitchFamily="2" charset="2"/>
              </a:rPr>
              <a:t>The more trials you run the less fluctuation there is</a:t>
            </a:r>
          </a:p>
          <a:p>
            <a:pPr lvl="2"/>
            <a:r>
              <a:rPr lang="en-GB" dirty="0">
                <a:sym typeface="Wingdings" pitchFamily="2" charset="2"/>
              </a:rPr>
              <a:t>In fact, the error on a given bin content N is approximately </a:t>
            </a:r>
            <a:r>
              <a:rPr lang="el-GR" dirty="0" err="1">
                <a:solidFill>
                  <a:schemeClr val="accent1"/>
                </a:solidFill>
                <a:sym typeface="Wingdings" pitchFamily="2" charset="2"/>
              </a:rPr>
              <a:t>σ</a:t>
            </a:r>
            <a:r>
              <a:rPr lang="el-GR" baseline="-25000" dirty="0" err="1">
                <a:solidFill>
                  <a:schemeClr val="accent1"/>
                </a:solidFill>
                <a:sym typeface="Wingdings" pitchFamily="2" charset="2"/>
              </a:rPr>
              <a:t>Ν</a:t>
            </a:r>
            <a:r>
              <a:rPr lang="el-GR" dirty="0">
                <a:solidFill>
                  <a:schemeClr val="accent1"/>
                </a:solidFill>
                <a:sym typeface="Wingdings" pitchFamily="2" charset="2"/>
              </a:rPr>
              <a:t> = </a:t>
            </a:r>
            <a:r>
              <a:rPr lang="en-GB" dirty="0">
                <a:solidFill>
                  <a:schemeClr val="accent1"/>
                </a:solidFill>
                <a:sym typeface="Wingdings" pitchFamily="2" charset="2"/>
              </a:rPr>
              <a:t>√N </a:t>
            </a:r>
            <a:r>
              <a:rPr lang="en-GB" dirty="0">
                <a:sym typeface="Wingdings" pitchFamily="2" charset="2"/>
              </a:rPr>
              <a:t>(following the central limit theorem)</a:t>
            </a:r>
            <a:endParaRPr lang="en-GB" dirty="0">
              <a:solidFill>
                <a:schemeClr val="accent1"/>
              </a:solidFill>
              <a:sym typeface="Wingdings" pitchFamily="2" charset="2"/>
            </a:endParaRPr>
          </a:p>
        </p:txBody>
      </p:sp>
      <p:pic>
        <p:nvPicPr>
          <p:cNvPr id="3" name="Content Placeholder 2">
            <a:extLst>
              <a:ext uri="{FF2B5EF4-FFF2-40B4-BE49-F238E27FC236}">
                <a16:creationId xmlns:a16="http://schemas.microsoft.com/office/drawing/2014/main" id="{00669EA9-6EA9-1342-8EF6-891606AA126B}"/>
              </a:ext>
            </a:extLst>
          </p:cNvPr>
          <p:cNvPicPr>
            <a:picLocks noGrp="1" noChangeAspect="1"/>
          </p:cNvPicPr>
          <p:nvPr>
            <p:ph sz="half" idx="2"/>
          </p:nvPr>
        </p:nvPicPr>
        <p:blipFill>
          <a:blip r:embed="rId3"/>
          <a:stretch>
            <a:fillRect/>
          </a:stretch>
        </p:blipFill>
        <p:spPr>
          <a:xfrm>
            <a:off x="1110474" y="2823557"/>
            <a:ext cx="4372484" cy="3482292"/>
          </a:xfrm>
          <a:prstGeom prst="rect">
            <a:avLst/>
          </a:prstGeom>
        </p:spPr>
      </p:pic>
      <p:sp>
        <p:nvSpPr>
          <p:cNvPr id="4" name="Slide Number Placeholder 3">
            <a:extLst>
              <a:ext uri="{FF2B5EF4-FFF2-40B4-BE49-F238E27FC236}">
                <a16:creationId xmlns:a16="http://schemas.microsoft.com/office/drawing/2014/main" id="{F115CF6A-B43F-6C43-AD10-51B45FA98C6C}"/>
              </a:ext>
            </a:extLst>
          </p:cNvPr>
          <p:cNvSpPr>
            <a:spLocks noGrp="1"/>
          </p:cNvSpPr>
          <p:nvPr>
            <p:ph type="sldNum" sz="quarter" idx="12"/>
          </p:nvPr>
        </p:nvSpPr>
        <p:spPr/>
        <p:txBody>
          <a:bodyPr/>
          <a:lstStyle/>
          <a:p>
            <a:fld id="{D0CD9598-3AC8-0F44-9366-CD3A2FEFAADC}" type="slidenum">
              <a:rPr lang="en-GB" smtClean="0"/>
              <a:t>5</a:t>
            </a:fld>
            <a:endParaRPr lang="en-GB" dirty="0"/>
          </a:p>
        </p:txBody>
      </p:sp>
      <p:sp>
        <p:nvSpPr>
          <p:cNvPr id="9" name="Subtitle 8">
            <a:extLst>
              <a:ext uri="{FF2B5EF4-FFF2-40B4-BE49-F238E27FC236}">
                <a16:creationId xmlns:a16="http://schemas.microsoft.com/office/drawing/2014/main" id="{D7906EC8-E9CF-7347-8D02-3D9939CC0E91}"/>
              </a:ext>
            </a:extLst>
          </p:cNvPr>
          <p:cNvSpPr>
            <a:spLocks noGrp="1"/>
          </p:cNvSpPr>
          <p:nvPr>
            <p:ph type="subTitle" idx="13"/>
          </p:nvPr>
        </p:nvSpPr>
        <p:spPr/>
        <p:txBody>
          <a:bodyPr>
            <a:normAutofit fontScale="92500" lnSpcReduction="20000"/>
          </a:bodyPr>
          <a:lstStyle/>
          <a:p>
            <a:endParaRPr lang="en-GB"/>
          </a:p>
        </p:txBody>
      </p:sp>
      <p:pic>
        <p:nvPicPr>
          <p:cNvPr id="5" name="Picture 4">
            <a:extLst>
              <a:ext uri="{FF2B5EF4-FFF2-40B4-BE49-F238E27FC236}">
                <a16:creationId xmlns:a16="http://schemas.microsoft.com/office/drawing/2014/main" id="{FAF300FF-46EB-4942-9E48-3F09875DB6DD}"/>
              </a:ext>
            </a:extLst>
          </p:cNvPr>
          <p:cNvPicPr>
            <a:picLocks noChangeAspect="1"/>
          </p:cNvPicPr>
          <p:nvPr/>
        </p:nvPicPr>
        <p:blipFill>
          <a:blip r:embed="rId4"/>
          <a:stretch>
            <a:fillRect/>
          </a:stretch>
        </p:blipFill>
        <p:spPr>
          <a:xfrm>
            <a:off x="6305492" y="2797116"/>
            <a:ext cx="4365812" cy="3469708"/>
          </a:xfrm>
          <a:prstGeom prst="rect">
            <a:avLst/>
          </a:prstGeom>
        </p:spPr>
      </p:pic>
      <p:sp>
        <p:nvSpPr>
          <p:cNvPr id="11" name="TextBox 10">
            <a:extLst>
              <a:ext uri="{FF2B5EF4-FFF2-40B4-BE49-F238E27FC236}">
                <a16:creationId xmlns:a16="http://schemas.microsoft.com/office/drawing/2014/main" id="{94A5B11C-51C8-1B4C-BDAD-09A453EF489D}"/>
              </a:ext>
            </a:extLst>
          </p:cNvPr>
          <p:cNvSpPr txBox="1"/>
          <p:nvPr/>
        </p:nvSpPr>
        <p:spPr>
          <a:xfrm>
            <a:off x="2350405" y="4340147"/>
            <a:ext cx="2551457" cy="1754326"/>
          </a:xfrm>
          <a:prstGeom prst="rect">
            <a:avLst/>
          </a:prstGeom>
          <a:noFill/>
        </p:spPr>
        <p:txBody>
          <a:bodyPr wrap="square" rtlCol="0">
            <a:spAutoFit/>
          </a:bodyPr>
          <a:lstStyle/>
          <a:p>
            <a:r>
              <a:rPr lang="en-GB" dirty="0">
                <a:solidFill>
                  <a:schemeClr val="bg2"/>
                </a:solidFill>
                <a:latin typeface="Open Sans Light" pitchFamily="2" charset="0"/>
              </a:rPr>
              <a:t> </a:t>
            </a:r>
            <a:r>
              <a:rPr lang="en-GB" dirty="0" err="1">
                <a:solidFill>
                  <a:schemeClr val="bg2"/>
                </a:solidFill>
                <a:latin typeface="Open Sans Light" pitchFamily="2" charset="0"/>
              </a:rPr>
              <a:t>N</a:t>
            </a:r>
            <a:r>
              <a:rPr lang="en-GB" baseline="-25000" dirty="0" err="1">
                <a:solidFill>
                  <a:schemeClr val="bg2"/>
                </a:solidFill>
                <a:latin typeface="Open Sans Light" pitchFamily="2" charset="0"/>
              </a:rPr>
              <a:t>trials</a:t>
            </a:r>
            <a:r>
              <a:rPr lang="en-GB" dirty="0">
                <a:solidFill>
                  <a:schemeClr val="bg2"/>
                </a:solidFill>
                <a:latin typeface="Open Sans Light" pitchFamily="2" charset="0"/>
              </a:rPr>
              <a:t> = 1000</a:t>
            </a:r>
          </a:p>
          <a:p>
            <a:pPr marL="285750" indent="-285750">
              <a:buFont typeface="Arial" panose="020B0604020202020204" pitchFamily="34" charset="0"/>
              <a:buChar char="•"/>
            </a:pPr>
            <a:r>
              <a:rPr lang="en-GB" dirty="0">
                <a:solidFill>
                  <a:schemeClr val="bg2"/>
                </a:solidFill>
                <a:latin typeface="Open Sans Light" pitchFamily="2" charset="0"/>
              </a:rPr>
              <a:t>N = 1000/10 = 100</a:t>
            </a:r>
          </a:p>
          <a:p>
            <a:pPr marL="285750" indent="-285750">
              <a:buFont typeface="Arial" panose="020B0604020202020204" pitchFamily="34" charset="0"/>
              <a:buChar char="•"/>
            </a:pPr>
            <a:r>
              <a:rPr lang="el-GR" dirty="0">
                <a:solidFill>
                  <a:schemeClr val="bg2"/>
                </a:solidFill>
                <a:latin typeface="Open Sans Light" pitchFamily="2" charset="0"/>
              </a:rPr>
              <a:t>σ</a:t>
            </a:r>
            <a:r>
              <a:rPr lang="en-GB" baseline="-25000" dirty="0">
                <a:solidFill>
                  <a:schemeClr val="bg2"/>
                </a:solidFill>
                <a:latin typeface="Open Sans Light" pitchFamily="2" charset="0"/>
              </a:rPr>
              <a:t>N</a:t>
            </a:r>
            <a:r>
              <a:rPr lang="en-GB" dirty="0">
                <a:solidFill>
                  <a:schemeClr val="bg2"/>
                </a:solidFill>
                <a:latin typeface="Open Sans Light" pitchFamily="2" charset="0"/>
              </a:rPr>
              <a:t> = √100 = 10</a:t>
            </a:r>
          </a:p>
          <a:p>
            <a:pPr marL="285750" indent="-285750">
              <a:buFont typeface="Arial" panose="020B0604020202020204" pitchFamily="34" charset="0"/>
              <a:buChar char="•"/>
            </a:pPr>
            <a:r>
              <a:rPr lang="el-GR" dirty="0">
                <a:solidFill>
                  <a:schemeClr val="bg2"/>
                </a:solidFill>
                <a:latin typeface="Open Sans Light" pitchFamily="2" charset="0"/>
              </a:rPr>
              <a:t>σ</a:t>
            </a:r>
            <a:r>
              <a:rPr lang="en-GB" baseline="-25000" dirty="0">
                <a:solidFill>
                  <a:schemeClr val="bg2"/>
                </a:solidFill>
                <a:latin typeface="Open Sans Light" pitchFamily="2" charset="0"/>
              </a:rPr>
              <a:t>N</a:t>
            </a:r>
            <a:r>
              <a:rPr lang="en-GB" dirty="0">
                <a:solidFill>
                  <a:schemeClr val="bg2"/>
                </a:solidFill>
                <a:latin typeface="Open Sans Light" pitchFamily="2" charset="0"/>
              </a:rPr>
              <a:t>/N = 10/100 </a:t>
            </a:r>
            <a:br>
              <a:rPr lang="en-GB" dirty="0">
                <a:solidFill>
                  <a:schemeClr val="bg2"/>
                </a:solidFill>
                <a:latin typeface="Open Sans Light" pitchFamily="2" charset="0"/>
              </a:rPr>
            </a:br>
            <a:r>
              <a:rPr lang="en-GB" dirty="0">
                <a:solidFill>
                  <a:schemeClr val="bg2"/>
                </a:solidFill>
                <a:latin typeface="Open Sans Light" pitchFamily="2" charset="0"/>
              </a:rPr>
              <a:t>          = 10%</a:t>
            </a:r>
          </a:p>
          <a:p>
            <a:r>
              <a:rPr lang="en-GB" dirty="0">
                <a:solidFill>
                  <a:schemeClr val="accent1"/>
                </a:solidFill>
                <a:latin typeface="Open Sans Light" pitchFamily="2" charset="0"/>
                <a:sym typeface="Wingdings" pitchFamily="2" charset="2"/>
              </a:rPr>
              <a:t> </a:t>
            </a:r>
            <a:endParaRPr lang="en-GB" dirty="0">
              <a:solidFill>
                <a:schemeClr val="accent1"/>
              </a:solidFill>
              <a:latin typeface="Open Sans Light" pitchFamily="2" charset="0"/>
            </a:endParaRPr>
          </a:p>
        </p:txBody>
      </p:sp>
      <p:sp>
        <p:nvSpPr>
          <p:cNvPr id="12" name="TextBox 11">
            <a:extLst>
              <a:ext uri="{FF2B5EF4-FFF2-40B4-BE49-F238E27FC236}">
                <a16:creationId xmlns:a16="http://schemas.microsoft.com/office/drawing/2014/main" id="{6617234B-A0E1-D747-90E8-A7D7419589DE}"/>
              </a:ext>
            </a:extLst>
          </p:cNvPr>
          <p:cNvSpPr txBox="1"/>
          <p:nvPr/>
        </p:nvSpPr>
        <p:spPr>
          <a:xfrm>
            <a:off x="7707849" y="4342976"/>
            <a:ext cx="2551457" cy="1754326"/>
          </a:xfrm>
          <a:prstGeom prst="rect">
            <a:avLst/>
          </a:prstGeom>
          <a:noFill/>
        </p:spPr>
        <p:txBody>
          <a:bodyPr wrap="square" rtlCol="0">
            <a:spAutoFit/>
          </a:bodyPr>
          <a:lstStyle/>
          <a:p>
            <a:r>
              <a:rPr lang="en-GB" dirty="0">
                <a:solidFill>
                  <a:schemeClr val="bg2"/>
                </a:solidFill>
                <a:latin typeface="Open Sans Light" pitchFamily="2" charset="0"/>
              </a:rPr>
              <a:t> </a:t>
            </a:r>
            <a:r>
              <a:rPr lang="en-GB" dirty="0" err="1">
                <a:solidFill>
                  <a:schemeClr val="bg2"/>
                </a:solidFill>
                <a:latin typeface="Open Sans Light" pitchFamily="2" charset="0"/>
              </a:rPr>
              <a:t>N</a:t>
            </a:r>
            <a:r>
              <a:rPr lang="en-GB" baseline="-25000" dirty="0" err="1">
                <a:solidFill>
                  <a:schemeClr val="bg2"/>
                </a:solidFill>
                <a:latin typeface="Open Sans Light" pitchFamily="2" charset="0"/>
              </a:rPr>
              <a:t>trials</a:t>
            </a:r>
            <a:r>
              <a:rPr lang="en-GB" dirty="0">
                <a:solidFill>
                  <a:schemeClr val="bg2"/>
                </a:solidFill>
                <a:latin typeface="Open Sans Light" pitchFamily="2" charset="0"/>
              </a:rPr>
              <a:t> = 1e7</a:t>
            </a:r>
          </a:p>
          <a:p>
            <a:pPr marL="285750" indent="-285750">
              <a:buFont typeface="Arial" panose="020B0604020202020204" pitchFamily="34" charset="0"/>
              <a:buChar char="•"/>
            </a:pPr>
            <a:r>
              <a:rPr lang="en-GB" dirty="0">
                <a:solidFill>
                  <a:schemeClr val="bg2"/>
                </a:solidFill>
                <a:latin typeface="Open Sans Light" pitchFamily="2" charset="0"/>
              </a:rPr>
              <a:t>N = 1e7/10 = 1e6</a:t>
            </a:r>
          </a:p>
          <a:p>
            <a:pPr marL="285750" indent="-285750">
              <a:buFont typeface="Arial" panose="020B0604020202020204" pitchFamily="34" charset="0"/>
              <a:buChar char="•"/>
            </a:pPr>
            <a:r>
              <a:rPr lang="el-GR" dirty="0">
                <a:solidFill>
                  <a:schemeClr val="bg2"/>
                </a:solidFill>
                <a:latin typeface="Open Sans Light" pitchFamily="2" charset="0"/>
              </a:rPr>
              <a:t>σ</a:t>
            </a:r>
            <a:r>
              <a:rPr lang="en-GB" baseline="-25000" dirty="0">
                <a:solidFill>
                  <a:schemeClr val="bg2"/>
                </a:solidFill>
                <a:latin typeface="Open Sans Light" pitchFamily="2" charset="0"/>
              </a:rPr>
              <a:t>N</a:t>
            </a:r>
            <a:r>
              <a:rPr lang="en-GB" dirty="0">
                <a:solidFill>
                  <a:schemeClr val="bg2"/>
                </a:solidFill>
                <a:latin typeface="Open Sans Light" pitchFamily="2" charset="0"/>
              </a:rPr>
              <a:t> = √1e6 = 1000</a:t>
            </a:r>
          </a:p>
          <a:p>
            <a:pPr marL="285750" indent="-285750">
              <a:buFont typeface="Arial" panose="020B0604020202020204" pitchFamily="34" charset="0"/>
              <a:buChar char="•"/>
            </a:pPr>
            <a:r>
              <a:rPr lang="el-GR" dirty="0">
                <a:solidFill>
                  <a:schemeClr val="bg2"/>
                </a:solidFill>
                <a:latin typeface="Open Sans Light" pitchFamily="2" charset="0"/>
              </a:rPr>
              <a:t>σ</a:t>
            </a:r>
            <a:r>
              <a:rPr lang="en-GB" baseline="-25000" dirty="0">
                <a:solidFill>
                  <a:schemeClr val="bg2"/>
                </a:solidFill>
                <a:latin typeface="Open Sans Light" pitchFamily="2" charset="0"/>
              </a:rPr>
              <a:t>N</a:t>
            </a:r>
            <a:r>
              <a:rPr lang="en-GB" dirty="0">
                <a:solidFill>
                  <a:schemeClr val="bg2"/>
                </a:solidFill>
                <a:latin typeface="Open Sans Light" pitchFamily="2" charset="0"/>
              </a:rPr>
              <a:t>/N = 1000/1e6 </a:t>
            </a:r>
            <a:br>
              <a:rPr lang="en-GB" dirty="0">
                <a:solidFill>
                  <a:schemeClr val="bg2"/>
                </a:solidFill>
                <a:latin typeface="Open Sans Light" pitchFamily="2" charset="0"/>
              </a:rPr>
            </a:br>
            <a:r>
              <a:rPr lang="en-GB" dirty="0">
                <a:solidFill>
                  <a:schemeClr val="bg2"/>
                </a:solidFill>
                <a:latin typeface="Open Sans Light" pitchFamily="2" charset="0"/>
              </a:rPr>
              <a:t>          =  0.1%</a:t>
            </a:r>
          </a:p>
          <a:p>
            <a:r>
              <a:rPr lang="en-GB" dirty="0">
                <a:solidFill>
                  <a:schemeClr val="accent1"/>
                </a:solidFill>
                <a:latin typeface="Open Sans Light" pitchFamily="2" charset="0"/>
                <a:sym typeface="Wingdings" pitchFamily="2" charset="2"/>
              </a:rPr>
              <a:t> </a:t>
            </a:r>
            <a:endParaRPr lang="en-GB" dirty="0">
              <a:solidFill>
                <a:schemeClr val="accent1"/>
              </a:solidFill>
              <a:latin typeface="Open Sans Light" pitchFamily="2" charset="0"/>
            </a:endParaRPr>
          </a:p>
        </p:txBody>
      </p:sp>
    </p:spTree>
    <p:extLst>
      <p:ext uri="{BB962C8B-B14F-4D97-AF65-F5344CB8AC3E}">
        <p14:creationId xmlns:p14="http://schemas.microsoft.com/office/powerpoint/2010/main" val="3496381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4F12-B778-524D-88FE-31A461085CDB}"/>
              </a:ext>
            </a:extLst>
          </p:cNvPr>
          <p:cNvSpPr>
            <a:spLocks noGrp="1"/>
          </p:cNvSpPr>
          <p:nvPr>
            <p:ph type="title"/>
          </p:nvPr>
        </p:nvSpPr>
        <p:spPr/>
        <p:txBody>
          <a:bodyPr/>
          <a:lstStyle/>
          <a:p>
            <a:r>
              <a:rPr lang="en-GB" dirty="0"/>
              <a:t>Lecture 10: Formative problem solutions (3)</a:t>
            </a:r>
          </a:p>
        </p:txBody>
      </p:sp>
      <p:sp>
        <p:nvSpPr>
          <p:cNvPr id="3" name="Content Placeholder 2">
            <a:extLst>
              <a:ext uri="{FF2B5EF4-FFF2-40B4-BE49-F238E27FC236}">
                <a16:creationId xmlns:a16="http://schemas.microsoft.com/office/drawing/2014/main" id="{3398EDE0-F5E7-7A41-88AD-DF28583AAFA3}"/>
              </a:ext>
            </a:extLst>
          </p:cNvPr>
          <p:cNvSpPr>
            <a:spLocks noGrp="1"/>
          </p:cNvSpPr>
          <p:nvPr>
            <p:ph sz="half" idx="1"/>
          </p:nvPr>
        </p:nvSpPr>
        <p:spPr/>
        <p:txBody>
          <a:bodyPr/>
          <a:lstStyle/>
          <a:p>
            <a:r>
              <a:rPr lang="en-GB" dirty="0"/>
              <a:t>Exercise 3: Determine the error on the MC estimate of </a:t>
            </a:r>
            <a:r>
              <a:rPr lang="el-GR" dirty="0"/>
              <a:t>π</a:t>
            </a:r>
            <a:r>
              <a:rPr lang="en-GB" dirty="0"/>
              <a:t> to see if it is consistent with </a:t>
            </a:r>
            <a:br>
              <a:rPr lang="en-GB" dirty="0"/>
            </a:br>
            <a:r>
              <a:rPr lang="en-GB" dirty="0"/>
              <a:t>the known value</a:t>
            </a:r>
          </a:p>
          <a:p>
            <a:pPr lvl="1"/>
            <a:r>
              <a:rPr lang="en-GB" dirty="0"/>
              <a:t>For the error we simply code the derived formula into python using NumPy</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marL="457200" lvl="1" indent="0">
              <a:buNone/>
            </a:pPr>
            <a:endParaRPr lang="en-GB" dirty="0"/>
          </a:p>
          <a:p>
            <a:pPr lvl="1"/>
            <a:r>
              <a:rPr lang="en-GB" dirty="0"/>
              <a:t>To check if it it consistent you need to use the consistency check we covered in lecture 6</a:t>
            </a:r>
          </a:p>
        </p:txBody>
      </p:sp>
      <p:sp>
        <p:nvSpPr>
          <p:cNvPr id="4" name="Content Placeholder 3">
            <a:extLst>
              <a:ext uri="{FF2B5EF4-FFF2-40B4-BE49-F238E27FC236}">
                <a16:creationId xmlns:a16="http://schemas.microsoft.com/office/drawing/2014/main" id="{99BD13D3-4F88-BE43-9138-E83667171F2A}"/>
              </a:ext>
            </a:extLst>
          </p:cNvPr>
          <p:cNvSpPr>
            <a:spLocks noGrp="1"/>
          </p:cNvSpPr>
          <p:nvPr>
            <p:ph sz="half" idx="2"/>
          </p:nvPr>
        </p:nvSpPr>
        <p:spPr/>
        <p:txBody>
          <a:bodyPr/>
          <a:lstStyle/>
          <a:p>
            <a:endParaRPr lang="en-GB"/>
          </a:p>
        </p:txBody>
      </p:sp>
      <p:sp>
        <p:nvSpPr>
          <p:cNvPr id="5" name="Slide Number Placeholder 4">
            <a:extLst>
              <a:ext uri="{FF2B5EF4-FFF2-40B4-BE49-F238E27FC236}">
                <a16:creationId xmlns:a16="http://schemas.microsoft.com/office/drawing/2014/main" id="{1FA5997D-C640-3B46-B9D9-17AB3FE09EEB}"/>
              </a:ext>
            </a:extLst>
          </p:cNvPr>
          <p:cNvSpPr>
            <a:spLocks noGrp="1"/>
          </p:cNvSpPr>
          <p:nvPr>
            <p:ph type="sldNum" sz="quarter" idx="12"/>
          </p:nvPr>
        </p:nvSpPr>
        <p:spPr/>
        <p:txBody>
          <a:bodyPr/>
          <a:lstStyle/>
          <a:p>
            <a:fld id="{D0CD9598-3AC8-0F44-9366-CD3A2FEFAADC}" type="slidenum">
              <a:rPr lang="en-GB" smtClean="0"/>
              <a:t>6</a:t>
            </a:fld>
            <a:endParaRPr lang="en-GB"/>
          </a:p>
        </p:txBody>
      </p:sp>
      <p:sp>
        <p:nvSpPr>
          <p:cNvPr id="6" name="Subtitle 5">
            <a:extLst>
              <a:ext uri="{FF2B5EF4-FFF2-40B4-BE49-F238E27FC236}">
                <a16:creationId xmlns:a16="http://schemas.microsoft.com/office/drawing/2014/main" id="{A92EBC1C-9266-7F4E-8616-13CC5984350A}"/>
              </a:ext>
            </a:extLst>
          </p:cNvPr>
          <p:cNvSpPr>
            <a:spLocks noGrp="1"/>
          </p:cNvSpPr>
          <p:nvPr>
            <p:ph type="subTitle" idx="13"/>
          </p:nvPr>
        </p:nvSpPr>
        <p:spPr/>
        <p:txBody>
          <a:bodyPr>
            <a:normAutofit fontScale="92500" lnSpcReduction="20000"/>
          </a:bodyPr>
          <a:lstStyle/>
          <a:p>
            <a:endParaRPr lang="en-GB"/>
          </a:p>
        </p:txBody>
      </p:sp>
      <p:pic>
        <p:nvPicPr>
          <p:cNvPr id="7" name="Picture 6">
            <a:extLst>
              <a:ext uri="{FF2B5EF4-FFF2-40B4-BE49-F238E27FC236}">
                <a16:creationId xmlns:a16="http://schemas.microsoft.com/office/drawing/2014/main" id="{A535A9EE-BAF9-CE4C-9F02-2E25E7EAC439}"/>
              </a:ext>
            </a:extLst>
          </p:cNvPr>
          <p:cNvPicPr>
            <a:picLocks noChangeAspect="1"/>
          </p:cNvPicPr>
          <p:nvPr/>
        </p:nvPicPr>
        <p:blipFill>
          <a:blip r:embed="rId3"/>
          <a:stretch>
            <a:fillRect/>
          </a:stretch>
        </p:blipFill>
        <p:spPr>
          <a:xfrm>
            <a:off x="6125057" y="909903"/>
            <a:ext cx="5825206" cy="5667768"/>
          </a:xfrm>
          <a:prstGeom prst="rect">
            <a:avLst/>
          </a:prstGeom>
        </p:spPr>
      </p:pic>
      <p:pic>
        <p:nvPicPr>
          <p:cNvPr id="9" name="Picture 8">
            <a:extLst>
              <a:ext uri="{FF2B5EF4-FFF2-40B4-BE49-F238E27FC236}">
                <a16:creationId xmlns:a16="http://schemas.microsoft.com/office/drawing/2014/main" id="{C83FD387-8C3B-204B-A372-51E892DAFB70}"/>
              </a:ext>
            </a:extLst>
          </p:cNvPr>
          <p:cNvPicPr>
            <a:picLocks noChangeAspect="1"/>
          </p:cNvPicPr>
          <p:nvPr/>
        </p:nvPicPr>
        <p:blipFill>
          <a:blip r:embed="rId4"/>
          <a:stretch>
            <a:fillRect/>
          </a:stretch>
        </p:blipFill>
        <p:spPr>
          <a:xfrm>
            <a:off x="1049454" y="2561177"/>
            <a:ext cx="2577138" cy="1779452"/>
          </a:xfrm>
          <a:prstGeom prst="rect">
            <a:avLst/>
          </a:prstGeom>
        </p:spPr>
      </p:pic>
      <p:pic>
        <p:nvPicPr>
          <p:cNvPr id="10" name="Picture 9">
            <a:extLst>
              <a:ext uri="{FF2B5EF4-FFF2-40B4-BE49-F238E27FC236}">
                <a16:creationId xmlns:a16="http://schemas.microsoft.com/office/drawing/2014/main" id="{54B853AF-B389-0F45-B923-59DD2BDE921E}"/>
              </a:ext>
            </a:extLst>
          </p:cNvPr>
          <p:cNvPicPr>
            <a:picLocks noChangeAspect="1"/>
          </p:cNvPicPr>
          <p:nvPr/>
        </p:nvPicPr>
        <p:blipFill>
          <a:blip r:embed="rId5"/>
          <a:stretch>
            <a:fillRect/>
          </a:stretch>
        </p:blipFill>
        <p:spPr>
          <a:xfrm>
            <a:off x="1719478" y="5326055"/>
            <a:ext cx="2822580" cy="777233"/>
          </a:xfrm>
          <a:prstGeom prst="rect">
            <a:avLst/>
          </a:prstGeom>
        </p:spPr>
      </p:pic>
      <p:sp>
        <p:nvSpPr>
          <p:cNvPr id="11" name="TextBox 10">
            <a:extLst>
              <a:ext uri="{FF2B5EF4-FFF2-40B4-BE49-F238E27FC236}">
                <a16:creationId xmlns:a16="http://schemas.microsoft.com/office/drawing/2014/main" id="{88DD6000-AA29-1F44-93A9-9E196E958586}"/>
              </a:ext>
            </a:extLst>
          </p:cNvPr>
          <p:cNvSpPr txBox="1"/>
          <p:nvPr/>
        </p:nvSpPr>
        <p:spPr>
          <a:xfrm>
            <a:off x="3869902" y="2618851"/>
            <a:ext cx="2139951" cy="1077218"/>
          </a:xfrm>
          <a:prstGeom prst="rect">
            <a:avLst/>
          </a:prstGeom>
          <a:noFill/>
        </p:spPr>
        <p:txBody>
          <a:bodyPr wrap="square" rtlCol="0">
            <a:spAutoFit/>
          </a:bodyPr>
          <a:lstStyle/>
          <a:p>
            <a:r>
              <a:rPr lang="en-GB" sz="1600" dirty="0">
                <a:solidFill>
                  <a:schemeClr val="accent1"/>
                </a:solidFill>
                <a:latin typeface="Open Sans Light" pitchFamily="2" charset="0"/>
              </a:rPr>
              <a:t>p = probability of being within circle</a:t>
            </a:r>
          </a:p>
          <a:p>
            <a:r>
              <a:rPr lang="en-GB" sz="1600" dirty="0">
                <a:solidFill>
                  <a:schemeClr val="accent1"/>
                </a:solidFill>
                <a:latin typeface="Open Sans Light" pitchFamily="2" charset="0"/>
              </a:rPr>
              <a:t>q = probability of being outside circle</a:t>
            </a:r>
          </a:p>
        </p:txBody>
      </p:sp>
      <p:cxnSp>
        <p:nvCxnSpPr>
          <p:cNvPr id="14" name="Straight Arrow Connector 13">
            <a:extLst>
              <a:ext uri="{FF2B5EF4-FFF2-40B4-BE49-F238E27FC236}">
                <a16:creationId xmlns:a16="http://schemas.microsoft.com/office/drawing/2014/main" id="{1D8611B7-4E2E-3541-B408-85A6F5AB3ED4}"/>
              </a:ext>
            </a:extLst>
          </p:cNvPr>
          <p:cNvCxnSpPr>
            <a:cxnSpLocks/>
          </p:cNvCxnSpPr>
          <p:nvPr/>
        </p:nvCxnSpPr>
        <p:spPr>
          <a:xfrm>
            <a:off x="3626592" y="3938954"/>
            <a:ext cx="2469408" cy="1"/>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618C2F1-5D0F-C846-9869-36FE4AE5C7FE}"/>
              </a:ext>
            </a:extLst>
          </p:cNvPr>
          <p:cNvGrpSpPr/>
          <p:nvPr/>
        </p:nvGrpSpPr>
        <p:grpSpPr>
          <a:xfrm>
            <a:off x="4542058" y="4759569"/>
            <a:ext cx="1582999" cy="896487"/>
            <a:chOff x="4542058" y="4759569"/>
            <a:chExt cx="1582999" cy="896487"/>
          </a:xfrm>
        </p:grpSpPr>
        <p:cxnSp>
          <p:nvCxnSpPr>
            <p:cNvPr id="16" name="Straight Arrow Connector 15">
              <a:extLst>
                <a:ext uri="{FF2B5EF4-FFF2-40B4-BE49-F238E27FC236}">
                  <a16:creationId xmlns:a16="http://schemas.microsoft.com/office/drawing/2014/main" id="{F63D3F31-FBD1-EA4E-AEAA-B144EE68DBD6}"/>
                </a:ext>
              </a:extLst>
            </p:cNvPr>
            <p:cNvCxnSpPr>
              <a:cxnSpLocks/>
            </p:cNvCxnSpPr>
            <p:nvPr/>
          </p:nvCxnSpPr>
          <p:spPr>
            <a:xfrm>
              <a:off x="5766550" y="4759569"/>
              <a:ext cx="358507"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D55E9EA-6CE6-124D-A15E-1A89687761DF}"/>
                </a:ext>
              </a:extLst>
            </p:cNvPr>
            <p:cNvCxnSpPr>
              <a:cxnSpLocks/>
            </p:cNvCxnSpPr>
            <p:nvPr/>
          </p:nvCxnSpPr>
          <p:spPr>
            <a:xfrm>
              <a:off x="5766550" y="4759569"/>
              <a:ext cx="0" cy="896487"/>
            </a:xfrm>
            <a:prstGeom prst="straightConnector1">
              <a:avLst/>
            </a:prstGeom>
            <a:ln w="1905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48145E9-9BBC-CA4E-B394-B4F52658B82C}"/>
                </a:ext>
              </a:extLst>
            </p:cNvPr>
            <p:cNvCxnSpPr>
              <a:cxnSpLocks/>
            </p:cNvCxnSpPr>
            <p:nvPr/>
          </p:nvCxnSpPr>
          <p:spPr>
            <a:xfrm flipH="1">
              <a:off x="4542058" y="5656056"/>
              <a:ext cx="1224492" cy="0"/>
            </a:xfrm>
            <a:prstGeom prst="straightConnector1">
              <a:avLst/>
            </a:prstGeom>
            <a:ln w="1905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1550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DB97-B910-BE49-BAC7-911E52857983}"/>
              </a:ext>
            </a:extLst>
          </p:cNvPr>
          <p:cNvSpPr>
            <a:spLocks noGrp="1"/>
          </p:cNvSpPr>
          <p:nvPr>
            <p:ph type="title"/>
          </p:nvPr>
        </p:nvSpPr>
        <p:spPr/>
        <p:txBody>
          <a:bodyPr/>
          <a:lstStyle/>
          <a:p>
            <a:r>
              <a:rPr lang="en-GB" dirty="0"/>
              <a:t>Lecture 10: Formative problem solutions (4)</a:t>
            </a:r>
          </a:p>
        </p:txBody>
      </p:sp>
      <p:sp>
        <p:nvSpPr>
          <p:cNvPr id="3" name="Content Placeholder 2">
            <a:extLst>
              <a:ext uri="{FF2B5EF4-FFF2-40B4-BE49-F238E27FC236}">
                <a16:creationId xmlns:a16="http://schemas.microsoft.com/office/drawing/2014/main" id="{6DDECA14-CF71-2E4E-8B7A-4F1DDC67EA1B}"/>
              </a:ext>
            </a:extLst>
          </p:cNvPr>
          <p:cNvSpPr>
            <a:spLocks noGrp="1"/>
          </p:cNvSpPr>
          <p:nvPr>
            <p:ph sz="half" idx="1"/>
          </p:nvPr>
        </p:nvSpPr>
        <p:spPr>
          <a:xfrm>
            <a:off x="241737" y="1040524"/>
            <a:ext cx="5854263" cy="5624513"/>
          </a:xfrm>
        </p:spPr>
        <p:txBody>
          <a:bodyPr/>
          <a:lstStyle/>
          <a:p>
            <a:r>
              <a:rPr lang="en-GB" dirty="0"/>
              <a:t>Exercise 4:  Fix the bug to plot the uncertainty on </a:t>
            </a:r>
            <a:r>
              <a:rPr lang="el-GR" dirty="0"/>
              <a:t>π</a:t>
            </a:r>
            <a:r>
              <a:rPr lang="en-GB" dirty="0"/>
              <a:t> versus the number of grains</a:t>
            </a:r>
          </a:p>
          <a:p>
            <a:pPr lvl="1"/>
            <a:r>
              <a:rPr lang="en-GB" dirty="0"/>
              <a:t>The issue is that the </a:t>
            </a:r>
            <a:r>
              <a:rPr lang="en-GB" dirty="0" err="1">
                <a:solidFill>
                  <a:schemeClr val="accent1"/>
                </a:solidFill>
                <a:latin typeface="Courier New" panose="02070309020205020404" pitchFamily="49" charset="0"/>
              </a:rPr>
              <a:t>grainArr</a:t>
            </a:r>
            <a:r>
              <a:rPr lang="en-GB" dirty="0"/>
              <a:t> contains floats, while </a:t>
            </a:r>
            <a:r>
              <a:rPr lang="en-GB" dirty="0" err="1">
                <a:solidFill>
                  <a:schemeClr val="accent1"/>
                </a:solidFill>
                <a:latin typeface="Courier New" panose="02070309020205020404" pitchFamily="49" charset="0"/>
              </a:rPr>
              <a:t>rng.random</a:t>
            </a:r>
            <a:r>
              <a:rPr lang="en-GB" dirty="0">
                <a:solidFill>
                  <a:schemeClr val="accent1"/>
                </a:solidFill>
                <a:latin typeface="Courier New" panose="02070309020205020404" pitchFamily="49" charset="0"/>
              </a:rPr>
              <a:t>()</a:t>
            </a:r>
            <a:r>
              <a:rPr lang="en-GB" dirty="0"/>
              <a:t> expects </a:t>
            </a:r>
            <a:r>
              <a:rPr lang="en-GB" dirty="0" err="1"/>
              <a:t>ints</a:t>
            </a:r>
            <a:r>
              <a:rPr lang="en-GB" dirty="0"/>
              <a:t> </a:t>
            </a:r>
            <a:r>
              <a:rPr lang="en-GB" dirty="0">
                <a:sym typeface="Wingdings" pitchFamily="2" charset="2"/>
              </a:rPr>
              <a:t> convert </a:t>
            </a:r>
          </a:p>
          <a:p>
            <a:pPr lvl="2"/>
            <a:r>
              <a:rPr lang="en-GB" dirty="0">
                <a:sym typeface="Wingdings" pitchFamily="2" charset="2"/>
              </a:rPr>
              <a:t>E.g. using </a:t>
            </a:r>
            <a:r>
              <a:rPr lang="en-GB" dirty="0" err="1">
                <a:solidFill>
                  <a:schemeClr val="accent1"/>
                </a:solidFill>
                <a:latin typeface="Courier New" panose="02070309020205020404" pitchFamily="49" charset="0"/>
                <a:sym typeface="Wingdings" pitchFamily="2" charset="2"/>
              </a:rPr>
              <a:t>astype</a:t>
            </a:r>
            <a:r>
              <a:rPr lang="en-GB" dirty="0">
                <a:solidFill>
                  <a:schemeClr val="accent1"/>
                </a:solidFill>
                <a:latin typeface="Courier New" panose="02070309020205020404" pitchFamily="49" charset="0"/>
                <a:sym typeface="Wingdings" pitchFamily="2" charset="2"/>
              </a:rPr>
              <a:t>(int) </a:t>
            </a:r>
            <a:r>
              <a:rPr lang="en-GB" dirty="0">
                <a:solidFill>
                  <a:schemeClr val="accent2"/>
                </a:solidFill>
                <a:latin typeface="Open Sans Light" panose="020B0606030504020204" pitchFamily="34" charset="0"/>
                <a:ea typeface="Open Sans Light" panose="020B0606030504020204" pitchFamily="34" charset="0"/>
                <a:cs typeface="Open Sans Light" panose="020B0606030504020204" pitchFamily="34" charset="0"/>
                <a:sym typeface="Wingdings" pitchFamily="2" charset="2"/>
              </a:rPr>
              <a:t>or</a:t>
            </a:r>
            <a:r>
              <a:rPr lang="en-GB" dirty="0">
                <a:solidFill>
                  <a:schemeClr val="accent1"/>
                </a:solidFill>
                <a:latin typeface="Courier New" panose="02070309020205020404" pitchFamily="49" charset="0"/>
                <a:sym typeface="Wingdings" pitchFamily="2" charset="2"/>
              </a:rPr>
              <a:t> int()</a:t>
            </a:r>
          </a:p>
          <a:p>
            <a:pPr lvl="2"/>
            <a:endParaRPr lang="en-GB" dirty="0">
              <a:sym typeface="Wingdings" pitchFamily="2" charset="2"/>
            </a:endParaRPr>
          </a:p>
          <a:p>
            <a:pPr lvl="2"/>
            <a:endParaRPr lang="en-GB" dirty="0">
              <a:sym typeface="Wingdings" pitchFamily="2" charset="2"/>
            </a:endParaRPr>
          </a:p>
          <a:p>
            <a:pPr lvl="2"/>
            <a:endParaRPr lang="en-GB" dirty="0">
              <a:sym typeface="Wingdings" pitchFamily="2" charset="2"/>
            </a:endParaRPr>
          </a:p>
          <a:p>
            <a:pPr lvl="2"/>
            <a:endParaRPr lang="en-GB" dirty="0">
              <a:sym typeface="Wingdings" pitchFamily="2" charset="2"/>
            </a:endParaRPr>
          </a:p>
          <a:p>
            <a:pPr lvl="2"/>
            <a:endParaRPr lang="en-GB" dirty="0">
              <a:sym typeface="Wingdings" pitchFamily="2" charset="2"/>
            </a:endParaRPr>
          </a:p>
          <a:p>
            <a:pPr lvl="2"/>
            <a:endParaRPr lang="en-GB" dirty="0">
              <a:sym typeface="Wingdings" pitchFamily="2" charset="2"/>
            </a:endParaRPr>
          </a:p>
          <a:p>
            <a:pPr lvl="2"/>
            <a:endParaRPr lang="en-GB" dirty="0">
              <a:sym typeface="Wingdings" pitchFamily="2" charset="2"/>
            </a:endParaRPr>
          </a:p>
          <a:p>
            <a:pPr lvl="2"/>
            <a:endParaRPr lang="en-GB" dirty="0">
              <a:sym typeface="Wingdings" pitchFamily="2" charset="2"/>
            </a:endParaRPr>
          </a:p>
          <a:p>
            <a:pPr lvl="2"/>
            <a:endParaRPr lang="en-GB" dirty="0">
              <a:sym typeface="Wingdings" pitchFamily="2" charset="2"/>
            </a:endParaRPr>
          </a:p>
          <a:p>
            <a:pPr lvl="1"/>
            <a:r>
              <a:rPr lang="en-GB" dirty="0">
                <a:sym typeface="Wingdings" pitchFamily="2" charset="2"/>
              </a:rPr>
              <a:t>Once fixed then we see that, as we should expect from Ex2, the more grains we throw </a:t>
            </a:r>
            <a:br>
              <a:rPr lang="en-GB" dirty="0">
                <a:sym typeface="Wingdings" pitchFamily="2" charset="2"/>
              </a:rPr>
            </a:br>
            <a:r>
              <a:rPr lang="en-GB" dirty="0">
                <a:sym typeface="Wingdings" pitchFamily="2" charset="2"/>
              </a:rPr>
              <a:t>the better our precision on the estimate of </a:t>
            </a:r>
            <a:r>
              <a:rPr lang="el-GR" dirty="0">
                <a:sym typeface="Wingdings" pitchFamily="2" charset="2"/>
              </a:rPr>
              <a:t>π</a:t>
            </a:r>
            <a:endParaRPr lang="en-GB" dirty="0">
              <a:sym typeface="Wingdings" pitchFamily="2" charset="2"/>
            </a:endParaRPr>
          </a:p>
          <a:p>
            <a:pPr lvl="2"/>
            <a:r>
              <a:rPr lang="en-GB" dirty="0" err="1">
                <a:sym typeface="Wingdings" pitchFamily="2" charset="2"/>
              </a:rPr>
              <a:t>i.e</a:t>
            </a:r>
            <a:r>
              <a:rPr lang="en-GB" dirty="0">
                <a:sym typeface="Wingdings" pitchFamily="2" charset="2"/>
              </a:rPr>
              <a:t> smaller uncertainty</a:t>
            </a:r>
          </a:p>
          <a:p>
            <a:pPr lvl="2"/>
            <a:endParaRPr lang="en-GB" dirty="0"/>
          </a:p>
          <a:p>
            <a:pPr lvl="1"/>
            <a:endParaRPr lang="en-GB" dirty="0"/>
          </a:p>
        </p:txBody>
      </p:sp>
      <p:sp>
        <p:nvSpPr>
          <p:cNvPr id="5" name="Slide Number Placeholder 4">
            <a:extLst>
              <a:ext uri="{FF2B5EF4-FFF2-40B4-BE49-F238E27FC236}">
                <a16:creationId xmlns:a16="http://schemas.microsoft.com/office/drawing/2014/main" id="{F7A0AF92-AFBD-6E41-B6AA-F828C639751B}"/>
              </a:ext>
            </a:extLst>
          </p:cNvPr>
          <p:cNvSpPr>
            <a:spLocks noGrp="1"/>
          </p:cNvSpPr>
          <p:nvPr>
            <p:ph type="sldNum" sz="quarter" idx="12"/>
          </p:nvPr>
        </p:nvSpPr>
        <p:spPr/>
        <p:txBody>
          <a:bodyPr/>
          <a:lstStyle/>
          <a:p>
            <a:fld id="{D0CD9598-3AC8-0F44-9366-CD3A2FEFAADC}" type="slidenum">
              <a:rPr lang="en-GB" smtClean="0"/>
              <a:t>7</a:t>
            </a:fld>
            <a:endParaRPr lang="en-GB"/>
          </a:p>
        </p:txBody>
      </p:sp>
      <p:sp>
        <p:nvSpPr>
          <p:cNvPr id="6" name="Subtitle 5">
            <a:extLst>
              <a:ext uri="{FF2B5EF4-FFF2-40B4-BE49-F238E27FC236}">
                <a16:creationId xmlns:a16="http://schemas.microsoft.com/office/drawing/2014/main" id="{83B5235D-C048-A64E-99A0-364524CF9A41}"/>
              </a:ext>
            </a:extLst>
          </p:cNvPr>
          <p:cNvSpPr>
            <a:spLocks noGrp="1"/>
          </p:cNvSpPr>
          <p:nvPr>
            <p:ph type="subTitle" idx="13"/>
          </p:nvPr>
        </p:nvSpPr>
        <p:spPr/>
        <p:txBody>
          <a:bodyPr>
            <a:normAutofit fontScale="92500" lnSpcReduction="20000"/>
          </a:bodyPr>
          <a:lstStyle/>
          <a:p>
            <a:endParaRPr lang="en-GB"/>
          </a:p>
        </p:txBody>
      </p:sp>
      <p:pic>
        <p:nvPicPr>
          <p:cNvPr id="9" name="Picture 8">
            <a:extLst>
              <a:ext uri="{FF2B5EF4-FFF2-40B4-BE49-F238E27FC236}">
                <a16:creationId xmlns:a16="http://schemas.microsoft.com/office/drawing/2014/main" id="{7284271B-7FC2-1B43-B222-7775D3523304}"/>
              </a:ext>
            </a:extLst>
          </p:cNvPr>
          <p:cNvPicPr>
            <a:picLocks noChangeAspect="1"/>
          </p:cNvPicPr>
          <p:nvPr/>
        </p:nvPicPr>
        <p:blipFill>
          <a:blip r:embed="rId3"/>
          <a:stretch>
            <a:fillRect/>
          </a:stretch>
        </p:blipFill>
        <p:spPr>
          <a:xfrm>
            <a:off x="882160" y="2583245"/>
            <a:ext cx="4851400" cy="2146300"/>
          </a:xfrm>
          <a:prstGeom prst="rect">
            <a:avLst/>
          </a:prstGeom>
        </p:spPr>
      </p:pic>
      <p:pic>
        <p:nvPicPr>
          <p:cNvPr id="11" name="Picture 10">
            <a:extLst>
              <a:ext uri="{FF2B5EF4-FFF2-40B4-BE49-F238E27FC236}">
                <a16:creationId xmlns:a16="http://schemas.microsoft.com/office/drawing/2014/main" id="{308024EA-5ED9-9A4A-B197-4F7FB77784D6}"/>
              </a:ext>
            </a:extLst>
          </p:cNvPr>
          <p:cNvPicPr>
            <a:picLocks noChangeAspect="1"/>
          </p:cNvPicPr>
          <p:nvPr/>
        </p:nvPicPr>
        <p:blipFill>
          <a:blip r:embed="rId4"/>
          <a:stretch>
            <a:fillRect/>
          </a:stretch>
        </p:blipFill>
        <p:spPr>
          <a:xfrm>
            <a:off x="6514002" y="997269"/>
            <a:ext cx="5020264" cy="5667768"/>
          </a:xfrm>
          <a:prstGeom prst="rect">
            <a:avLst/>
          </a:prstGeom>
        </p:spPr>
      </p:pic>
      <p:sp>
        <p:nvSpPr>
          <p:cNvPr id="12" name="Rectangle 11">
            <a:extLst>
              <a:ext uri="{FF2B5EF4-FFF2-40B4-BE49-F238E27FC236}">
                <a16:creationId xmlns:a16="http://schemas.microsoft.com/office/drawing/2014/main" id="{2B8E44C6-D3B2-0442-B40A-28C94750DEBC}"/>
              </a:ext>
            </a:extLst>
          </p:cNvPr>
          <p:cNvSpPr/>
          <p:nvPr/>
        </p:nvSpPr>
        <p:spPr>
          <a:xfrm>
            <a:off x="6585735" y="1982912"/>
            <a:ext cx="1746607" cy="143839"/>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Tree>
    <p:extLst>
      <p:ext uri="{BB962C8B-B14F-4D97-AF65-F5344CB8AC3E}">
        <p14:creationId xmlns:p14="http://schemas.microsoft.com/office/powerpoint/2010/main" val="644797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6BCF6-FA06-4D4E-BC1B-65DD059F840F}"/>
              </a:ext>
            </a:extLst>
          </p:cNvPr>
          <p:cNvSpPr>
            <a:spLocks noGrp="1"/>
          </p:cNvSpPr>
          <p:nvPr>
            <p:ph type="title"/>
          </p:nvPr>
        </p:nvSpPr>
        <p:spPr/>
        <p:txBody>
          <a:bodyPr/>
          <a:lstStyle/>
          <a:p>
            <a:r>
              <a:rPr lang="en-GB"/>
              <a:t>Lecture 10: </a:t>
            </a:r>
            <a:r>
              <a:rPr lang="en-GB" dirty="0"/>
              <a:t>Formative problem solutions (5)</a:t>
            </a:r>
          </a:p>
        </p:txBody>
      </p:sp>
      <p:sp>
        <p:nvSpPr>
          <p:cNvPr id="3" name="Content Placeholder 2">
            <a:extLst>
              <a:ext uri="{FF2B5EF4-FFF2-40B4-BE49-F238E27FC236}">
                <a16:creationId xmlns:a16="http://schemas.microsoft.com/office/drawing/2014/main" id="{AC510EE6-BA6E-DA47-BCFD-364067978445}"/>
              </a:ext>
            </a:extLst>
          </p:cNvPr>
          <p:cNvSpPr>
            <a:spLocks noGrp="1"/>
          </p:cNvSpPr>
          <p:nvPr>
            <p:ph sz="half" idx="1"/>
          </p:nvPr>
        </p:nvSpPr>
        <p:spPr>
          <a:xfrm>
            <a:off x="241737" y="1040524"/>
            <a:ext cx="11750564" cy="5441949"/>
          </a:xfrm>
        </p:spPr>
        <p:txBody>
          <a:bodyPr/>
          <a:lstStyle/>
          <a:p>
            <a:r>
              <a:rPr lang="en-GB" dirty="0"/>
              <a:t>Exercise 5:  Add comments to the code, explaining each line of the for loop in particular</a:t>
            </a:r>
          </a:p>
        </p:txBody>
      </p:sp>
      <p:sp>
        <p:nvSpPr>
          <p:cNvPr id="5" name="Slide Number Placeholder 4">
            <a:extLst>
              <a:ext uri="{FF2B5EF4-FFF2-40B4-BE49-F238E27FC236}">
                <a16:creationId xmlns:a16="http://schemas.microsoft.com/office/drawing/2014/main" id="{297E380A-1414-A440-A1F3-D4B7924204DF}"/>
              </a:ext>
            </a:extLst>
          </p:cNvPr>
          <p:cNvSpPr>
            <a:spLocks noGrp="1"/>
          </p:cNvSpPr>
          <p:nvPr>
            <p:ph type="sldNum" sz="quarter" idx="12"/>
          </p:nvPr>
        </p:nvSpPr>
        <p:spPr/>
        <p:txBody>
          <a:bodyPr/>
          <a:lstStyle/>
          <a:p>
            <a:fld id="{D0CD9598-3AC8-0F44-9366-CD3A2FEFAADC}" type="slidenum">
              <a:rPr lang="en-GB" smtClean="0"/>
              <a:t>8</a:t>
            </a:fld>
            <a:endParaRPr lang="en-GB"/>
          </a:p>
        </p:txBody>
      </p:sp>
      <p:sp>
        <p:nvSpPr>
          <p:cNvPr id="6" name="Subtitle 5">
            <a:extLst>
              <a:ext uri="{FF2B5EF4-FFF2-40B4-BE49-F238E27FC236}">
                <a16:creationId xmlns:a16="http://schemas.microsoft.com/office/drawing/2014/main" id="{497D5280-BD28-D143-98BD-72F6394B1CA2}"/>
              </a:ext>
            </a:extLst>
          </p:cNvPr>
          <p:cNvSpPr>
            <a:spLocks noGrp="1"/>
          </p:cNvSpPr>
          <p:nvPr>
            <p:ph type="subTitle" idx="13"/>
          </p:nvPr>
        </p:nvSpPr>
        <p:spPr/>
        <p:txBody>
          <a:bodyPr>
            <a:normAutofit fontScale="92500" lnSpcReduction="20000"/>
          </a:bodyPr>
          <a:lstStyle/>
          <a:p>
            <a:endParaRPr lang="en-GB"/>
          </a:p>
        </p:txBody>
      </p:sp>
      <p:pic>
        <p:nvPicPr>
          <p:cNvPr id="7" name="Picture 6">
            <a:extLst>
              <a:ext uri="{FF2B5EF4-FFF2-40B4-BE49-F238E27FC236}">
                <a16:creationId xmlns:a16="http://schemas.microsoft.com/office/drawing/2014/main" id="{DD26C0B1-9715-264E-B3C9-32CF67BC8450}"/>
              </a:ext>
            </a:extLst>
          </p:cNvPr>
          <p:cNvPicPr>
            <a:picLocks noChangeAspect="1"/>
          </p:cNvPicPr>
          <p:nvPr/>
        </p:nvPicPr>
        <p:blipFill>
          <a:blip r:embed="rId3"/>
          <a:stretch>
            <a:fillRect/>
          </a:stretch>
        </p:blipFill>
        <p:spPr>
          <a:xfrm>
            <a:off x="2782416" y="1456589"/>
            <a:ext cx="6299671" cy="5236090"/>
          </a:xfrm>
          <a:prstGeom prst="rect">
            <a:avLst/>
          </a:prstGeom>
        </p:spPr>
      </p:pic>
    </p:spTree>
    <p:extLst>
      <p:ext uri="{BB962C8B-B14F-4D97-AF65-F5344CB8AC3E}">
        <p14:creationId xmlns:p14="http://schemas.microsoft.com/office/powerpoint/2010/main" val="1103190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93375-52A5-BF49-886C-F2294BD87AC0}"/>
              </a:ext>
            </a:extLst>
          </p:cNvPr>
          <p:cNvSpPr>
            <a:spLocks noGrp="1"/>
          </p:cNvSpPr>
          <p:nvPr>
            <p:ph type="title"/>
          </p:nvPr>
        </p:nvSpPr>
        <p:spPr/>
        <p:txBody>
          <a:bodyPr/>
          <a:lstStyle/>
          <a:p>
            <a:r>
              <a:rPr lang="en-GB" dirty="0"/>
              <a:t>Moving beyond </a:t>
            </a:r>
            <a:r>
              <a:rPr lang="en-GB" dirty="0" err="1"/>
              <a:t>Jupyter</a:t>
            </a:r>
            <a:r>
              <a:rPr lang="en-GB" dirty="0"/>
              <a:t> notebooks</a:t>
            </a:r>
          </a:p>
        </p:txBody>
      </p:sp>
      <p:sp>
        <p:nvSpPr>
          <p:cNvPr id="3" name="Content Placeholder 2">
            <a:extLst>
              <a:ext uri="{FF2B5EF4-FFF2-40B4-BE49-F238E27FC236}">
                <a16:creationId xmlns:a16="http://schemas.microsoft.com/office/drawing/2014/main" id="{7624025F-B317-2C4D-8C57-3E78365420A5}"/>
              </a:ext>
            </a:extLst>
          </p:cNvPr>
          <p:cNvSpPr>
            <a:spLocks noGrp="1"/>
          </p:cNvSpPr>
          <p:nvPr>
            <p:ph idx="1"/>
          </p:nvPr>
        </p:nvSpPr>
        <p:spPr>
          <a:xfrm>
            <a:off x="241737" y="1008993"/>
            <a:ext cx="11750565" cy="5637992"/>
          </a:xfrm>
        </p:spPr>
        <p:txBody>
          <a:bodyPr>
            <a:normAutofit lnSpcReduction="10000"/>
          </a:bodyPr>
          <a:lstStyle/>
          <a:p>
            <a:r>
              <a:rPr lang="en-GB" dirty="0"/>
              <a:t>During the course, we have been writing our Python code exclusively in </a:t>
            </a:r>
            <a:r>
              <a:rPr lang="en-GB" dirty="0" err="1"/>
              <a:t>Jupyter</a:t>
            </a:r>
            <a:r>
              <a:rPr lang="en-GB" dirty="0"/>
              <a:t> notebooks</a:t>
            </a:r>
          </a:p>
          <a:p>
            <a:pPr lvl="1"/>
            <a:r>
              <a:rPr lang="en-GB" dirty="0"/>
              <a:t>Which are a great resource for learning + developing code interactively and disseminating the results</a:t>
            </a:r>
          </a:p>
          <a:p>
            <a:pPr lvl="1"/>
            <a:endParaRPr lang="en-GB" dirty="0"/>
          </a:p>
          <a:p>
            <a:r>
              <a:rPr lang="en-GB" dirty="0"/>
              <a:t>However, they also have some disadvantages, especially for writing longer programs </a:t>
            </a:r>
          </a:p>
          <a:p>
            <a:pPr lvl="1"/>
            <a:r>
              <a:rPr lang="en-GB" dirty="0"/>
              <a:t>Large notebooks can be messy and are slow to both open and run</a:t>
            </a:r>
          </a:p>
          <a:p>
            <a:pPr lvl="1"/>
            <a:r>
              <a:rPr lang="en-GB" dirty="0"/>
              <a:t>There is a large potential for conflicts between piece of code e.g. overwriting names</a:t>
            </a:r>
          </a:p>
          <a:p>
            <a:pPr lvl="1"/>
            <a:r>
              <a:rPr lang="en-GB" dirty="0"/>
              <a:t>You often need to run all the cells and the results may depend on the order in which they’re run </a:t>
            </a:r>
          </a:p>
          <a:p>
            <a:pPr lvl="1"/>
            <a:r>
              <a:rPr lang="en-GB" dirty="0"/>
              <a:t>If you want to reuse code elsewhere you have to copy-and-paste it into a new notebook</a:t>
            </a:r>
          </a:p>
          <a:p>
            <a:pPr lvl="1"/>
            <a:endParaRPr lang="en-GB" dirty="0"/>
          </a:p>
          <a:p>
            <a:r>
              <a:rPr lang="en-GB" dirty="0"/>
              <a:t>As you write more complex problems you will want to split things up into modular chunks</a:t>
            </a:r>
          </a:p>
          <a:p>
            <a:pPr lvl="1"/>
            <a:r>
              <a:rPr lang="en-GB" dirty="0"/>
              <a:t>Each of which does a specific task, allowing you to focus on the problem at hand </a:t>
            </a:r>
          </a:p>
          <a:p>
            <a:pPr lvl="1"/>
            <a:endParaRPr lang="en-GB" dirty="0"/>
          </a:p>
          <a:p>
            <a:r>
              <a:rPr lang="en-GB" dirty="0"/>
              <a:t>Also, going forward, you will increasingly want to reuse code you have developed </a:t>
            </a:r>
          </a:p>
          <a:p>
            <a:pPr lvl="1"/>
            <a:r>
              <a:rPr lang="en-GB" dirty="0"/>
              <a:t>Both code from within PHYS105 (e.g. fitting code) and also future courses </a:t>
            </a:r>
          </a:p>
          <a:p>
            <a:pPr lvl="1"/>
            <a:endParaRPr lang="en-GB" dirty="0"/>
          </a:p>
          <a:p>
            <a:r>
              <a:rPr lang="en-GB" dirty="0"/>
              <a:t>This doesn’t mean we need to give up on </a:t>
            </a:r>
            <a:r>
              <a:rPr lang="en-GB" dirty="0" err="1"/>
              <a:t>Jupyter</a:t>
            </a:r>
            <a:r>
              <a:rPr lang="en-GB" dirty="0"/>
              <a:t> notebooks entirely</a:t>
            </a:r>
          </a:p>
          <a:p>
            <a:pPr lvl="1"/>
            <a:r>
              <a:rPr lang="en-GB" dirty="0"/>
              <a:t>We can have the best of both worlds by moving reusable pieces of code into </a:t>
            </a:r>
            <a:r>
              <a:rPr lang="en-GB" b="1" dirty="0"/>
              <a:t>modules</a:t>
            </a:r>
          </a:p>
          <a:p>
            <a:endParaRPr lang="en-GB" dirty="0"/>
          </a:p>
          <a:p>
            <a:endParaRPr lang="en-GB" dirty="0"/>
          </a:p>
          <a:p>
            <a:pPr lvl="1"/>
            <a:endParaRPr lang="en-GB" dirty="0"/>
          </a:p>
          <a:p>
            <a:pPr lvl="1"/>
            <a:endParaRPr lang="en-GB" dirty="0"/>
          </a:p>
          <a:p>
            <a:pPr lvl="1"/>
            <a:endParaRPr lang="en-GB" dirty="0"/>
          </a:p>
          <a:p>
            <a:pPr lvl="1"/>
            <a:endParaRPr lang="en-GB" dirty="0"/>
          </a:p>
          <a:p>
            <a:endParaRPr lang="en-GB" dirty="0"/>
          </a:p>
          <a:p>
            <a:pPr lvl="1"/>
            <a:endParaRPr lang="en-GB" dirty="0"/>
          </a:p>
        </p:txBody>
      </p:sp>
      <p:sp>
        <p:nvSpPr>
          <p:cNvPr id="4" name="Slide Number Placeholder 3">
            <a:extLst>
              <a:ext uri="{FF2B5EF4-FFF2-40B4-BE49-F238E27FC236}">
                <a16:creationId xmlns:a16="http://schemas.microsoft.com/office/drawing/2014/main" id="{9A68A6AB-1740-DB41-B78F-114116B6A19B}"/>
              </a:ext>
            </a:extLst>
          </p:cNvPr>
          <p:cNvSpPr>
            <a:spLocks noGrp="1"/>
          </p:cNvSpPr>
          <p:nvPr>
            <p:ph type="sldNum" sz="quarter" idx="12"/>
          </p:nvPr>
        </p:nvSpPr>
        <p:spPr/>
        <p:txBody>
          <a:bodyPr/>
          <a:lstStyle/>
          <a:p>
            <a:fld id="{D0CD9598-3AC8-0F44-9366-CD3A2FEFAADC}" type="slidenum">
              <a:rPr lang="en-GB" smtClean="0"/>
              <a:t>9</a:t>
            </a:fld>
            <a:endParaRPr lang="en-GB"/>
          </a:p>
        </p:txBody>
      </p:sp>
      <p:sp>
        <p:nvSpPr>
          <p:cNvPr id="5" name="Subtitle 4">
            <a:extLst>
              <a:ext uri="{FF2B5EF4-FFF2-40B4-BE49-F238E27FC236}">
                <a16:creationId xmlns:a16="http://schemas.microsoft.com/office/drawing/2014/main" id="{86C194E1-87FC-2840-ADB0-B7F93096FB31}"/>
              </a:ext>
            </a:extLst>
          </p:cNvPr>
          <p:cNvSpPr>
            <a:spLocks noGrp="1"/>
          </p:cNvSpPr>
          <p:nvPr>
            <p:ph type="subTitle" idx="13"/>
          </p:nvPr>
        </p:nvSpPr>
        <p:spPr/>
        <p:txBody>
          <a:bodyPr>
            <a:normAutofit fontScale="92500" lnSpcReduction="20000"/>
          </a:bodyPr>
          <a:lstStyle/>
          <a:p>
            <a:endParaRPr lang="en-GB"/>
          </a:p>
        </p:txBody>
      </p:sp>
    </p:spTree>
    <p:extLst>
      <p:ext uri="{BB962C8B-B14F-4D97-AF65-F5344CB8AC3E}">
        <p14:creationId xmlns:p14="http://schemas.microsoft.com/office/powerpoint/2010/main" val="1060884485"/>
      </p:ext>
    </p:extLst>
  </p:cSld>
  <p:clrMapOvr>
    <a:masterClrMapping/>
  </p:clrMapOvr>
</p:sld>
</file>

<file path=ppt/theme/theme1.xml><?xml version="1.0" encoding="utf-8"?>
<a:theme xmlns:a="http://schemas.openxmlformats.org/drawingml/2006/main" name="Liverpool">
  <a:themeElements>
    <a:clrScheme name="#CD844F">
      <a:dk1>
        <a:srgbClr val="1D2978"/>
      </a:dk1>
      <a:lt1>
        <a:srgbClr val="FEFFFF"/>
      </a:lt1>
      <a:dk2>
        <a:srgbClr val="1C2977"/>
      </a:dk2>
      <a:lt2>
        <a:srgbClr val="FEFFFF"/>
      </a:lt2>
      <a:accent1>
        <a:srgbClr val="000000"/>
      </a:accent1>
      <a:accent2>
        <a:srgbClr val="707070"/>
      </a:accent2>
      <a:accent3>
        <a:srgbClr val="B5B5B5"/>
      </a:accent3>
      <a:accent4>
        <a:srgbClr val="C99B22"/>
      </a:accent4>
      <a:accent5>
        <a:srgbClr val="5DBE5D"/>
      </a:accent5>
      <a:accent6>
        <a:srgbClr val="36BDBD"/>
      </a:accent6>
      <a:hlink>
        <a:srgbClr val="5656D7"/>
      </a:hlink>
      <a:folHlink>
        <a:srgbClr val="D351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verpool" id="{253F74D8-802C-424D-A26A-EE1138226944}" vid="{98010D8F-45CC-4143-8078-60834F0A2D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Liverpool</Template>
  <TotalTime>105203</TotalTime>
  <Words>5906</Words>
  <Application>Microsoft Macintosh PowerPoint</Application>
  <PresentationFormat>Widescreen</PresentationFormat>
  <Paragraphs>599</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Courier New</vt:lpstr>
      <vt:lpstr>Open Sans Light</vt:lpstr>
      <vt:lpstr>Arial</vt:lpstr>
      <vt:lpstr>Wingdings</vt:lpstr>
      <vt:lpstr>Liverpool</vt:lpstr>
      <vt:lpstr>End of module questionnaire</vt:lpstr>
      <vt:lpstr>Introduction to Computational Physics (PHYS105)</vt:lpstr>
      <vt:lpstr>Lecture 10: Recap</vt:lpstr>
      <vt:lpstr>Lecture 10: Formative problem solutions</vt:lpstr>
      <vt:lpstr>Lecture 10: Formative problem solutions (2)</vt:lpstr>
      <vt:lpstr>Lecture 10: Formative problem solutions (3)</vt:lpstr>
      <vt:lpstr>Lecture 10: Formative problem solutions (4)</vt:lpstr>
      <vt:lpstr>Lecture 10: Formative problem solutions (5)</vt:lpstr>
      <vt:lpstr>Moving beyond Jupyter notebooks</vt:lpstr>
      <vt:lpstr>Python modules</vt:lpstr>
      <vt:lpstr>Creating your own module</vt:lpstr>
      <vt:lpstr>Finding the module</vt:lpstr>
      <vt:lpstr>Finding the module</vt:lpstr>
      <vt:lpstr>Reminder of fitting  </vt:lpstr>
      <vt:lpstr>Fitting procedure steps</vt:lpstr>
      <vt:lpstr>Fitting procedure steps</vt:lpstr>
      <vt:lpstr>Fitting procedure steps</vt:lpstr>
      <vt:lpstr>Fitting procedure steps</vt:lpstr>
      <vt:lpstr>Fitting procedure steps</vt:lpstr>
      <vt:lpstr>Fitting procedure steps</vt:lpstr>
      <vt:lpstr>Fitting procedure steps</vt:lpstr>
      <vt:lpstr>Fitting procedure steps</vt:lpstr>
      <vt:lpstr>Extending fitting </vt:lpstr>
      <vt:lpstr>Polynomial fit </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Computational Physics (PHYS105)</dc:title>
  <dc:creator>Gwilliam, Carl</dc:creator>
  <cp:lastModifiedBy>Gwilliam, Carl</cp:lastModifiedBy>
  <cp:revision>1637</cp:revision>
  <cp:lastPrinted>2025-12-07T18:13:14Z</cp:lastPrinted>
  <dcterms:created xsi:type="dcterms:W3CDTF">2021-08-06T12:08:06Z</dcterms:created>
  <dcterms:modified xsi:type="dcterms:W3CDTF">2025-12-08T13:45:54Z</dcterms:modified>
</cp:coreProperties>
</file>