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1" r:id="rId1"/>
  </p:sldMasterIdLst>
  <p:notesMasterIdLst>
    <p:notesMasterId r:id="rId27"/>
  </p:notesMasterIdLst>
  <p:sldIdLst>
    <p:sldId id="260" r:id="rId2"/>
    <p:sldId id="342" r:id="rId3"/>
    <p:sldId id="343" r:id="rId4"/>
    <p:sldId id="344" r:id="rId5"/>
    <p:sldId id="345" r:id="rId6"/>
    <p:sldId id="346" r:id="rId7"/>
    <p:sldId id="367" r:id="rId8"/>
    <p:sldId id="352" r:id="rId9"/>
    <p:sldId id="356" r:id="rId10"/>
    <p:sldId id="353" r:id="rId11"/>
    <p:sldId id="354" r:id="rId12"/>
    <p:sldId id="358" r:id="rId13"/>
    <p:sldId id="347" r:id="rId14"/>
    <p:sldId id="349" r:id="rId15"/>
    <p:sldId id="359" r:id="rId16"/>
    <p:sldId id="360" r:id="rId17"/>
    <p:sldId id="361" r:id="rId18"/>
    <p:sldId id="362" r:id="rId19"/>
    <p:sldId id="363" r:id="rId20"/>
    <p:sldId id="364" r:id="rId21"/>
    <p:sldId id="369" r:id="rId22"/>
    <p:sldId id="350" r:id="rId23"/>
    <p:sldId id="370" r:id="rId24"/>
    <p:sldId id="371" r:id="rId25"/>
    <p:sldId id="366" r:id="rId26"/>
  </p:sldIdLst>
  <p:sldSz cx="12192000" cy="6858000"/>
  <p:notesSz cx="6858000" cy="9144000"/>
  <p:embeddedFontLst>
    <p:embeddedFont>
      <p:font typeface="Open Sans Light" pitchFamily="2" charset="0"/>
      <p:regular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651"/>
    <a:srgbClr val="046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8"/>
    <p:restoredTop sz="68351"/>
  </p:normalViewPr>
  <p:slideViewPr>
    <p:cSldViewPr snapToGrid="0" snapToObjects="1">
      <p:cViewPr varScale="1">
        <p:scale>
          <a:sx n="77" d="100"/>
          <a:sy n="77" d="100"/>
        </p:scale>
        <p:origin x="19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97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 Light" pitchFamily="2" charset="0"/>
              </a:defRPr>
            </a:lvl1pPr>
          </a:lstStyle>
          <a:p>
            <a:fld id="{5E87F2A4-FFB4-5647-B07A-1AD7F0F160EB}" type="datetimeFigureOut">
              <a:rPr lang="en-GB" smtClean="0"/>
              <a:pPr/>
              <a:t>06/12/2025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 Light" pitchFamily="2" charset="0"/>
              </a:defRPr>
            </a:lvl1pPr>
          </a:lstStyle>
          <a:p>
            <a:fld id="{CB743E82-51D4-4F4E-9D5A-25B1F93D6F0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7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769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854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725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503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525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899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176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130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288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78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2562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0059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11773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173C7-DF04-66F9-6BDE-6B9EDFE0B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7EDB1B-2A22-CB40-EC42-2813E61838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768132-611A-4E7D-7311-45C32529C8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41F18-072A-BFCF-BFC1-3AE7CFD346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63340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4158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0726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Do not modify the notes in this section to avoid tampering with the Poll Everywhere activity.
More info at polleverywhere.com/support
How confident do you feel with programming in python (v2)?</a:t>
            </a:r>
          </a:p>
          <a:p>
            <a:r>
              <a:rPr lang="en-GB"/>
              <a:t>https://www.polleverywhere.com/multiple_choice_polls/YMdt8VmjJEM0pUgltFs8V?state=opened&amp;flow=Default&amp;onscreen=persist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3629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572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2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52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897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432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862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827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56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325" y="2309260"/>
            <a:ext cx="9144000" cy="423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991" y="4617124"/>
            <a:ext cx="3463636" cy="8711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15863" y="3773636"/>
            <a:ext cx="5002924" cy="378570"/>
          </a:xfrm>
        </p:spPr>
        <p:txBody>
          <a:bodyPr/>
          <a:lstStyle>
            <a:lvl1pPr marL="0" indent="0" algn="ctr">
              <a:buFont typeface="Arial" charset="0"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</a:t>
            </a:r>
            <a:r>
              <a:rPr lang="en-GB"/>
              <a:t>add 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1386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325" y="2309260"/>
            <a:ext cx="9144000" cy="423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991" y="4617124"/>
            <a:ext cx="3463636" cy="8711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15863" y="3773636"/>
            <a:ext cx="5002924" cy="378570"/>
          </a:xfrm>
        </p:spPr>
        <p:txBody>
          <a:bodyPr/>
          <a:lstStyle>
            <a:lvl1pPr marL="0" indent="0" algn="ctr">
              <a:buFont typeface="Arial" charset="0"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</a:t>
            </a:r>
            <a:r>
              <a:rPr lang="en-GB"/>
              <a:t>add 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17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D234-D0ED-E64F-8088-EFE091CFC0DF}" type="datetime1">
              <a:rPr lang="en-GB" smtClean="0"/>
              <a:t>06/12/2025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80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5778063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040524"/>
            <a:ext cx="5820101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8558-6CF5-C040-AAD4-C6015759DC3B}" type="datetime1">
              <a:rPr lang="en-GB" smtClean="0"/>
              <a:t>06/12/2025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714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4025463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877" y="1040524"/>
            <a:ext cx="7546424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3485-3EFF-EC4B-BE82-D647F2618833}" type="datetime1">
              <a:rPr lang="en-GB" smtClean="0"/>
              <a:t>06/12/2025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804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7514897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10" y="1040524"/>
            <a:ext cx="4056990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1433-3724-A24A-BE09-207471A5D4AF}" type="datetime1">
              <a:rPr lang="en-GB" smtClean="0"/>
              <a:t>06/12/2025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122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37" y="1101291"/>
            <a:ext cx="5755839" cy="50679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1738" y="1744717"/>
            <a:ext cx="5755838" cy="4444946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8" y="1123124"/>
            <a:ext cx="5820101" cy="48495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1744717"/>
            <a:ext cx="5820101" cy="4444946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BEC3-FB8F-F446-8C88-140982148D5D}" type="datetime1">
              <a:rPr lang="en-GB" smtClean="0"/>
              <a:t>06/12/2025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0316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12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BCC4-4FAD-3242-9CEA-81A956AE1E4C}" type="datetime1">
              <a:rPr lang="en-GB" smtClean="0"/>
              <a:t>06/12/2025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243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7F167-CB41-DF42-BD7E-63061741D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63B666-B2CB-D042-AC16-FBAFF1702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934FF-B33D-684A-8C55-B6CD0ABCC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93EB-DEBC-0348-8424-F481AC895D33}" type="datetime1">
              <a:rPr lang="en-GB" smtClean="0"/>
              <a:t>06/12/2025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A17F9-38E8-2A46-A043-33578545F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9363D-4E16-C94D-B686-C783B099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65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325" y="2309260"/>
            <a:ext cx="9144000" cy="423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991" y="4617124"/>
            <a:ext cx="3463636" cy="8711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15863" y="3773636"/>
            <a:ext cx="5002924" cy="378570"/>
          </a:xfrm>
        </p:spPr>
        <p:txBody>
          <a:bodyPr/>
          <a:lstStyle>
            <a:lvl1pPr marL="0" indent="0" algn="ctr">
              <a:buFont typeface="Arial" charset="0"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</a:t>
            </a:r>
            <a:r>
              <a:rPr lang="en-GB"/>
              <a:t>add 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02965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0316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37" y="1008993"/>
            <a:ext cx="11750565" cy="5167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737" y="6482469"/>
            <a:ext cx="11876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fld id="{33C493EB-DEBC-0348-8424-F481AC895D33}" type="datetime1">
              <a:rPr lang="en-GB" smtClean="0"/>
              <a:pPr/>
              <a:t>06/12/2025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5228" y="6482470"/>
            <a:ext cx="93542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2702" y="6482475"/>
            <a:ext cx="609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fld id="{D0CD9598-3AC8-0F44-9366-CD3A2FEFAAD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3577" y="591176"/>
            <a:ext cx="11918724" cy="23914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accent3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Click to edit Master subtitle style</a:t>
            </a:r>
            <a:endParaRPr lang="en-GB" b="0" i="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65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4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/>
        <a:buChar char="•"/>
        <a:defRPr sz="2000" b="0" i="0" kern="1200">
          <a:solidFill>
            <a:schemeClr val="tx2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/>
        <a:buChar char="•"/>
        <a:defRPr sz="1800" b="0" i="0" kern="1200">
          <a:solidFill>
            <a:schemeClr val="accent2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/>
        <a:buChar char="•"/>
        <a:defRPr sz="1600" b="0" i="0" kern="1200">
          <a:solidFill>
            <a:schemeClr val="accent3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54E4-C358-784F-8069-76393BF9BE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Introduction to Computational Physics (PHYS105)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D0614-3A4F-1C46-AF4A-848AB2F2A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5325" y="2559631"/>
            <a:ext cx="9144000" cy="423425"/>
          </a:xfrm>
        </p:spPr>
        <p:txBody>
          <a:bodyPr/>
          <a:lstStyle/>
          <a:p>
            <a:r>
              <a:rPr lang="en-GB" dirty="0"/>
              <a:t>Lecture 11: Modules and Fitting Revisited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C1045-50D8-AD48-8209-2942314607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5863" y="3773636"/>
            <a:ext cx="5002924" cy="818242"/>
          </a:xfrm>
        </p:spPr>
        <p:txBody>
          <a:bodyPr>
            <a:normAutofit/>
          </a:bodyPr>
          <a:lstStyle/>
          <a:p>
            <a:r>
              <a:rPr lang="en-GB" dirty="0"/>
              <a:t>Carl Gwilliam</a:t>
            </a:r>
          </a:p>
          <a:p>
            <a:r>
              <a:rPr lang="en-GB" dirty="0"/>
              <a:t>(</a:t>
            </a:r>
            <a:r>
              <a:rPr lang="en-GB" dirty="0" err="1"/>
              <a:t>C.Gwilliam@liverpool.ac.uk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248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BD96F-8054-264C-B4C1-5DA83F15A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your own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016FA-F318-3F45-A1EA-F348B4DFD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6792109" cy="2658826"/>
          </a:xfrm>
        </p:spPr>
        <p:txBody>
          <a:bodyPr/>
          <a:lstStyle/>
          <a:p>
            <a:r>
              <a:rPr lang="en-GB" dirty="0"/>
              <a:t>Creating a python module is actually very easy</a:t>
            </a:r>
          </a:p>
          <a:p>
            <a:pPr lvl="1"/>
            <a:r>
              <a:rPr lang="en-GB" dirty="0"/>
              <a:t>It is just a file containing valid python code</a:t>
            </a:r>
          </a:p>
          <a:p>
            <a:pPr lvl="1"/>
            <a:r>
              <a:rPr lang="en-GB" dirty="0"/>
              <a:t>Written in any editor you like (inc. </a:t>
            </a:r>
            <a:r>
              <a:rPr lang="en-GB" dirty="0" err="1"/>
              <a:t>CoCalc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Saved with a .</a:t>
            </a:r>
            <a:r>
              <a:rPr lang="en-GB" dirty="0" err="1"/>
              <a:t>py</a:t>
            </a:r>
            <a:r>
              <a:rPr lang="en-GB" dirty="0"/>
              <a:t> file extension</a:t>
            </a:r>
          </a:p>
          <a:p>
            <a:pPr lvl="1"/>
            <a:endParaRPr lang="en-GB" dirty="0"/>
          </a:p>
          <a:p>
            <a:r>
              <a:rPr lang="en-GB" dirty="0"/>
              <a:t>It can contain variables, data structures, functions etc</a:t>
            </a:r>
          </a:p>
          <a:p>
            <a:pPr lvl="1"/>
            <a:r>
              <a:rPr lang="en-GB" dirty="0"/>
              <a:t>And can import and use other modules too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76D55-36F9-1741-A57D-49B98DE68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10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B51815E-6A1B-CE4A-A5D0-0BA7BEE6B37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33E73F-6126-D549-B814-723DF63A9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372" y="967961"/>
            <a:ext cx="4004792" cy="26998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9FEFBF-36CE-7F47-9466-87E85A1A8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36" y="3846494"/>
            <a:ext cx="5669704" cy="251986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AFBED32-DF90-0041-A849-6F1E26CB777E}"/>
              </a:ext>
            </a:extLst>
          </p:cNvPr>
          <p:cNvSpPr txBox="1">
            <a:spLocks/>
          </p:cNvSpPr>
          <p:nvPr/>
        </p:nvSpPr>
        <p:spPr>
          <a:xfrm>
            <a:off x="7033846" y="4006625"/>
            <a:ext cx="4846484" cy="2487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To use our module, we just place it </a:t>
            </a:r>
            <a:br>
              <a:rPr lang="en-GB" dirty="0"/>
            </a:br>
            <a:r>
              <a:rPr lang="en-GB" dirty="0"/>
              <a:t>in our current working directory</a:t>
            </a:r>
          </a:p>
          <a:p>
            <a:pPr lvl="1"/>
            <a:r>
              <a:rPr lang="en-GB" dirty="0"/>
              <a:t>I.e. same directory as the notebook</a:t>
            </a:r>
          </a:p>
          <a:p>
            <a:pPr lvl="1"/>
            <a:endParaRPr lang="en-GB" dirty="0"/>
          </a:p>
          <a:p>
            <a:r>
              <a:rPr lang="en-GB" dirty="0"/>
              <a:t>We then simply import it, just like any of the other modules we have used</a:t>
            </a:r>
          </a:p>
          <a:p>
            <a:pPr lvl="1"/>
            <a:r>
              <a:rPr lang="en-GB" dirty="0"/>
              <a:t>Note:  don’t include .</a:t>
            </a:r>
            <a:r>
              <a:rPr lang="en-GB" dirty="0" err="1"/>
              <a:t>py</a:t>
            </a:r>
            <a:r>
              <a:rPr lang="en-GB" dirty="0"/>
              <a:t> suffix 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003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D0652-2F46-8B4F-B539-35EB7ED9D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the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47C66-7E48-9B4D-8BBD-6B23F6CE1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644801"/>
          </a:xfrm>
        </p:spPr>
        <p:txBody>
          <a:bodyPr/>
          <a:lstStyle/>
          <a:p>
            <a:r>
              <a:rPr lang="en-GB" dirty="0"/>
              <a:t>Having to keep our modules in the same directory as our notebook is not very useful</a:t>
            </a:r>
          </a:p>
          <a:p>
            <a:pPr lvl="1"/>
            <a:r>
              <a:rPr lang="en-GB" dirty="0"/>
              <a:t>Particularly if we want to be able to reuse these in other notebooks or places</a:t>
            </a:r>
          </a:p>
          <a:p>
            <a:pPr lvl="1"/>
            <a:endParaRPr lang="en-GB" dirty="0"/>
          </a:p>
          <a:p>
            <a:r>
              <a:rPr lang="en-GB" dirty="0"/>
              <a:t>Luckily, python has a way of specifying where</a:t>
            </a:r>
            <a:br>
              <a:rPr lang="en-GB" dirty="0"/>
            </a:br>
            <a:r>
              <a:rPr lang="en-GB" dirty="0"/>
              <a:t>it looks for files not in the current directory</a:t>
            </a:r>
          </a:p>
          <a:p>
            <a:pPr lvl="1"/>
            <a:r>
              <a:rPr lang="en-GB" dirty="0"/>
              <a:t>Which is specified by the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sys.path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  <a:p>
            <a:pPr lvl="1"/>
            <a:endParaRPr lang="en-GB" dirty="0"/>
          </a:p>
          <a:p>
            <a:r>
              <a:rPr lang="en-GB" dirty="0"/>
              <a:t>By default, it contains a system-dependent </a:t>
            </a:r>
            <a:br>
              <a:rPr lang="en-GB" dirty="0"/>
            </a:br>
            <a:r>
              <a:rPr lang="en-GB" dirty="0"/>
              <a:t>list of paths from your python installation</a:t>
            </a:r>
          </a:p>
          <a:p>
            <a:pPr lvl="1"/>
            <a:r>
              <a:rPr lang="en-GB" dirty="0"/>
              <a:t>But can append new paths, either relative</a:t>
            </a:r>
            <a:br>
              <a:rPr lang="en-GB" dirty="0"/>
            </a:br>
            <a:r>
              <a:rPr lang="en-GB" dirty="0"/>
              <a:t>or absolute, to it to add new locations </a:t>
            </a:r>
          </a:p>
          <a:p>
            <a:pPr lvl="1"/>
            <a:endParaRPr lang="en-GB" dirty="0"/>
          </a:p>
          <a:p>
            <a:r>
              <a:rPr lang="en-GB" dirty="0"/>
              <a:t>E.g. If we put our module in a </a:t>
            </a:r>
            <a:r>
              <a:rPr lang="en-GB" dirty="0">
                <a:solidFill>
                  <a:schemeClr val="accent1"/>
                </a:solidFill>
              </a:rPr>
              <a:t>libs</a:t>
            </a:r>
            <a:r>
              <a:rPr lang="en-GB" dirty="0"/>
              <a:t> directory </a:t>
            </a:r>
            <a:br>
              <a:rPr lang="en-GB" dirty="0"/>
            </a:br>
            <a:r>
              <a:rPr lang="en-GB" dirty="0"/>
              <a:t>we simply add this directory to the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sys.path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  <a:p>
            <a:pPr lvl="1"/>
            <a:r>
              <a:rPr lang="en-GB" dirty="0"/>
              <a:t>Then can import is as if it’s in the current dir.</a:t>
            </a:r>
          </a:p>
          <a:p>
            <a:pPr lvl="1"/>
            <a:endParaRPr lang="en-GB" dirty="0"/>
          </a:p>
          <a:p>
            <a:r>
              <a:rPr lang="en-GB" dirty="0"/>
              <a:t>So can move useful code into a central module and simply import it into any notebook we want</a:t>
            </a:r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9D92D-ED82-EC4B-8F91-561A91DC4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11</a:t>
            </a:fld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F9F25F5-FAB7-244D-9198-447D9B471C8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E7C6EB-87C4-AC44-9095-D49FF2B7D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21" y="2024933"/>
            <a:ext cx="5848680" cy="17579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47F9CC-4161-1440-93C8-8564F414E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7019" y="4130037"/>
            <a:ext cx="5882488" cy="18763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4EDB7A-FB99-494C-820D-6D9B791C97AD}"/>
              </a:ext>
            </a:extLst>
          </p:cNvPr>
          <p:cNvSpPr txBox="1"/>
          <p:nvPr/>
        </p:nvSpPr>
        <p:spPr>
          <a:xfrm>
            <a:off x="9455403" y="2110845"/>
            <a:ext cx="270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5"/>
                </a:solidFill>
                <a:latin typeface="Open Sans Light" pitchFamily="2" charset="0"/>
              </a:rPr>
              <a:t>Default </a:t>
            </a:r>
            <a:r>
              <a:rPr lang="en-GB" dirty="0" err="1">
                <a:solidFill>
                  <a:schemeClr val="accent5"/>
                </a:solidFill>
                <a:latin typeface="Open Sans Light" pitchFamily="2" charset="0"/>
              </a:rPr>
              <a:t>CoCalc</a:t>
            </a:r>
            <a:r>
              <a:rPr lang="en-GB" dirty="0">
                <a:solidFill>
                  <a:schemeClr val="accent5"/>
                </a:solidFill>
                <a:latin typeface="Open Sans Light" pitchFamily="2" charset="0"/>
              </a:rPr>
              <a:t> </a:t>
            </a:r>
            <a:r>
              <a:rPr lang="en-GB" dirty="0" err="1">
                <a:solidFill>
                  <a:schemeClr val="accent5"/>
                </a:solidFill>
                <a:latin typeface="Open Sans Light" pitchFamily="2" charset="0"/>
              </a:rPr>
              <a:t>sys.path</a:t>
            </a:r>
            <a:endParaRPr lang="en-GB" dirty="0">
              <a:solidFill>
                <a:schemeClr val="accent5"/>
              </a:solidFill>
              <a:latin typeface="Open Sans Light" pitchFamily="2" charset="0"/>
            </a:endParaRPr>
          </a:p>
        </p:txBody>
      </p:sp>
      <p:sp>
        <p:nvSpPr>
          <p:cNvPr id="12" name="Explosion 2 11">
            <a:extLst>
              <a:ext uri="{FF2B5EF4-FFF2-40B4-BE49-F238E27FC236}">
                <a16:creationId xmlns:a16="http://schemas.microsoft.com/office/drawing/2014/main" id="{A7EFAC33-7988-744E-89BF-E8C1382A9BE3}"/>
              </a:ext>
            </a:extLst>
          </p:cNvPr>
          <p:cNvSpPr/>
          <p:nvPr/>
        </p:nvSpPr>
        <p:spPr>
          <a:xfrm rot="481750">
            <a:off x="6147972" y="5682508"/>
            <a:ext cx="902677" cy="359464"/>
          </a:xfrm>
          <a:prstGeom prst="irregularSeal2">
            <a:avLst/>
          </a:prstGeom>
          <a:solidFill>
            <a:srgbClr val="FFC000">
              <a:alpha val="4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55FB50-06C5-B94F-B2B3-03B48E86DE04}"/>
              </a:ext>
            </a:extLst>
          </p:cNvPr>
          <p:cNvSpPr txBox="1"/>
          <p:nvPr/>
        </p:nvSpPr>
        <p:spPr>
          <a:xfrm>
            <a:off x="9157881" y="4181435"/>
            <a:ext cx="303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5"/>
                </a:solidFill>
                <a:latin typeface="Open Sans Light" pitchFamily="2" charset="0"/>
              </a:rPr>
              <a:t>Adding a new relative path</a:t>
            </a:r>
          </a:p>
        </p:txBody>
      </p:sp>
    </p:spTree>
    <p:extLst>
      <p:ext uri="{BB962C8B-B14F-4D97-AF65-F5344CB8AC3E}">
        <p14:creationId xmlns:p14="http://schemas.microsoft.com/office/powerpoint/2010/main" val="3865106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A3F0E1-1229-AC4F-9A9A-B97848F94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446" y="4141760"/>
            <a:ext cx="5882488" cy="1977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2D0652-2F46-8B4F-B539-35EB7ED9D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the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47C66-7E48-9B4D-8BBD-6B23F6CE1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644801"/>
          </a:xfrm>
        </p:spPr>
        <p:txBody>
          <a:bodyPr/>
          <a:lstStyle/>
          <a:p>
            <a:r>
              <a:rPr lang="en-GB" dirty="0"/>
              <a:t>Having to keep our modules in the same directory as our notebook is not very useful</a:t>
            </a:r>
          </a:p>
          <a:p>
            <a:pPr lvl="1"/>
            <a:r>
              <a:rPr lang="en-GB" dirty="0"/>
              <a:t>Particularly if we want to be able to reuse these in other notebooks or places</a:t>
            </a:r>
          </a:p>
          <a:p>
            <a:pPr lvl="1"/>
            <a:endParaRPr lang="en-GB" dirty="0"/>
          </a:p>
          <a:p>
            <a:r>
              <a:rPr lang="en-GB" dirty="0"/>
              <a:t>Luckily, python has a way of specifying where </a:t>
            </a:r>
            <a:br>
              <a:rPr lang="en-GB" dirty="0"/>
            </a:br>
            <a:r>
              <a:rPr lang="en-GB" dirty="0"/>
              <a:t>it looks for files not in the current directory</a:t>
            </a:r>
          </a:p>
          <a:p>
            <a:pPr lvl="1"/>
            <a:r>
              <a:rPr lang="en-GB" dirty="0"/>
              <a:t>Which is specified by the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sys.path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  <a:p>
            <a:pPr lvl="1"/>
            <a:endParaRPr lang="en-GB" dirty="0"/>
          </a:p>
          <a:p>
            <a:r>
              <a:rPr lang="en-GB" dirty="0"/>
              <a:t>By default, it contains a system-dependent </a:t>
            </a:r>
            <a:br>
              <a:rPr lang="en-GB" dirty="0"/>
            </a:br>
            <a:r>
              <a:rPr lang="en-GB" dirty="0"/>
              <a:t>list of paths from your python installation</a:t>
            </a:r>
          </a:p>
          <a:p>
            <a:pPr lvl="1"/>
            <a:r>
              <a:rPr lang="en-GB" dirty="0"/>
              <a:t>But can append new paths, either relative</a:t>
            </a:r>
            <a:br>
              <a:rPr lang="en-GB" dirty="0"/>
            </a:br>
            <a:r>
              <a:rPr lang="en-GB" dirty="0"/>
              <a:t>or absolute, to it to add new locations </a:t>
            </a:r>
          </a:p>
          <a:p>
            <a:pPr lvl="1"/>
            <a:endParaRPr lang="en-GB" dirty="0"/>
          </a:p>
          <a:p>
            <a:r>
              <a:rPr lang="en-GB" dirty="0"/>
              <a:t>E.g. If we put our module in a </a:t>
            </a:r>
            <a:r>
              <a:rPr lang="en-GB" dirty="0">
                <a:solidFill>
                  <a:schemeClr val="accent1"/>
                </a:solidFill>
              </a:rPr>
              <a:t>libs</a:t>
            </a:r>
            <a:r>
              <a:rPr lang="en-GB" dirty="0"/>
              <a:t> directory </a:t>
            </a:r>
            <a:br>
              <a:rPr lang="en-GB" dirty="0"/>
            </a:br>
            <a:r>
              <a:rPr lang="en-GB" dirty="0"/>
              <a:t>we simply add this directory to the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sys.path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  <a:p>
            <a:pPr lvl="1"/>
            <a:r>
              <a:rPr lang="en-GB" dirty="0"/>
              <a:t>Then can import is as if it’s in the current dir.</a:t>
            </a:r>
          </a:p>
          <a:p>
            <a:pPr lvl="1"/>
            <a:endParaRPr lang="en-GB" dirty="0"/>
          </a:p>
          <a:p>
            <a:r>
              <a:rPr lang="en-GB" dirty="0"/>
              <a:t>So can move useful code into a central module and simply import it into any notebook we want</a:t>
            </a:r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9D92D-ED82-EC4B-8F91-561A91DC4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12</a:t>
            </a:fld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F9F25F5-FAB7-244D-9198-447D9B471C8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E7C6EB-87C4-AC44-9095-D49FF2B7D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21" y="2024933"/>
            <a:ext cx="5848680" cy="1757985"/>
          </a:xfrm>
          <a:prstGeom prst="rect">
            <a:avLst/>
          </a:prstGeom>
        </p:spPr>
      </p:pic>
      <p:sp>
        <p:nvSpPr>
          <p:cNvPr id="12" name="Explosion 2 11">
            <a:extLst>
              <a:ext uri="{FF2B5EF4-FFF2-40B4-BE49-F238E27FC236}">
                <a16:creationId xmlns:a16="http://schemas.microsoft.com/office/drawing/2014/main" id="{A7EFAC33-7988-744E-89BF-E8C1382A9BE3}"/>
              </a:ext>
            </a:extLst>
          </p:cNvPr>
          <p:cNvSpPr/>
          <p:nvPr/>
        </p:nvSpPr>
        <p:spPr>
          <a:xfrm rot="228177">
            <a:off x="6063780" y="5819401"/>
            <a:ext cx="1974601" cy="426316"/>
          </a:xfrm>
          <a:prstGeom prst="irregularSeal2">
            <a:avLst/>
          </a:prstGeom>
          <a:solidFill>
            <a:srgbClr val="FFC000">
              <a:alpha val="4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A957F0-57BB-4557-93CC-3C568DC889E7}"/>
              </a:ext>
            </a:extLst>
          </p:cNvPr>
          <p:cNvSpPr txBox="1"/>
          <p:nvPr/>
        </p:nvSpPr>
        <p:spPr>
          <a:xfrm>
            <a:off x="9455403" y="2110845"/>
            <a:ext cx="270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5"/>
                </a:solidFill>
                <a:latin typeface="Open Sans Light" pitchFamily="2" charset="0"/>
              </a:rPr>
              <a:t>Default </a:t>
            </a:r>
            <a:r>
              <a:rPr lang="en-GB" dirty="0" err="1">
                <a:solidFill>
                  <a:schemeClr val="accent5"/>
                </a:solidFill>
                <a:latin typeface="Open Sans Light" pitchFamily="2" charset="0"/>
              </a:rPr>
              <a:t>CoCalc</a:t>
            </a:r>
            <a:r>
              <a:rPr lang="en-GB" dirty="0">
                <a:solidFill>
                  <a:schemeClr val="accent5"/>
                </a:solidFill>
                <a:latin typeface="Open Sans Light" pitchFamily="2" charset="0"/>
              </a:rPr>
              <a:t> </a:t>
            </a:r>
            <a:r>
              <a:rPr lang="en-GB" dirty="0" err="1">
                <a:solidFill>
                  <a:schemeClr val="accent5"/>
                </a:solidFill>
                <a:latin typeface="Open Sans Light" pitchFamily="2" charset="0"/>
              </a:rPr>
              <a:t>sys.path</a:t>
            </a:r>
            <a:endParaRPr lang="en-GB" dirty="0">
              <a:solidFill>
                <a:schemeClr val="accent5"/>
              </a:solidFill>
              <a:latin typeface="Open Sans Light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6BF57D-AF5F-D69A-B829-70F45A2F48A8}"/>
              </a:ext>
            </a:extLst>
          </p:cNvPr>
          <p:cNvSpPr txBox="1"/>
          <p:nvPr/>
        </p:nvSpPr>
        <p:spPr>
          <a:xfrm>
            <a:off x="9157881" y="4161557"/>
            <a:ext cx="306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5"/>
                </a:solidFill>
                <a:latin typeface="Open Sans Light" pitchFamily="2" charset="0"/>
              </a:rPr>
              <a:t>Adding a new absolute path</a:t>
            </a:r>
          </a:p>
        </p:txBody>
      </p:sp>
    </p:spTree>
    <p:extLst>
      <p:ext uri="{BB962C8B-B14F-4D97-AF65-F5344CB8AC3E}">
        <p14:creationId xmlns:p14="http://schemas.microsoft.com/office/powerpoint/2010/main" val="1686041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230C867-8854-B94D-BD48-5B8F80B7D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Reminder of fitting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D594E1-1751-344C-BCC5-6870CF7BF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perform fits to experimental data to determine the relationship between </a:t>
            </a:r>
            <a:r>
              <a:rPr lang="en-GB" dirty="0">
                <a:solidFill>
                  <a:schemeClr val="accent1"/>
                </a:solidFill>
              </a:rPr>
              <a:t>x</a:t>
            </a:r>
            <a:r>
              <a:rPr lang="en-GB" dirty="0"/>
              <a:t> and </a:t>
            </a:r>
            <a:r>
              <a:rPr lang="en-GB" dirty="0">
                <a:solidFill>
                  <a:schemeClr val="accent1"/>
                </a:solidFill>
              </a:rPr>
              <a:t>y</a:t>
            </a:r>
          </a:p>
          <a:p>
            <a:pPr lvl="1"/>
            <a:r>
              <a:rPr lang="en-GB" dirty="0"/>
              <a:t>Given the functional form, we can find the values of the unknown params that best describe the data</a:t>
            </a:r>
          </a:p>
          <a:p>
            <a:pPr lvl="1"/>
            <a:endParaRPr lang="en-GB" dirty="0"/>
          </a:p>
          <a:p>
            <a:r>
              <a:rPr lang="en-GB" dirty="0"/>
              <a:t> We determine the best fit by minimising the residuals</a:t>
            </a:r>
          </a:p>
          <a:p>
            <a:pPr lvl="1"/>
            <a:r>
              <a:rPr lang="en-GB" dirty="0"/>
              <a:t>i.e. the distance between the data point and the model</a:t>
            </a:r>
            <a:br>
              <a:rPr lang="en-GB" dirty="0"/>
            </a:br>
            <a:r>
              <a:rPr lang="en-GB" dirty="0"/>
              <a:t>prediction at that </a:t>
            </a:r>
            <a:r>
              <a:rPr lang="en-GB" dirty="0">
                <a:solidFill>
                  <a:schemeClr val="accent1"/>
                </a:solidFill>
              </a:rPr>
              <a:t>x</a:t>
            </a:r>
            <a:r>
              <a:rPr lang="en-GB" dirty="0"/>
              <a:t> value, divided by the point’s error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We performed the fit using the least-squares method</a:t>
            </a:r>
          </a:p>
          <a:p>
            <a:pPr lvl="1"/>
            <a:r>
              <a:rPr lang="en-GB" dirty="0"/>
              <a:t>Which is available from the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scipy.optimize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 </a:t>
            </a:r>
            <a:r>
              <a:rPr lang="en-GB" dirty="0"/>
              <a:t>module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02887D-0ED3-0744-A0A4-16207115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13</a:t>
            </a:fld>
            <a:endParaRPr lang="en-GB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C4ABA29-9AAA-5446-B68F-C8D0D0DB0BF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D01E00-9ABA-C242-8A09-1263EEF11174}"/>
              </a:ext>
            </a:extLst>
          </p:cNvPr>
          <p:cNvGrpSpPr/>
          <p:nvPr/>
        </p:nvGrpSpPr>
        <p:grpSpPr>
          <a:xfrm>
            <a:off x="7320630" y="1671682"/>
            <a:ext cx="4532705" cy="4177325"/>
            <a:chOff x="7648876" y="2169587"/>
            <a:chExt cx="4532705" cy="417732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B8F28B-4F87-D94D-9BCB-8FE9E5EB42A2}"/>
                </a:ext>
              </a:extLst>
            </p:cNvPr>
            <p:cNvSpPr txBox="1"/>
            <p:nvPr/>
          </p:nvSpPr>
          <p:spPr>
            <a:xfrm>
              <a:off x="11876689" y="5637285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  <a:latin typeface="Open Sans Light" pitchFamily="2" charset="0"/>
                </a:rPr>
                <a:t>x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A9BF8CE-8BDB-ED43-B488-3F6F90E8E451}"/>
                </a:ext>
              </a:extLst>
            </p:cNvPr>
            <p:cNvGrpSpPr/>
            <p:nvPr/>
          </p:nvGrpSpPr>
          <p:grpSpPr>
            <a:xfrm>
              <a:off x="7648876" y="2169587"/>
              <a:ext cx="4430036" cy="4177325"/>
              <a:chOff x="7648876" y="2169587"/>
              <a:chExt cx="4430036" cy="4177325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98BFD1F8-B895-B341-94EB-745EC829A2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71944" y="2543461"/>
                <a:ext cx="0" cy="380345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1863CB59-B5C4-F340-A090-A6FB6725E7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62041" y="5864773"/>
                <a:ext cx="4214649" cy="10466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869158D-F69F-C549-840A-C83F724A260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62041" y="3028273"/>
                <a:ext cx="4214649" cy="2481777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0768A23-7AFC-714F-80FD-EA492FC4C815}"/>
                  </a:ext>
                </a:extLst>
              </p:cNvPr>
              <p:cNvGrpSpPr/>
              <p:nvPr/>
            </p:nvGrpSpPr>
            <p:grpSpPr>
              <a:xfrm>
                <a:off x="9245165" y="4821188"/>
                <a:ext cx="126125" cy="641131"/>
                <a:chOff x="9371285" y="4716088"/>
                <a:chExt cx="126125" cy="641131"/>
              </a:xfrm>
            </p:grpSpPr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9D7FEAFE-B1F4-9B4B-A1B9-FD30AA36E141}"/>
                    </a:ext>
                  </a:extLst>
                </p:cNvPr>
                <p:cNvSpPr/>
                <p:nvPr/>
              </p:nvSpPr>
              <p:spPr>
                <a:xfrm>
                  <a:off x="9371285" y="4989996"/>
                  <a:ext cx="126125" cy="13087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Open Sans Light" pitchFamily="2" charset="0"/>
                  </a:endParaRPr>
                </a:p>
              </p:txBody>
            </p: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D197013F-31B7-2047-BFA8-D89A6A02CC37}"/>
                    </a:ext>
                  </a:extLst>
                </p:cNvPr>
                <p:cNvCxnSpPr/>
                <p:nvPr/>
              </p:nvCxnSpPr>
              <p:spPr>
                <a:xfrm>
                  <a:off x="9434347" y="4716088"/>
                  <a:ext cx="0" cy="641131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3512915-BA39-EC48-B8BC-CED4B09C0901}"/>
                  </a:ext>
                </a:extLst>
              </p:cNvPr>
              <p:cNvGrpSpPr/>
              <p:nvPr/>
            </p:nvGrpSpPr>
            <p:grpSpPr>
              <a:xfrm>
                <a:off x="8481848" y="4507321"/>
                <a:ext cx="126125" cy="396513"/>
                <a:chOff x="8481848" y="4507321"/>
                <a:chExt cx="126125" cy="396513"/>
              </a:xfrm>
            </p:grpSpPr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5025D2FB-48AB-7F49-A21A-0EAD3FB91CA7}"/>
                    </a:ext>
                  </a:extLst>
                </p:cNvPr>
                <p:cNvSpPr/>
                <p:nvPr/>
              </p:nvSpPr>
              <p:spPr>
                <a:xfrm>
                  <a:off x="8481848" y="4661161"/>
                  <a:ext cx="126125" cy="13087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Open Sans Light" pitchFamily="2" charset="0"/>
                  </a:endParaRPr>
                </a:p>
              </p:txBody>
            </p: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98B6926E-D1D0-034D-9DA8-25994912A6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543598" y="4507321"/>
                  <a:ext cx="1312" cy="396513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89C23714-1E14-364B-9154-3E82ADE432D4}"/>
                  </a:ext>
                </a:extLst>
              </p:cNvPr>
              <p:cNvGrpSpPr/>
              <p:nvPr/>
            </p:nvGrpSpPr>
            <p:grpSpPr>
              <a:xfrm>
                <a:off x="11561376" y="3102849"/>
                <a:ext cx="126125" cy="223399"/>
                <a:chOff x="11561376" y="3099462"/>
                <a:chExt cx="126125" cy="223399"/>
              </a:xfrm>
            </p:grpSpPr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3A7B57F3-ACEF-A741-B0E3-D065C591E349}"/>
                    </a:ext>
                  </a:extLst>
                </p:cNvPr>
                <p:cNvSpPr/>
                <p:nvPr/>
              </p:nvSpPr>
              <p:spPr>
                <a:xfrm>
                  <a:off x="11561376" y="3150182"/>
                  <a:ext cx="126125" cy="13087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Open Sans Light" pitchFamily="2" charset="0"/>
                  </a:endParaRPr>
                </a:p>
              </p:txBody>
            </p: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9F6E49FF-64F2-9E46-BDE0-6836BE582C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624438" y="3099462"/>
                  <a:ext cx="2358" cy="223399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3D517773-585F-B04C-9A4D-286632AB1266}"/>
                  </a:ext>
                </a:extLst>
              </p:cNvPr>
              <p:cNvGrpSpPr/>
              <p:nvPr/>
            </p:nvGrpSpPr>
            <p:grpSpPr>
              <a:xfrm>
                <a:off x="10744200" y="3702750"/>
                <a:ext cx="126125" cy="396513"/>
                <a:chOff x="10796750" y="3671220"/>
                <a:chExt cx="126125" cy="396513"/>
              </a:xfrm>
            </p:grpSpPr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2CAC605C-911B-484B-8422-2F9FA3A49BC8}"/>
                    </a:ext>
                  </a:extLst>
                </p:cNvPr>
                <p:cNvSpPr/>
                <p:nvPr/>
              </p:nvSpPr>
              <p:spPr>
                <a:xfrm>
                  <a:off x="10796750" y="3804040"/>
                  <a:ext cx="126125" cy="13087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Open Sans Light" pitchFamily="2" charset="0"/>
                  </a:endParaRPr>
                </a:p>
              </p:txBody>
            </p: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CCEB2D3A-98BA-F04D-8099-7A1742CEC0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859812" y="3671220"/>
                  <a:ext cx="1312" cy="396513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8D0E6130-F17F-3649-9DDB-E3457DEC2843}"/>
                  </a:ext>
                </a:extLst>
              </p:cNvPr>
              <p:cNvGrpSpPr/>
              <p:nvPr/>
            </p:nvGrpSpPr>
            <p:grpSpPr>
              <a:xfrm>
                <a:off x="9969061" y="3605640"/>
                <a:ext cx="126125" cy="295393"/>
                <a:chOff x="9969061" y="3574110"/>
                <a:chExt cx="126125" cy="295393"/>
              </a:xfrm>
            </p:grpSpPr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0352C08E-DECB-BC4B-9C07-6E2B5EFCD521}"/>
                    </a:ext>
                  </a:extLst>
                </p:cNvPr>
                <p:cNvSpPr/>
                <p:nvPr/>
              </p:nvSpPr>
              <p:spPr>
                <a:xfrm>
                  <a:off x="9969061" y="3656370"/>
                  <a:ext cx="126125" cy="13087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Open Sans Light" pitchFamily="2" charset="0"/>
                  </a:endParaRPr>
                </a:p>
              </p:txBody>
            </p: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8C58516D-BA52-BC4D-9E3E-25657FAFA6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2123" y="3574110"/>
                  <a:ext cx="0" cy="295393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2035904-5BF4-7D4F-9DDD-7710EF26B87C}"/>
                  </a:ext>
                </a:extLst>
              </p:cNvPr>
              <p:cNvSpPr txBox="1"/>
              <p:nvPr/>
            </p:nvSpPr>
            <p:spPr>
              <a:xfrm rot="19683458">
                <a:off x="10108501" y="2969109"/>
                <a:ext cx="19704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accent5"/>
                    </a:solidFill>
                    <a:latin typeface="Open Sans Light" pitchFamily="2" charset="0"/>
                  </a:rPr>
                  <a:t>y = f(x,</a:t>
                </a:r>
                <a:r>
                  <a:rPr lang="el-GR" dirty="0">
                    <a:solidFill>
                      <a:schemeClr val="accent5"/>
                    </a:solidFill>
                    <a:latin typeface="Open Sans Light" pitchFamily="2" charset="0"/>
                  </a:rPr>
                  <a:t>β</a:t>
                </a:r>
                <a:r>
                  <a:rPr lang="en-GB" dirty="0">
                    <a:solidFill>
                      <a:schemeClr val="accent5"/>
                    </a:solidFill>
                    <a:latin typeface="Open Sans Light" pitchFamily="2" charset="0"/>
                  </a:rPr>
                  <a:t>)= mx + c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31BF7E5-493D-B545-9072-90AF03255EF7}"/>
                  </a:ext>
                </a:extLst>
              </p:cNvPr>
              <p:cNvSpPr txBox="1"/>
              <p:nvPr/>
            </p:nvSpPr>
            <p:spPr>
              <a:xfrm>
                <a:off x="7927513" y="2169587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  <a:latin typeface="Open Sans Light" pitchFamily="2" charset="0"/>
                  </a:rPr>
                  <a:t>y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F98547B-9893-5248-A5B9-E72C65AFEF41}"/>
                  </a:ext>
                </a:extLst>
              </p:cNvPr>
              <p:cNvSpPr txBox="1"/>
              <p:nvPr/>
            </p:nvSpPr>
            <p:spPr>
              <a:xfrm>
                <a:off x="8034635" y="5122129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accent5"/>
                    </a:solidFill>
                    <a:latin typeface="Open Sans Light" pitchFamily="2" charset="0"/>
                  </a:rPr>
                  <a:t>c</a:t>
                </a: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FF5F2AC7-ED68-8B4D-8398-111935B0FF43}"/>
                  </a:ext>
                </a:extLst>
              </p:cNvPr>
              <p:cNvGrpSpPr/>
              <p:nvPr/>
            </p:nvGrpSpPr>
            <p:grpSpPr>
              <a:xfrm>
                <a:off x="8390546" y="5805690"/>
                <a:ext cx="393056" cy="445983"/>
                <a:chOff x="8390546" y="5805690"/>
                <a:chExt cx="393056" cy="445983"/>
              </a:xfrm>
            </p:grpSpPr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9457C2D6-2615-8447-B423-2AE2ADF14562}"/>
                    </a:ext>
                  </a:extLst>
                </p:cNvPr>
                <p:cNvSpPr txBox="1"/>
                <p:nvPr/>
              </p:nvSpPr>
              <p:spPr>
                <a:xfrm>
                  <a:off x="8390546" y="5882341"/>
                  <a:ext cx="3930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>
                      <a:solidFill>
                        <a:schemeClr val="accent1"/>
                      </a:solidFill>
                      <a:latin typeface="Open Sans Light" pitchFamily="2" charset="0"/>
                    </a:rPr>
                    <a:t>x</a:t>
                  </a:r>
                  <a:r>
                    <a:rPr lang="en-GB" baseline="-25000" dirty="0">
                      <a:solidFill>
                        <a:schemeClr val="accent1"/>
                      </a:solidFill>
                      <a:latin typeface="Open Sans Light" pitchFamily="2" charset="0"/>
                    </a:rPr>
                    <a:t>1</a:t>
                  </a:r>
                  <a:endParaRPr lang="en-GB" dirty="0">
                    <a:solidFill>
                      <a:schemeClr val="accent1"/>
                    </a:solidFill>
                    <a:latin typeface="Open Sans Light" pitchFamily="2" charset="0"/>
                  </a:endParaRPr>
                </a:p>
              </p:txBody>
            </p: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669C497F-01A4-D04A-B7D1-7EC9B08F15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40509" y="5805690"/>
                  <a:ext cx="0" cy="137867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FFB57112-28E7-664B-BF63-61D3ADDB93A2}"/>
                  </a:ext>
                </a:extLst>
              </p:cNvPr>
              <p:cNvGrpSpPr/>
              <p:nvPr/>
            </p:nvGrpSpPr>
            <p:grpSpPr>
              <a:xfrm>
                <a:off x="9143705" y="5814045"/>
                <a:ext cx="393056" cy="445983"/>
                <a:chOff x="8390546" y="5805690"/>
                <a:chExt cx="393056" cy="445983"/>
              </a:xfrm>
            </p:grpSpPr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B0A8CB0C-0DB1-9743-A8E4-34712084FE90}"/>
                    </a:ext>
                  </a:extLst>
                </p:cNvPr>
                <p:cNvSpPr txBox="1"/>
                <p:nvPr/>
              </p:nvSpPr>
              <p:spPr>
                <a:xfrm>
                  <a:off x="8390546" y="5882341"/>
                  <a:ext cx="3930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>
                      <a:solidFill>
                        <a:schemeClr val="accent1"/>
                      </a:solidFill>
                      <a:latin typeface="Open Sans Light" pitchFamily="2" charset="0"/>
                    </a:rPr>
                    <a:t>x</a:t>
                  </a:r>
                  <a:r>
                    <a:rPr lang="en-GB" baseline="-25000" dirty="0">
                      <a:solidFill>
                        <a:schemeClr val="accent1"/>
                      </a:solidFill>
                      <a:latin typeface="Open Sans Light" pitchFamily="2" charset="0"/>
                    </a:rPr>
                    <a:t>2</a:t>
                  </a:r>
                  <a:endParaRPr lang="en-GB" dirty="0">
                    <a:solidFill>
                      <a:schemeClr val="accent1"/>
                    </a:solidFill>
                    <a:latin typeface="Open Sans Light" pitchFamily="2" charset="0"/>
                  </a:endParaRPr>
                </a:p>
              </p:txBody>
            </p: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A0D0D657-0DA8-5D46-8CD0-2BD494CB9F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40509" y="5805690"/>
                  <a:ext cx="0" cy="137867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93CBFD7B-6EE7-514D-9CFF-23EC3B7A9198}"/>
                  </a:ext>
                </a:extLst>
              </p:cNvPr>
              <p:cNvGrpSpPr/>
              <p:nvPr/>
            </p:nvGrpSpPr>
            <p:grpSpPr>
              <a:xfrm>
                <a:off x="9877700" y="5803400"/>
                <a:ext cx="393056" cy="445983"/>
                <a:chOff x="8390546" y="5805690"/>
                <a:chExt cx="393056" cy="445983"/>
              </a:xfrm>
            </p:grpSpPr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159DA66E-185F-9C4A-B390-06202CC5785A}"/>
                    </a:ext>
                  </a:extLst>
                </p:cNvPr>
                <p:cNvSpPr txBox="1"/>
                <p:nvPr/>
              </p:nvSpPr>
              <p:spPr>
                <a:xfrm>
                  <a:off x="8390546" y="5882341"/>
                  <a:ext cx="3930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>
                      <a:solidFill>
                        <a:schemeClr val="accent1"/>
                      </a:solidFill>
                      <a:latin typeface="Open Sans Light" pitchFamily="2" charset="0"/>
                    </a:rPr>
                    <a:t>x</a:t>
                  </a:r>
                  <a:r>
                    <a:rPr lang="en-GB" baseline="-25000" dirty="0">
                      <a:solidFill>
                        <a:schemeClr val="accent1"/>
                      </a:solidFill>
                      <a:latin typeface="Open Sans Light" pitchFamily="2" charset="0"/>
                    </a:rPr>
                    <a:t>3</a:t>
                  </a:r>
                  <a:endParaRPr lang="en-GB" dirty="0">
                    <a:solidFill>
                      <a:schemeClr val="accent1"/>
                    </a:solidFill>
                    <a:latin typeface="Open Sans Light" pitchFamily="2" charset="0"/>
                  </a:endParaRPr>
                </a:p>
              </p:txBody>
            </p: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9555615A-A0F9-B943-B880-C5F80DB34F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40509" y="5805690"/>
                  <a:ext cx="0" cy="137867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A83812EC-76DA-364E-83BB-0BB83432E15A}"/>
                  </a:ext>
                </a:extLst>
              </p:cNvPr>
              <p:cNvGrpSpPr/>
              <p:nvPr/>
            </p:nvGrpSpPr>
            <p:grpSpPr>
              <a:xfrm>
                <a:off x="10618288" y="5803400"/>
                <a:ext cx="393056" cy="445983"/>
                <a:chOff x="8390546" y="5805690"/>
                <a:chExt cx="393056" cy="445983"/>
              </a:xfrm>
            </p:grpSpPr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9432B869-0BB3-3F4B-B82E-13FBB34A45DB}"/>
                    </a:ext>
                  </a:extLst>
                </p:cNvPr>
                <p:cNvSpPr txBox="1"/>
                <p:nvPr/>
              </p:nvSpPr>
              <p:spPr>
                <a:xfrm>
                  <a:off x="8390546" y="5882341"/>
                  <a:ext cx="3930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>
                      <a:solidFill>
                        <a:schemeClr val="accent1"/>
                      </a:solidFill>
                      <a:latin typeface="Open Sans Light" pitchFamily="2" charset="0"/>
                    </a:rPr>
                    <a:t>x</a:t>
                  </a:r>
                  <a:r>
                    <a:rPr lang="en-GB" baseline="-25000" dirty="0">
                      <a:solidFill>
                        <a:schemeClr val="accent1"/>
                      </a:solidFill>
                      <a:latin typeface="Open Sans Light" pitchFamily="2" charset="0"/>
                    </a:rPr>
                    <a:t>4</a:t>
                  </a:r>
                  <a:endParaRPr lang="en-GB" dirty="0">
                    <a:solidFill>
                      <a:schemeClr val="accent1"/>
                    </a:solidFill>
                    <a:latin typeface="Open Sans Light" pitchFamily="2" charset="0"/>
                  </a:endParaRPr>
                </a:p>
              </p:txBody>
            </p: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6C3A36D9-0308-5142-8071-A768A2A233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40509" y="5805690"/>
                  <a:ext cx="0" cy="137867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A55733C-5883-4442-88F2-429817099BBC}"/>
                  </a:ext>
                </a:extLst>
              </p:cNvPr>
              <p:cNvGrpSpPr/>
              <p:nvPr/>
            </p:nvGrpSpPr>
            <p:grpSpPr>
              <a:xfrm>
                <a:off x="11364771" y="5798563"/>
                <a:ext cx="393056" cy="445983"/>
                <a:chOff x="8390546" y="5805690"/>
                <a:chExt cx="393056" cy="445983"/>
              </a:xfrm>
            </p:grpSpPr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230BCD7-129A-1B4E-8944-0C25D379ABC3}"/>
                    </a:ext>
                  </a:extLst>
                </p:cNvPr>
                <p:cNvSpPr txBox="1"/>
                <p:nvPr/>
              </p:nvSpPr>
              <p:spPr>
                <a:xfrm>
                  <a:off x="8390546" y="5882341"/>
                  <a:ext cx="3930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>
                      <a:solidFill>
                        <a:schemeClr val="accent1"/>
                      </a:solidFill>
                      <a:latin typeface="Open Sans Light" pitchFamily="2" charset="0"/>
                    </a:rPr>
                    <a:t>x</a:t>
                  </a:r>
                  <a:r>
                    <a:rPr lang="en-GB" baseline="-25000" dirty="0">
                      <a:solidFill>
                        <a:schemeClr val="accent1"/>
                      </a:solidFill>
                      <a:latin typeface="Open Sans Light" pitchFamily="2" charset="0"/>
                    </a:rPr>
                    <a:t>5</a:t>
                  </a:r>
                  <a:endParaRPr lang="en-GB" dirty="0">
                    <a:solidFill>
                      <a:schemeClr val="accent1"/>
                    </a:solidFill>
                    <a:latin typeface="Open Sans Light" pitchFamily="2" charset="0"/>
                  </a:endParaRPr>
                </a:p>
              </p:txBody>
            </p: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D845DBCD-8017-4A49-AC1C-632A5F2795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40509" y="5805690"/>
                  <a:ext cx="0" cy="137867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D44DF01D-2E1F-DE4D-A45A-CBBBBD214549}"/>
                  </a:ext>
                </a:extLst>
              </p:cNvPr>
              <p:cNvGrpSpPr/>
              <p:nvPr/>
            </p:nvGrpSpPr>
            <p:grpSpPr>
              <a:xfrm>
                <a:off x="9569365" y="4409230"/>
                <a:ext cx="1520942" cy="706609"/>
                <a:chOff x="9353041" y="4351064"/>
                <a:chExt cx="1520942" cy="706609"/>
              </a:xfrm>
            </p:grpSpPr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983D5A5-3FC7-AD44-BE5E-031A3A6B70D3}"/>
                    </a:ext>
                  </a:extLst>
                </p:cNvPr>
                <p:cNvSpPr txBox="1"/>
                <p:nvPr/>
              </p:nvSpPr>
              <p:spPr>
                <a:xfrm>
                  <a:off x="9713088" y="4351064"/>
                  <a:ext cx="11608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>
                      <a:solidFill>
                        <a:schemeClr val="accent1"/>
                      </a:solidFill>
                      <a:latin typeface="Open Sans Light" pitchFamily="2" charset="0"/>
                    </a:rPr>
                    <a:t>y</a:t>
                  </a:r>
                  <a:r>
                    <a:rPr lang="en-GB" baseline="-25000" dirty="0">
                      <a:solidFill>
                        <a:schemeClr val="accent1"/>
                      </a:solidFill>
                      <a:latin typeface="Open Sans Light" pitchFamily="2" charset="0"/>
                    </a:rPr>
                    <a:t>2</a:t>
                  </a:r>
                  <a:r>
                    <a:rPr lang="en-GB" dirty="0">
                      <a:solidFill>
                        <a:schemeClr val="accent1"/>
                      </a:solidFill>
                      <a:latin typeface="Open Sans Light" pitchFamily="2" charset="0"/>
                    </a:rPr>
                    <a:t> – </a:t>
                  </a:r>
                  <a:r>
                    <a:rPr lang="en-GB" dirty="0">
                      <a:solidFill>
                        <a:schemeClr val="accent5"/>
                      </a:solidFill>
                      <a:latin typeface="Open Sans Light" pitchFamily="2" charset="0"/>
                    </a:rPr>
                    <a:t>f(x,</a:t>
                  </a:r>
                  <a:r>
                    <a:rPr lang="el-GR" dirty="0">
                      <a:solidFill>
                        <a:schemeClr val="accent5"/>
                      </a:solidFill>
                      <a:latin typeface="Open Sans Light" pitchFamily="2" charset="0"/>
                    </a:rPr>
                    <a:t>β</a:t>
                  </a:r>
                  <a:r>
                    <a:rPr lang="en-GB" dirty="0">
                      <a:solidFill>
                        <a:schemeClr val="accent5"/>
                      </a:solidFill>
                      <a:latin typeface="Open Sans Light" pitchFamily="2" charset="0"/>
                    </a:rPr>
                    <a:t>)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DF0CB5E1-EE63-1940-96E2-C0DAE8CAD199}"/>
                    </a:ext>
                  </a:extLst>
                </p:cNvPr>
                <p:cNvSpPr txBox="1"/>
                <p:nvPr/>
              </p:nvSpPr>
              <p:spPr>
                <a:xfrm>
                  <a:off x="9970501" y="4688341"/>
                  <a:ext cx="4908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dirty="0">
                      <a:solidFill>
                        <a:srgbClr val="C00000"/>
                      </a:solidFill>
                      <a:latin typeface="Open Sans Light" pitchFamily="2" charset="0"/>
                    </a:rPr>
                    <a:t>σ</a:t>
                  </a:r>
                  <a:r>
                    <a:rPr lang="en-GB" baseline="-25000" dirty="0">
                      <a:solidFill>
                        <a:srgbClr val="C00000"/>
                      </a:solidFill>
                      <a:latin typeface="Open Sans Light" pitchFamily="2" charset="0"/>
                    </a:rPr>
                    <a:t>y2</a:t>
                  </a:r>
                  <a:endParaRPr lang="en-GB" dirty="0">
                    <a:solidFill>
                      <a:srgbClr val="C00000"/>
                    </a:solidFill>
                    <a:latin typeface="Open Sans Light" pitchFamily="2" charset="0"/>
                  </a:endParaRP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F51D63AB-CF88-5A44-84D3-4141B0D675A4}"/>
                    </a:ext>
                  </a:extLst>
                </p:cNvPr>
                <p:cNvSpPr txBox="1"/>
                <p:nvPr/>
              </p:nvSpPr>
              <p:spPr>
                <a:xfrm>
                  <a:off x="9353041" y="4571735"/>
                  <a:ext cx="6174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>
                      <a:solidFill>
                        <a:schemeClr val="tx2"/>
                      </a:solidFill>
                      <a:latin typeface="Open Sans Light" pitchFamily="2" charset="0"/>
                    </a:rPr>
                    <a:t>r</a:t>
                  </a:r>
                  <a:r>
                    <a:rPr lang="en-GB" baseline="-25000" dirty="0">
                      <a:solidFill>
                        <a:schemeClr val="tx2"/>
                      </a:solidFill>
                      <a:latin typeface="Open Sans Light" pitchFamily="2" charset="0"/>
                    </a:rPr>
                    <a:t>2</a:t>
                  </a:r>
                  <a:r>
                    <a:rPr lang="en-GB" dirty="0">
                      <a:solidFill>
                        <a:schemeClr val="accent1"/>
                      </a:solidFill>
                      <a:latin typeface="Open Sans Light" pitchFamily="2" charset="0"/>
                    </a:rPr>
                    <a:t> = </a:t>
                  </a:r>
                </a:p>
              </p:txBody>
            </p: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996185A9-C9D6-1E42-8D7D-6F6A475C5B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77254" y="4756401"/>
                  <a:ext cx="964220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Right Brace 32">
                <a:extLst>
                  <a:ext uri="{FF2B5EF4-FFF2-40B4-BE49-F238E27FC236}">
                    <a16:creationId xmlns:a16="http://schemas.microsoft.com/office/drawing/2014/main" id="{314390CD-6930-944F-A2BE-DB27AB578EB8}"/>
                  </a:ext>
                </a:extLst>
              </p:cNvPr>
              <p:cNvSpPr/>
              <p:nvPr/>
            </p:nvSpPr>
            <p:spPr>
              <a:xfrm>
                <a:off x="9390955" y="4529500"/>
                <a:ext cx="152995" cy="612253"/>
              </a:xfrm>
              <a:prstGeom prst="rightBrac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Open Sans Light" pitchFamily="2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E0B78C9-042A-CD4C-8A88-58667EE60AA1}"/>
                  </a:ext>
                </a:extLst>
              </p:cNvPr>
              <p:cNvSpPr txBox="1"/>
              <p:nvPr/>
            </p:nvSpPr>
            <p:spPr>
              <a:xfrm rot="16200000">
                <a:off x="8746385" y="4974245"/>
                <a:ext cx="7377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rgbClr val="C00000"/>
                    </a:solidFill>
                    <a:latin typeface="Open Sans Light" pitchFamily="2" charset="0"/>
                  </a:rPr>
                  <a:t>error</a:t>
                </a: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F7599AD6-7BBA-6C42-9FEA-AE29F140381C}"/>
                  </a:ext>
                </a:extLst>
              </p:cNvPr>
              <p:cNvGrpSpPr/>
              <p:nvPr/>
            </p:nvGrpSpPr>
            <p:grpSpPr>
              <a:xfrm>
                <a:off x="7660113" y="4510570"/>
                <a:ext cx="496806" cy="369332"/>
                <a:chOff x="8422076" y="5724685"/>
                <a:chExt cx="496806" cy="369332"/>
              </a:xfrm>
            </p:grpSpPr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D182E7CF-54BD-9143-AA8D-CB3C2B9FF534}"/>
                    </a:ext>
                  </a:extLst>
                </p:cNvPr>
                <p:cNvSpPr txBox="1"/>
                <p:nvPr/>
              </p:nvSpPr>
              <p:spPr>
                <a:xfrm>
                  <a:off x="8422076" y="5724685"/>
                  <a:ext cx="388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>
                      <a:solidFill>
                        <a:schemeClr val="accent1"/>
                      </a:solidFill>
                      <a:latin typeface="Open Sans Light" pitchFamily="2" charset="0"/>
                    </a:rPr>
                    <a:t>y</a:t>
                  </a:r>
                  <a:r>
                    <a:rPr lang="en-GB" baseline="-25000" dirty="0">
                      <a:solidFill>
                        <a:schemeClr val="accent1"/>
                      </a:solidFill>
                      <a:latin typeface="Open Sans Light" pitchFamily="2" charset="0"/>
                    </a:rPr>
                    <a:t>1</a:t>
                  </a:r>
                  <a:endParaRPr lang="en-GB" dirty="0">
                    <a:solidFill>
                      <a:schemeClr val="accent1"/>
                    </a:solidFill>
                    <a:latin typeface="Open Sans Light" pitchFamily="2" charset="0"/>
                  </a:endParaRPr>
                </a:p>
              </p:txBody>
            </p: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415C238D-E881-6C47-98A9-EB4E7A742A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68919" y="5943557"/>
                  <a:ext cx="149963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96516AE-44DD-B647-A343-08A6CED1C431}"/>
                  </a:ext>
                </a:extLst>
              </p:cNvPr>
              <p:cNvGrpSpPr/>
              <p:nvPr/>
            </p:nvGrpSpPr>
            <p:grpSpPr>
              <a:xfrm>
                <a:off x="7648876" y="4946929"/>
                <a:ext cx="496806" cy="369332"/>
                <a:chOff x="8422076" y="5724685"/>
                <a:chExt cx="496806" cy="369332"/>
              </a:xfrm>
            </p:grpSpPr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54EA60A4-C1C2-F745-ADD2-D6206C7DAF05}"/>
                    </a:ext>
                  </a:extLst>
                </p:cNvPr>
                <p:cNvSpPr txBox="1"/>
                <p:nvPr/>
              </p:nvSpPr>
              <p:spPr>
                <a:xfrm>
                  <a:off x="8422076" y="5724685"/>
                  <a:ext cx="388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>
                      <a:solidFill>
                        <a:schemeClr val="accent1"/>
                      </a:solidFill>
                      <a:latin typeface="Open Sans Light" pitchFamily="2" charset="0"/>
                    </a:rPr>
                    <a:t>y</a:t>
                  </a:r>
                  <a:r>
                    <a:rPr lang="en-GB" baseline="-25000" dirty="0">
                      <a:solidFill>
                        <a:schemeClr val="accent1"/>
                      </a:solidFill>
                      <a:latin typeface="Open Sans Light" pitchFamily="2" charset="0"/>
                    </a:rPr>
                    <a:t>2</a:t>
                  </a:r>
                  <a:endParaRPr lang="en-GB" dirty="0">
                    <a:solidFill>
                      <a:schemeClr val="accent1"/>
                    </a:solidFill>
                    <a:latin typeface="Open Sans Light" pitchFamily="2" charset="0"/>
                  </a:endParaRPr>
                </a:p>
              </p:txBody>
            </p: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D864BBF2-655F-7748-8025-BAB50B8900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68919" y="5943557"/>
                  <a:ext cx="149963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30D76F0-CC0A-5040-A7B9-513D2D0AFCA1}"/>
                  </a:ext>
                </a:extLst>
              </p:cNvPr>
              <p:cNvGrpSpPr/>
              <p:nvPr/>
            </p:nvGrpSpPr>
            <p:grpSpPr>
              <a:xfrm>
                <a:off x="7659262" y="3683453"/>
                <a:ext cx="496806" cy="369332"/>
                <a:chOff x="8422076" y="5724685"/>
                <a:chExt cx="496806" cy="369332"/>
              </a:xfrm>
            </p:grpSpPr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EDA17DBD-A656-0247-8E93-A1C510FC7E63}"/>
                    </a:ext>
                  </a:extLst>
                </p:cNvPr>
                <p:cNvSpPr txBox="1"/>
                <p:nvPr/>
              </p:nvSpPr>
              <p:spPr>
                <a:xfrm>
                  <a:off x="8422076" y="5724685"/>
                  <a:ext cx="388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>
                      <a:solidFill>
                        <a:schemeClr val="accent1"/>
                      </a:solidFill>
                      <a:latin typeface="Open Sans Light" pitchFamily="2" charset="0"/>
                    </a:rPr>
                    <a:t>y</a:t>
                  </a:r>
                  <a:r>
                    <a:rPr lang="en-GB" baseline="-25000" dirty="0">
                      <a:solidFill>
                        <a:schemeClr val="accent1"/>
                      </a:solidFill>
                      <a:latin typeface="Open Sans Light" pitchFamily="2" charset="0"/>
                    </a:rPr>
                    <a:t>3</a:t>
                  </a:r>
                  <a:endParaRPr lang="en-GB" dirty="0">
                    <a:solidFill>
                      <a:schemeClr val="accent1"/>
                    </a:solidFill>
                    <a:latin typeface="Open Sans Light" pitchFamily="2" charset="0"/>
                  </a:endParaRPr>
                </a:p>
              </p:txBody>
            </p: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2878653E-EBCD-EF41-8E2D-67D0A18BCF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68919" y="5943557"/>
                  <a:ext cx="149963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0EBCE885-D1DF-744F-BC07-F589AE116DB7}"/>
                  </a:ext>
                </a:extLst>
              </p:cNvPr>
              <p:cNvGrpSpPr/>
              <p:nvPr/>
            </p:nvGrpSpPr>
            <p:grpSpPr>
              <a:xfrm>
                <a:off x="7648876" y="3510164"/>
                <a:ext cx="496806" cy="369332"/>
                <a:chOff x="8422076" y="5724685"/>
                <a:chExt cx="496806" cy="369332"/>
              </a:xfrm>
            </p:grpSpPr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3D4B2A12-1870-0B42-8C9B-1D27025B182C}"/>
                    </a:ext>
                  </a:extLst>
                </p:cNvPr>
                <p:cNvSpPr txBox="1"/>
                <p:nvPr/>
              </p:nvSpPr>
              <p:spPr>
                <a:xfrm>
                  <a:off x="8422076" y="5724685"/>
                  <a:ext cx="388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>
                      <a:solidFill>
                        <a:schemeClr val="accent1"/>
                      </a:solidFill>
                      <a:latin typeface="Open Sans Light" pitchFamily="2" charset="0"/>
                    </a:rPr>
                    <a:t>y</a:t>
                  </a:r>
                  <a:r>
                    <a:rPr lang="en-GB" baseline="-25000" dirty="0">
                      <a:solidFill>
                        <a:schemeClr val="accent1"/>
                      </a:solidFill>
                      <a:latin typeface="Open Sans Light" pitchFamily="2" charset="0"/>
                    </a:rPr>
                    <a:t>4</a:t>
                  </a:r>
                  <a:endParaRPr lang="en-GB" dirty="0">
                    <a:solidFill>
                      <a:schemeClr val="accent1"/>
                    </a:solidFill>
                    <a:latin typeface="Open Sans Light" pitchFamily="2" charset="0"/>
                  </a:endParaRPr>
                </a:p>
              </p:txBody>
            </p: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5D35DCBD-B726-6A4F-9CA1-A68B7B59A9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68919" y="5943557"/>
                  <a:ext cx="149963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EE29C3D-D758-114F-A1BA-A118017824FA}"/>
                  </a:ext>
                </a:extLst>
              </p:cNvPr>
              <p:cNvGrpSpPr/>
              <p:nvPr/>
            </p:nvGrpSpPr>
            <p:grpSpPr>
              <a:xfrm>
                <a:off x="7659262" y="2968264"/>
                <a:ext cx="496806" cy="369332"/>
                <a:chOff x="8422076" y="5724685"/>
                <a:chExt cx="496806" cy="369332"/>
              </a:xfrm>
            </p:grpSpPr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4E549D5-17EE-A34E-A970-0F650618AB4A}"/>
                    </a:ext>
                  </a:extLst>
                </p:cNvPr>
                <p:cNvSpPr txBox="1"/>
                <p:nvPr/>
              </p:nvSpPr>
              <p:spPr>
                <a:xfrm>
                  <a:off x="8422076" y="5724685"/>
                  <a:ext cx="388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>
                      <a:solidFill>
                        <a:schemeClr val="accent1"/>
                      </a:solidFill>
                      <a:latin typeface="Open Sans Light" pitchFamily="2" charset="0"/>
                    </a:rPr>
                    <a:t>y</a:t>
                  </a:r>
                  <a:r>
                    <a:rPr lang="en-GB" baseline="-25000" dirty="0">
                      <a:solidFill>
                        <a:schemeClr val="accent1"/>
                      </a:solidFill>
                      <a:latin typeface="Open Sans Light" pitchFamily="2" charset="0"/>
                    </a:rPr>
                    <a:t>5</a:t>
                  </a:r>
                  <a:endParaRPr lang="en-GB" dirty="0">
                    <a:solidFill>
                      <a:schemeClr val="accent1"/>
                    </a:solidFill>
                    <a:latin typeface="Open Sans Light" pitchFamily="2" charset="0"/>
                  </a:endParaRPr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A85FD1F9-DF98-9248-9D3A-096D1C2598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68919" y="5943557"/>
                  <a:ext cx="149963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A01C272B-9CDF-5140-A2F7-8FF71D54B5F2}"/>
                  </a:ext>
                </a:extLst>
              </p:cNvPr>
              <p:cNvGrpSpPr/>
              <p:nvPr/>
            </p:nvGrpSpPr>
            <p:grpSpPr>
              <a:xfrm>
                <a:off x="9613554" y="3744875"/>
                <a:ext cx="426720" cy="437066"/>
                <a:chOff x="9613554" y="3744875"/>
                <a:chExt cx="426720" cy="437066"/>
              </a:xfrm>
            </p:grpSpPr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99AD7BDE-E15A-DD4A-B414-E4D6099880D4}"/>
                    </a:ext>
                  </a:extLst>
                </p:cNvPr>
                <p:cNvSpPr txBox="1"/>
                <p:nvPr/>
              </p:nvSpPr>
              <p:spPr>
                <a:xfrm>
                  <a:off x="9613554" y="3744875"/>
                  <a:ext cx="4267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>
                      <a:solidFill>
                        <a:schemeClr val="tx2"/>
                      </a:solidFill>
                      <a:latin typeface="Open Sans Light" pitchFamily="2" charset="0"/>
                    </a:rPr>
                    <a:t>r</a:t>
                  </a:r>
                  <a:r>
                    <a:rPr lang="en-GB" baseline="-25000" dirty="0">
                      <a:solidFill>
                        <a:schemeClr val="tx2"/>
                      </a:solidFill>
                      <a:latin typeface="Open Sans Light" pitchFamily="2" charset="0"/>
                    </a:rPr>
                    <a:t>3</a:t>
                  </a:r>
                  <a:r>
                    <a:rPr lang="en-GB" dirty="0">
                      <a:solidFill>
                        <a:schemeClr val="accent1"/>
                      </a:solidFill>
                      <a:latin typeface="Open Sans Light" pitchFamily="2" charset="0"/>
                    </a:rPr>
                    <a:t> </a:t>
                  </a:r>
                </a:p>
              </p:txBody>
            </p: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4A9A4E53-3EB3-B24A-BF21-8F3AD9A2E0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24303" y="3759803"/>
                  <a:ext cx="0" cy="422138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C4407594-ECF1-3845-B94E-58BC468C858E}"/>
                  </a:ext>
                </a:extLst>
              </p:cNvPr>
              <p:cNvGrpSpPr/>
              <p:nvPr/>
            </p:nvGrpSpPr>
            <p:grpSpPr>
              <a:xfrm>
                <a:off x="8107140" y="4626412"/>
                <a:ext cx="426720" cy="369332"/>
                <a:chOff x="9351154" y="3726402"/>
                <a:chExt cx="426720" cy="369332"/>
              </a:xfrm>
            </p:grpSpPr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5B92D22-51C7-4545-8027-A59F76CA8E14}"/>
                    </a:ext>
                  </a:extLst>
                </p:cNvPr>
                <p:cNvSpPr txBox="1"/>
                <p:nvPr/>
              </p:nvSpPr>
              <p:spPr>
                <a:xfrm>
                  <a:off x="9351154" y="3726402"/>
                  <a:ext cx="4267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>
                      <a:solidFill>
                        <a:schemeClr val="tx2"/>
                      </a:solidFill>
                      <a:latin typeface="Open Sans Light" pitchFamily="2" charset="0"/>
                    </a:rPr>
                    <a:t>r</a:t>
                  </a:r>
                  <a:r>
                    <a:rPr lang="en-GB" baseline="-25000" dirty="0">
                      <a:solidFill>
                        <a:schemeClr val="tx2"/>
                      </a:solidFill>
                      <a:latin typeface="Open Sans Light" pitchFamily="2" charset="0"/>
                    </a:rPr>
                    <a:t>1</a:t>
                  </a:r>
                  <a:r>
                    <a:rPr lang="en-GB" dirty="0">
                      <a:solidFill>
                        <a:schemeClr val="accent1"/>
                      </a:solidFill>
                      <a:latin typeface="Open Sans Light" pitchFamily="2" charset="0"/>
                    </a:rPr>
                    <a:t> </a:t>
                  </a:r>
                </a:p>
              </p:txBody>
            </p: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D73FC982-5DEE-5C49-A584-E1994EA2B8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62428" y="3817490"/>
                  <a:ext cx="0" cy="278244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E409E2DB-5EFC-D642-AAFB-FD7B7FBA72F5}"/>
                  </a:ext>
                </a:extLst>
              </p:cNvPr>
              <p:cNvGrpSpPr/>
              <p:nvPr/>
            </p:nvGrpSpPr>
            <p:grpSpPr>
              <a:xfrm>
                <a:off x="10924965" y="3605640"/>
                <a:ext cx="426720" cy="390023"/>
                <a:chOff x="9645524" y="3705002"/>
                <a:chExt cx="426720" cy="390023"/>
              </a:xfrm>
            </p:grpSpPr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899E2E25-F0E3-D749-B75A-3DCBF7796135}"/>
                    </a:ext>
                  </a:extLst>
                </p:cNvPr>
                <p:cNvSpPr txBox="1"/>
                <p:nvPr/>
              </p:nvSpPr>
              <p:spPr>
                <a:xfrm>
                  <a:off x="9645524" y="3725693"/>
                  <a:ext cx="4267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>
                      <a:solidFill>
                        <a:schemeClr val="tx2"/>
                      </a:solidFill>
                      <a:latin typeface="Open Sans Light" pitchFamily="2" charset="0"/>
                    </a:rPr>
                    <a:t>r</a:t>
                  </a:r>
                  <a:r>
                    <a:rPr lang="en-GB" baseline="-25000" dirty="0">
                      <a:solidFill>
                        <a:schemeClr val="tx2"/>
                      </a:solidFill>
                      <a:latin typeface="Open Sans Light" pitchFamily="2" charset="0"/>
                    </a:rPr>
                    <a:t>4</a:t>
                  </a:r>
                  <a:r>
                    <a:rPr lang="en-GB" dirty="0">
                      <a:solidFill>
                        <a:schemeClr val="accent1"/>
                      </a:solidFill>
                      <a:latin typeface="Open Sans Light" pitchFamily="2" charset="0"/>
                    </a:rPr>
                    <a:t> </a:t>
                  </a:r>
                </a:p>
              </p:txBody>
            </p: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27EE649B-8833-5247-95D1-204E8C50A6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49640" y="3705002"/>
                  <a:ext cx="0" cy="318537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49338E4-4C28-E542-B8F8-BA6FABEC468C}"/>
                </a:ext>
              </a:extLst>
            </p:cNvPr>
            <p:cNvGrpSpPr/>
            <p:nvPr/>
          </p:nvGrpSpPr>
          <p:grpSpPr>
            <a:xfrm>
              <a:off x="11715428" y="2951878"/>
              <a:ext cx="426720" cy="369332"/>
              <a:chOff x="9682394" y="3634211"/>
              <a:chExt cx="426720" cy="369332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78B1A3-1015-BF48-8ADD-E2800F308870}"/>
                  </a:ext>
                </a:extLst>
              </p:cNvPr>
              <p:cNvSpPr txBox="1"/>
              <p:nvPr/>
            </p:nvSpPr>
            <p:spPr>
              <a:xfrm>
                <a:off x="9682394" y="3634211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tx2"/>
                    </a:solidFill>
                    <a:latin typeface="Open Sans Light" pitchFamily="2" charset="0"/>
                  </a:rPr>
                  <a:t>r</a:t>
                </a:r>
                <a:r>
                  <a:rPr lang="en-GB" baseline="-25000" dirty="0">
                    <a:solidFill>
                      <a:schemeClr val="tx2"/>
                    </a:solidFill>
                    <a:latin typeface="Open Sans Light" pitchFamily="2" charset="0"/>
                  </a:rPr>
                  <a:t>5</a:t>
                </a:r>
                <a:r>
                  <a:rPr lang="en-GB" dirty="0">
                    <a:solidFill>
                      <a:schemeClr val="accent1"/>
                    </a:solidFill>
                    <a:latin typeface="Open Sans Light" pitchFamily="2" charset="0"/>
                  </a:rPr>
                  <a:t> 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DE11F59-9141-EA4D-AC45-6B4D9583CA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11713" y="3770971"/>
                <a:ext cx="363" cy="142730"/>
              </a:xfrm>
              <a:prstGeom prst="line">
                <a:avLst/>
              </a:prstGeom>
              <a:ln w="19050">
                <a:solidFill>
                  <a:schemeClr val="tx2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F26D8D81-4353-0440-BD0B-E2DAC843B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176" y="3107735"/>
            <a:ext cx="3840866" cy="90586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6E6C7963-BD8B-C540-9AF9-EDAAD9C0C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910" y="5261692"/>
            <a:ext cx="5632832" cy="395285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91D1E9AD-B093-E040-8193-256A0212A229}"/>
              </a:ext>
            </a:extLst>
          </p:cNvPr>
          <p:cNvSpPr txBox="1"/>
          <p:nvPr/>
        </p:nvSpPr>
        <p:spPr>
          <a:xfrm>
            <a:off x="327874" y="6018558"/>
            <a:ext cx="3629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Function computing point-by-point residuals to be minimised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E495BA9-FEFC-8741-9022-35FC76BC2518}"/>
              </a:ext>
            </a:extLst>
          </p:cNvPr>
          <p:cNvSpPr txBox="1"/>
          <p:nvPr/>
        </p:nvSpPr>
        <p:spPr>
          <a:xfrm>
            <a:off x="4369928" y="6018558"/>
            <a:ext cx="1921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Initial guess of free parameters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C923085-6C15-5F4C-AB39-70FF041792DA}"/>
              </a:ext>
            </a:extLst>
          </p:cNvPr>
          <p:cNvSpPr txBox="1"/>
          <p:nvPr/>
        </p:nvSpPr>
        <p:spPr>
          <a:xfrm>
            <a:off x="6624607" y="6018558"/>
            <a:ext cx="3473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Tuple of input data (x, y, </a:t>
            </a:r>
            <a:r>
              <a:rPr lang="el-GR" dirty="0">
                <a:solidFill>
                  <a:srgbClr val="C00000"/>
                </a:solidFill>
                <a:latin typeface="Open Sans Light" pitchFamily="2" charset="0"/>
              </a:rPr>
              <a:t>σ</a:t>
            </a:r>
            <a:r>
              <a:rPr lang="en-GB" baseline="-25000" dirty="0">
                <a:solidFill>
                  <a:srgbClr val="C00000"/>
                </a:solidFill>
                <a:latin typeface="Open Sans Light" pitchFamily="2" charset="0"/>
              </a:rPr>
              <a:t>x</a:t>
            </a:r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, </a:t>
            </a:r>
            <a:r>
              <a:rPr lang="el-GR" dirty="0">
                <a:solidFill>
                  <a:srgbClr val="C00000"/>
                </a:solidFill>
                <a:latin typeface="Open Sans Light" pitchFamily="2" charset="0"/>
              </a:rPr>
              <a:t>σ</a:t>
            </a:r>
            <a:r>
              <a:rPr lang="en-GB" baseline="-25000" dirty="0">
                <a:solidFill>
                  <a:srgbClr val="C00000"/>
                </a:solidFill>
                <a:latin typeface="Open Sans Light" pitchFamily="2" charset="0"/>
              </a:rPr>
              <a:t>y</a:t>
            </a:r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) to minimise with respect to 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5897DE2-394B-4046-981E-FE90B2C604F1}"/>
              </a:ext>
            </a:extLst>
          </p:cNvPr>
          <p:cNvCxnSpPr>
            <a:cxnSpLocks/>
          </p:cNvCxnSpPr>
          <p:nvPr/>
        </p:nvCxnSpPr>
        <p:spPr>
          <a:xfrm flipV="1">
            <a:off x="3768326" y="5577458"/>
            <a:ext cx="850566" cy="444117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6A797671-A159-4848-A777-AAFEA8A04EC6}"/>
              </a:ext>
            </a:extLst>
          </p:cNvPr>
          <p:cNvCxnSpPr>
            <a:cxnSpLocks/>
          </p:cNvCxnSpPr>
          <p:nvPr/>
        </p:nvCxnSpPr>
        <p:spPr>
          <a:xfrm flipV="1">
            <a:off x="5142167" y="5617218"/>
            <a:ext cx="0" cy="355525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B31519B-C65C-3145-BD65-A087EB03EE00}"/>
              </a:ext>
            </a:extLst>
          </p:cNvPr>
          <p:cNvCxnSpPr>
            <a:cxnSpLocks/>
          </p:cNvCxnSpPr>
          <p:nvPr/>
        </p:nvCxnSpPr>
        <p:spPr>
          <a:xfrm flipH="1" flipV="1">
            <a:off x="5943600" y="5617218"/>
            <a:ext cx="625879" cy="404357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AA6CBE57-5A41-2043-BC7F-7D345E47BF3C}"/>
              </a:ext>
            </a:extLst>
          </p:cNvPr>
          <p:cNvSpPr txBox="1"/>
          <p:nvPr/>
        </p:nvSpPr>
        <p:spPr>
          <a:xfrm>
            <a:off x="7987379" y="1916705"/>
            <a:ext cx="14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Open Sans Light" pitchFamily="2" charset="0"/>
              </a:rPr>
              <a:t>y = f(x, </a:t>
            </a:r>
            <a:r>
              <a:rPr lang="el-GR" sz="2400" dirty="0">
                <a:solidFill>
                  <a:schemeClr val="accent1"/>
                </a:solidFill>
                <a:latin typeface="Open Sans Light" pitchFamily="2" charset="0"/>
              </a:rPr>
              <a:t>β)</a:t>
            </a:r>
            <a:endParaRPr lang="en-GB" sz="2400" dirty="0">
              <a:solidFill>
                <a:schemeClr val="accent1"/>
              </a:solidFill>
              <a:latin typeface="Open Sans Light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0FE2DA-04AF-19CE-6FA4-E91B1D4A47B0}"/>
              </a:ext>
            </a:extLst>
          </p:cNvPr>
          <p:cNvSpPr txBox="1"/>
          <p:nvPr/>
        </p:nvSpPr>
        <p:spPr>
          <a:xfrm>
            <a:off x="5427779" y="3311852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sym typeface="Wingdings" pitchFamily="2" charset="2"/>
              </a:rPr>
              <a:t> </a:t>
            </a:r>
            <a:r>
              <a:rPr lang="el-GR" sz="2400" dirty="0">
                <a:solidFill>
                  <a:schemeClr val="accent1"/>
                </a:solidFill>
                <a:sym typeface="Wingdings" pitchFamily="2" charset="2"/>
              </a:rPr>
              <a:t>χ</a:t>
            </a:r>
            <a:r>
              <a:rPr lang="en-GB" sz="2400" baseline="30000" dirty="0">
                <a:solidFill>
                  <a:schemeClr val="accent1"/>
                </a:solidFill>
                <a:sym typeface="Wingdings" pitchFamily="2" charset="2"/>
              </a:rPr>
              <a:t>2</a:t>
            </a:r>
            <a:endParaRPr lang="en-GB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87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230C867-8854-B94D-BD48-5B8F80B7D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Fitting procedure steps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D594E1-1751-344C-BCC5-6870CF7BF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5854263" cy="5838607"/>
          </a:xfrm>
        </p:spPr>
        <p:txBody>
          <a:bodyPr/>
          <a:lstStyle/>
          <a:p>
            <a:r>
              <a:rPr lang="en-GB" dirty="0"/>
              <a:t>Read in your data, usually from a file</a:t>
            </a:r>
          </a:p>
          <a:p>
            <a:pPr lvl="1"/>
            <a:r>
              <a:rPr lang="en-GB" dirty="0"/>
              <a:t>Plot to check sensible</a:t>
            </a:r>
          </a:p>
          <a:p>
            <a:pPr lvl="1"/>
            <a:r>
              <a:rPr lang="en-GB" dirty="0"/>
              <a:t>And find initial params</a:t>
            </a:r>
          </a:p>
          <a:p>
            <a:pPr lvl="1"/>
            <a:endParaRPr lang="en-GB" sz="500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02887D-0ED3-0744-A0A4-16207115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14</a:t>
            </a:fld>
            <a:endParaRPr lang="en-GB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C4ABA29-9AAA-5446-B68F-C8D0D0DB0BF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0C1812-9949-AB47-9CFA-3CDEC140C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010" y="1044159"/>
            <a:ext cx="6074683" cy="16567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484486-A01A-B347-A034-DE13E7CF2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2463" y="3003003"/>
            <a:ext cx="6054230" cy="20248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04E84B-BA99-E34F-8C48-31E728FEA6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37" y="2106360"/>
            <a:ext cx="5276998" cy="39270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59488E-18D9-ED4B-86F3-F92CCED94B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2010" y="5372251"/>
            <a:ext cx="6054231" cy="44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57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230C867-8854-B94D-BD48-5B8F80B7D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Fitting procedure steps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D594E1-1751-344C-BCC5-6870CF7BF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5854263" cy="5838607"/>
          </a:xfrm>
        </p:spPr>
        <p:txBody>
          <a:bodyPr/>
          <a:lstStyle/>
          <a:p>
            <a:r>
              <a:rPr lang="en-GB" dirty="0"/>
              <a:t>Read in your data, usually from a file</a:t>
            </a:r>
          </a:p>
          <a:p>
            <a:pPr lvl="1"/>
            <a:r>
              <a:rPr lang="en-GB" dirty="0"/>
              <a:t>Plot to check sensible</a:t>
            </a:r>
          </a:p>
          <a:p>
            <a:pPr lvl="1"/>
            <a:r>
              <a:rPr lang="en-GB" dirty="0"/>
              <a:t>And find initial params</a:t>
            </a:r>
          </a:p>
          <a:p>
            <a:pPr lvl="1"/>
            <a:endParaRPr lang="en-GB" sz="300" dirty="0"/>
          </a:p>
          <a:p>
            <a:r>
              <a:rPr lang="en-GB" dirty="0"/>
              <a:t>Define the necessary functions</a:t>
            </a:r>
          </a:p>
          <a:p>
            <a:pPr lvl="1"/>
            <a:r>
              <a:rPr lang="en-GB" dirty="0"/>
              <a:t>Functional form and its differential </a:t>
            </a:r>
          </a:p>
          <a:p>
            <a:pPr lvl="1"/>
            <a:r>
              <a:rPr lang="en-GB" dirty="0"/>
              <a:t>Point-by-point residuals </a:t>
            </a:r>
          </a:p>
          <a:p>
            <a:pPr lvl="1"/>
            <a:endParaRPr lang="en-GB" sz="500" dirty="0"/>
          </a:p>
          <a:p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7D5EF88-635D-CF4E-8BF0-9BC103716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14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C4ABA29-9AAA-5446-B68F-C8D0D0DB0BF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0E1CE8-A2AC-F740-9B37-1E81C5520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757" y="3225556"/>
            <a:ext cx="6794506" cy="33748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A4BBDD-7B05-0D40-94F5-6BE5CEFF6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2848" y="1199654"/>
            <a:ext cx="3346933" cy="16396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E23355-943E-0F44-902A-A53A180DCE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5757" y="1216558"/>
            <a:ext cx="3380740" cy="16227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4821D5-292F-B641-8E78-29A3C21364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0903" y="4676729"/>
            <a:ext cx="1132548" cy="55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91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230C867-8854-B94D-BD48-5B8F80B7D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Fitting procedure steps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D594E1-1751-344C-BCC5-6870CF7BF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5854263" cy="5838607"/>
          </a:xfrm>
        </p:spPr>
        <p:txBody>
          <a:bodyPr/>
          <a:lstStyle/>
          <a:p>
            <a:r>
              <a:rPr lang="en-GB" dirty="0"/>
              <a:t>Read in your data, usually from a file</a:t>
            </a:r>
          </a:p>
          <a:p>
            <a:pPr lvl="1"/>
            <a:r>
              <a:rPr lang="en-GB" dirty="0"/>
              <a:t>Plot to check sensible</a:t>
            </a:r>
          </a:p>
          <a:p>
            <a:pPr lvl="1"/>
            <a:r>
              <a:rPr lang="en-GB" dirty="0"/>
              <a:t>And find initial params</a:t>
            </a:r>
          </a:p>
          <a:p>
            <a:pPr lvl="1"/>
            <a:endParaRPr lang="en-GB" sz="300" dirty="0"/>
          </a:p>
          <a:p>
            <a:r>
              <a:rPr lang="en-GB" dirty="0"/>
              <a:t>Define the necessary functions</a:t>
            </a:r>
          </a:p>
          <a:p>
            <a:pPr lvl="1"/>
            <a:r>
              <a:rPr lang="en-GB" dirty="0"/>
              <a:t>Functional form and its differential </a:t>
            </a:r>
          </a:p>
          <a:p>
            <a:pPr lvl="1"/>
            <a:r>
              <a:rPr lang="en-GB" dirty="0"/>
              <a:t>Point-by-point residuals </a:t>
            </a:r>
          </a:p>
          <a:p>
            <a:pPr lvl="1"/>
            <a:endParaRPr lang="en-GB" sz="300" dirty="0"/>
          </a:p>
          <a:p>
            <a:r>
              <a:rPr lang="en-GB" dirty="0"/>
              <a:t>Run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least_squares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GB" dirty="0"/>
              <a:t>from </a:t>
            </a:r>
            <a:r>
              <a:rPr lang="en-GB" dirty="0" err="1">
                <a:solidFill>
                  <a:schemeClr val="accent1"/>
                </a:solidFill>
              </a:rPr>
              <a:t>scipy.optimize</a:t>
            </a:r>
            <a:endParaRPr lang="en-GB" dirty="0">
              <a:solidFill>
                <a:schemeClr val="accent1"/>
              </a:solidFill>
            </a:endParaRPr>
          </a:p>
          <a:p>
            <a:pPr lvl="1"/>
            <a:r>
              <a:rPr lang="en-GB" dirty="0"/>
              <a:t>Check fit succeeds and get fitted params</a:t>
            </a:r>
          </a:p>
          <a:p>
            <a:pPr lvl="1"/>
            <a:endParaRPr lang="en-GB" sz="500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02887D-0ED3-0744-A0A4-16207115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14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C4ABA29-9AAA-5446-B68F-C8D0D0DB0BF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E1DD41-3DFD-8E4E-8857-29B2EB7CD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939" y="1008991"/>
            <a:ext cx="5849694" cy="20248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946917-CD24-AA4A-BC95-4A67BE391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939" y="3175739"/>
            <a:ext cx="5849694" cy="96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13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230C867-8854-B94D-BD48-5B8F80B7D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Fitting procedure steps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D594E1-1751-344C-BCC5-6870CF7BF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5854263" cy="5838607"/>
          </a:xfrm>
        </p:spPr>
        <p:txBody>
          <a:bodyPr/>
          <a:lstStyle/>
          <a:p>
            <a:r>
              <a:rPr lang="en-GB" dirty="0"/>
              <a:t>Read in your data, usually from a file</a:t>
            </a:r>
          </a:p>
          <a:p>
            <a:pPr lvl="1"/>
            <a:r>
              <a:rPr lang="en-GB" dirty="0"/>
              <a:t>Plot to check sensible</a:t>
            </a:r>
          </a:p>
          <a:p>
            <a:pPr lvl="1"/>
            <a:r>
              <a:rPr lang="en-GB" dirty="0"/>
              <a:t>And find initial params</a:t>
            </a:r>
          </a:p>
          <a:p>
            <a:pPr lvl="1"/>
            <a:endParaRPr lang="en-GB" sz="300" dirty="0"/>
          </a:p>
          <a:p>
            <a:r>
              <a:rPr lang="en-GB" dirty="0"/>
              <a:t>Define the necessary functions</a:t>
            </a:r>
          </a:p>
          <a:p>
            <a:pPr lvl="1"/>
            <a:r>
              <a:rPr lang="en-GB" dirty="0"/>
              <a:t>Functional form and its differential </a:t>
            </a:r>
          </a:p>
          <a:p>
            <a:pPr lvl="1"/>
            <a:r>
              <a:rPr lang="en-GB" dirty="0"/>
              <a:t>Point-by-point residuals </a:t>
            </a:r>
          </a:p>
          <a:p>
            <a:pPr lvl="1"/>
            <a:endParaRPr lang="en-GB" sz="300" dirty="0"/>
          </a:p>
          <a:p>
            <a:r>
              <a:rPr lang="en-GB" dirty="0"/>
              <a:t>Run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least_squares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GB" dirty="0"/>
              <a:t>from </a:t>
            </a:r>
            <a:r>
              <a:rPr lang="en-GB" dirty="0" err="1">
                <a:solidFill>
                  <a:schemeClr val="accent1"/>
                </a:solidFill>
              </a:rPr>
              <a:t>scipy.optimize</a:t>
            </a:r>
            <a:endParaRPr lang="en-GB" dirty="0">
              <a:solidFill>
                <a:schemeClr val="accent1"/>
              </a:solidFill>
            </a:endParaRPr>
          </a:p>
          <a:p>
            <a:pPr lvl="1"/>
            <a:r>
              <a:rPr lang="en-GB" dirty="0"/>
              <a:t>Check fit succeeds and get fitted params</a:t>
            </a:r>
          </a:p>
          <a:p>
            <a:pPr lvl="1"/>
            <a:endParaRPr lang="en-GB" sz="300" dirty="0"/>
          </a:p>
          <a:p>
            <a:r>
              <a:rPr lang="en-GB" dirty="0"/>
              <a:t>Calculate </a:t>
            </a:r>
            <a:r>
              <a:rPr lang="el-GR" dirty="0"/>
              <a:t>χ</a:t>
            </a:r>
            <a:r>
              <a:rPr lang="en-GB" baseline="30000" dirty="0"/>
              <a:t>2</a:t>
            </a:r>
            <a:r>
              <a:rPr lang="en-GB" dirty="0"/>
              <a:t> test statistic to check fit is good</a:t>
            </a:r>
            <a:endParaRPr lang="en-GB" baseline="30000" dirty="0"/>
          </a:p>
          <a:p>
            <a:pPr lvl="1"/>
            <a:r>
              <a:rPr lang="en-GB" dirty="0"/>
              <a:t>0.25 &lt; </a:t>
            </a:r>
            <a:r>
              <a:rPr lang="el-GR" dirty="0"/>
              <a:t>χ</a:t>
            </a:r>
            <a:r>
              <a:rPr lang="en-GB" baseline="30000" dirty="0"/>
              <a:t>2</a:t>
            </a:r>
            <a:r>
              <a:rPr lang="en-GB" dirty="0"/>
              <a:t>/NDF &lt; 4 and/or </a:t>
            </a:r>
            <a:r>
              <a:rPr lang="el-GR" dirty="0"/>
              <a:t>χ</a:t>
            </a:r>
            <a:r>
              <a:rPr lang="en-GB" baseline="30000" dirty="0"/>
              <a:t>2</a:t>
            </a:r>
            <a:r>
              <a:rPr lang="en-GB" dirty="0"/>
              <a:t> prob &gt; 0.05</a:t>
            </a:r>
          </a:p>
          <a:p>
            <a:pPr lvl="1"/>
            <a:endParaRPr lang="en-GB" sz="5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02887D-0ED3-0744-A0A4-16207115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14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C4ABA29-9AAA-5446-B68F-C8D0D0DB0BF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F06663-F04B-094C-B7BA-8145FC730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814" y="1008991"/>
            <a:ext cx="6117449" cy="444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23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230C867-8854-B94D-BD48-5B8F80B7D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Fitting procedure steps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D594E1-1751-344C-BCC5-6870CF7BF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5854263" cy="5838607"/>
          </a:xfrm>
        </p:spPr>
        <p:txBody>
          <a:bodyPr/>
          <a:lstStyle/>
          <a:p>
            <a:r>
              <a:rPr lang="en-GB" dirty="0"/>
              <a:t>Read in your data, usually from a file</a:t>
            </a:r>
          </a:p>
          <a:p>
            <a:pPr lvl="1"/>
            <a:r>
              <a:rPr lang="en-GB" dirty="0"/>
              <a:t>Plot to check sensible</a:t>
            </a:r>
          </a:p>
          <a:p>
            <a:pPr lvl="1"/>
            <a:r>
              <a:rPr lang="en-GB" dirty="0"/>
              <a:t>And find initial params</a:t>
            </a:r>
          </a:p>
          <a:p>
            <a:pPr lvl="1"/>
            <a:endParaRPr lang="en-GB" sz="300" dirty="0"/>
          </a:p>
          <a:p>
            <a:r>
              <a:rPr lang="en-GB" dirty="0"/>
              <a:t>Define the necessary functions</a:t>
            </a:r>
          </a:p>
          <a:p>
            <a:pPr lvl="1"/>
            <a:r>
              <a:rPr lang="en-GB" dirty="0"/>
              <a:t>Functional form and its differential </a:t>
            </a:r>
          </a:p>
          <a:p>
            <a:pPr lvl="1"/>
            <a:r>
              <a:rPr lang="en-GB" dirty="0"/>
              <a:t>Point-by-point residuals </a:t>
            </a:r>
          </a:p>
          <a:p>
            <a:pPr lvl="1"/>
            <a:endParaRPr lang="en-GB" sz="300" dirty="0"/>
          </a:p>
          <a:p>
            <a:r>
              <a:rPr lang="en-GB" dirty="0"/>
              <a:t>Run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least_squares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GB" dirty="0"/>
              <a:t> from </a:t>
            </a:r>
            <a:r>
              <a:rPr lang="en-GB" dirty="0" err="1">
                <a:solidFill>
                  <a:schemeClr val="accent1"/>
                </a:solidFill>
              </a:rPr>
              <a:t>scipy.optimize</a:t>
            </a:r>
            <a:endParaRPr lang="en-GB" dirty="0">
              <a:solidFill>
                <a:schemeClr val="accent1"/>
              </a:solidFill>
            </a:endParaRPr>
          </a:p>
          <a:p>
            <a:pPr lvl="1"/>
            <a:r>
              <a:rPr lang="en-GB" dirty="0"/>
              <a:t>Check fit succeeds and get fitted params</a:t>
            </a:r>
          </a:p>
          <a:p>
            <a:pPr lvl="1"/>
            <a:endParaRPr lang="en-GB" sz="300" dirty="0"/>
          </a:p>
          <a:p>
            <a:r>
              <a:rPr lang="en-GB" dirty="0"/>
              <a:t>Calculate </a:t>
            </a:r>
            <a:r>
              <a:rPr lang="el-GR" dirty="0"/>
              <a:t>χ</a:t>
            </a:r>
            <a:r>
              <a:rPr lang="en-GB" baseline="30000" dirty="0"/>
              <a:t>2</a:t>
            </a:r>
            <a:r>
              <a:rPr lang="en-GB" dirty="0"/>
              <a:t> test statistic to check fit is good</a:t>
            </a:r>
            <a:endParaRPr lang="en-GB" baseline="30000" dirty="0"/>
          </a:p>
          <a:p>
            <a:pPr lvl="1"/>
            <a:r>
              <a:rPr lang="en-GB" dirty="0"/>
              <a:t>0.25 &lt; </a:t>
            </a:r>
            <a:r>
              <a:rPr lang="el-GR" dirty="0"/>
              <a:t>χ</a:t>
            </a:r>
            <a:r>
              <a:rPr lang="en-GB" baseline="30000" dirty="0"/>
              <a:t>2</a:t>
            </a:r>
            <a:r>
              <a:rPr lang="en-GB" dirty="0"/>
              <a:t>/NDF &lt; 4 and/or </a:t>
            </a:r>
            <a:r>
              <a:rPr lang="el-GR" dirty="0"/>
              <a:t>χ</a:t>
            </a:r>
            <a:r>
              <a:rPr lang="en-GB" baseline="30000" dirty="0"/>
              <a:t>2</a:t>
            </a:r>
            <a:r>
              <a:rPr lang="en-GB" dirty="0"/>
              <a:t> prob &gt; 0.05</a:t>
            </a:r>
          </a:p>
          <a:p>
            <a:pPr lvl="1"/>
            <a:endParaRPr lang="en-GB" sz="300" dirty="0"/>
          </a:p>
          <a:p>
            <a:r>
              <a:rPr lang="en-GB" dirty="0"/>
              <a:t>Calculate parameter errors from Jacobian</a:t>
            </a:r>
          </a:p>
          <a:p>
            <a:pPr lvl="1"/>
            <a:r>
              <a:rPr lang="en-GB" dirty="0"/>
              <a:t>Print best-fit parameters and associated error </a:t>
            </a:r>
          </a:p>
          <a:p>
            <a:pPr lvl="1"/>
            <a:endParaRPr lang="en-GB" sz="300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02887D-0ED3-0744-A0A4-16207115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14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C4ABA29-9AAA-5446-B68F-C8D0D0DB0BF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CB2CEB-F134-9240-BE4A-D644FB907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473" y="1271520"/>
            <a:ext cx="5152231" cy="2384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755045-8B94-E94B-91ED-8E7CCA509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473" y="4220212"/>
            <a:ext cx="5242226" cy="148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98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4A58EAA-C1D2-0D4F-8164-C6CFE515EB65}"/>
              </a:ext>
            </a:extLst>
          </p:cNvPr>
          <p:cNvGrpSpPr/>
          <p:nvPr/>
        </p:nvGrpSpPr>
        <p:grpSpPr>
          <a:xfrm>
            <a:off x="6717474" y="853763"/>
            <a:ext cx="4853053" cy="5726974"/>
            <a:chOff x="6623689" y="292298"/>
            <a:chExt cx="4853053" cy="572697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D45EE92-8999-C94E-B849-CFAA8717E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3689" y="292298"/>
              <a:ext cx="4853053" cy="572697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D69EA5F-E53C-5F4A-AD86-FAF0F13284C6}"/>
                </a:ext>
              </a:extLst>
            </p:cNvPr>
            <p:cNvSpPr txBox="1"/>
            <p:nvPr/>
          </p:nvSpPr>
          <p:spPr>
            <a:xfrm>
              <a:off x="7755898" y="5283434"/>
              <a:ext cx="35429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accent1"/>
                  </a:solidFill>
                  <a:latin typeface="Open Sans Light" pitchFamily="2" charset="0"/>
                </a:rPr>
                <a:t>Note: no line connecting data points</a:t>
              </a: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0230C867-8854-B94D-BD48-5B8F80B7D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Fitting procedure steps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D594E1-1751-344C-BCC5-6870CF7BF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4" cy="5838607"/>
          </a:xfrm>
        </p:spPr>
        <p:txBody>
          <a:bodyPr/>
          <a:lstStyle/>
          <a:p>
            <a:r>
              <a:rPr lang="en-GB" dirty="0"/>
              <a:t>Read in your data, usually from a file</a:t>
            </a:r>
          </a:p>
          <a:p>
            <a:pPr lvl="1"/>
            <a:r>
              <a:rPr lang="en-GB" dirty="0"/>
              <a:t>Plot to check sensible</a:t>
            </a:r>
          </a:p>
          <a:p>
            <a:pPr lvl="1"/>
            <a:r>
              <a:rPr lang="en-GB" dirty="0"/>
              <a:t>And find initial params</a:t>
            </a:r>
          </a:p>
          <a:p>
            <a:pPr lvl="1"/>
            <a:endParaRPr lang="en-GB" sz="300" dirty="0"/>
          </a:p>
          <a:p>
            <a:r>
              <a:rPr lang="en-GB" dirty="0"/>
              <a:t>Define the necessary functions</a:t>
            </a:r>
          </a:p>
          <a:p>
            <a:pPr lvl="1"/>
            <a:r>
              <a:rPr lang="en-GB" dirty="0"/>
              <a:t>Functional form and its differential </a:t>
            </a:r>
          </a:p>
          <a:p>
            <a:pPr lvl="1"/>
            <a:r>
              <a:rPr lang="en-GB" dirty="0"/>
              <a:t>Point-by-point residuals </a:t>
            </a:r>
          </a:p>
          <a:p>
            <a:pPr lvl="1"/>
            <a:endParaRPr lang="en-GB" sz="300" dirty="0"/>
          </a:p>
          <a:p>
            <a:r>
              <a:rPr lang="en-GB" dirty="0"/>
              <a:t>Run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least_squares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GB" dirty="0"/>
              <a:t> from </a:t>
            </a:r>
            <a:r>
              <a:rPr lang="en-GB" dirty="0" err="1">
                <a:solidFill>
                  <a:schemeClr val="accent1"/>
                </a:solidFill>
              </a:rPr>
              <a:t>scipy.optimize</a:t>
            </a:r>
            <a:endParaRPr lang="en-GB" dirty="0">
              <a:solidFill>
                <a:schemeClr val="accent1"/>
              </a:solidFill>
            </a:endParaRPr>
          </a:p>
          <a:p>
            <a:pPr lvl="1"/>
            <a:r>
              <a:rPr lang="en-GB" dirty="0"/>
              <a:t>Check fit succeeds and get fitted params</a:t>
            </a:r>
          </a:p>
          <a:p>
            <a:pPr lvl="1"/>
            <a:endParaRPr lang="en-GB" sz="300" dirty="0"/>
          </a:p>
          <a:p>
            <a:r>
              <a:rPr lang="en-GB" dirty="0"/>
              <a:t>Calculate </a:t>
            </a:r>
            <a:r>
              <a:rPr lang="el-GR" dirty="0"/>
              <a:t>χ</a:t>
            </a:r>
            <a:r>
              <a:rPr lang="en-GB" baseline="30000" dirty="0"/>
              <a:t>2</a:t>
            </a:r>
            <a:r>
              <a:rPr lang="en-GB" dirty="0"/>
              <a:t> test statistic to check fit is good</a:t>
            </a:r>
            <a:endParaRPr lang="en-GB" baseline="30000" dirty="0"/>
          </a:p>
          <a:p>
            <a:pPr lvl="1"/>
            <a:r>
              <a:rPr lang="en-GB" dirty="0"/>
              <a:t>0.25 &lt; </a:t>
            </a:r>
            <a:r>
              <a:rPr lang="el-GR" dirty="0"/>
              <a:t>χ</a:t>
            </a:r>
            <a:r>
              <a:rPr lang="en-GB" baseline="30000" dirty="0"/>
              <a:t>2</a:t>
            </a:r>
            <a:r>
              <a:rPr lang="en-GB" dirty="0"/>
              <a:t>/NDF &lt; 4 and/or </a:t>
            </a:r>
            <a:r>
              <a:rPr lang="el-GR" dirty="0"/>
              <a:t>χ</a:t>
            </a:r>
            <a:r>
              <a:rPr lang="en-GB" baseline="30000" dirty="0"/>
              <a:t>2</a:t>
            </a:r>
            <a:r>
              <a:rPr lang="en-GB" dirty="0"/>
              <a:t> prob &gt; 0.05</a:t>
            </a:r>
          </a:p>
          <a:p>
            <a:pPr lvl="1"/>
            <a:endParaRPr lang="en-GB" sz="300" dirty="0"/>
          </a:p>
          <a:p>
            <a:r>
              <a:rPr lang="en-GB" dirty="0"/>
              <a:t>Calculate parameter errors from Jacobian</a:t>
            </a:r>
          </a:p>
          <a:p>
            <a:pPr lvl="1"/>
            <a:r>
              <a:rPr lang="en-GB" dirty="0"/>
              <a:t>Print best-fit parameters and associated error </a:t>
            </a:r>
          </a:p>
          <a:p>
            <a:pPr lvl="1"/>
            <a:endParaRPr lang="en-GB" sz="300" dirty="0"/>
          </a:p>
          <a:p>
            <a:r>
              <a:rPr lang="en-GB" dirty="0"/>
              <a:t>Plot data and fitted function</a:t>
            </a:r>
          </a:p>
          <a:p>
            <a:pPr lvl="1"/>
            <a:r>
              <a:rPr lang="en-GB" dirty="0"/>
              <a:t>Passing best fit params to functional form</a:t>
            </a:r>
          </a:p>
          <a:p>
            <a:pPr lvl="1"/>
            <a:endParaRPr lang="en-GB" sz="2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02887D-0ED3-0744-A0A4-16207115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14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C4ABA29-9AAA-5446-B68F-C8D0D0DB0BF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143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13E2E-41D2-7A47-B56D-7DF7A111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10: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48D4-51EF-4447-805F-5218EE484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8" y="1008993"/>
            <a:ext cx="11750564" cy="830316"/>
          </a:xfrm>
        </p:spPr>
        <p:txBody>
          <a:bodyPr/>
          <a:lstStyle/>
          <a:p>
            <a:r>
              <a:rPr lang="en-GB" dirty="0"/>
              <a:t>Last week we looked at at category of numeric techniques known as Monte Carlo (MC) Methods</a:t>
            </a:r>
          </a:p>
          <a:p>
            <a:pPr lvl="1"/>
            <a:r>
              <a:rPr lang="en-GB" dirty="0"/>
              <a:t>Which use random sampling to obtain results by performing many trials or experiments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C6E49-4424-8A4E-B605-08EB4CA78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2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785523E-D0DC-3447-B958-0D69967E42E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1113223-1741-6444-A8B7-2E4CB6CEA585}"/>
              </a:ext>
            </a:extLst>
          </p:cNvPr>
          <p:cNvSpPr txBox="1">
            <a:spLocks/>
          </p:cNvSpPr>
          <p:nvPr/>
        </p:nvSpPr>
        <p:spPr>
          <a:xfrm>
            <a:off x="241737" y="1898857"/>
            <a:ext cx="6065277" cy="731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In doing so, we saw how to generate random </a:t>
            </a:r>
            <a:r>
              <a:rPr lang="en-GB" dirty="0" err="1"/>
              <a:t>nums</a:t>
            </a:r>
            <a:r>
              <a:rPr lang="en-GB" dirty="0"/>
              <a:t> following a given distribution in Python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6AD29D-6A17-9240-B371-455171CA7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304" y="2630124"/>
            <a:ext cx="4574141" cy="403491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5508D2-3067-AD4F-8BE5-144ECE2383FD}"/>
              </a:ext>
            </a:extLst>
          </p:cNvPr>
          <p:cNvSpPr txBox="1">
            <a:spLocks/>
          </p:cNvSpPr>
          <p:nvPr/>
        </p:nvSpPr>
        <p:spPr>
          <a:xfrm>
            <a:off x="6096000" y="1898857"/>
            <a:ext cx="6065277" cy="2239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Applied MC approach to simple problems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Define range over which inputs can lie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Generate many random inputs over range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Perform deterministic computation on these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Can be easily extended to more complex cases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12" name="Picture 11" descr="Chart, scatter chart&#10;&#10;Description automatically generated">
            <a:extLst>
              <a:ext uri="{FF2B5EF4-FFF2-40B4-BE49-F238E27FC236}">
                <a16:creationId xmlns:a16="http://schemas.microsoft.com/office/drawing/2014/main" id="{BEB117E7-EE2B-F94C-B70B-58279499A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785" y="3912698"/>
            <a:ext cx="4417951" cy="294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33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45EE92-8999-C94E-B849-CFAA8717E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474" y="853763"/>
            <a:ext cx="4853053" cy="572697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230C867-8854-B94D-BD48-5B8F80B7D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Fitting procedure steps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D594E1-1751-344C-BCC5-6870CF7BF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4" cy="6107425"/>
          </a:xfrm>
        </p:spPr>
        <p:txBody>
          <a:bodyPr>
            <a:normAutofit/>
          </a:bodyPr>
          <a:lstStyle/>
          <a:p>
            <a:r>
              <a:rPr lang="en-GB" dirty="0"/>
              <a:t>Read in your data, usually from a file</a:t>
            </a:r>
          </a:p>
          <a:p>
            <a:pPr lvl="1"/>
            <a:r>
              <a:rPr lang="en-GB" dirty="0"/>
              <a:t>Plot to check sensible</a:t>
            </a:r>
          </a:p>
          <a:p>
            <a:pPr lvl="1"/>
            <a:r>
              <a:rPr lang="en-GB" dirty="0"/>
              <a:t>And find initial params</a:t>
            </a:r>
          </a:p>
          <a:p>
            <a:pPr lvl="1"/>
            <a:endParaRPr lang="en-GB" sz="300" dirty="0"/>
          </a:p>
          <a:p>
            <a:r>
              <a:rPr lang="en-GB" dirty="0"/>
              <a:t>Define the necessary functions</a:t>
            </a:r>
          </a:p>
          <a:p>
            <a:pPr lvl="1"/>
            <a:r>
              <a:rPr lang="en-GB" dirty="0"/>
              <a:t>Functional form and its differential </a:t>
            </a:r>
          </a:p>
          <a:p>
            <a:pPr lvl="1"/>
            <a:r>
              <a:rPr lang="en-GB" dirty="0"/>
              <a:t>Point-by-point residuals </a:t>
            </a:r>
          </a:p>
          <a:p>
            <a:pPr lvl="1"/>
            <a:endParaRPr lang="en-GB" sz="300" dirty="0"/>
          </a:p>
          <a:p>
            <a:r>
              <a:rPr lang="en-GB" dirty="0"/>
              <a:t>Run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least_squares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GB" dirty="0"/>
              <a:t> from </a:t>
            </a:r>
            <a:r>
              <a:rPr lang="en-GB" dirty="0" err="1">
                <a:solidFill>
                  <a:schemeClr val="accent1"/>
                </a:solidFill>
              </a:rPr>
              <a:t>scipy.optimize</a:t>
            </a:r>
            <a:endParaRPr lang="en-GB" dirty="0">
              <a:solidFill>
                <a:schemeClr val="accent1"/>
              </a:solidFill>
            </a:endParaRPr>
          </a:p>
          <a:p>
            <a:pPr lvl="1"/>
            <a:r>
              <a:rPr lang="en-GB" dirty="0"/>
              <a:t>Check fit succeeds and get fitted params</a:t>
            </a:r>
          </a:p>
          <a:p>
            <a:pPr lvl="1"/>
            <a:endParaRPr lang="en-GB" sz="300" dirty="0"/>
          </a:p>
          <a:p>
            <a:r>
              <a:rPr lang="en-GB" dirty="0"/>
              <a:t>Calculate </a:t>
            </a:r>
            <a:r>
              <a:rPr lang="el-GR" dirty="0"/>
              <a:t>χ</a:t>
            </a:r>
            <a:r>
              <a:rPr lang="en-GB" baseline="30000" dirty="0"/>
              <a:t>2</a:t>
            </a:r>
            <a:r>
              <a:rPr lang="en-GB" dirty="0"/>
              <a:t> test statistic to check fit is good</a:t>
            </a:r>
            <a:endParaRPr lang="en-GB" baseline="30000" dirty="0"/>
          </a:p>
          <a:p>
            <a:pPr lvl="1"/>
            <a:r>
              <a:rPr lang="en-GB" dirty="0"/>
              <a:t>0.25 &lt; </a:t>
            </a:r>
            <a:r>
              <a:rPr lang="el-GR" dirty="0"/>
              <a:t>χ</a:t>
            </a:r>
            <a:r>
              <a:rPr lang="en-GB" baseline="30000" dirty="0"/>
              <a:t>2</a:t>
            </a:r>
            <a:r>
              <a:rPr lang="en-GB" dirty="0"/>
              <a:t>/NDF &lt; 4 and/or </a:t>
            </a:r>
            <a:r>
              <a:rPr lang="el-GR" dirty="0"/>
              <a:t>χ</a:t>
            </a:r>
            <a:r>
              <a:rPr lang="en-GB" baseline="30000" dirty="0"/>
              <a:t>2</a:t>
            </a:r>
            <a:r>
              <a:rPr lang="en-GB" dirty="0"/>
              <a:t> prob &gt; 0.05</a:t>
            </a:r>
          </a:p>
          <a:p>
            <a:pPr lvl="1"/>
            <a:endParaRPr lang="en-GB" sz="300" dirty="0"/>
          </a:p>
          <a:p>
            <a:r>
              <a:rPr lang="en-GB" dirty="0"/>
              <a:t>Calculate parameter errors from Jacobian</a:t>
            </a:r>
          </a:p>
          <a:p>
            <a:pPr lvl="1"/>
            <a:r>
              <a:rPr lang="en-GB" dirty="0"/>
              <a:t>Print best-fit parameters and associated error </a:t>
            </a:r>
          </a:p>
          <a:p>
            <a:pPr lvl="1"/>
            <a:endParaRPr lang="en-GB" sz="300" dirty="0"/>
          </a:p>
          <a:p>
            <a:r>
              <a:rPr lang="en-GB" dirty="0"/>
              <a:t>Plot data and fitted function</a:t>
            </a:r>
          </a:p>
          <a:p>
            <a:pPr lvl="1"/>
            <a:r>
              <a:rPr lang="en-GB" dirty="0"/>
              <a:t>Passing best fit params to functional form</a:t>
            </a:r>
          </a:p>
          <a:p>
            <a:pPr lvl="1"/>
            <a:endParaRPr lang="en-GB" sz="200" dirty="0"/>
          </a:p>
          <a:p>
            <a:r>
              <a:rPr lang="en-GB" dirty="0"/>
              <a:t>Encapsulated into a reusable fit function in lecture 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02887D-0ED3-0744-A0A4-16207115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14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C4ABA29-9AAA-5446-B68F-C8D0D0DB0BF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3E5DA-0F82-3E62-E993-A5C0957BE7D7}"/>
              </a:ext>
            </a:extLst>
          </p:cNvPr>
          <p:cNvSpPr txBox="1"/>
          <p:nvPr/>
        </p:nvSpPr>
        <p:spPr>
          <a:xfrm>
            <a:off x="7849683" y="5844899"/>
            <a:ext cx="3542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  <a:latin typeface="Open Sans Light" pitchFamily="2" charset="0"/>
              </a:rPr>
              <a:t>Note: no line connecting data points</a:t>
            </a:r>
          </a:p>
        </p:txBody>
      </p:sp>
    </p:spTree>
    <p:extLst>
      <p:ext uri="{BB962C8B-B14F-4D97-AF65-F5344CB8AC3E}">
        <p14:creationId xmlns:p14="http://schemas.microsoft.com/office/powerpoint/2010/main" val="3981832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39552-3DC5-E550-006E-1D3E5D3BB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3A1EC3B-B0D7-303C-0E18-5948A5BEE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Fitting procedure steps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5D5FA04-76CA-E373-6863-9C093FB5C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4" cy="6107425"/>
          </a:xfrm>
        </p:spPr>
        <p:txBody>
          <a:bodyPr>
            <a:normAutofit/>
          </a:bodyPr>
          <a:lstStyle/>
          <a:p>
            <a:r>
              <a:rPr lang="en-GB" dirty="0"/>
              <a:t>Read in your data, usually from a file</a:t>
            </a:r>
          </a:p>
          <a:p>
            <a:pPr lvl="1"/>
            <a:r>
              <a:rPr lang="en-GB" dirty="0"/>
              <a:t>Plot to check sensible</a:t>
            </a:r>
          </a:p>
          <a:p>
            <a:pPr lvl="1"/>
            <a:r>
              <a:rPr lang="en-GB" dirty="0"/>
              <a:t>And find initial params</a:t>
            </a:r>
          </a:p>
          <a:p>
            <a:pPr lvl="1"/>
            <a:endParaRPr lang="en-GB" sz="300" dirty="0"/>
          </a:p>
          <a:p>
            <a:r>
              <a:rPr lang="en-GB" dirty="0"/>
              <a:t>Define the necessary functions</a:t>
            </a:r>
          </a:p>
          <a:p>
            <a:pPr lvl="1"/>
            <a:r>
              <a:rPr lang="en-GB" dirty="0"/>
              <a:t>Functional form and its differential </a:t>
            </a:r>
          </a:p>
          <a:p>
            <a:pPr lvl="1"/>
            <a:r>
              <a:rPr lang="en-GB" dirty="0"/>
              <a:t>Point-by-point residuals </a:t>
            </a:r>
          </a:p>
          <a:p>
            <a:pPr lvl="1"/>
            <a:endParaRPr lang="en-GB" sz="300" dirty="0"/>
          </a:p>
          <a:p>
            <a:r>
              <a:rPr lang="en-GB" dirty="0"/>
              <a:t>Run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least_squares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GB" dirty="0"/>
              <a:t> from </a:t>
            </a:r>
            <a:r>
              <a:rPr lang="en-GB" dirty="0" err="1">
                <a:solidFill>
                  <a:schemeClr val="accent1"/>
                </a:solidFill>
              </a:rPr>
              <a:t>scipy.optimize</a:t>
            </a:r>
            <a:endParaRPr lang="en-GB" dirty="0">
              <a:solidFill>
                <a:schemeClr val="accent1"/>
              </a:solidFill>
            </a:endParaRPr>
          </a:p>
          <a:p>
            <a:pPr lvl="1"/>
            <a:r>
              <a:rPr lang="en-GB" dirty="0"/>
              <a:t>Check fit succeeds and get fitted params</a:t>
            </a:r>
          </a:p>
          <a:p>
            <a:pPr lvl="1"/>
            <a:endParaRPr lang="en-GB" sz="300" dirty="0"/>
          </a:p>
          <a:p>
            <a:r>
              <a:rPr lang="en-GB" dirty="0"/>
              <a:t>Calculate </a:t>
            </a:r>
            <a:r>
              <a:rPr lang="el-GR" dirty="0"/>
              <a:t>χ</a:t>
            </a:r>
            <a:r>
              <a:rPr lang="en-GB" baseline="30000" dirty="0"/>
              <a:t>2</a:t>
            </a:r>
            <a:r>
              <a:rPr lang="en-GB" dirty="0"/>
              <a:t> test statistic to check fit is good</a:t>
            </a:r>
            <a:endParaRPr lang="en-GB" baseline="30000" dirty="0"/>
          </a:p>
          <a:p>
            <a:pPr lvl="1"/>
            <a:r>
              <a:rPr lang="en-GB" dirty="0"/>
              <a:t>0.25 &lt; </a:t>
            </a:r>
            <a:r>
              <a:rPr lang="el-GR" dirty="0"/>
              <a:t>χ</a:t>
            </a:r>
            <a:r>
              <a:rPr lang="en-GB" baseline="30000" dirty="0"/>
              <a:t>2</a:t>
            </a:r>
            <a:r>
              <a:rPr lang="en-GB" dirty="0"/>
              <a:t>/NDF &lt; 4 and/or </a:t>
            </a:r>
            <a:r>
              <a:rPr lang="el-GR" dirty="0"/>
              <a:t>χ</a:t>
            </a:r>
            <a:r>
              <a:rPr lang="en-GB" baseline="30000" dirty="0"/>
              <a:t>2</a:t>
            </a:r>
            <a:r>
              <a:rPr lang="en-GB" dirty="0"/>
              <a:t> prob &gt; 0.05</a:t>
            </a:r>
          </a:p>
          <a:p>
            <a:pPr lvl="1"/>
            <a:endParaRPr lang="en-GB" sz="300" dirty="0"/>
          </a:p>
          <a:p>
            <a:r>
              <a:rPr lang="en-GB" dirty="0"/>
              <a:t>Calculate parameter errors from Jacobian</a:t>
            </a:r>
          </a:p>
          <a:p>
            <a:pPr lvl="1"/>
            <a:r>
              <a:rPr lang="en-GB" dirty="0"/>
              <a:t>Print best-fit parameters and associated error </a:t>
            </a:r>
          </a:p>
          <a:p>
            <a:pPr lvl="1"/>
            <a:endParaRPr lang="en-GB" sz="300" dirty="0"/>
          </a:p>
          <a:p>
            <a:r>
              <a:rPr lang="en-GB" dirty="0"/>
              <a:t>Plot data and fitted function</a:t>
            </a:r>
          </a:p>
          <a:p>
            <a:pPr lvl="1"/>
            <a:r>
              <a:rPr lang="en-GB" dirty="0"/>
              <a:t>Passing best fit params to functional form</a:t>
            </a:r>
          </a:p>
          <a:p>
            <a:pPr lvl="1"/>
            <a:endParaRPr lang="en-GB" sz="200" dirty="0"/>
          </a:p>
          <a:p>
            <a:r>
              <a:rPr lang="en-GB" dirty="0"/>
              <a:t>Encapsulated into a reusable fit function in lecture 6 </a:t>
            </a:r>
            <a:r>
              <a:rPr lang="en-GB" dirty="0">
                <a:sym typeface="Wingdings" pitchFamily="2" charset="2"/>
              </a:rPr>
              <a:t> now move to a module for future use !</a:t>
            </a:r>
            <a:r>
              <a:rPr lang="en-GB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FDF904-DF85-4BD8-3E61-BE7DB83A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14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74375560-8D5C-E397-79B2-C3C671ACBEA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62C9A5-C46B-03C7-E515-6994A99C8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944" y="93520"/>
            <a:ext cx="5736479" cy="64403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A3C8F2-A32D-0C9C-EB16-A3CC65E00FC1}"/>
              </a:ext>
            </a:extLst>
          </p:cNvPr>
          <p:cNvSpPr txBox="1"/>
          <p:nvPr/>
        </p:nvSpPr>
        <p:spPr>
          <a:xfrm>
            <a:off x="8836594" y="57073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modules/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fitting_line.py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460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29552-09B7-F14D-973C-A6A2FEFC3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Extending fitting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16469-FE8B-3348-B65B-024F82509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 far, we’ve only looked at fitting straight lines, but it’s straight forward to extend to other cases</a:t>
            </a:r>
          </a:p>
          <a:p>
            <a:pPr lvl="1"/>
            <a:r>
              <a:rPr lang="en-GB" dirty="0"/>
              <a:t>Just need to know the function and its derivative</a:t>
            </a:r>
          </a:p>
          <a:p>
            <a:pPr lvl="1"/>
            <a:endParaRPr lang="en-GB" dirty="0"/>
          </a:p>
          <a:p>
            <a:r>
              <a:rPr lang="en-GB" dirty="0"/>
              <a:t>For example, we can easily extend our code to be able to fit a generic polynomial: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1F40E-E86E-EB44-A746-2F1F1A277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15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76D880A-FB29-EA4D-95F3-A38274D90A5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B964AF-4DAE-EF43-82F2-E7262FA76936}"/>
              </a:ext>
            </a:extLst>
          </p:cNvPr>
          <p:cNvGrpSpPr/>
          <p:nvPr/>
        </p:nvGrpSpPr>
        <p:grpSpPr>
          <a:xfrm>
            <a:off x="4284245" y="3355317"/>
            <a:ext cx="3595074" cy="1376594"/>
            <a:chOff x="4687077" y="3367576"/>
            <a:chExt cx="3595074" cy="137659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B7A7329-896D-1C48-9F2D-3062AE7DA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32183" y="3367576"/>
              <a:ext cx="2137840" cy="905865"/>
            </a:xfrm>
            <a:prstGeom prst="rect">
              <a:avLst/>
            </a:prstGeom>
          </p:spPr>
        </p:pic>
        <p:sp>
          <p:nvSpPr>
            <p:cNvPr id="8" name="Down Arrow 7">
              <a:extLst>
                <a:ext uri="{FF2B5EF4-FFF2-40B4-BE49-F238E27FC236}">
                  <a16:creationId xmlns:a16="http://schemas.microsoft.com/office/drawing/2014/main" id="{F5C8CBEA-E587-5745-899F-A4B329C4ED9F}"/>
                </a:ext>
              </a:extLst>
            </p:cNvPr>
            <p:cNvSpPr/>
            <p:nvPr/>
          </p:nvSpPr>
          <p:spPr>
            <a:xfrm>
              <a:off x="5875280" y="4344143"/>
              <a:ext cx="914400" cy="400027"/>
            </a:xfrm>
            <a:prstGeom prst="down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 Light" pitchFamily="2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91DE296-8FF4-7F42-B411-C8CA1C1E4D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05529" y="3633984"/>
              <a:ext cx="1176622" cy="0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EF16529-16ED-DE45-AE6C-EC160339BBCD}"/>
                </a:ext>
              </a:extLst>
            </p:cNvPr>
            <p:cNvCxnSpPr>
              <a:cxnSpLocks/>
            </p:cNvCxnSpPr>
            <p:nvPr/>
          </p:nvCxnSpPr>
          <p:spPr>
            <a:xfrm>
              <a:off x="4687077" y="4043614"/>
              <a:ext cx="1535046" cy="0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EC046B7-4D34-C54F-9029-29B33F495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751" y="2743426"/>
            <a:ext cx="3854044" cy="1927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75D687-76C1-DD4B-BC6E-B52E95158E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6689" y="4879105"/>
            <a:ext cx="9092500" cy="18222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1E4FD4A-473B-304D-BE3E-130F2DEBF8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616" y="2440123"/>
            <a:ext cx="2767356" cy="382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EA596D0-70DD-4640-A358-CF0E6A3155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164" y="2804889"/>
            <a:ext cx="4023081" cy="19270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493EBD9-6FB2-0B46-BA69-ECC2364A51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5030" y="2436623"/>
            <a:ext cx="2822580" cy="30680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4189BCB-93C3-EA49-B68D-2EC3510E85DC}"/>
              </a:ext>
            </a:extLst>
          </p:cNvPr>
          <p:cNvSpPr/>
          <p:nvPr/>
        </p:nvSpPr>
        <p:spPr>
          <a:xfrm>
            <a:off x="3730080" y="6073475"/>
            <a:ext cx="1861828" cy="250682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D113D4-A8DD-E445-BCB0-F4F2FDC6F60D}"/>
              </a:ext>
            </a:extLst>
          </p:cNvPr>
          <p:cNvSpPr/>
          <p:nvPr/>
        </p:nvSpPr>
        <p:spPr>
          <a:xfrm>
            <a:off x="7230730" y="6073475"/>
            <a:ext cx="2218069" cy="250682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781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151FDB-C169-505A-DA15-CE951EBE2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121" y="1008992"/>
            <a:ext cx="5187745" cy="57455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AFB8FB-DC6E-9E9F-BCB7-58A86C4C3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Polynomial fit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DE6DD-2E26-EEAF-3CD1-13AAA868A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6011759" cy="3242968"/>
          </a:xfrm>
        </p:spPr>
        <p:txBody>
          <a:bodyPr/>
          <a:lstStyle/>
          <a:p>
            <a:r>
              <a:rPr lang="en-GB" dirty="0"/>
              <a:t>We can then update our module with these polynomial functions to make it more general</a:t>
            </a:r>
          </a:p>
          <a:p>
            <a:pPr lvl="1"/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modules/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fitting_poly.py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GB" sz="1000" dirty="0"/>
          </a:p>
          <a:p>
            <a:r>
              <a:rPr lang="en-GB" dirty="0"/>
              <a:t>Call it exactly as before</a:t>
            </a:r>
          </a:p>
          <a:p>
            <a:pPr lvl="1"/>
            <a:r>
              <a:rPr lang="en-GB" dirty="0"/>
              <a:t>Just remember to give the correct number of initial parameters for the functional form using</a:t>
            </a:r>
          </a:p>
          <a:p>
            <a:pPr lvl="1"/>
            <a:endParaRPr lang="en-GB" sz="1000" dirty="0"/>
          </a:p>
          <a:p>
            <a:r>
              <a:rPr lang="en-GB" dirty="0"/>
              <a:t>E.g. fit a quadratic: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4D855-D8D8-C188-FE16-2D39ECDA4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23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ACA0475-D644-F146-2DF1-BFEF82C7870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71F179-D4F1-CB70-C7E5-D32E0F945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69" y="3721255"/>
            <a:ext cx="5747427" cy="276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2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0341C-11B8-3022-B28A-6E66CFB3D8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65E40-D93B-8FF3-E7C9-A3F2CC5835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AE786-6F29-9414-9E93-74E94789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6" name="slide.url=https://www.polleverywhere.com/multiple_choice_polls/YMdt8VmjJEM0pUgltFs8V?state=opened&amp;flow=Default&amp;onscreen=persist">
            <a:extLst>
              <a:ext uri="{FF2B5EF4-FFF2-40B4-BE49-F238E27FC236}">
                <a16:creationId xmlns:a16="http://schemas.microsoft.com/office/drawing/2014/main" id="{0439CA59-6EBD-C7F1-D8D4-BB7F05CFF31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5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58749791-1D38-7298-632D-7892C1D62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019" y="396755"/>
            <a:ext cx="6585001" cy="6585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A7927F-601B-EB40-9F0C-D479781A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69F62-633F-9245-8B59-717F1639F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6167185"/>
          </a:xfrm>
        </p:spPr>
        <p:txBody>
          <a:bodyPr>
            <a:normAutofit/>
          </a:bodyPr>
          <a:lstStyle/>
          <a:p>
            <a:r>
              <a:rPr lang="en-GB" dirty="0"/>
              <a:t>This week, we saw how to organise our code into modules, splitting it up &amp; allowing it to be reused  </a:t>
            </a:r>
          </a:p>
          <a:p>
            <a:pPr lvl="1"/>
            <a:r>
              <a:rPr lang="en-GB" dirty="0"/>
              <a:t>At the same time, we also reminded ourselves about fitting </a:t>
            </a:r>
          </a:p>
          <a:p>
            <a:pPr lvl="1"/>
            <a:endParaRPr lang="en-GB" sz="1000" dirty="0"/>
          </a:p>
          <a:p>
            <a:r>
              <a:rPr lang="en-GB" dirty="0"/>
              <a:t>That’s pretty much it for the PHYS105 course</a:t>
            </a:r>
          </a:p>
          <a:p>
            <a:pPr lvl="1"/>
            <a:r>
              <a:rPr lang="en-GB" dirty="0"/>
              <a:t>I hope it was enjoyable and useful!</a:t>
            </a:r>
          </a:p>
          <a:p>
            <a:endParaRPr lang="en-GB" sz="1050" dirty="0"/>
          </a:p>
          <a:p>
            <a:r>
              <a:rPr lang="en-GB" dirty="0"/>
              <a:t>You now know the basics of programming in python</a:t>
            </a:r>
          </a:p>
          <a:p>
            <a:pPr lvl="1"/>
            <a:r>
              <a:rPr lang="en-GB" dirty="0"/>
              <a:t>One of the most popular programming languages</a:t>
            </a:r>
          </a:p>
          <a:p>
            <a:pPr lvl="1"/>
            <a:endParaRPr lang="en-GB" sz="1000" dirty="0"/>
          </a:p>
          <a:p>
            <a:r>
              <a:rPr lang="en-GB" dirty="0"/>
              <a:t>Used this to model real-world (physics) problems</a:t>
            </a:r>
          </a:p>
          <a:p>
            <a:pPr lvl="1"/>
            <a:r>
              <a:rPr lang="en-GB" dirty="0"/>
              <a:t>Which you will use throughout your degree and beyond </a:t>
            </a:r>
          </a:p>
          <a:p>
            <a:pPr lvl="1"/>
            <a:endParaRPr lang="en-GB" dirty="0"/>
          </a:p>
          <a:p>
            <a:r>
              <a:rPr lang="en-GB" dirty="0"/>
              <a:t>As a bonus, you go away with a fitting module</a:t>
            </a:r>
          </a:p>
          <a:p>
            <a:pPr lvl="1"/>
            <a:r>
              <a:rPr lang="en-GB" dirty="0"/>
              <a:t>That you can reuse in labs + add to further</a:t>
            </a:r>
          </a:p>
          <a:p>
            <a:endParaRPr lang="en-GB" sz="1000" dirty="0"/>
          </a:p>
          <a:p>
            <a:r>
              <a:rPr lang="en-GB" dirty="0"/>
              <a:t>The second year Computational Physics (PHYS205) module will build on what you’ve learnt </a:t>
            </a:r>
          </a:p>
          <a:p>
            <a:pPr lvl="1"/>
            <a:r>
              <a:rPr lang="en-GB" dirty="0"/>
              <a:t>Allowing you to use python to undertake a project of your choosing.</a:t>
            </a:r>
          </a:p>
          <a:p>
            <a:pPr lvl="1"/>
            <a:endParaRPr lang="en-GB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B3264-86B6-234F-A250-1375218B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16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29807C8-123F-814C-A56F-A206DEB4B5D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628918-0C7E-3215-62AE-D2719F9EA4F1}"/>
              </a:ext>
            </a:extLst>
          </p:cNvPr>
          <p:cNvSpPr txBox="1"/>
          <p:nvPr/>
        </p:nvSpPr>
        <p:spPr>
          <a:xfrm>
            <a:off x="7743564" y="5043613"/>
            <a:ext cx="3639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Open Sans Light" pitchFamily="2" charset="0"/>
              </a:rPr>
              <a:t>Made in python using matplotlib </a:t>
            </a:r>
          </a:p>
          <a:p>
            <a:pPr algn="ctr"/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MerryXmas.ipynb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16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64C09C1-5D8E-9041-AD2E-D6FA65068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10: Formative problem solutions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45BE9A-B91A-F840-BDA3-07864357F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11750564" cy="2628799"/>
          </a:xfrm>
        </p:spPr>
        <p:txBody>
          <a:bodyPr/>
          <a:lstStyle/>
          <a:p>
            <a:r>
              <a:rPr lang="en-GB" dirty="0"/>
              <a:t>Exercise 1:  Check how the seed works by running with the same and different seeds</a:t>
            </a:r>
          </a:p>
          <a:p>
            <a:pPr lvl="1"/>
            <a:r>
              <a:rPr lang="en-GB" dirty="0"/>
              <a:t>While the sequence of numbers is random, we often want to be able to repeat it again</a:t>
            </a:r>
          </a:p>
          <a:p>
            <a:pPr lvl="2"/>
            <a:r>
              <a:rPr lang="en-GB" dirty="0"/>
              <a:t>E.g. so we can compare results, debug etc </a:t>
            </a:r>
          </a:p>
          <a:p>
            <a:pPr lvl="1"/>
            <a:r>
              <a:rPr lang="en-GB" dirty="0"/>
              <a:t>The seed allows this by setting the point within the random sequence where we start</a:t>
            </a:r>
          </a:p>
          <a:p>
            <a:pPr lvl="2"/>
            <a:r>
              <a:rPr lang="en-GB" dirty="0"/>
              <a:t>If the seed is the same, we start at the same point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dirty="0"/>
              <a:t>get the same random sequence</a:t>
            </a:r>
          </a:p>
          <a:p>
            <a:pPr lvl="2"/>
            <a:r>
              <a:rPr lang="en-GB" dirty="0"/>
              <a:t>If we change the seed, we start at a different point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dirty="0"/>
              <a:t>hence get a different sequence</a:t>
            </a:r>
          </a:p>
          <a:p>
            <a:pPr lvl="1"/>
            <a:r>
              <a:rPr lang="en-GB" dirty="0"/>
              <a:t>If we don’t set a seed, we start at a random point in the sequence of random numbers </a:t>
            </a:r>
          </a:p>
          <a:p>
            <a:pPr lvl="2"/>
            <a:r>
              <a:rPr lang="en-GB" dirty="0"/>
              <a:t>Hence getting a different set of random numbers each time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444A5F3-03A7-B441-8E43-A9E1184287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55821" y="3892353"/>
            <a:ext cx="3278875" cy="23767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5CF6A-B43F-6C43-AD10-51B45FA98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3</a:t>
            </a:fld>
            <a:endParaRPr lang="en-GB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D7906EC8-E9CF-7347-8D02-3D9939CC0E9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AE0EA7-0815-3045-BF0F-F651526FB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44" y="3892353"/>
            <a:ext cx="4427348" cy="24331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BCCAF7-3A45-DD4E-B6CD-2094CE2397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5025" y="3892353"/>
            <a:ext cx="3270201" cy="24374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E41E23-73E7-E943-936B-8950D467BD8E}"/>
              </a:ext>
            </a:extLst>
          </p:cNvPr>
          <p:cNvSpPr txBox="1"/>
          <p:nvPr/>
        </p:nvSpPr>
        <p:spPr>
          <a:xfrm>
            <a:off x="5363276" y="6355339"/>
            <a:ext cx="2860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Open Sans Light" pitchFamily="2" charset="0"/>
              </a:rPr>
              <a:t>Same seed = same result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BF4F57-FB9E-A14A-9C4D-A504ED80F302}"/>
              </a:ext>
            </a:extLst>
          </p:cNvPr>
          <p:cNvSpPr txBox="1"/>
          <p:nvPr/>
        </p:nvSpPr>
        <p:spPr>
          <a:xfrm>
            <a:off x="8954057" y="6355339"/>
            <a:ext cx="2533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Open Sans Light" pitchFamily="2" charset="0"/>
              </a:rPr>
              <a:t>Diff. seed = diff. result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10469B-3879-2B49-8663-8C5A0083622D}"/>
              </a:ext>
            </a:extLst>
          </p:cNvPr>
          <p:cNvSpPr txBox="1"/>
          <p:nvPr/>
        </p:nvSpPr>
        <p:spPr>
          <a:xfrm>
            <a:off x="651835" y="6355339"/>
            <a:ext cx="416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Open Sans Light" pitchFamily="2" charset="0"/>
              </a:rPr>
              <a:t>Function to aid testing multiple times</a:t>
            </a:r>
          </a:p>
        </p:txBody>
      </p:sp>
    </p:spTree>
    <p:extLst>
      <p:ext uri="{BB962C8B-B14F-4D97-AF65-F5344CB8AC3E}">
        <p14:creationId xmlns:p14="http://schemas.microsoft.com/office/powerpoint/2010/main" val="283285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64C09C1-5D8E-9041-AD2E-D6FA65068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10: Formative problem solutions (2)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45BE9A-B91A-F840-BDA3-07864357F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37" y="1040525"/>
            <a:ext cx="11691743" cy="1620614"/>
          </a:xfrm>
        </p:spPr>
        <p:txBody>
          <a:bodyPr/>
          <a:lstStyle/>
          <a:p>
            <a:r>
              <a:rPr lang="en-GB" dirty="0"/>
              <a:t>Exercise 2:  Investigate the distribution of random numbers as we increase the number of trials</a:t>
            </a:r>
          </a:p>
          <a:p>
            <a:pPr lvl="1"/>
            <a:r>
              <a:rPr lang="en-GB" dirty="0"/>
              <a:t>Numbers are spread uniformly between 0 and 1 </a:t>
            </a:r>
            <a:r>
              <a:rPr lang="en-GB" dirty="0">
                <a:sym typeface="Wingdings" pitchFamily="2" charset="2"/>
              </a:rPr>
              <a:t> expect </a:t>
            </a:r>
            <a:r>
              <a:rPr lang="en-GB" dirty="0" err="1">
                <a:solidFill>
                  <a:schemeClr val="accent1"/>
                </a:solidFill>
                <a:sym typeface="Wingdings" pitchFamily="2" charset="2"/>
              </a:rPr>
              <a:t>N</a:t>
            </a:r>
            <a:r>
              <a:rPr lang="en-GB" baseline="-25000" dirty="0" err="1">
                <a:solidFill>
                  <a:schemeClr val="accent1"/>
                </a:solidFill>
                <a:sym typeface="Wingdings" pitchFamily="2" charset="2"/>
              </a:rPr>
              <a:t>trials</a:t>
            </a:r>
            <a:r>
              <a:rPr lang="en-GB" dirty="0">
                <a:solidFill>
                  <a:schemeClr val="accent1"/>
                </a:solidFill>
                <a:sym typeface="Wingdings" pitchFamily="2" charset="2"/>
              </a:rPr>
              <a:t> / </a:t>
            </a:r>
            <a:r>
              <a:rPr lang="en-GB" dirty="0" err="1">
                <a:solidFill>
                  <a:schemeClr val="accent1"/>
                </a:solidFill>
                <a:sym typeface="Wingdings" pitchFamily="2" charset="2"/>
              </a:rPr>
              <a:t>N</a:t>
            </a:r>
            <a:r>
              <a:rPr lang="en-GB" baseline="-25000" dirty="0" err="1">
                <a:solidFill>
                  <a:schemeClr val="accent1"/>
                </a:solidFill>
                <a:sym typeface="Wingdings" pitchFamily="2" charset="2"/>
              </a:rPr>
              <a:t>bins</a:t>
            </a:r>
            <a:r>
              <a:rPr lang="en-GB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GB" dirty="0">
                <a:sym typeface="Wingdings" pitchFamily="2" charset="2"/>
              </a:rPr>
              <a:t>in each bin on average</a:t>
            </a:r>
          </a:p>
          <a:p>
            <a:pPr lvl="1"/>
            <a:r>
              <a:rPr lang="en-GB" dirty="0">
                <a:sym typeface="Wingdings" pitchFamily="2" charset="2"/>
              </a:rPr>
              <a:t>But, since they are random, there is of course fluctuation around this average</a:t>
            </a:r>
          </a:p>
          <a:p>
            <a:pPr lvl="1"/>
            <a:r>
              <a:rPr lang="en-GB" dirty="0">
                <a:sym typeface="Wingdings" pitchFamily="2" charset="2"/>
              </a:rPr>
              <a:t>The more trials you run the less fluctuation there is</a:t>
            </a:r>
          </a:p>
          <a:p>
            <a:pPr lvl="2"/>
            <a:r>
              <a:rPr lang="en-GB" dirty="0">
                <a:sym typeface="Wingdings" pitchFamily="2" charset="2"/>
              </a:rPr>
              <a:t>In fact, the error on a given bin content N is approximately </a:t>
            </a:r>
            <a:r>
              <a:rPr lang="el-GR" dirty="0" err="1">
                <a:solidFill>
                  <a:schemeClr val="accent1"/>
                </a:solidFill>
                <a:sym typeface="Wingdings" pitchFamily="2" charset="2"/>
              </a:rPr>
              <a:t>σ</a:t>
            </a:r>
            <a:r>
              <a:rPr lang="el-GR" baseline="-25000" dirty="0" err="1">
                <a:solidFill>
                  <a:schemeClr val="accent1"/>
                </a:solidFill>
                <a:sym typeface="Wingdings" pitchFamily="2" charset="2"/>
              </a:rPr>
              <a:t>Ν</a:t>
            </a:r>
            <a:r>
              <a:rPr lang="el-GR" dirty="0">
                <a:solidFill>
                  <a:schemeClr val="accent1"/>
                </a:solidFill>
                <a:sym typeface="Wingdings" pitchFamily="2" charset="2"/>
              </a:rPr>
              <a:t> = </a:t>
            </a:r>
            <a:r>
              <a:rPr lang="en-GB" dirty="0">
                <a:solidFill>
                  <a:schemeClr val="accent1"/>
                </a:solidFill>
                <a:sym typeface="Wingdings" pitchFamily="2" charset="2"/>
              </a:rPr>
              <a:t>√N </a:t>
            </a:r>
            <a:r>
              <a:rPr lang="en-GB" dirty="0">
                <a:sym typeface="Wingdings" pitchFamily="2" charset="2"/>
              </a:rPr>
              <a:t>(following the central limit theorem)</a:t>
            </a:r>
            <a:endParaRPr lang="en-GB" dirty="0">
              <a:solidFill>
                <a:schemeClr val="accent1"/>
              </a:solidFill>
              <a:sym typeface="Wingdings" pitchFamily="2" charset="2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0669EA9-6EA9-1342-8EF6-891606AA12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10474" y="2823557"/>
            <a:ext cx="4372484" cy="348229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5CF6A-B43F-6C43-AD10-51B45FA98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4</a:t>
            </a:fld>
            <a:endParaRPr lang="en-GB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D7906EC8-E9CF-7347-8D02-3D9939CC0E9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F300FF-46EB-4942-9E48-3F09875DB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492" y="2797116"/>
            <a:ext cx="4365812" cy="34697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A5B11C-51C8-1B4C-BDAD-09A453EF489D}"/>
              </a:ext>
            </a:extLst>
          </p:cNvPr>
          <p:cNvSpPr txBox="1"/>
          <p:nvPr/>
        </p:nvSpPr>
        <p:spPr>
          <a:xfrm>
            <a:off x="2350405" y="4340147"/>
            <a:ext cx="25514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  <a:latin typeface="Open Sans Light" pitchFamily="2" charset="0"/>
              </a:rPr>
              <a:t> </a:t>
            </a:r>
            <a:r>
              <a:rPr lang="en-GB" dirty="0" err="1">
                <a:solidFill>
                  <a:schemeClr val="bg2"/>
                </a:solidFill>
                <a:latin typeface="Open Sans Light" pitchFamily="2" charset="0"/>
              </a:rPr>
              <a:t>N</a:t>
            </a:r>
            <a:r>
              <a:rPr lang="en-GB" baseline="-25000" dirty="0" err="1">
                <a:solidFill>
                  <a:schemeClr val="bg2"/>
                </a:solidFill>
                <a:latin typeface="Open Sans Light" pitchFamily="2" charset="0"/>
              </a:rPr>
              <a:t>trials</a:t>
            </a:r>
            <a:r>
              <a:rPr lang="en-GB" dirty="0">
                <a:solidFill>
                  <a:schemeClr val="bg2"/>
                </a:solidFill>
                <a:latin typeface="Open Sans Light" pitchFamily="2" charset="0"/>
              </a:rPr>
              <a:t> = 1000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Open Sans Light" pitchFamily="2" charset="0"/>
              </a:rPr>
              <a:t>N = 1000/10 = 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2"/>
                </a:solidFill>
                <a:latin typeface="Open Sans Light" pitchFamily="2" charset="0"/>
              </a:rPr>
              <a:t>σ</a:t>
            </a:r>
            <a:r>
              <a:rPr lang="en-GB" baseline="-25000" dirty="0">
                <a:solidFill>
                  <a:schemeClr val="bg2"/>
                </a:solidFill>
                <a:latin typeface="Open Sans Light" pitchFamily="2" charset="0"/>
              </a:rPr>
              <a:t>N</a:t>
            </a:r>
            <a:r>
              <a:rPr lang="en-GB" dirty="0">
                <a:solidFill>
                  <a:schemeClr val="bg2"/>
                </a:solidFill>
                <a:latin typeface="Open Sans Light" pitchFamily="2" charset="0"/>
              </a:rPr>
              <a:t> = √100 =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2"/>
                </a:solidFill>
                <a:latin typeface="Open Sans Light" pitchFamily="2" charset="0"/>
              </a:rPr>
              <a:t>σ</a:t>
            </a:r>
            <a:r>
              <a:rPr lang="en-GB" baseline="-25000" dirty="0">
                <a:solidFill>
                  <a:schemeClr val="bg2"/>
                </a:solidFill>
                <a:latin typeface="Open Sans Light" pitchFamily="2" charset="0"/>
              </a:rPr>
              <a:t>N</a:t>
            </a:r>
            <a:r>
              <a:rPr lang="en-GB" dirty="0">
                <a:solidFill>
                  <a:schemeClr val="bg2"/>
                </a:solidFill>
                <a:latin typeface="Open Sans Light" pitchFamily="2" charset="0"/>
              </a:rPr>
              <a:t>/N = 10/100 </a:t>
            </a:r>
            <a:br>
              <a:rPr lang="en-GB" dirty="0">
                <a:solidFill>
                  <a:schemeClr val="bg2"/>
                </a:solidFill>
                <a:latin typeface="Open Sans Light" pitchFamily="2" charset="0"/>
              </a:rPr>
            </a:br>
            <a:r>
              <a:rPr lang="en-GB" dirty="0">
                <a:solidFill>
                  <a:schemeClr val="bg2"/>
                </a:solidFill>
                <a:latin typeface="Open Sans Light" pitchFamily="2" charset="0"/>
              </a:rPr>
              <a:t>          = 10%</a:t>
            </a:r>
          </a:p>
          <a:p>
            <a:r>
              <a:rPr lang="en-GB" dirty="0">
                <a:solidFill>
                  <a:schemeClr val="accent1"/>
                </a:solidFill>
                <a:latin typeface="Open Sans Light" pitchFamily="2" charset="0"/>
                <a:sym typeface="Wingdings" pitchFamily="2" charset="2"/>
              </a:rPr>
              <a:t> </a:t>
            </a:r>
            <a:endParaRPr lang="en-GB" dirty="0">
              <a:solidFill>
                <a:schemeClr val="accent1"/>
              </a:solidFill>
              <a:latin typeface="Open Sans Light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17234B-A0E1-D747-90E8-A7D7419589DE}"/>
              </a:ext>
            </a:extLst>
          </p:cNvPr>
          <p:cNvSpPr txBox="1"/>
          <p:nvPr/>
        </p:nvSpPr>
        <p:spPr>
          <a:xfrm>
            <a:off x="7707849" y="4342976"/>
            <a:ext cx="25514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  <a:latin typeface="Open Sans Light" pitchFamily="2" charset="0"/>
              </a:rPr>
              <a:t> </a:t>
            </a:r>
            <a:r>
              <a:rPr lang="en-GB" dirty="0" err="1">
                <a:solidFill>
                  <a:schemeClr val="bg2"/>
                </a:solidFill>
                <a:latin typeface="Open Sans Light" pitchFamily="2" charset="0"/>
              </a:rPr>
              <a:t>N</a:t>
            </a:r>
            <a:r>
              <a:rPr lang="en-GB" baseline="-25000" dirty="0" err="1">
                <a:solidFill>
                  <a:schemeClr val="bg2"/>
                </a:solidFill>
                <a:latin typeface="Open Sans Light" pitchFamily="2" charset="0"/>
              </a:rPr>
              <a:t>trials</a:t>
            </a:r>
            <a:r>
              <a:rPr lang="en-GB" dirty="0">
                <a:solidFill>
                  <a:schemeClr val="bg2"/>
                </a:solidFill>
                <a:latin typeface="Open Sans Light" pitchFamily="2" charset="0"/>
              </a:rPr>
              <a:t> = 1e7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Open Sans Light" pitchFamily="2" charset="0"/>
              </a:rPr>
              <a:t>N = 1e7/10 = 1e6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2"/>
                </a:solidFill>
                <a:latin typeface="Open Sans Light" pitchFamily="2" charset="0"/>
              </a:rPr>
              <a:t>σ</a:t>
            </a:r>
            <a:r>
              <a:rPr lang="en-GB" baseline="-25000" dirty="0">
                <a:solidFill>
                  <a:schemeClr val="bg2"/>
                </a:solidFill>
                <a:latin typeface="Open Sans Light" pitchFamily="2" charset="0"/>
              </a:rPr>
              <a:t>N</a:t>
            </a:r>
            <a:r>
              <a:rPr lang="en-GB" dirty="0">
                <a:solidFill>
                  <a:schemeClr val="bg2"/>
                </a:solidFill>
                <a:latin typeface="Open Sans Light" pitchFamily="2" charset="0"/>
              </a:rPr>
              <a:t> = √1e6 = 1000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2"/>
                </a:solidFill>
                <a:latin typeface="Open Sans Light" pitchFamily="2" charset="0"/>
              </a:rPr>
              <a:t>σ</a:t>
            </a:r>
            <a:r>
              <a:rPr lang="en-GB" baseline="-25000" dirty="0">
                <a:solidFill>
                  <a:schemeClr val="bg2"/>
                </a:solidFill>
                <a:latin typeface="Open Sans Light" pitchFamily="2" charset="0"/>
              </a:rPr>
              <a:t>N</a:t>
            </a:r>
            <a:r>
              <a:rPr lang="en-GB" dirty="0">
                <a:solidFill>
                  <a:schemeClr val="bg2"/>
                </a:solidFill>
                <a:latin typeface="Open Sans Light" pitchFamily="2" charset="0"/>
              </a:rPr>
              <a:t>/N = 1000/1e6 </a:t>
            </a:r>
            <a:br>
              <a:rPr lang="en-GB" dirty="0">
                <a:solidFill>
                  <a:schemeClr val="bg2"/>
                </a:solidFill>
                <a:latin typeface="Open Sans Light" pitchFamily="2" charset="0"/>
              </a:rPr>
            </a:br>
            <a:r>
              <a:rPr lang="en-GB" dirty="0">
                <a:solidFill>
                  <a:schemeClr val="bg2"/>
                </a:solidFill>
                <a:latin typeface="Open Sans Light" pitchFamily="2" charset="0"/>
              </a:rPr>
              <a:t>          =  0.1%</a:t>
            </a:r>
          </a:p>
          <a:p>
            <a:r>
              <a:rPr lang="en-GB" dirty="0">
                <a:solidFill>
                  <a:schemeClr val="accent1"/>
                </a:solidFill>
                <a:latin typeface="Open Sans Light" pitchFamily="2" charset="0"/>
                <a:sym typeface="Wingdings" pitchFamily="2" charset="2"/>
              </a:rPr>
              <a:t> </a:t>
            </a:r>
            <a:endParaRPr lang="en-GB" dirty="0">
              <a:solidFill>
                <a:schemeClr val="accent1"/>
              </a:solidFill>
              <a:latin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381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64F12-B778-524D-88FE-31A461085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10: Formative problem solutions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8EDE0-F5E7-7A41-88AD-DF28583AAF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Exercise 3: Determine the error on the MC estimate of </a:t>
            </a:r>
            <a:r>
              <a:rPr lang="el-GR" dirty="0"/>
              <a:t>π</a:t>
            </a:r>
            <a:r>
              <a:rPr lang="en-GB" dirty="0"/>
              <a:t> to see if it is consistent with </a:t>
            </a:r>
            <a:br>
              <a:rPr lang="en-GB" dirty="0"/>
            </a:br>
            <a:r>
              <a:rPr lang="en-GB" dirty="0"/>
              <a:t>the known value</a:t>
            </a:r>
          </a:p>
          <a:p>
            <a:pPr lvl="1"/>
            <a:r>
              <a:rPr lang="en-GB" dirty="0"/>
              <a:t>For the error we simply code the derived formula into python using NumPy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To check if it it consistent you need to use the consistency check we covered in lecture 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D13D3-4F88-BE43-9138-E83667171F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A5997D-C640-3B46-B9D9-17AB3FE09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5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92EBC1C-9266-7F4E-8616-13CC5984350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35A9EE-BAF9-CE4C-9F02-2E25E7EAC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057" y="909903"/>
            <a:ext cx="5825206" cy="56677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3FD387-8C3B-204B-A372-51E892DAF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454" y="2561177"/>
            <a:ext cx="2577138" cy="17794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B853AF-B389-0F45-B923-59DD2BDE92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478" y="5326055"/>
            <a:ext cx="2822580" cy="7772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DD6000-AA29-1F44-93A9-9E196E958586}"/>
              </a:ext>
            </a:extLst>
          </p:cNvPr>
          <p:cNvSpPr txBox="1"/>
          <p:nvPr/>
        </p:nvSpPr>
        <p:spPr>
          <a:xfrm>
            <a:off x="3869902" y="2618851"/>
            <a:ext cx="21399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  <a:latin typeface="Open Sans Light" pitchFamily="2" charset="0"/>
              </a:rPr>
              <a:t>p = probability of being within circle</a:t>
            </a:r>
          </a:p>
          <a:p>
            <a:r>
              <a:rPr lang="en-GB" sz="1600" dirty="0">
                <a:solidFill>
                  <a:schemeClr val="accent1"/>
                </a:solidFill>
                <a:latin typeface="Open Sans Light" pitchFamily="2" charset="0"/>
              </a:rPr>
              <a:t>q = probability of being outside circle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D8611B7-4E2E-3541-B408-85A6F5AB3ED4}"/>
              </a:ext>
            </a:extLst>
          </p:cNvPr>
          <p:cNvCxnSpPr>
            <a:cxnSpLocks/>
          </p:cNvCxnSpPr>
          <p:nvPr/>
        </p:nvCxnSpPr>
        <p:spPr>
          <a:xfrm>
            <a:off x="3626592" y="3938954"/>
            <a:ext cx="2469408" cy="1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618C2F1-5D0F-C846-9869-36FE4AE5C7FE}"/>
              </a:ext>
            </a:extLst>
          </p:cNvPr>
          <p:cNvGrpSpPr/>
          <p:nvPr/>
        </p:nvGrpSpPr>
        <p:grpSpPr>
          <a:xfrm>
            <a:off x="4542058" y="4759569"/>
            <a:ext cx="1582999" cy="896487"/>
            <a:chOff x="4542058" y="4759569"/>
            <a:chExt cx="1582999" cy="896487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63D3F31-FBD1-EA4E-AEAA-B144EE68DBD6}"/>
                </a:ext>
              </a:extLst>
            </p:cNvPr>
            <p:cNvCxnSpPr>
              <a:cxnSpLocks/>
            </p:cNvCxnSpPr>
            <p:nvPr/>
          </p:nvCxnSpPr>
          <p:spPr>
            <a:xfrm>
              <a:off x="5766550" y="4759569"/>
              <a:ext cx="358507" cy="0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D55E9EA-6CE6-124D-A15E-1A89687761DF}"/>
                </a:ext>
              </a:extLst>
            </p:cNvPr>
            <p:cNvCxnSpPr>
              <a:cxnSpLocks/>
            </p:cNvCxnSpPr>
            <p:nvPr/>
          </p:nvCxnSpPr>
          <p:spPr>
            <a:xfrm>
              <a:off x="5766550" y="4759569"/>
              <a:ext cx="0" cy="896487"/>
            </a:xfrm>
            <a:prstGeom prst="straightConnector1">
              <a:avLst/>
            </a:prstGeom>
            <a:ln w="1905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48145E9-9BBC-CA4E-B394-B4F52658B8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42058" y="5656056"/>
              <a:ext cx="1224492" cy="0"/>
            </a:xfrm>
            <a:prstGeom prst="straightConnector1">
              <a:avLst/>
            </a:prstGeom>
            <a:ln w="1905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1550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6DB97-B910-BE49-BAC7-911E52857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10: Formative problem solutions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ECA14-CF71-2E4E-8B7A-4F1DDC67E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5854263" cy="5624513"/>
          </a:xfrm>
        </p:spPr>
        <p:txBody>
          <a:bodyPr/>
          <a:lstStyle/>
          <a:p>
            <a:r>
              <a:rPr lang="en-GB" dirty="0"/>
              <a:t>Exercise 4:  Fix the bug to plot the uncertainty on </a:t>
            </a:r>
            <a:r>
              <a:rPr lang="el-GR" dirty="0"/>
              <a:t>π</a:t>
            </a:r>
            <a:r>
              <a:rPr lang="en-GB" dirty="0"/>
              <a:t> versus the number of grains</a:t>
            </a:r>
          </a:p>
          <a:p>
            <a:pPr lvl="1"/>
            <a:r>
              <a:rPr lang="en-GB" dirty="0"/>
              <a:t>The issue is that the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grainArr</a:t>
            </a:r>
            <a:r>
              <a:rPr lang="en-GB" dirty="0"/>
              <a:t> contains floats, while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rng.random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()</a:t>
            </a:r>
            <a:r>
              <a:rPr lang="en-GB" dirty="0"/>
              <a:t> expects </a:t>
            </a:r>
            <a:r>
              <a:rPr lang="en-GB" dirty="0" err="1"/>
              <a:t>ints</a:t>
            </a:r>
            <a:r>
              <a:rPr lang="en-GB" dirty="0"/>
              <a:t> </a:t>
            </a:r>
            <a:r>
              <a:rPr lang="en-GB" dirty="0">
                <a:sym typeface="Wingdings" pitchFamily="2" charset="2"/>
              </a:rPr>
              <a:t> convert </a:t>
            </a:r>
          </a:p>
          <a:p>
            <a:pPr lvl="2"/>
            <a:r>
              <a:rPr lang="en-GB" dirty="0">
                <a:sym typeface="Wingdings" pitchFamily="2" charset="2"/>
              </a:rPr>
              <a:t>E.g. using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  <a:sym typeface="Wingdings" pitchFamily="2" charset="2"/>
              </a:rPr>
              <a:t>astype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sym typeface="Wingdings" pitchFamily="2" charset="2"/>
              </a:rPr>
              <a:t>(int) </a:t>
            </a:r>
            <a:r>
              <a:rPr lang="en-GB" dirty="0">
                <a:solidFill>
                  <a:schemeClr val="accent2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Wingdings" pitchFamily="2" charset="2"/>
              </a:rPr>
              <a:t>or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sym typeface="Wingdings" pitchFamily="2" charset="2"/>
              </a:rPr>
              <a:t> int()</a:t>
            </a:r>
          </a:p>
          <a:p>
            <a:pPr lvl="2"/>
            <a:endParaRPr lang="en-GB" dirty="0">
              <a:sym typeface="Wingdings" pitchFamily="2" charset="2"/>
            </a:endParaRPr>
          </a:p>
          <a:p>
            <a:pPr lvl="2"/>
            <a:endParaRPr lang="en-GB" dirty="0">
              <a:sym typeface="Wingdings" pitchFamily="2" charset="2"/>
            </a:endParaRPr>
          </a:p>
          <a:p>
            <a:pPr lvl="2"/>
            <a:endParaRPr lang="en-GB" dirty="0">
              <a:sym typeface="Wingdings" pitchFamily="2" charset="2"/>
            </a:endParaRPr>
          </a:p>
          <a:p>
            <a:pPr lvl="2"/>
            <a:endParaRPr lang="en-GB" dirty="0">
              <a:sym typeface="Wingdings" pitchFamily="2" charset="2"/>
            </a:endParaRPr>
          </a:p>
          <a:p>
            <a:pPr lvl="2"/>
            <a:endParaRPr lang="en-GB" dirty="0">
              <a:sym typeface="Wingdings" pitchFamily="2" charset="2"/>
            </a:endParaRPr>
          </a:p>
          <a:p>
            <a:pPr lvl="2"/>
            <a:endParaRPr lang="en-GB" dirty="0">
              <a:sym typeface="Wingdings" pitchFamily="2" charset="2"/>
            </a:endParaRPr>
          </a:p>
          <a:p>
            <a:pPr lvl="2"/>
            <a:endParaRPr lang="en-GB" dirty="0">
              <a:sym typeface="Wingdings" pitchFamily="2" charset="2"/>
            </a:endParaRPr>
          </a:p>
          <a:p>
            <a:pPr lvl="2"/>
            <a:endParaRPr lang="en-GB" dirty="0">
              <a:sym typeface="Wingdings" pitchFamily="2" charset="2"/>
            </a:endParaRPr>
          </a:p>
          <a:p>
            <a:pPr lvl="2"/>
            <a:endParaRPr lang="en-GB" dirty="0">
              <a:sym typeface="Wingdings" pitchFamily="2" charset="2"/>
            </a:endParaRPr>
          </a:p>
          <a:p>
            <a:pPr lvl="1"/>
            <a:r>
              <a:rPr lang="en-GB" dirty="0">
                <a:sym typeface="Wingdings" pitchFamily="2" charset="2"/>
              </a:rPr>
              <a:t>Once fixed then we see that, as we should expect </a:t>
            </a:r>
            <a:r>
              <a:rPr lang="en-GB">
                <a:sym typeface="Wingdings" pitchFamily="2" charset="2"/>
              </a:rPr>
              <a:t>from Ex2, </a:t>
            </a:r>
            <a:r>
              <a:rPr lang="en-GB" dirty="0">
                <a:sym typeface="Wingdings" pitchFamily="2" charset="2"/>
              </a:rPr>
              <a:t>the more grains we throw </a:t>
            </a:r>
            <a:br>
              <a:rPr lang="en-GB" dirty="0">
                <a:sym typeface="Wingdings" pitchFamily="2" charset="2"/>
              </a:rPr>
            </a:br>
            <a:r>
              <a:rPr lang="en-GB" dirty="0">
                <a:sym typeface="Wingdings" pitchFamily="2" charset="2"/>
              </a:rPr>
              <a:t>the better our precision on the estimate of </a:t>
            </a:r>
            <a:r>
              <a:rPr lang="el-GR" dirty="0">
                <a:sym typeface="Wingdings" pitchFamily="2" charset="2"/>
              </a:rPr>
              <a:t>π</a:t>
            </a:r>
            <a:endParaRPr lang="en-GB" dirty="0">
              <a:sym typeface="Wingdings" pitchFamily="2" charset="2"/>
            </a:endParaRPr>
          </a:p>
          <a:p>
            <a:pPr lvl="2"/>
            <a:r>
              <a:rPr lang="en-GB" dirty="0" err="1">
                <a:sym typeface="Wingdings" pitchFamily="2" charset="2"/>
              </a:rPr>
              <a:t>i.e</a:t>
            </a:r>
            <a:r>
              <a:rPr lang="en-GB" dirty="0">
                <a:sym typeface="Wingdings" pitchFamily="2" charset="2"/>
              </a:rPr>
              <a:t> smaller uncertainty</a:t>
            </a:r>
          </a:p>
          <a:p>
            <a:pPr lvl="2"/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0AF92-AFBD-6E41-B6AA-F828C639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6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3B5235D-C048-A64E-99A0-364524CF9A4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84271B-7FC2-1B43-B222-7775D3523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160" y="2583245"/>
            <a:ext cx="4851400" cy="214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8024EA-5ED9-9A4A-B197-4F7FB7778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002" y="997269"/>
            <a:ext cx="5020264" cy="56677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B8E44C6-D3B2-0442-B40A-28C94750DEBC}"/>
              </a:ext>
            </a:extLst>
          </p:cNvPr>
          <p:cNvSpPr/>
          <p:nvPr/>
        </p:nvSpPr>
        <p:spPr>
          <a:xfrm>
            <a:off x="6585735" y="1982912"/>
            <a:ext cx="1746607" cy="143839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797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6BCF6-FA06-4D4E-BC1B-65DD059F8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Lecture 10: </a:t>
            </a:r>
            <a:r>
              <a:rPr lang="en-GB" dirty="0"/>
              <a:t>Formative problem solutions (5)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10EE6-BA6E-DA47-BCFD-364067978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11750564" cy="5441949"/>
          </a:xfrm>
        </p:spPr>
        <p:txBody>
          <a:bodyPr/>
          <a:lstStyle/>
          <a:p>
            <a:r>
              <a:rPr lang="en-GB" dirty="0"/>
              <a:t>Exercise 5:  Add comments to the code, explaining each line of the for loop in particular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7E380A-1414-A440-A1F3-D4B792420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7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97D5280-BD28-D143-98BD-72F6394B1CA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26C0B1-9715-264E-B3C9-32CF67BC8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416" y="1456589"/>
            <a:ext cx="6299671" cy="523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90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93375-52A5-BF49-886C-F2294BD87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Moving beyond </a:t>
            </a:r>
            <a:r>
              <a:rPr lang="en-GB" dirty="0" err="1"/>
              <a:t>Jupyter</a:t>
            </a:r>
            <a:r>
              <a:rPr lang="en-GB" dirty="0"/>
              <a:t> notebooks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4025F-B317-2C4D-8C57-3E7836542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11750565" cy="563799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During the course, we have been writing our Python code exclusively in </a:t>
            </a:r>
            <a:r>
              <a:rPr lang="en-GB" dirty="0" err="1"/>
              <a:t>Jupyter</a:t>
            </a:r>
            <a:r>
              <a:rPr lang="en-GB" dirty="0"/>
              <a:t> notebooks</a:t>
            </a:r>
          </a:p>
          <a:p>
            <a:pPr lvl="1"/>
            <a:r>
              <a:rPr lang="en-GB" dirty="0"/>
              <a:t>Which are a great resource for learning + developing code interactively and disseminating the results</a:t>
            </a:r>
          </a:p>
          <a:p>
            <a:pPr lvl="1"/>
            <a:endParaRPr lang="en-GB" dirty="0"/>
          </a:p>
          <a:p>
            <a:r>
              <a:rPr lang="en-GB" dirty="0"/>
              <a:t>However, they also have some disadvantages, especially for writing longer programs </a:t>
            </a:r>
          </a:p>
          <a:p>
            <a:pPr lvl="1"/>
            <a:r>
              <a:rPr lang="en-GB" dirty="0"/>
              <a:t>Large notebooks can be messy and are slow to both open and run</a:t>
            </a:r>
          </a:p>
          <a:p>
            <a:pPr lvl="1"/>
            <a:r>
              <a:rPr lang="en-GB" dirty="0"/>
              <a:t>There is a large potential for conflicts between piece of code e.g. overwriting names</a:t>
            </a:r>
          </a:p>
          <a:p>
            <a:pPr lvl="1"/>
            <a:r>
              <a:rPr lang="en-GB" dirty="0"/>
              <a:t>You often need to run all the cells and the results may depend on the order in which they’re run </a:t>
            </a:r>
          </a:p>
          <a:p>
            <a:pPr lvl="1"/>
            <a:r>
              <a:rPr lang="en-GB" dirty="0"/>
              <a:t>If you want to reuse code elsewhere you have to copy-and-paste it into a new notebook</a:t>
            </a:r>
          </a:p>
          <a:p>
            <a:pPr lvl="1"/>
            <a:endParaRPr lang="en-GB" dirty="0"/>
          </a:p>
          <a:p>
            <a:r>
              <a:rPr lang="en-GB" dirty="0"/>
              <a:t>As you write more complex problems you will want to split things up into modular chunks</a:t>
            </a:r>
          </a:p>
          <a:p>
            <a:pPr lvl="1"/>
            <a:r>
              <a:rPr lang="en-GB" dirty="0"/>
              <a:t>Each of which does a specific task, allowing you to focus on the problem at hand </a:t>
            </a:r>
          </a:p>
          <a:p>
            <a:pPr lvl="1"/>
            <a:endParaRPr lang="en-GB" dirty="0"/>
          </a:p>
          <a:p>
            <a:r>
              <a:rPr lang="en-GB" dirty="0"/>
              <a:t>Also, going forward, you will increasingly want to reuse code you have developed </a:t>
            </a:r>
          </a:p>
          <a:p>
            <a:pPr lvl="1"/>
            <a:r>
              <a:rPr lang="en-GB" dirty="0"/>
              <a:t>Both code from within PHYS105 (e.g. fitting code) and also future courses </a:t>
            </a:r>
          </a:p>
          <a:p>
            <a:pPr lvl="1"/>
            <a:endParaRPr lang="en-GB" dirty="0"/>
          </a:p>
          <a:p>
            <a:r>
              <a:rPr lang="en-GB" dirty="0"/>
              <a:t>This doesn’t mean we need to give up on </a:t>
            </a:r>
            <a:r>
              <a:rPr lang="en-GB" dirty="0" err="1"/>
              <a:t>Jupyter</a:t>
            </a:r>
            <a:r>
              <a:rPr lang="en-GB" dirty="0"/>
              <a:t> notebooks entirely</a:t>
            </a:r>
          </a:p>
          <a:p>
            <a:pPr lvl="1"/>
            <a:r>
              <a:rPr lang="en-GB" dirty="0"/>
              <a:t>We can have the best of both worlds by moving reusable pieces of code into </a:t>
            </a:r>
            <a:r>
              <a:rPr lang="en-GB" b="1" dirty="0"/>
              <a:t>modules</a:t>
            </a:r>
          </a:p>
          <a:p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8A6AB-1740-DB41-B78F-114116B6A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8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6C194E1-87FC-2840-ADB0-B7F93096FB3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884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93375-52A5-BF49-886C-F2294BD87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Python 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4025F-B317-2C4D-8C57-3E7836542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684885"/>
          </a:xfrm>
        </p:spPr>
        <p:txBody>
          <a:bodyPr/>
          <a:lstStyle/>
          <a:p>
            <a:r>
              <a:rPr lang="en-GB" dirty="0"/>
              <a:t>Python allows us to write programs in a modular way by separating code into modules</a:t>
            </a:r>
          </a:p>
          <a:p>
            <a:pPr lvl="1"/>
            <a:endParaRPr lang="en-GB" dirty="0"/>
          </a:p>
          <a:p>
            <a:r>
              <a:rPr lang="en-GB" dirty="0"/>
              <a:t>This module approach has several advantages  </a:t>
            </a:r>
          </a:p>
          <a:p>
            <a:pPr lvl="1"/>
            <a:r>
              <a:rPr lang="en-GB" b="1" dirty="0"/>
              <a:t>Simplicity</a:t>
            </a:r>
            <a:r>
              <a:rPr lang="en-GB" dirty="0"/>
              <a:t>: a module can focus on a particular </a:t>
            </a:r>
            <a:br>
              <a:rPr lang="en-GB" dirty="0"/>
            </a:br>
            <a:r>
              <a:rPr lang="en-GB" dirty="0"/>
              <a:t>problem or a small portion of a larger problem</a:t>
            </a:r>
          </a:p>
          <a:p>
            <a:pPr lvl="1"/>
            <a:r>
              <a:rPr lang="en-GB" b="1" dirty="0"/>
              <a:t>Maintainability</a:t>
            </a:r>
            <a:r>
              <a:rPr lang="en-GB" dirty="0"/>
              <a:t>: smaller chunks are easier to </a:t>
            </a:r>
            <a:br>
              <a:rPr lang="en-GB" dirty="0"/>
            </a:br>
            <a:r>
              <a:rPr lang="en-GB" dirty="0"/>
              <a:t>maintain and reduce the possibility of conflicts</a:t>
            </a:r>
          </a:p>
          <a:p>
            <a:pPr lvl="1"/>
            <a:r>
              <a:rPr lang="en-GB" b="1" dirty="0"/>
              <a:t>Reusability</a:t>
            </a:r>
            <a:r>
              <a:rPr lang="en-GB" dirty="0"/>
              <a:t>: the code we have written can be </a:t>
            </a:r>
            <a:br>
              <a:rPr lang="en-GB" dirty="0"/>
            </a:br>
            <a:r>
              <a:rPr lang="en-GB" dirty="0"/>
              <a:t>reused in many notebooks without duplicating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You have already used many Python modules</a:t>
            </a:r>
          </a:p>
          <a:p>
            <a:pPr lvl="1"/>
            <a:r>
              <a:rPr lang="en-GB" dirty="0"/>
              <a:t>Built-in modules e.g.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math</a:t>
            </a:r>
          </a:p>
          <a:p>
            <a:pPr lvl="1"/>
            <a:r>
              <a:rPr lang="en-GB" dirty="0"/>
              <a:t>Third-part modules </a:t>
            </a:r>
            <a:r>
              <a:rPr lang="en-GB" dirty="0" err="1"/>
              <a:t>e.g</a:t>
            </a:r>
            <a:r>
              <a:rPr lang="en-GB" dirty="0"/>
              <a:t> 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numpy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,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scipy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  <a:p>
            <a:pPr lvl="1"/>
            <a:r>
              <a:rPr lang="en-GB" dirty="0"/>
              <a:t>Modules I wrote e.g.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LabModule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  <a:p>
            <a:pPr lvl="1"/>
            <a:endParaRPr lang="en-GB" dirty="0"/>
          </a:p>
          <a:p>
            <a:r>
              <a:rPr lang="en-GB" dirty="0"/>
              <a:t>Will now see how you can write your own modules</a:t>
            </a:r>
          </a:p>
          <a:p>
            <a:pPr lvl="1"/>
            <a:r>
              <a:rPr lang="en-GB" dirty="0"/>
              <a:t>That you can add to and reuse in the future</a:t>
            </a:r>
          </a:p>
          <a:p>
            <a:endParaRPr lang="en-GB" dirty="0"/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8A6AB-1740-DB41-B78F-114116B6A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9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64AEAA7-BCFA-0747-A704-4C03F40674E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862085-DBDB-8E4A-9D95-D76571958096}"/>
              </a:ext>
            </a:extLst>
          </p:cNvPr>
          <p:cNvGrpSpPr/>
          <p:nvPr/>
        </p:nvGrpSpPr>
        <p:grpSpPr>
          <a:xfrm>
            <a:off x="6689539" y="1399186"/>
            <a:ext cx="1712285" cy="1712285"/>
            <a:chOff x="6959597" y="1772882"/>
            <a:chExt cx="1883514" cy="188351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0E8CA71-F207-6F4C-ABAE-FE2E3AEFD235}"/>
                </a:ext>
              </a:extLst>
            </p:cNvPr>
            <p:cNvGrpSpPr/>
            <p:nvPr/>
          </p:nvGrpSpPr>
          <p:grpSpPr>
            <a:xfrm>
              <a:off x="6959597" y="1772882"/>
              <a:ext cx="1883514" cy="1883514"/>
              <a:chOff x="6959597" y="1772882"/>
              <a:chExt cx="1883514" cy="1883514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7E95B06-2E39-C14B-9AAC-924CA26D53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59597" y="1772882"/>
                <a:ext cx="1883514" cy="1883514"/>
              </a:xfrm>
              <a:prstGeom prst="rect">
                <a:avLst/>
              </a:prstGeom>
              <a:scene3d>
                <a:camera prst="orthographicFront">
                  <a:rot lat="600000" lon="0" rev="0"/>
                </a:camera>
                <a:lightRig rig="threePt" dir="t"/>
              </a:scene3d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BE238E7-FA94-0D4C-AD42-E6AE58EE3B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22934" y="2044535"/>
                <a:ext cx="777713" cy="228600"/>
              </a:xfrm>
              <a:prstGeom prst="rect">
                <a:avLst/>
              </a:prstGeom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3A7947-79DA-5746-B057-651BAD3146B8}"/>
                </a:ext>
              </a:extLst>
            </p:cNvPr>
            <p:cNvSpPr txBox="1"/>
            <p:nvPr/>
          </p:nvSpPr>
          <p:spPr>
            <a:xfrm>
              <a:off x="7302911" y="1925768"/>
              <a:ext cx="857319" cy="37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accent1"/>
                  </a:solidFill>
                  <a:latin typeface="Open Sans Light" pitchFamily="2" charset="0"/>
                </a:rPr>
                <a:t>Fitting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862B8BD-CCE3-9C40-98F6-84A5468BD621}"/>
              </a:ext>
            </a:extLst>
          </p:cNvPr>
          <p:cNvGrpSpPr/>
          <p:nvPr/>
        </p:nvGrpSpPr>
        <p:grpSpPr>
          <a:xfrm>
            <a:off x="10360585" y="1478287"/>
            <a:ext cx="1712285" cy="1712285"/>
            <a:chOff x="6959597" y="1772882"/>
            <a:chExt cx="1883514" cy="188351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A33EB15-D265-5447-9FDA-10FE8F80B641}"/>
                </a:ext>
              </a:extLst>
            </p:cNvPr>
            <p:cNvGrpSpPr/>
            <p:nvPr/>
          </p:nvGrpSpPr>
          <p:grpSpPr>
            <a:xfrm>
              <a:off x="6959597" y="1772882"/>
              <a:ext cx="1883514" cy="1883514"/>
              <a:chOff x="6959597" y="1772882"/>
              <a:chExt cx="1883514" cy="1883514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1C760089-4556-8544-8052-C91C179DF5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59597" y="1772882"/>
                <a:ext cx="1883514" cy="1883514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065330E9-1C8C-624E-B7E1-3982888BC2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22934" y="2044535"/>
                <a:ext cx="777713" cy="22860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2D1C4C-964F-BB4A-964D-DA6EFEBC409D}"/>
                </a:ext>
              </a:extLst>
            </p:cNvPr>
            <p:cNvSpPr txBox="1"/>
            <p:nvPr/>
          </p:nvSpPr>
          <p:spPr>
            <a:xfrm>
              <a:off x="7302911" y="1925768"/>
              <a:ext cx="1012490" cy="37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accent1"/>
                  </a:solidFill>
                  <a:latin typeface="Open Sans Light" pitchFamily="2" charset="0"/>
                </a:rPr>
                <a:t>Plotting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DD8C519-2FD6-6247-A11E-66B4C94CF06D}"/>
              </a:ext>
            </a:extLst>
          </p:cNvPr>
          <p:cNvGrpSpPr/>
          <p:nvPr/>
        </p:nvGrpSpPr>
        <p:grpSpPr>
          <a:xfrm>
            <a:off x="6718433" y="4718253"/>
            <a:ext cx="1712285" cy="1712285"/>
            <a:chOff x="6959597" y="1772882"/>
            <a:chExt cx="1883514" cy="188351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8560F12-765C-3C4A-9052-6F1AF643A110}"/>
                </a:ext>
              </a:extLst>
            </p:cNvPr>
            <p:cNvGrpSpPr/>
            <p:nvPr/>
          </p:nvGrpSpPr>
          <p:grpSpPr>
            <a:xfrm>
              <a:off x="6959597" y="1772882"/>
              <a:ext cx="1883514" cy="1883514"/>
              <a:chOff x="6959597" y="1772882"/>
              <a:chExt cx="1883514" cy="1883514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BD581C8D-9460-E044-ADBB-3EB310D2F6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59597" y="1772882"/>
                <a:ext cx="1883514" cy="1883514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A995826-4512-2F46-A0B9-BF32DCE390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22934" y="2044535"/>
                <a:ext cx="777713" cy="22860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97FCFDA-46B6-9947-AC78-F45C558B93CB}"/>
                </a:ext>
              </a:extLst>
            </p:cNvPr>
            <p:cNvSpPr txBox="1"/>
            <p:nvPr/>
          </p:nvSpPr>
          <p:spPr>
            <a:xfrm>
              <a:off x="7208253" y="1903803"/>
              <a:ext cx="1285801" cy="37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accent1"/>
                  </a:solidFill>
                  <a:latin typeface="Open Sans Light" pitchFamily="2" charset="0"/>
                </a:rPr>
                <a:t>Numerical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73E7DAE6-21B8-4941-9DFA-4280BF85F4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4564" y="3008537"/>
            <a:ext cx="1525744" cy="198651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714DF171-C93A-0541-A265-9C5980F6BF71}"/>
              </a:ext>
            </a:extLst>
          </p:cNvPr>
          <p:cNvGrpSpPr/>
          <p:nvPr/>
        </p:nvGrpSpPr>
        <p:grpSpPr>
          <a:xfrm>
            <a:off x="10394101" y="4827741"/>
            <a:ext cx="1712285" cy="1712285"/>
            <a:chOff x="6959597" y="1772882"/>
            <a:chExt cx="1883514" cy="188351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374D643-10EC-F640-A3A8-B9D6954FC4EB}"/>
                </a:ext>
              </a:extLst>
            </p:cNvPr>
            <p:cNvGrpSpPr/>
            <p:nvPr/>
          </p:nvGrpSpPr>
          <p:grpSpPr>
            <a:xfrm>
              <a:off x="6959597" y="1772882"/>
              <a:ext cx="1883514" cy="1883514"/>
              <a:chOff x="6959597" y="1772882"/>
              <a:chExt cx="1883514" cy="1883514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75850AE2-E119-DE4A-9D76-A9E3D4B777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59597" y="1772882"/>
                <a:ext cx="1883514" cy="1883514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B0C99410-1B41-BD46-8DD2-C2F6D917BB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22934" y="2044535"/>
                <a:ext cx="777713" cy="228600"/>
              </a:xfrm>
              <a:prstGeom prst="rect">
                <a:avLst/>
              </a:prstGeom>
            </p:spPr>
          </p:pic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46A958B-E357-1844-8670-90A1EBC635C5}"/>
                </a:ext>
              </a:extLst>
            </p:cNvPr>
            <p:cNvSpPr txBox="1"/>
            <p:nvPr/>
          </p:nvSpPr>
          <p:spPr>
            <a:xfrm>
              <a:off x="7290314" y="1915526"/>
              <a:ext cx="1060098" cy="37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accent1"/>
                  </a:solidFill>
                  <a:latin typeface="Open Sans Light" pitchFamily="2" charset="0"/>
                </a:rPr>
                <a:t>Another</a:t>
              </a:r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26E8A48-BADA-404E-8750-D2987E85F433}"/>
              </a:ext>
            </a:extLst>
          </p:cNvPr>
          <p:cNvCxnSpPr>
            <a:cxnSpLocks/>
          </p:cNvCxnSpPr>
          <p:nvPr/>
        </p:nvCxnSpPr>
        <p:spPr>
          <a:xfrm flipV="1">
            <a:off x="8177957" y="4544826"/>
            <a:ext cx="338374" cy="346853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DCFA406-7976-2048-9B45-9F4783D7A852}"/>
              </a:ext>
            </a:extLst>
          </p:cNvPr>
          <p:cNvCxnSpPr>
            <a:cxnSpLocks/>
          </p:cNvCxnSpPr>
          <p:nvPr/>
        </p:nvCxnSpPr>
        <p:spPr>
          <a:xfrm flipH="1" flipV="1">
            <a:off x="10255868" y="4544825"/>
            <a:ext cx="338374" cy="346853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9CE7E5F-DE56-E048-AC63-43F23F605286}"/>
              </a:ext>
            </a:extLst>
          </p:cNvPr>
          <p:cNvCxnSpPr>
            <a:cxnSpLocks/>
          </p:cNvCxnSpPr>
          <p:nvPr/>
        </p:nvCxnSpPr>
        <p:spPr>
          <a:xfrm>
            <a:off x="8177957" y="3075707"/>
            <a:ext cx="338374" cy="346853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4F56A05-2219-664E-B588-F3EE3F70BAB1}"/>
              </a:ext>
            </a:extLst>
          </p:cNvPr>
          <p:cNvCxnSpPr>
            <a:cxnSpLocks/>
          </p:cNvCxnSpPr>
          <p:nvPr/>
        </p:nvCxnSpPr>
        <p:spPr>
          <a:xfrm flipH="1">
            <a:off x="10255868" y="3075706"/>
            <a:ext cx="338374" cy="346853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3AE3F2D-C150-B74E-8699-F0E9D5E34540}"/>
              </a:ext>
            </a:extLst>
          </p:cNvPr>
          <p:cNvSpPr txBox="1"/>
          <p:nvPr/>
        </p:nvSpPr>
        <p:spPr>
          <a:xfrm rot="18858004">
            <a:off x="7822631" y="4419905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  <a:latin typeface="Courier New" panose="02070309020205020404" pitchFamily="49" charset="0"/>
              </a:rPr>
              <a:t>import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BD54E8-3DD6-4240-A794-0E797F3E2FF0}"/>
              </a:ext>
            </a:extLst>
          </p:cNvPr>
          <p:cNvSpPr txBox="1"/>
          <p:nvPr/>
        </p:nvSpPr>
        <p:spPr>
          <a:xfrm rot="18858004">
            <a:off x="10139987" y="3184356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  <a:latin typeface="Courier New" panose="02070309020205020404" pitchFamily="49" charset="0"/>
              </a:rPr>
              <a:t>import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07D898-B4B9-4444-885D-50A63BEC4401}"/>
              </a:ext>
            </a:extLst>
          </p:cNvPr>
          <p:cNvSpPr txBox="1"/>
          <p:nvPr/>
        </p:nvSpPr>
        <p:spPr>
          <a:xfrm rot="2741996" flipH="1">
            <a:off x="10162336" y="4472348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  <a:latin typeface="Courier New" panose="02070309020205020404" pitchFamily="49" charset="0"/>
              </a:rPr>
              <a:t>import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0DD0FB-74D6-6244-A12A-68FF5C821482}"/>
              </a:ext>
            </a:extLst>
          </p:cNvPr>
          <p:cNvSpPr txBox="1"/>
          <p:nvPr/>
        </p:nvSpPr>
        <p:spPr>
          <a:xfrm rot="2741996" flipH="1">
            <a:off x="7871638" y="3220313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  <a:latin typeface="Courier New" panose="02070309020205020404" pitchFamily="49" charset="0"/>
              </a:rPr>
              <a:t>import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425824"/>
      </p:ext>
    </p:extLst>
  </p:cSld>
  <p:clrMapOvr>
    <a:masterClrMapping/>
  </p:clrMapOvr>
</p:sld>
</file>

<file path=ppt/theme/theme1.xml><?xml version="1.0" encoding="utf-8"?>
<a:theme xmlns:a="http://schemas.openxmlformats.org/drawingml/2006/main" name="Liverpool">
  <a:themeElements>
    <a:clrScheme name="#CD844F">
      <a:dk1>
        <a:srgbClr val="1D2978"/>
      </a:dk1>
      <a:lt1>
        <a:srgbClr val="FEFFFF"/>
      </a:lt1>
      <a:dk2>
        <a:srgbClr val="1C2977"/>
      </a:dk2>
      <a:lt2>
        <a:srgbClr val="FEFFFF"/>
      </a:lt2>
      <a:accent1>
        <a:srgbClr val="000000"/>
      </a:accent1>
      <a:accent2>
        <a:srgbClr val="707070"/>
      </a:accent2>
      <a:accent3>
        <a:srgbClr val="B5B5B5"/>
      </a:accent3>
      <a:accent4>
        <a:srgbClr val="C99B22"/>
      </a:accent4>
      <a:accent5>
        <a:srgbClr val="5DBE5D"/>
      </a:accent5>
      <a:accent6>
        <a:srgbClr val="36BDBD"/>
      </a:accent6>
      <a:hlink>
        <a:srgbClr val="5656D7"/>
      </a:hlink>
      <a:folHlink>
        <a:srgbClr val="D351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verpool" id="{253F74D8-802C-424D-A26A-EE1138226944}" vid="{98010D8F-45CC-4143-8078-60834F0A2D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Liverpool</Template>
  <TotalTime>99686</TotalTime>
  <Words>2483</Words>
  <Application>Microsoft Macintosh PowerPoint</Application>
  <PresentationFormat>Widescreen</PresentationFormat>
  <Paragraphs>416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Courier New</vt:lpstr>
      <vt:lpstr>Open Sans Light</vt:lpstr>
      <vt:lpstr>Arial</vt:lpstr>
      <vt:lpstr>Wingdings</vt:lpstr>
      <vt:lpstr>Liverpool</vt:lpstr>
      <vt:lpstr>Introduction to Computational Physics (PHYS105)</vt:lpstr>
      <vt:lpstr>Lecture 10: Recap</vt:lpstr>
      <vt:lpstr>Lecture 10: Formative problem solutions</vt:lpstr>
      <vt:lpstr>Lecture 10: Formative problem solutions (2)</vt:lpstr>
      <vt:lpstr>Lecture 10: Formative problem solutions (3)</vt:lpstr>
      <vt:lpstr>Lecture 10: Formative problem solutions (4)</vt:lpstr>
      <vt:lpstr>Lecture 10: Formative problem solutions (5)</vt:lpstr>
      <vt:lpstr>Moving beyond Jupyter notebooks</vt:lpstr>
      <vt:lpstr>Python modules</vt:lpstr>
      <vt:lpstr>Creating your own module</vt:lpstr>
      <vt:lpstr>Finding the module</vt:lpstr>
      <vt:lpstr>Finding the module</vt:lpstr>
      <vt:lpstr>Reminder of fitting  </vt:lpstr>
      <vt:lpstr>Fitting procedure steps</vt:lpstr>
      <vt:lpstr>Fitting procedure steps</vt:lpstr>
      <vt:lpstr>Fitting procedure steps</vt:lpstr>
      <vt:lpstr>Fitting procedure steps</vt:lpstr>
      <vt:lpstr>Fitting procedure steps</vt:lpstr>
      <vt:lpstr>Fitting procedure steps</vt:lpstr>
      <vt:lpstr>Fitting procedure steps</vt:lpstr>
      <vt:lpstr>Fitting procedure steps</vt:lpstr>
      <vt:lpstr>Extending fitting </vt:lpstr>
      <vt:lpstr>Polynomial fit 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Computational Physics (PHYS105)</dc:title>
  <dc:creator>Gwilliam, Carl</dc:creator>
  <cp:lastModifiedBy>Gwilliam, Carl</cp:lastModifiedBy>
  <cp:revision>1605</cp:revision>
  <cp:lastPrinted>2024-12-09T07:32:20Z</cp:lastPrinted>
  <dcterms:created xsi:type="dcterms:W3CDTF">2021-08-06T12:08:06Z</dcterms:created>
  <dcterms:modified xsi:type="dcterms:W3CDTF">2025-12-07T18:12:29Z</dcterms:modified>
</cp:coreProperties>
</file>