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1" r:id="rId1"/>
  </p:sldMasterIdLst>
  <p:notesMasterIdLst>
    <p:notesMasterId r:id="rId20"/>
  </p:notesMasterIdLst>
  <p:sldIdLst>
    <p:sldId id="260" r:id="rId2"/>
    <p:sldId id="342" r:id="rId3"/>
    <p:sldId id="343" r:id="rId4"/>
    <p:sldId id="369" r:id="rId5"/>
    <p:sldId id="345" r:id="rId6"/>
    <p:sldId id="355" r:id="rId7"/>
    <p:sldId id="356" r:id="rId8"/>
    <p:sldId id="357" r:id="rId9"/>
    <p:sldId id="358" r:id="rId10"/>
    <p:sldId id="359" r:id="rId11"/>
    <p:sldId id="349" r:id="rId12"/>
    <p:sldId id="351" r:id="rId13"/>
    <p:sldId id="362" r:id="rId14"/>
    <p:sldId id="363" r:id="rId15"/>
    <p:sldId id="364" r:id="rId16"/>
    <p:sldId id="366" r:id="rId17"/>
    <p:sldId id="368" r:id="rId18"/>
    <p:sldId id="347" r:id="rId19"/>
  </p:sldIdLst>
  <p:sldSz cx="12192000" cy="6858000"/>
  <p:notesSz cx="6858000" cy="9144000"/>
  <p:embeddedFontLst>
    <p:embeddedFont>
      <p:font typeface="Open Sans Light"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8DA"/>
    <a:srgbClr val="941651"/>
    <a:srgbClr val="046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8"/>
    <p:restoredTop sz="57514"/>
  </p:normalViewPr>
  <p:slideViewPr>
    <p:cSldViewPr snapToGrid="0" snapToObjects="1">
      <p:cViewPr varScale="1">
        <p:scale>
          <a:sx n="86" d="100"/>
          <a:sy n="86" d="100"/>
        </p:scale>
        <p:origin x="3712" y="200"/>
      </p:cViewPr>
      <p:guideLst/>
    </p:cSldViewPr>
  </p:slideViewPr>
  <p:notesTextViewPr>
    <p:cViewPr>
      <p:scale>
        <a:sx n="1" d="1"/>
        <a:sy n="1" d="1"/>
      </p:scale>
      <p:origin x="0" y="0"/>
    </p:cViewPr>
  </p:notesTextViewPr>
  <p:notesViewPr>
    <p:cSldViewPr snapToGrid="0" snapToObjects="1">
      <p:cViewPr varScale="1">
        <p:scale>
          <a:sx n="118" d="100"/>
          <a:sy n="118" d="100"/>
        </p:scale>
        <p:origin x="516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Light"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Light" pitchFamily="2" charset="0"/>
              </a:defRPr>
            </a:lvl1pPr>
          </a:lstStyle>
          <a:p>
            <a:fld id="{5E87F2A4-FFB4-5647-B07A-1AD7F0F160EB}" type="datetimeFigureOut">
              <a:rPr lang="en-GB" smtClean="0"/>
              <a:pPr/>
              <a:t>26/11/2025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itchFamily="2" charset="0"/>
              </a:defRPr>
            </a:lvl1pPr>
          </a:lstStyle>
          <a:p>
            <a:fld id="{CB743E82-51D4-4F4E-9D5A-25B1F93D6F09}" type="slidenum">
              <a:rPr lang="en-GB" smtClean="0"/>
              <a:pPr/>
              <a:t>‹#›</a:t>
            </a:fld>
            <a:endParaRPr lang="en-GB" dirty="0"/>
          </a:p>
        </p:txBody>
      </p:sp>
    </p:spTree>
    <p:extLst>
      <p:ext uri="{BB962C8B-B14F-4D97-AF65-F5344CB8AC3E}">
        <p14:creationId xmlns:p14="http://schemas.microsoft.com/office/powerpoint/2010/main" val="25237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Light" pitchFamily="2" charset="0"/>
        <a:ea typeface="+mn-ea"/>
        <a:cs typeface="+mn-cs"/>
      </a:defRPr>
    </a:lvl1pPr>
    <a:lvl2pPr marL="457200" algn="l" defTabSz="914400" rtl="0" eaLnBrk="1" latinLnBrk="0" hangingPunct="1">
      <a:defRPr sz="1200" b="0" i="0" kern="1200">
        <a:solidFill>
          <a:schemeClr val="tx1"/>
        </a:solidFill>
        <a:latin typeface="Open Sans Light" pitchFamily="2" charset="0"/>
        <a:ea typeface="+mn-ea"/>
        <a:cs typeface="+mn-cs"/>
      </a:defRPr>
    </a:lvl2pPr>
    <a:lvl3pPr marL="914400" algn="l" defTabSz="914400" rtl="0" eaLnBrk="1" latinLnBrk="0" hangingPunct="1">
      <a:defRPr sz="1200" b="0" i="0" kern="1200">
        <a:solidFill>
          <a:schemeClr val="tx1"/>
        </a:solidFill>
        <a:latin typeface="Open Sans Light" pitchFamily="2" charset="0"/>
        <a:ea typeface="+mn-ea"/>
        <a:cs typeface="+mn-cs"/>
      </a:defRPr>
    </a:lvl3pPr>
    <a:lvl4pPr marL="1371600" algn="l" defTabSz="914400" rtl="0" eaLnBrk="1" latinLnBrk="0" hangingPunct="1">
      <a:defRPr sz="1200" b="0" i="0" kern="1200">
        <a:solidFill>
          <a:schemeClr val="tx1"/>
        </a:solidFill>
        <a:latin typeface="Open Sans Light" pitchFamily="2" charset="0"/>
        <a:ea typeface="+mn-ea"/>
        <a:cs typeface="+mn-cs"/>
      </a:defRPr>
    </a:lvl4pPr>
    <a:lvl5pPr marL="1828800" algn="l" defTabSz="914400" rtl="0" eaLnBrk="1" latinLnBrk="0" hangingPunct="1">
      <a:defRPr sz="1200" b="0" i="0" kern="1200">
        <a:solidFill>
          <a:schemeClr val="tx1"/>
        </a:solidFill>
        <a:latin typeface="Open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RECORD + attendance code !!</a:t>
            </a:r>
          </a:p>
          <a:p>
            <a:pPr marL="171450" indent="-171450">
              <a:buFont typeface="Arial" panose="020B0604020202020204" pitchFamily="34" charset="0"/>
              <a:buChar char="•"/>
            </a:pPr>
            <a:r>
              <a:rPr lang="en-GB" sz="1600" b="0" dirty="0"/>
              <a:t>Morning  everyone</a:t>
            </a:r>
          </a:p>
          <a:p>
            <a:pPr marL="628650" lvl="1" indent="-171450">
              <a:buFont typeface="Arial" panose="020B0604020202020204" pitchFamily="34" charset="0"/>
              <a:buChar char="•"/>
            </a:pPr>
            <a:r>
              <a:rPr lang="en-GB" sz="1600" b="0" dirty="0"/>
              <a:t>Please register your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This week we are going to look at a new type of numeric technique known as Monte Carlo methods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As always, please feel free to interrupt with questions</a:t>
            </a:r>
            <a:endParaRPr lang="en-GB" sz="1600"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a:t>
            </a:fld>
            <a:endParaRPr lang="en-GB" dirty="0"/>
          </a:p>
        </p:txBody>
      </p:sp>
    </p:spTree>
    <p:extLst>
      <p:ext uri="{BB962C8B-B14F-4D97-AF65-F5344CB8AC3E}">
        <p14:creationId xmlns:p14="http://schemas.microsoft.com/office/powerpoint/2010/main" val="757835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If we generate a large enough set of random numbers, for example 10k here (point), and plot the result, we can see that they are indeed uniformly spread between 0 and 1</a:t>
            </a:r>
          </a:p>
          <a:p>
            <a:pPr marL="628650" lvl="1" indent="-171450">
              <a:buFont typeface="Arial" panose="020B0604020202020204" pitchFamily="34" charset="0"/>
              <a:buChar char="•"/>
            </a:pPr>
            <a:r>
              <a:rPr lang="en-GB" sz="1600" b="0" dirty="0"/>
              <a:t>You will investigate this more in the notebook</a:t>
            </a:r>
          </a:p>
          <a:p>
            <a:pPr marL="171450" lvl="0" indent="-171450">
              <a:buFont typeface="Arial" panose="020B0604020202020204" pitchFamily="34" charset="0"/>
              <a:buChar char="•"/>
            </a:pPr>
            <a:r>
              <a:rPr lang="en-GB" sz="1600" b="1" dirty="0"/>
              <a:t>Any questions on the notion of random numbers?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10</a:t>
            </a:fld>
            <a:endParaRPr lang="en-GB"/>
          </a:p>
        </p:txBody>
      </p:sp>
    </p:spTree>
    <p:extLst>
      <p:ext uri="{BB962C8B-B14F-4D97-AF65-F5344CB8AC3E}">
        <p14:creationId xmlns:p14="http://schemas.microsoft.com/office/powerpoint/2010/main" val="269033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1" dirty="0"/>
              <a:t>In addition to being able to produce random numbers uniformly, we can generate them following several other distributions</a:t>
            </a:r>
          </a:p>
          <a:p>
            <a:pPr marL="628650" lvl="1" indent="-171450">
              <a:buFont typeface="Arial" panose="020B0604020202020204" pitchFamily="34" charset="0"/>
              <a:buChar char="•"/>
            </a:pPr>
            <a:r>
              <a:rPr lang="en-GB" sz="1400" b="1" dirty="0"/>
              <a:t>We will look at a couple of these that are particularly useful for modelling physics problems and which you saw in your PHYS106 lectures</a:t>
            </a:r>
          </a:p>
          <a:p>
            <a:pPr marL="171450" lvl="0" indent="-171450">
              <a:buFont typeface="Arial" panose="020B0604020202020204" pitchFamily="34" charset="0"/>
              <a:buChar char="•"/>
            </a:pPr>
            <a:r>
              <a:rPr lang="en-GB" sz="1400" dirty="0"/>
              <a:t>The first of these is the Poisson distribution, which .... given number of DISCRETE events, occur over a given internal in time or space</a:t>
            </a:r>
          </a:p>
          <a:p>
            <a:pPr marL="171450" lvl="0" indent="-171450">
              <a:buFont typeface="Arial" panose="020B0604020202020204" pitchFamily="34" charset="0"/>
              <a:buChar char="•"/>
            </a:pPr>
            <a:r>
              <a:rPr lang="en-GB" sz="1400" b="1" dirty="0"/>
              <a:t>This can be used to model, for example, the… (read examples)</a:t>
            </a:r>
          </a:p>
          <a:p>
            <a:pPr marL="171450" lvl="0" indent="-171450">
              <a:buFont typeface="Arial" panose="020B0604020202020204" pitchFamily="34" charset="0"/>
              <a:buChar char="•"/>
            </a:pPr>
            <a:r>
              <a:rPr lang="en-GB" sz="1400" b="1" dirty="0"/>
              <a:t>Assuming … interval, given we know the mean rate (lambda) which is constant, is given by this formula:</a:t>
            </a:r>
          </a:p>
          <a:p>
            <a:pPr marL="628650" lvl="1" indent="-171450">
              <a:buFont typeface="Arial" panose="020B0604020202020204" pitchFamily="34" charset="0"/>
              <a:buChar char="•"/>
            </a:pPr>
            <a:r>
              <a:rPr lang="en-GB" sz="1400" b="1" dirty="0"/>
              <a:t>The exponential of minus the mean (lambda) times the mean raised to the power of the number of events we are interested in (x), divided by the factorial of the number of events</a:t>
            </a:r>
          </a:p>
          <a:p>
            <a:pPr marL="628650" lvl="1" indent="-171450">
              <a:buFont typeface="Arial" panose="020B0604020202020204" pitchFamily="34" charset="0"/>
              <a:buChar char="•"/>
            </a:pPr>
            <a:r>
              <a:rPr lang="en-GB" sz="1400" b="1" dirty="0"/>
              <a:t>You will have seen this in the stats lectures and also </a:t>
            </a:r>
            <a:r>
              <a:rPr lang="en-GB" sz="1400" b="1" dirty="0" err="1"/>
              <a:t>e.g</a:t>
            </a:r>
            <a:r>
              <a:rPr lang="en-GB" sz="1400" b="1" dirty="0"/>
              <a:t> the radiation experiment if you have done that</a:t>
            </a:r>
          </a:p>
          <a:p>
            <a:pPr marL="628650" lvl="1" indent="-171450">
              <a:buFont typeface="Arial" panose="020B0604020202020204" pitchFamily="34" charset="0"/>
              <a:buChar char="•"/>
            </a:pPr>
            <a:r>
              <a:rPr lang="en-GB" sz="1400" b="1" dirty="0"/>
              <a:t>For example, if the mean number of cars passing a given point on a road is 3.2 per minute, the numbers measured each minute will follow a Poisson distribution with lambda = 3.2 as the mean</a:t>
            </a:r>
          </a:p>
          <a:p>
            <a:pPr marL="171450" lvl="0" indent="-171450">
              <a:buFont typeface="Arial" panose="020B0604020202020204" pitchFamily="34" charset="0"/>
              <a:buChar char="•"/>
            </a:pPr>
            <a:r>
              <a:rPr lang="en-GB" sz="1400" dirty="0"/>
              <a:t>We can generate random numbers following this distribution simply using the </a:t>
            </a:r>
            <a:r>
              <a:rPr lang="en-GB" sz="1400" dirty="0" err="1"/>
              <a:t>poisson</a:t>
            </a:r>
            <a:r>
              <a:rPr lang="en-GB" sz="1400" dirty="0"/>
              <a:t>() function from the </a:t>
            </a:r>
            <a:r>
              <a:rPr lang="en-GB" sz="1400" dirty="0" err="1"/>
              <a:t>numpy</a:t>
            </a:r>
            <a:r>
              <a:rPr lang="en-GB" sz="1400" dirty="0"/>
              <a:t> random module, in a similar way to the uniform() function we saw on the previous slide</a:t>
            </a:r>
          </a:p>
          <a:p>
            <a:pPr marL="628650" lvl="1" indent="-171450">
              <a:buFont typeface="Arial" panose="020B0604020202020204" pitchFamily="34" charset="0"/>
              <a:buChar char="•"/>
            </a:pPr>
            <a:r>
              <a:rPr lang="en-GB" sz="1400" b="1" dirty="0"/>
              <a:t>As well as the number of events to generate it now also takes the mean as an input argument (point)</a:t>
            </a:r>
          </a:p>
          <a:p>
            <a:pPr marL="628650" lvl="1" indent="-171450">
              <a:buFont typeface="Arial" panose="020B0604020202020204" pitchFamily="34" charset="0"/>
              <a:buChar char="•"/>
            </a:pPr>
            <a:r>
              <a:rPr lang="en-GB" sz="1400" b="1" dirty="0"/>
              <a:t>So, for our car example, if we wanted to model how many cars we’d see each minute we’d call this with 3.2 as the mean and the numbers we get each minute might be 2, 3, 2, 5, 4 etc</a:t>
            </a:r>
          </a:p>
          <a:p>
            <a:pPr marL="171450" lvl="0" indent="-171450">
              <a:buFont typeface="Arial" panose="020B0604020202020204" pitchFamily="34" charset="0"/>
              <a:buChar char="•"/>
            </a:pPr>
            <a:r>
              <a:rPr lang="en-GB" sz="1400" b="1" dirty="0"/>
              <a:t>In the plot here I have plotted 10k such events and the result is distributed asymmetrically around the mean with a tail to small and larger numbers</a:t>
            </a:r>
          </a:p>
          <a:p>
            <a:pPr marL="628650" lvl="1" indent="-171450">
              <a:buFont typeface="Arial" panose="020B0604020202020204" pitchFamily="34" charset="0"/>
              <a:buChar char="•"/>
            </a:pPr>
            <a:r>
              <a:rPr lang="en-GB" sz="1400" b="1" dirty="0"/>
              <a:t>So, while our number of cars each minute is often round the mean it may sometimes be as low as 0 (point) or a high as 10 or more (point</a:t>
            </a:r>
            <a:r>
              <a:rPr lang="en-GB" sz="1400" dirty="0"/>
              <a:t>)</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11</a:t>
            </a:fld>
            <a:endParaRPr lang="en-GB" dirty="0"/>
          </a:p>
        </p:txBody>
      </p:sp>
    </p:spTree>
    <p:extLst>
      <p:ext uri="{BB962C8B-B14F-4D97-AF65-F5344CB8AC3E}">
        <p14:creationId xmlns:p14="http://schemas.microsoft.com/office/powerpoint/2010/main" val="332844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Another useful distribution is the Gaussian, or Normal, distribution that we have already encountered several times in the course</a:t>
            </a:r>
          </a:p>
          <a:p>
            <a:pPr marL="171450" indent="-171450">
              <a:buFont typeface="Arial" panose="020B0604020202020204" pitchFamily="34" charset="0"/>
              <a:buChar char="•"/>
            </a:pPr>
            <a:r>
              <a:rPr lang="en-GB" b="1" dirty="0"/>
              <a:t>This distribution describes the probability of a value x that is now continuous, rather than discrete as in the Poisson case</a:t>
            </a:r>
          </a:p>
          <a:p>
            <a:pPr marL="171450" indent="-171450">
              <a:buFont typeface="Arial" panose="020B0604020202020204" pitchFamily="34" charset="0"/>
              <a:buChar char="•"/>
            </a:pPr>
            <a:r>
              <a:rPr lang="en-GB" dirty="0"/>
              <a:t>Given a known mean value (mu) and an RMS spread (sigma) the probability of seeing a given value x is described by the formula we have seen previously</a:t>
            </a:r>
          </a:p>
          <a:p>
            <a:pPr marL="628650" lvl="1" indent="-171450">
              <a:buFont typeface="Arial" panose="020B0604020202020204" pitchFamily="34" charset="0"/>
              <a:buChar char="•"/>
            </a:pPr>
            <a:r>
              <a:rPr lang="en-GB" dirty="0"/>
              <a:t>Which has a characteristic bell shape</a:t>
            </a:r>
          </a:p>
          <a:p>
            <a:pPr marL="171450" lvl="0" indent="-171450">
              <a:buFont typeface="Arial" panose="020B0604020202020204" pitchFamily="34" charset="0"/>
              <a:buChar char="•"/>
            </a:pPr>
            <a:r>
              <a:rPr lang="en-GB" dirty="0"/>
              <a:t>The CLT, linked here, tell us is that the result of any …</a:t>
            </a:r>
          </a:p>
          <a:p>
            <a:pPr marL="628650" lvl="1" indent="-171450">
              <a:buFont typeface="Arial" panose="020B0604020202020204" pitchFamily="34" charset="0"/>
              <a:buChar char="•"/>
            </a:pPr>
            <a:r>
              <a:rPr lang="en-GB" dirty="0"/>
              <a:t>(read </a:t>
            </a:r>
            <a:r>
              <a:rPr lang="en-GB" dirty="0" err="1"/>
              <a:t>subbullets</a:t>
            </a:r>
            <a:r>
              <a:rPr lang="en-GB" dirty="0"/>
              <a:t>)</a:t>
            </a:r>
          </a:p>
          <a:p>
            <a:pPr marL="171450" lvl="0" indent="-171450">
              <a:buFont typeface="Arial" panose="020B0604020202020204" pitchFamily="34" charset="0"/>
              <a:buChar char="•"/>
            </a:pPr>
            <a:r>
              <a:rPr lang="en-GB" dirty="0"/>
              <a:t>We can generate random numbers following a Gaussian distribution using the normal() function, which takes the mean, RMS and number of events (point) as arguments.</a:t>
            </a:r>
          </a:p>
          <a:p>
            <a:pPr marL="171450" lvl="0" indent="-171450">
              <a:buFont typeface="Arial" panose="020B0604020202020204" pitchFamily="34" charset="0"/>
              <a:buChar char="•"/>
            </a:pPr>
            <a:r>
              <a:rPr lang="en-GB" b="1" dirty="0"/>
              <a:t>Here I have picked a mean of 3.2 again and an RMS of 2.1 and again generated 10k events</a:t>
            </a:r>
          </a:p>
          <a:p>
            <a:pPr marL="628650" lvl="1" indent="-171450">
              <a:buFont typeface="Arial" panose="020B0604020202020204" pitchFamily="34" charset="0"/>
              <a:buChar char="•"/>
            </a:pPr>
            <a:r>
              <a:rPr lang="en-GB" b="1" dirty="0"/>
              <a:t>We can see the result is a distribution around the mean which now, unlike the Poisson case, is symmetric.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Any questions on random numbers?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12</a:t>
            </a:fld>
            <a:endParaRPr lang="en-GB" dirty="0"/>
          </a:p>
        </p:txBody>
      </p:sp>
    </p:spTree>
    <p:extLst>
      <p:ext uri="{BB962C8B-B14F-4D97-AF65-F5344CB8AC3E}">
        <p14:creationId xmlns:p14="http://schemas.microsoft.com/office/powerpoint/2010/main" val="171553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1" dirty="0"/>
              <a:t>Now that we know how to generate random numbers in python, let’s return to our circle example</a:t>
            </a:r>
          </a:p>
          <a:p>
            <a:pPr marL="628650" lvl="1" indent="-171450">
              <a:buFont typeface="Arial" panose="020B0604020202020204" pitchFamily="34" charset="0"/>
              <a:buChar char="•"/>
            </a:pPr>
            <a:r>
              <a:rPr lang="en-GB" sz="1400" dirty="0"/>
              <a:t>And consider specifically a case of a 2x2m square with a inscribed circle of radius 1m</a:t>
            </a:r>
          </a:p>
          <a:p>
            <a:pPr marL="171450" lvl="0" indent="-171450">
              <a:buFont typeface="Arial" panose="020B0604020202020204" pitchFamily="34" charset="0"/>
              <a:buChar char="•"/>
            </a:pPr>
            <a:r>
              <a:rPr lang="en-GB" sz="1400" b="1" dirty="0"/>
              <a:t>We know that the ratio of the number of grains in the circle to the total number is the ratio of the area of the circle and the square</a:t>
            </a:r>
          </a:p>
          <a:p>
            <a:pPr marL="628650" lvl="1" indent="-171450">
              <a:buFont typeface="Arial" panose="020B0604020202020204" pitchFamily="34" charset="0"/>
              <a:buChar char="•"/>
            </a:pPr>
            <a:r>
              <a:rPr lang="en-GB" sz="1400" b="1" dirty="0"/>
              <a:t>Which for this specific case it is obviously pi x 1m^2 divided by x 2x2m</a:t>
            </a:r>
          </a:p>
          <a:p>
            <a:pPr marL="628650" lvl="1" indent="-171450">
              <a:buFont typeface="Arial" panose="020B0604020202020204" pitchFamily="34" charset="0"/>
              <a:buChar char="•"/>
            </a:pPr>
            <a:r>
              <a:rPr lang="en-GB" sz="1400" b="1" dirty="0"/>
              <a:t>So, the result is pi/4, which can be rearranged to estimate pi numerically</a:t>
            </a:r>
          </a:p>
          <a:p>
            <a:pPr marL="171450" lvl="0" indent="-171450">
              <a:buFont typeface="Arial" panose="020B0604020202020204" pitchFamily="34" charset="0"/>
              <a:buChar char="•"/>
            </a:pPr>
            <a:r>
              <a:rPr lang="en-GB" sz="1400" b="1" dirty="0"/>
              <a:t>Rather than throwing grains of rice we can now use our Python uniform random number generator to produce random x and y positions</a:t>
            </a:r>
          </a:p>
          <a:p>
            <a:pPr marL="628650" lvl="1" indent="-171450">
              <a:buFont typeface="Arial" panose="020B0604020202020204" pitchFamily="34" charset="0"/>
              <a:buChar char="•"/>
            </a:pPr>
            <a:r>
              <a:rPr lang="en-GB" sz="1400" b="1" dirty="0"/>
              <a:t>Since the problem is symmetric we can cut it down to just doing one quadrant, as shown here, which aligns with </a:t>
            </a:r>
            <a:r>
              <a:rPr lang="en-GB" sz="1400" b="1" dirty="0" err="1"/>
              <a:t>numpy’s</a:t>
            </a:r>
            <a:r>
              <a:rPr lang="en-GB" sz="1400" b="1" dirty="0"/>
              <a:t> random range 0-&gt;1</a:t>
            </a:r>
          </a:p>
          <a:p>
            <a:pPr marL="171450" lvl="0" indent="-171450">
              <a:buFont typeface="Arial" panose="020B0604020202020204" pitchFamily="34" charset="0"/>
              <a:buChar char="•"/>
            </a:pPr>
            <a:r>
              <a:rPr lang="en-GB" sz="1400" b="1" dirty="0"/>
              <a:t>So, lets see how we would code this up (point to each piece)</a:t>
            </a:r>
          </a:p>
          <a:p>
            <a:pPr marL="628650" lvl="1" indent="-171450">
              <a:buFont typeface="Arial" panose="020B0604020202020204" pitchFamily="34" charset="0"/>
              <a:buChar char="•"/>
            </a:pPr>
            <a:r>
              <a:rPr lang="en-GB" sz="1400" dirty="0"/>
              <a:t>We get our default random number generator, that we will call </a:t>
            </a:r>
            <a:r>
              <a:rPr lang="en-GB" sz="1400" dirty="0" err="1"/>
              <a:t>rng</a:t>
            </a:r>
            <a:endParaRPr lang="en-GB" sz="1400" dirty="0"/>
          </a:p>
          <a:p>
            <a:pPr marL="628650" lvl="1" indent="-171450">
              <a:buFont typeface="Arial" panose="020B0604020202020204" pitchFamily="34" charset="0"/>
              <a:buChar char="•"/>
            </a:pPr>
            <a:r>
              <a:rPr lang="en-GB" sz="1400" dirty="0"/>
              <a:t>We then call the random function twice, each with 10k trials, to generate independent random distributions of the x and y positions</a:t>
            </a:r>
          </a:p>
          <a:p>
            <a:pPr marL="628650" lvl="1" indent="-171450">
              <a:buFont typeface="Arial" panose="020B0604020202020204" pitchFamily="34" charset="0"/>
              <a:buChar char="•"/>
            </a:pPr>
            <a:r>
              <a:rPr lang="en-GB" sz="1400" dirty="0"/>
              <a:t>We can calculate the radial position for each of these x-y points using Pythagoras</a:t>
            </a:r>
          </a:p>
          <a:p>
            <a:pPr marL="628650" lvl="1" indent="-171450">
              <a:buFont typeface="Arial" panose="020B0604020202020204" pitchFamily="34" charset="0"/>
              <a:buChar char="•"/>
            </a:pPr>
            <a:r>
              <a:rPr lang="en-GB" sz="1400" dirty="0"/>
              <a:t>We then use </a:t>
            </a:r>
            <a:r>
              <a:rPr lang="en-GB" sz="1400" dirty="0" err="1"/>
              <a:t>numpy’s</a:t>
            </a:r>
            <a:r>
              <a:rPr lang="en-GB" sz="1400" dirty="0"/>
              <a:t> array-at-a-time functionality to find only those with a radius below 1m i.e. in the circle and sum this (T = 1, F = 0)</a:t>
            </a:r>
          </a:p>
          <a:p>
            <a:pPr marL="628650" lvl="1" indent="-171450">
              <a:buFont typeface="Arial" panose="020B0604020202020204" pitchFamily="34" charset="0"/>
              <a:buChar char="•"/>
            </a:pPr>
            <a:r>
              <a:rPr lang="en-GB" sz="1400" dirty="0"/>
              <a:t>Following our formula we then take 4 times the ratio of the number of trials inside the circle to the total number of generated trials</a:t>
            </a:r>
          </a:p>
          <a:p>
            <a:pPr marL="171450" lvl="0" indent="-171450">
              <a:buFont typeface="Arial" panose="020B0604020202020204" pitchFamily="34" charset="0"/>
              <a:buChar char="•"/>
            </a:pPr>
            <a:r>
              <a:rPr lang="en-GB" sz="1400" dirty="0"/>
              <a:t>And, for 10k trails, we get pi as 3.1448 (point)</a:t>
            </a:r>
          </a:p>
          <a:p>
            <a:pPr marL="628650" lvl="1" indent="-171450">
              <a:buFont typeface="Arial" panose="020B0604020202020204" pitchFamily="34" charset="0"/>
              <a:buChar char="•"/>
            </a:pPr>
            <a:r>
              <a:rPr lang="en-GB" sz="1400" b="1" dirty="0"/>
              <a:t>Will change each time as random</a:t>
            </a:r>
          </a:p>
          <a:p>
            <a:pPr marL="628650" lvl="1" indent="-171450">
              <a:buFont typeface="Arial" panose="020B0604020202020204" pitchFamily="34" charset="0"/>
              <a:buChar char="•"/>
            </a:pPr>
            <a:r>
              <a:rPr lang="en-GB" sz="1400" dirty="0"/>
              <a:t>(switch slide)</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13</a:t>
            </a:fld>
            <a:endParaRPr lang="en-GB" dirty="0"/>
          </a:p>
        </p:txBody>
      </p:sp>
    </p:spTree>
    <p:extLst>
      <p:ext uri="{BB962C8B-B14F-4D97-AF65-F5344CB8AC3E}">
        <p14:creationId xmlns:p14="http://schemas.microsoft.com/office/powerpoint/2010/main" val="229435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Of course, the more trails we perform (i.e. generating more random numbers) the more we fill out the two areas (as shown here – point) and the more accurate the result (point)</a:t>
            </a:r>
          </a:p>
          <a:p>
            <a:pPr marL="628650" lvl="1" indent="-171450">
              <a:buFont typeface="Arial" panose="020B0604020202020204" pitchFamily="34" charset="0"/>
              <a:buChar char="•"/>
            </a:pPr>
            <a:r>
              <a:rPr lang="en-GB" sz="1600" b="1" dirty="0"/>
              <a:t>You will investigate the accuracy of our estimate and how it improves with more trails in the notebook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Any questions on MC integration?</a:t>
            </a:r>
            <a:endParaRPr lang="en-GB" sz="1600"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14</a:t>
            </a:fld>
            <a:endParaRPr lang="en-GB" dirty="0"/>
          </a:p>
        </p:txBody>
      </p:sp>
    </p:spTree>
    <p:extLst>
      <p:ext uri="{BB962C8B-B14F-4D97-AF65-F5344CB8AC3E}">
        <p14:creationId xmlns:p14="http://schemas.microsoft.com/office/powerpoint/2010/main" val="155404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50" b="1" dirty="0"/>
              <a:t>Let’s now look at a different type of problem where, instead of integration,  we use Monte Carlo to start to simulate a real-life problem</a:t>
            </a:r>
          </a:p>
          <a:p>
            <a:pPr marL="171450" indent="-171450">
              <a:buFont typeface="Arial" panose="020B0604020202020204" pitchFamily="34" charset="0"/>
              <a:buChar char="•"/>
            </a:pPr>
            <a:r>
              <a:rPr lang="en-GB" sz="1150" dirty="0"/>
              <a:t>The problem we will look at is estimating the number of A&amp;E beds needed in the Liverpool Royal Hospital.  Record show that …</a:t>
            </a:r>
          </a:p>
          <a:p>
            <a:pPr marL="628650" lvl="1" indent="-171450">
              <a:buFont typeface="Arial" panose="020B0604020202020204" pitchFamily="34" charset="0"/>
              <a:buChar char="•"/>
            </a:pPr>
            <a:r>
              <a:rPr lang="en-GB" sz="1150" dirty="0"/>
              <a:t>To simplify the problem we will assume that … ward</a:t>
            </a:r>
          </a:p>
          <a:p>
            <a:pPr marL="171450" lvl="0" indent="-171450">
              <a:buFont typeface="Arial" panose="020B0604020202020204" pitchFamily="34" charset="0"/>
              <a:buChar char="•"/>
            </a:pPr>
            <a:r>
              <a:rPr lang="en-GB" sz="1150" b="1" dirty="0"/>
              <a:t>Given we know the mean rate, we can use our Poisson distribution to model the number of patients, which we can use to find … day.</a:t>
            </a:r>
          </a:p>
          <a:p>
            <a:pPr marL="628650" lvl="1" indent="-171450">
              <a:buFont typeface="Arial" panose="020B0604020202020204" pitchFamily="34" charset="0"/>
              <a:buChar char="•"/>
            </a:pPr>
            <a:r>
              <a:rPr lang="en-GB" sz="1150" dirty="0"/>
              <a:t>We first setup a variable for our average number of patients per day (point)</a:t>
            </a:r>
          </a:p>
          <a:p>
            <a:pPr marL="628650" lvl="1" indent="-171450">
              <a:buFont typeface="Arial" panose="020B0604020202020204" pitchFamily="34" charset="0"/>
              <a:buChar char="•"/>
            </a:pPr>
            <a:r>
              <a:rPr lang="en-GB" sz="1150" dirty="0"/>
              <a:t>We then create an array of the number of days from 0 to 90, which is the number of days in a meteorological winter, using </a:t>
            </a:r>
            <a:r>
              <a:rPr lang="en-GB" sz="1150" dirty="0" err="1"/>
              <a:t>linspace</a:t>
            </a:r>
            <a:r>
              <a:rPr lang="en-GB" sz="1150" dirty="0"/>
              <a:t> (point)</a:t>
            </a:r>
          </a:p>
          <a:p>
            <a:pPr marL="628650" lvl="1" indent="-171450">
              <a:buFont typeface="Arial" panose="020B0604020202020204" pitchFamily="34" charset="0"/>
              <a:buChar char="•"/>
            </a:pPr>
            <a:r>
              <a:rPr lang="en-GB" sz="1150" dirty="0"/>
              <a:t>We then use NumPy’s Poisson function, passing our mean and the number of days as arguments, to get the corresponding array of patients per day (point)</a:t>
            </a:r>
          </a:p>
          <a:p>
            <a:pPr marL="171450" lvl="0" indent="-171450">
              <a:buFont typeface="Arial" panose="020B0604020202020204" pitchFamily="34" charset="0"/>
              <a:buChar char="•"/>
            </a:pPr>
            <a:r>
              <a:rPr lang="en-GB" sz="1150" b="1" dirty="0"/>
              <a:t>If we then plot this vs the time (point) we get this plot which shows the number of patients per day over the winter</a:t>
            </a:r>
          </a:p>
          <a:p>
            <a:pPr marL="628650" lvl="1" indent="-171450">
              <a:buFont typeface="Arial" panose="020B0604020202020204" pitchFamily="34" charset="0"/>
              <a:buChar char="•"/>
            </a:pPr>
            <a:r>
              <a:rPr lang="en-GB" sz="1150" b="1" dirty="0"/>
              <a:t>Which as expected fluctuates around the mean of 27</a:t>
            </a:r>
          </a:p>
          <a:p>
            <a:pPr marL="628650" lvl="1" indent="-171450">
              <a:buFont typeface="Arial" panose="020B0604020202020204" pitchFamily="34" charset="0"/>
              <a:buChar char="•"/>
            </a:pPr>
            <a:r>
              <a:rPr lang="en-GB" sz="1150" b="1" dirty="0"/>
              <a:t>If you project this onto the y axis, which you will do in the notebook, you will see that it follows a Poisson distribution</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15</a:t>
            </a:fld>
            <a:endParaRPr lang="en-GB"/>
          </a:p>
        </p:txBody>
      </p:sp>
    </p:spTree>
    <p:extLst>
      <p:ext uri="{BB962C8B-B14F-4D97-AF65-F5344CB8AC3E}">
        <p14:creationId xmlns:p14="http://schemas.microsoft.com/office/powerpoint/2010/main" val="175172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Now we can use this to predict things. </a:t>
            </a:r>
            <a:r>
              <a:rPr lang="en-GB" dirty="0"/>
              <a:t> Suppose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first thing is that this is not a … few, for example during an unexpected pandemic!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make it more quantitative lets say we want enough beds 95% of the time (which is 2 sigma)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Of course, in reality we probably want this to be much higher e.g. 99% (or 3 sigma) and you will use this in the notebook but I use 2 sigma here just so I need to generate less trials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To do this we can test our distribution of patients we created above against a range of number of available beds and … out in each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let’s write some code to do this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Let’s test a number of beds from 0 up to a maximum number of 50 (point)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first set up an array of this length to store the results for each number of beds we are going to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We then want to test the various number of beds so we use a for loop to iterate over the range from 0 to our max number of 50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For each number of beds, we use </a:t>
            </a:r>
            <a:r>
              <a:rPr lang="en-GB" b="1" dirty="0" err="1"/>
              <a:t>numpy’s</a:t>
            </a:r>
            <a:r>
              <a:rPr lang="en-GB" b="1" dirty="0"/>
              <a:t> array-at-a-time methods to see on how many days our random number of patients exceeds this number and sum this 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We then divide this by the total number of days to find the fraction of days where we don’t have enough beds and store this in our results array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can then plot the results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create an array of beds from 0 to 50 using </a:t>
            </a:r>
            <a:r>
              <a:rPr lang="en-GB" dirty="0" err="1"/>
              <a:t>linspace</a:t>
            </a:r>
            <a:r>
              <a:rPr lang="en-GB" dirty="0"/>
              <a:t>, and then plot our result against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 also mark the mean number of patients and draw a line at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From the resulting plot we can see that as we increase the number of beds available we reduce the fraction of days we run out of beds as expected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Which passes 50% when we are at the average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And goes below 5% at 38 beds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So we would need 38 beds to have enough beds 95% of the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But this is only for this winter.  What about the next one and the ones after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We clearly need to simulate more winters to be sure and again you will investigate this in the notebook.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Any questions on MC simulation?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16</a:t>
            </a:fld>
            <a:endParaRPr lang="en-GB"/>
          </a:p>
        </p:txBody>
      </p:sp>
    </p:spTree>
    <p:extLst>
      <p:ext uri="{BB962C8B-B14F-4D97-AF65-F5344CB8AC3E}">
        <p14:creationId xmlns:p14="http://schemas.microsoft.com/office/powerpoint/2010/main" val="152353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Such MC method are … domains </a:t>
            </a:r>
          </a:p>
          <a:p>
            <a:pPr marL="171450" indent="-171450">
              <a:buFont typeface="Arial" panose="020B0604020202020204" pitchFamily="34" charset="0"/>
              <a:buChar char="•"/>
            </a:pPr>
            <a:r>
              <a:rPr lang="en-GB" dirty="0"/>
              <a:t>This is especially true in my research area of particle physics, where they are used to … detector</a:t>
            </a:r>
          </a:p>
          <a:p>
            <a:pPr marL="171450" lvl="0" indent="-171450">
              <a:buFont typeface="Arial" panose="020B0604020202020204" pitchFamily="34" charset="0"/>
              <a:buChar char="•"/>
            </a:pPr>
            <a:r>
              <a:rPr lang="en-GB" b="1" dirty="0"/>
              <a:t>For example, this is a display of a simulated decay of a Z boson to two muons, shown by the red lines, in the ATLAS detector at the LHC</a:t>
            </a:r>
          </a:p>
          <a:p>
            <a:pPr marL="628650" lvl="1" indent="-171450">
              <a:buFont typeface="Arial" panose="020B0604020202020204" pitchFamily="34" charset="0"/>
              <a:buChar char="•"/>
            </a:pPr>
            <a:r>
              <a:rPr lang="en-GB" b="1" dirty="0"/>
              <a:t>Each of the orange lines shows a charged particle track and each of the yellow and green blocks a calorimeter energy deposit </a:t>
            </a:r>
          </a:p>
          <a:p>
            <a:pPr marL="628650" lvl="1" indent="-171450">
              <a:buFont typeface="Arial" panose="020B0604020202020204" pitchFamily="34" charset="0"/>
              <a:buChar char="•"/>
            </a:pPr>
            <a:r>
              <a:rPr lang="en-GB" b="1" dirty="0"/>
              <a:t>Monte Carlo is used to generate each of these particles and simulate the interactions with the material of the detector</a:t>
            </a:r>
          </a:p>
          <a:p>
            <a:pPr marL="171450" lvl="0" indent="-171450">
              <a:buFont typeface="Arial" panose="020B0604020202020204" pitchFamily="34" charset="0"/>
              <a:buChar char="•"/>
            </a:pPr>
            <a:r>
              <a:rPr lang="en-GB" b="1" dirty="0"/>
              <a:t>As you might expect, this is a very complex simulation and in fact takes millions of lines of code</a:t>
            </a:r>
          </a:p>
          <a:p>
            <a:pPr marL="628650" lvl="1" indent="-171450">
              <a:buFont typeface="Arial" panose="020B0604020202020204" pitchFamily="34" charset="0"/>
              <a:buChar char="•"/>
            </a:pPr>
            <a:r>
              <a:rPr lang="en-GB" b="1" dirty="0"/>
              <a:t>ATLAS uses this to produce huge numbers of such simulated events: over a billion per year</a:t>
            </a:r>
          </a:p>
          <a:p>
            <a:pPr marL="171450" lvl="0" indent="-171450">
              <a:buFont typeface="Arial" panose="020B0604020202020204" pitchFamily="34" charset="0"/>
              <a:buChar char="•"/>
            </a:pPr>
            <a:r>
              <a:rPr lang="en-GB" b="1" dirty="0"/>
              <a:t>Of course, you won’t code anything this complex, but you will look at a simple example of simulating a single gas particle in this week’s notebook</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17</a:t>
            </a:fld>
            <a:endParaRPr lang="en-GB" dirty="0"/>
          </a:p>
        </p:txBody>
      </p:sp>
    </p:spTree>
    <p:extLst>
      <p:ext uri="{BB962C8B-B14F-4D97-AF65-F5344CB8AC3E}">
        <p14:creationId xmlns:p14="http://schemas.microsoft.com/office/powerpoint/2010/main" val="188298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in summary …</a:t>
            </a:r>
          </a:p>
          <a:p>
            <a:pPr marL="171450" indent="-171450">
              <a:buFont typeface="Arial" panose="020B0604020202020204" pitchFamily="34" charset="0"/>
              <a:buChar char="•"/>
            </a:pPr>
            <a:r>
              <a:rPr lang="en-GB" b="1" dirty="0"/>
              <a:t>Any final questions?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18</a:t>
            </a:fld>
            <a:endParaRPr lang="en-GB" dirty="0"/>
          </a:p>
        </p:txBody>
      </p:sp>
    </p:spTree>
    <p:extLst>
      <p:ext uri="{BB962C8B-B14F-4D97-AF65-F5344CB8AC3E}">
        <p14:creationId xmlns:p14="http://schemas.microsoft.com/office/powerpoint/2010/main" val="348160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Before starting on this week’s material let’s first recap last week, where we looked at a real-world physics problem, projectile motion with air resistance, which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As mentioned, this week, this week we’ll look at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a:t>
            </a:fld>
            <a:endParaRPr lang="en-GB" dirty="0"/>
          </a:p>
        </p:txBody>
      </p:sp>
    </p:spTree>
    <p:extLst>
      <p:ext uri="{BB962C8B-B14F-4D97-AF65-F5344CB8AC3E}">
        <p14:creationId xmlns:p14="http://schemas.microsoft.com/office/powerpoint/2010/main" val="42413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First though, we will now look at the solutions to last week’s formative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Ex1: was to plot both the x and y positions as a function of time as a recap of our matplotlib plotting techniques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 usual we create a figure and give it a title and axis labels</a:t>
            </a:r>
            <a:r>
              <a:rPr lang="en-GB" b="1" dirty="0"/>
              <a:t>, remembering the units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We then call plot twice, each time giving it the time-array as the x values, and then either the x or y position as the y values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then call show, remembering to include the legend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The results, shown here, make sense since in the vertical direction the projectile goes up and comes back down as time progresses, while in the horizontal direction it just gets further away with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Ex2: Was to test Euler’s method worked as expected and determine the minimum number of steps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Testing is an important part of programming and this exercise was to get you thinking about how to do that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 good way to do this is to test in cases where we know the answer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For numeric methods this often involves comparing to known analytic solutions for certain restricted cases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So, in this case we know the analytic solution for the case of no air resistance and if it is doing the correct thing the numerical method better be able to reproduce that if we turn the air resistance off</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do this we can just simply set our drag coefficient to 0 (or equivalently the area or air resistance to 0) so there is no drag force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Here I have plotted the result for the no air-resistance case for different numbers of steps compared to the analytic solution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 can see that the numeric result reproduces the analytic one and for more than 1000 steps or so we can’t tell the two apart by eye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Of course, in the real world we would use some compatibility test to compare the two and the level of agreement we require will depend on the accuracy we need </a:t>
            </a:r>
            <a:endParaRPr lang="en-GB"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3</a:t>
            </a:fld>
            <a:endParaRPr lang="en-GB" dirty="0"/>
          </a:p>
        </p:txBody>
      </p:sp>
    </p:spTree>
    <p:extLst>
      <p:ext uri="{BB962C8B-B14F-4D97-AF65-F5344CB8AC3E}">
        <p14:creationId xmlns:p14="http://schemas.microsoft.com/office/powerpoint/2010/main" val="304416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make this plot we simply call the function 3 times with different numbers of steps</a:t>
            </a:r>
          </a:p>
          <a:p>
            <a:pPr marL="628650" lvl="1" indent="-171450">
              <a:buFont typeface="Arial" panose="020B0604020202020204" pitchFamily="34" charset="0"/>
              <a:buChar char="•"/>
            </a:pPr>
            <a:r>
              <a:rPr lang="en-GB" dirty="0"/>
              <a:t>No forgetting to update the time step dt</a:t>
            </a:r>
          </a:p>
          <a:p>
            <a:pPr marL="171450" lvl="0" indent="-171450">
              <a:buFont typeface="Arial" panose="020B0604020202020204" pitchFamily="34" charset="0"/>
              <a:buChar char="•"/>
            </a:pPr>
            <a:r>
              <a:rPr lang="en-GB" dirty="0"/>
              <a:t>See the advantage of functions as reusable blocks of code</a:t>
            </a:r>
          </a:p>
        </p:txBody>
      </p:sp>
      <p:sp>
        <p:nvSpPr>
          <p:cNvPr id="4" name="Slide Number Placeholder 3"/>
          <p:cNvSpPr>
            <a:spLocks noGrp="1"/>
          </p:cNvSpPr>
          <p:nvPr>
            <p:ph type="sldNum" sz="quarter" idx="5"/>
          </p:nvPr>
        </p:nvSpPr>
        <p:spPr/>
        <p:txBody>
          <a:bodyPr/>
          <a:lstStyle/>
          <a:p>
            <a:fld id="{CB743E82-51D4-4F4E-9D5A-25B1F93D6F09}" type="slidenum">
              <a:rPr lang="en-GB" smtClean="0"/>
              <a:pPr/>
              <a:t>4</a:t>
            </a:fld>
            <a:endParaRPr lang="en-GB" dirty="0"/>
          </a:p>
        </p:txBody>
      </p:sp>
    </p:spTree>
    <p:extLst>
      <p:ext uri="{BB962C8B-B14F-4D97-AF65-F5344CB8AC3E}">
        <p14:creationId xmlns:p14="http://schemas.microsoft.com/office/powerpoint/2010/main" val="214428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Ex3: was to plot the horizontal and vertical components of the velocity on one plot</a:t>
            </a:r>
          </a:p>
          <a:p>
            <a:pPr marL="628650" lvl="1" indent="-171450">
              <a:buFont typeface="Arial" panose="020B0604020202020204" pitchFamily="34" charset="0"/>
              <a:buChar char="•"/>
            </a:pPr>
            <a:r>
              <a:rPr lang="en-GB" sz="1400" b="0" dirty="0"/>
              <a:t>First you had to calculate the vertical velocity by mimicking what was done for the horizontal case</a:t>
            </a:r>
          </a:p>
          <a:p>
            <a:pPr marL="1085850" lvl="2" indent="-171450">
              <a:buFont typeface="Arial" panose="020B0604020202020204" pitchFamily="34" charset="0"/>
              <a:buChar char="•"/>
            </a:pPr>
            <a:r>
              <a:rPr lang="en-GB" sz="1400" b="0" dirty="0"/>
              <a:t>We add an array before the loop to store the resulting values (point)</a:t>
            </a:r>
          </a:p>
          <a:p>
            <a:pPr marL="1085850" lvl="2" indent="-171450">
              <a:buFont typeface="Arial" panose="020B0604020202020204" pitchFamily="34" charset="0"/>
              <a:buChar char="•"/>
            </a:pPr>
            <a:r>
              <a:rPr lang="en-GB" sz="1400" b="0" dirty="0"/>
              <a:t>And then we simply add the velocity component to it during the loop (point)</a:t>
            </a:r>
          </a:p>
          <a:p>
            <a:pPr marL="1085850" lvl="2" indent="-171450">
              <a:buFont typeface="Arial" panose="020B0604020202020204" pitchFamily="34" charset="0"/>
              <a:buChar char="•"/>
            </a:pPr>
            <a:r>
              <a:rPr lang="en-GB" sz="1400" b="1" dirty="0"/>
              <a:t>And add the array to the return values</a:t>
            </a:r>
          </a:p>
          <a:p>
            <a:pPr marL="628650" lvl="1" indent="-171450">
              <a:buFont typeface="Arial" panose="020B0604020202020204" pitchFamily="34" charset="0"/>
              <a:buChar char="•"/>
            </a:pPr>
            <a:r>
              <a:rPr lang="en-GB" sz="1400" b="0" dirty="0"/>
              <a:t>Then we call plot again, this time with the time vs the y-velocity component, to add an extra line to the plot</a:t>
            </a:r>
          </a:p>
          <a:p>
            <a:pPr marL="628650" lvl="1" indent="-171450">
              <a:buFont typeface="Arial" panose="020B0604020202020204" pitchFamily="34" charset="0"/>
              <a:buChar char="•"/>
            </a:pPr>
            <a:r>
              <a:rPr lang="en-GB" sz="1400" b="1" dirty="0"/>
              <a:t>Again, the result makes sense since in the vertical direction we have a larger force acting against the projectile, due to the extra gravitational force on top of the drag, so the velocity decreases faster</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5</a:t>
            </a:fld>
            <a:endParaRPr lang="en-GB" dirty="0"/>
          </a:p>
        </p:txBody>
      </p:sp>
    </p:spTree>
    <p:extLst>
      <p:ext uri="{BB962C8B-B14F-4D97-AF65-F5344CB8AC3E}">
        <p14:creationId xmlns:p14="http://schemas.microsoft.com/office/powerpoint/2010/main" val="153515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50" b="1" dirty="0"/>
              <a:t>Ex4: The final exercise was showing you how to plot multiple subplots next to each other, which is often useful to present the full information about a result</a:t>
            </a:r>
          </a:p>
          <a:p>
            <a:pPr marL="628650" lvl="1" indent="-171450">
              <a:buFont typeface="Arial" panose="020B0604020202020204" pitchFamily="34" charset="0"/>
              <a:buChar char="•"/>
            </a:pPr>
            <a:r>
              <a:rPr lang="en-GB" sz="1250" b="1" dirty="0"/>
              <a:t>Such as the position and the two velocity components</a:t>
            </a:r>
          </a:p>
          <a:p>
            <a:pPr marL="628650" lvl="1" indent="-171450">
              <a:buFont typeface="Arial" panose="020B0604020202020204" pitchFamily="34" charset="0"/>
              <a:buChar char="•"/>
            </a:pPr>
            <a:r>
              <a:rPr lang="en-GB" sz="1250" dirty="0"/>
              <a:t>To add a fourth plot,  we can simply copy the code, just changing the last argument of the subplot so we are plotting on the fourth area of our grid (point)</a:t>
            </a:r>
          </a:p>
          <a:p>
            <a:pPr marL="1085850" lvl="2" indent="-171450">
              <a:buFont typeface="Arial" panose="020B0604020202020204" pitchFamily="34" charset="0"/>
              <a:buChar char="•"/>
            </a:pPr>
            <a:r>
              <a:rPr lang="en-GB" sz="1250" b="1" dirty="0"/>
              <a:t>Remembering that the first two numbers in subplot are just the total number of plots we want in x and y </a:t>
            </a:r>
          </a:p>
          <a:p>
            <a:pPr marL="628650" lvl="1" indent="-171450">
              <a:buFont typeface="Arial" panose="020B0604020202020204" pitchFamily="34" charset="0"/>
              <a:buChar char="•"/>
            </a:pPr>
            <a:r>
              <a:rPr lang="en-GB" sz="1250" b="1" dirty="0"/>
              <a:t>Of course, we also have to change what we are plotting</a:t>
            </a:r>
          </a:p>
          <a:p>
            <a:pPr marL="628650" lvl="1" indent="-171450">
              <a:buFont typeface="Arial" panose="020B0604020202020204" pitchFamily="34" charset="0"/>
              <a:buChar char="•"/>
            </a:pPr>
            <a:r>
              <a:rPr lang="en-GB" sz="1250" dirty="0"/>
              <a:t>The key point with subplots is that we make a </a:t>
            </a:r>
            <a:r>
              <a:rPr lang="en-GB" sz="1250" b="1" dirty="0"/>
              <a:t>single</a:t>
            </a:r>
            <a:r>
              <a:rPr lang="en-GB" sz="1250" dirty="0"/>
              <a:t> figure, then call subplot as many times as we want</a:t>
            </a:r>
          </a:p>
          <a:p>
            <a:pPr marL="1085850" lvl="2" indent="-171450">
              <a:buFont typeface="Arial" panose="020B0604020202020204" pitchFamily="34" charset="0"/>
              <a:buChar char="•"/>
            </a:pPr>
            <a:r>
              <a:rPr lang="en-GB" sz="1250" b="0" dirty="0"/>
              <a:t>This must be done </a:t>
            </a:r>
            <a:r>
              <a:rPr lang="en-GB" sz="1250" b="1" dirty="0"/>
              <a:t>before</a:t>
            </a:r>
            <a:r>
              <a:rPr lang="en-GB" sz="1250" dirty="0"/>
              <a:t> finally calling show() </a:t>
            </a:r>
            <a:r>
              <a:rPr lang="en-GB" sz="1250" b="1" dirty="0"/>
              <a:t>once</a:t>
            </a:r>
            <a:r>
              <a:rPr lang="en-GB" sz="1250" dirty="0"/>
              <a:t> for the entire figure</a:t>
            </a:r>
          </a:p>
          <a:p>
            <a:pPr marL="171450" lvl="0" indent="-171450">
              <a:buFont typeface="Arial" panose="020B0604020202020204" pitchFamily="34" charset="0"/>
              <a:buChar char="•"/>
            </a:pPr>
            <a:r>
              <a:rPr lang="en-GB" sz="1250" b="1" dirty="0"/>
              <a:t>Any questions on the formative problems?</a:t>
            </a:r>
          </a:p>
          <a:p>
            <a:pPr marL="171450" lvl="0" indent="-171450">
              <a:buFont typeface="Arial" panose="020B0604020202020204" pitchFamily="34" charset="0"/>
              <a:buChar char="•"/>
            </a:pPr>
            <a:r>
              <a:rPr lang="en-GB" sz="1250" dirty="0"/>
              <a:t>The Lecture 9 results have been released on canvas, with an average mark of 71%</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6</a:t>
            </a:fld>
            <a:endParaRPr lang="en-GB" dirty="0"/>
          </a:p>
        </p:txBody>
      </p:sp>
    </p:spTree>
    <p:extLst>
      <p:ext uri="{BB962C8B-B14F-4D97-AF65-F5344CB8AC3E}">
        <p14:creationId xmlns:p14="http://schemas.microsoft.com/office/powerpoint/2010/main" val="234600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Read</a:t>
            </a:r>
          </a:p>
          <a:p>
            <a:pPr marL="171450" indent="-171450">
              <a:buFont typeface="Arial" panose="020B0604020202020204" pitchFamily="34" charset="0"/>
              <a:buChar char="•"/>
            </a:pPr>
            <a:r>
              <a:rPr lang="en-GB" sz="1200" b="1" dirty="0"/>
              <a:t>Monte Carlo methods (linked here), which are named after the famous Monte Carlo casino,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7</a:t>
            </a:fld>
            <a:endParaRPr lang="en-GB" dirty="0"/>
          </a:p>
        </p:txBody>
      </p:sp>
    </p:spTree>
    <p:extLst>
      <p:ext uri="{BB962C8B-B14F-4D97-AF65-F5344CB8AC3E}">
        <p14:creationId xmlns:p14="http://schemas.microsoft.com/office/powerpoint/2010/main" val="1171571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Read first bullet</a:t>
            </a:r>
          </a:p>
          <a:p>
            <a:pPr marL="171450" indent="-171450">
              <a:buFont typeface="Arial" panose="020B0604020202020204" pitchFamily="34" charset="0"/>
              <a:buChar char="•"/>
            </a:pPr>
            <a:r>
              <a:rPr lang="en-GB" sz="1400" b="1" dirty="0"/>
              <a:t>This likely doesn’t make much sense w/o context, so lets look at an example …  </a:t>
            </a:r>
          </a:p>
          <a:p>
            <a:pPr marL="171450" indent="-171450">
              <a:buFont typeface="Arial" panose="020B0604020202020204" pitchFamily="34" charset="0"/>
              <a:buChar char="•"/>
            </a:pPr>
            <a:r>
              <a:rPr lang="en-GB" sz="1400" b="1" dirty="0"/>
              <a:t>Consider the following experiment </a:t>
            </a:r>
          </a:p>
          <a:p>
            <a:pPr marL="628650" lvl="1" indent="-171450">
              <a:buFont typeface="Arial" panose="020B0604020202020204" pitchFamily="34" charset="0"/>
              <a:buChar char="•"/>
            </a:pPr>
            <a:r>
              <a:rPr lang="en-GB" sz="1400" dirty="0"/>
              <a:t>… within it, that is centred on the middle of the square and just fits within it (point)</a:t>
            </a:r>
          </a:p>
          <a:p>
            <a:pPr marL="628650" lvl="1" indent="-171450">
              <a:buFont typeface="Arial" panose="020B0604020202020204" pitchFamily="34" charset="0"/>
              <a:buChar char="•"/>
            </a:pPr>
            <a:r>
              <a:rPr lang="en-GB" sz="1400" dirty="0"/>
              <a:t>We then uniformly …. over it, for example by throwing them from a large height </a:t>
            </a:r>
            <a:r>
              <a:rPr lang="en-GB" sz="1400" dirty="0">
                <a:sym typeface="Wingdings" pitchFamily="2" charset="2"/>
              </a:rPr>
              <a:t> random part</a:t>
            </a:r>
            <a:endParaRPr lang="en-GB" sz="1400" dirty="0"/>
          </a:p>
          <a:p>
            <a:pPr marL="628650" lvl="1" indent="-171450">
              <a:buFont typeface="Arial" panose="020B0604020202020204" pitchFamily="34" charset="0"/>
              <a:buChar char="•"/>
            </a:pPr>
            <a:r>
              <a:rPr lang="en-GB" sz="1400" dirty="0"/>
              <a:t>After doing so, we count … inside the circle (shown in red)</a:t>
            </a:r>
          </a:p>
          <a:p>
            <a:pPr marL="628650" lvl="1" indent="-171450">
              <a:buFont typeface="Arial" panose="020B0604020202020204" pitchFamily="34" charset="0"/>
              <a:buChar char="•"/>
            </a:pPr>
            <a:r>
              <a:rPr lang="en-GB" sz="1400" dirty="0"/>
              <a:t>… and take … grains both inside (red) and outside (blue) the circle </a:t>
            </a:r>
            <a:r>
              <a:rPr lang="en-GB" sz="1400" dirty="0">
                <a:sym typeface="Wingdings" pitchFamily="2" charset="2"/>
              </a:rPr>
              <a:t> deterministic part</a:t>
            </a:r>
            <a:endParaRPr lang="en-GB" sz="1400" dirty="0"/>
          </a:p>
          <a:p>
            <a:pPr marL="171450" lvl="0" indent="-171450">
              <a:buFont typeface="Arial" panose="020B0604020202020204" pitchFamily="34" charset="0"/>
              <a:buChar char="•"/>
            </a:pPr>
            <a:r>
              <a:rPr lang="en-GB" sz="1400" dirty="0"/>
              <a:t>The ratio of these two will, of course, … areas (point to equation)</a:t>
            </a:r>
          </a:p>
          <a:p>
            <a:pPr marL="171450" lvl="0" indent="-171450">
              <a:buFont typeface="Arial" panose="020B0604020202020204" pitchFamily="34" charset="0"/>
              <a:buChar char="•"/>
            </a:pPr>
            <a:r>
              <a:rPr lang="en-GB" sz="1400" dirty="0"/>
              <a:t>Read last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t>Any questions on the general idea?</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8</a:t>
            </a:fld>
            <a:endParaRPr lang="en-GB" dirty="0"/>
          </a:p>
        </p:txBody>
      </p:sp>
    </p:spTree>
    <p:extLst>
      <p:ext uri="{BB962C8B-B14F-4D97-AF65-F5344CB8AC3E}">
        <p14:creationId xmlns:p14="http://schemas.microsoft.com/office/powerpoint/2010/main" val="202310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Read first bullet</a:t>
            </a:r>
          </a:p>
          <a:p>
            <a:pPr marL="171450" indent="-171450">
              <a:buFont typeface="Arial" panose="020B0604020202020204" pitchFamily="34" charset="0"/>
              <a:buChar char="•"/>
            </a:pPr>
            <a:r>
              <a:rPr lang="en-GB" b="0" dirty="0"/>
              <a:t>The easiest way to do this is to use </a:t>
            </a:r>
            <a:r>
              <a:rPr lang="en-GB" b="0" dirty="0" err="1"/>
              <a:t>Numpy’s</a:t>
            </a:r>
            <a:r>
              <a:rPr lang="en-GB" b="0" dirty="0"/>
              <a:t> random module, linked here, which has several types of random number generator</a:t>
            </a:r>
          </a:p>
          <a:p>
            <a:pPr marL="171450" lvl="0" indent="-171450">
              <a:buFont typeface="Arial" panose="020B0604020202020204" pitchFamily="34" charset="0"/>
              <a:buChar char="•"/>
            </a:pPr>
            <a:r>
              <a:rPr lang="en-GB" b="1" dirty="0"/>
              <a:t>We will stick with the default one which uses an algorithm known as the Mersenne Twister (also linked) to generate random numbers</a:t>
            </a:r>
          </a:p>
          <a:p>
            <a:pPr marL="171450" lvl="0" indent="-171450">
              <a:buFont typeface="Arial" panose="020B0604020202020204" pitchFamily="34" charset="0"/>
              <a:buChar char="•"/>
            </a:pPr>
            <a:r>
              <a:rPr lang="en-GB" b="1" dirty="0"/>
              <a:t>The numbers are not completely random as after a certain time the sequence will begin repeating</a:t>
            </a:r>
          </a:p>
          <a:p>
            <a:pPr marL="628650" lvl="1" indent="-171450">
              <a:buFont typeface="Arial" panose="020B0604020202020204" pitchFamily="34" charset="0"/>
              <a:buChar char="•"/>
            </a:pPr>
            <a:r>
              <a:rPr lang="en-GB" b="1" dirty="0"/>
              <a:t>But for </a:t>
            </a:r>
            <a:r>
              <a:rPr lang="en-GB" b="1" dirty="0" err="1"/>
              <a:t>Numpy’s</a:t>
            </a:r>
            <a:r>
              <a:rPr lang="en-GB" b="1" dirty="0"/>
              <a:t> implementation of the Mersenne Twister this doesn’t happen until we have drawn 2^19937 – 1 random numbers</a:t>
            </a:r>
          </a:p>
          <a:p>
            <a:pPr marL="628650" lvl="1" indent="-171450">
              <a:buFont typeface="Arial" panose="020B0604020202020204" pitchFamily="34" charset="0"/>
              <a:buChar char="•"/>
            </a:pPr>
            <a:r>
              <a:rPr lang="en-GB" b="1" dirty="0"/>
              <a:t>So for our cases, we’ll probably be OK :D</a:t>
            </a:r>
          </a:p>
          <a:p>
            <a:pPr marL="171450" lvl="0" indent="-171450">
              <a:buFont typeface="Arial" panose="020B0604020202020204" pitchFamily="34" charset="0"/>
              <a:buChar char="•"/>
            </a:pPr>
            <a:r>
              <a:rPr lang="en-GB" b="1" dirty="0"/>
              <a:t>Once we have imported </a:t>
            </a:r>
            <a:r>
              <a:rPr lang="en-GB" b="1" dirty="0" err="1"/>
              <a:t>numpy</a:t>
            </a:r>
            <a:r>
              <a:rPr lang="en-GB" b="1" dirty="0"/>
              <a:t> (point) we can obtain the random number generator by simply calling </a:t>
            </a:r>
            <a:r>
              <a:rPr lang="en-GB" b="1" dirty="0" err="1"/>
              <a:t>np.random</a:t>
            </a:r>
            <a:r>
              <a:rPr lang="en-GB" b="1" dirty="0"/>
              <a:t> and then the </a:t>
            </a:r>
            <a:r>
              <a:rPr lang="en-GB" b="1" dirty="0" err="1"/>
              <a:t>default_rng</a:t>
            </a:r>
            <a:r>
              <a:rPr lang="en-GB" b="1" dirty="0"/>
              <a:t>() function (point)</a:t>
            </a:r>
          </a:p>
          <a:p>
            <a:pPr marL="628650" lvl="1" indent="-171450">
              <a:buFont typeface="Arial" panose="020B0604020202020204" pitchFamily="34" charset="0"/>
              <a:buChar char="•"/>
            </a:pPr>
            <a:r>
              <a:rPr lang="en-GB" b="1" dirty="0"/>
              <a:t>Here, </a:t>
            </a:r>
            <a:r>
              <a:rPr lang="en-GB" b="1" dirty="0" err="1"/>
              <a:t>rng</a:t>
            </a:r>
            <a:r>
              <a:rPr lang="en-GB" b="1" dirty="0"/>
              <a:t> stands for random number generator </a:t>
            </a:r>
          </a:p>
          <a:p>
            <a:pPr marL="171450" lvl="0" indent="-171450">
              <a:buFont typeface="Arial" panose="020B0604020202020204" pitchFamily="34" charset="0"/>
              <a:buChar char="•"/>
            </a:pPr>
            <a:r>
              <a:rPr lang="en-GB" b="1" dirty="0"/>
              <a:t>As you will see in the notebook, you can also specify the starting point in the sequence, known as the seed, as an argument</a:t>
            </a:r>
          </a:p>
          <a:p>
            <a:pPr marL="628650" lvl="1" indent="-171450">
              <a:buFont typeface="Arial" panose="020B0604020202020204" pitchFamily="34" charset="0"/>
              <a:buChar char="•"/>
            </a:pPr>
            <a:r>
              <a:rPr lang="en-GB" b="1" dirty="0"/>
              <a:t>Which is useful to get repeatable sequences for comparisons or debugging </a:t>
            </a:r>
          </a:p>
          <a:p>
            <a:pPr marL="171450" lvl="0" indent="-171450">
              <a:buFont typeface="Arial" panose="020B0604020202020204" pitchFamily="34" charset="0"/>
              <a:buChar char="•"/>
            </a:pPr>
            <a:r>
              <a:rPr lang="en-GB" b="1" dirty="0"/>
              <a:t>The generator can produce random numbers following various distributions.  </a:t>
            </a:r>
          </a:p>
          <a:p>
            <a:pPr marL="171450" lvl="0" indent="-171450">
              <a:buFont typeface="Arial" panose="020B0604020202020204" pitchFamily="34" charset="0"/>
              <a:buChar char="•"/>
            </a:pPr>
            <a:r>
              <a:rPr lang="en-GB" dirty="0"/>
              <a:t>The most basic example is the random() function which generates random numbers uniformly, like the grains of rice in our previous example, over the range from 0 to 1</a:t>
            </a:r>
          </a:p>
          <a:p>
            <a:pPr marL="628650" lvl="1" indent="-171450">
              <a:buFont typeface="Arial" panose="020B0604020202020204" pitchFamily="34" charset="0"/>
              <a:buChar char="•"/>
            </a:pPr>
            <a:r>
              <a:rPr lang="en-GB" dirty="0"/>
              <a:t>If we call this with no argument we get a single random number in that range (point)</a:t>
            </a:r>
          </a:p>
          <a:p>
            <a:pPr marL="628650" lvl="1" indent="-171450">
              <a:buFont typeface="Arial" panose="020B0604020202020204" pitchFamily="34" charset="0"/>
              <a:buChar char="•"/>
            </a:pPr>
            <a:r>
              <a:rPr lang="en-GB" dirty="0"/>
              <a:t>If we call it with an argument we get an array of that many random numbers (point), for example 4 here</a:t>
            </a:r>
          </a:p>
          <a:p>
            <a:pPr marL="628650" lvl="1" indent="-171450">
              <a:buFont typeface="Arial" panose="020B0604020202020204" pitchFamily="34" charset="0"/>
              <a:buChar char="•"/>
            </a:pPr>
            <a:r>
              <a:rPr lang="en-GB" dirty="0"/>
              <a:t>We can even pass it a tuple of numbers, in which case we get an n-dimensional array with the given number of random numbers in each dimension</a:t>
            </a:r>
          </a:p>
          <a:p>
            <a:pPr marL="1085850" lvl="2" indent="-171450">
              <a:buFont typeface="Arial" panose="020B0604020202020204" pitchFamily="34" charset="0"/>
              <a:buChar char="•"/>
            </a:pPr>
            <a:r>
              <a:rPr lang="en-GB" dirty="0"/>
              <a:t>For example a 3x2 array of random numbers here</a:t>
            </a:r>
          </a:p>
          <a:p>
            <a:pPr marL="171450" lvl="0" indent="-171450">
              <a:buFont typeface="Arial" panose="020B0604020202020204" pitchFamily="34" charset="0"/>
              <a:buChar char="•"/>
            </a:pPr>
            <a:r>
              <a:rPr lang="en-GB" b="1" dirty="0"/>
              <a:t>Show that changes each time it is run </a:t>
            </a:r>
            <a:r>
              <a:rPr lang="en-GB" b="1" dirty="0">
                <a:sym typeface="Wingdings" pitchFamily="2" charset="2"/>
              </a:rPr>
              <a:t> Random</a:t>
            </a:r>
            <a:endParaRPr lang="en-GB" b="1"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9</a:t>
            </a:fld>
            <a:endParaRPr lang="en-GB"/>
          </a:p>
        </p:txBody>
      </p:sp>
    </p:spTree>
    <p:extLst>
      <p:ext uri="{BB962C8B-B14F-4D97-AF65-F5344CB8AC3E}">
        <p14:creationId xmlns:p14="http://schemas.microsoft.com/office/powerpoint/2010/main" val="2175442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106093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7761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CC9DD234-D0ED-E64F-8088-EFE091CFC0DF}" type="datetime1">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D9598-3AC8-0F44-9366-CD3A2FEFAADC}" type="slidenum">
              <a:rPr lang="en-GB" smtClean="0"/>
              <a:t>‹#›</a:t>
            </a:fld>
            <a:endParaRPr lang="en-GB"/>
          </a:p>
        </p:txBody>
      </p:sp>
      <p:sp>
        <p:nvSpPr>
          <p:cNvPr id="7"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60384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57780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72199" y="1040524"/>
            <a:ext cx="5820101"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F7E88558-6CF5-C040-AAD4-C6015759DC3B}" type="datetime1">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68833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40254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4445877" y="1040524"/>
            <a:ext cx="7546424"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7E563485-3EFF-EC4B-BE82-D647F2618833}" type="datetime1">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30570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7514897"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7935310" y="1040524"/>
            <a:ext cx="4056990"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B50C1433-3724-A24A-BE09-207471A5D4AF}" type="datetime1">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88159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737" y="1101291"/>
            <a:ext cx="5755839" cy="506792"/>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41738" y="1744717"/>
            <a:ext cx="5755838"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Text Placeholder 4"/>
          <p:cNvSpPr>
            <a:spLocks noGrp="1"/>
          </p:cNvSpPr>
          <p:nvPr>
            <p:ph type="body" sz="quarter" idx="3"/>
          </p:nvPr>
        </p:nvSpPr>
        <p:spPr>
          <a:xfrm>
            <a:off x="6172198" y="1123124"/>
            <a:ext cx="5820101" cy="484959"/>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199" y="1744717"/>
            <a:ext cx="5820101"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7" name="Date Placeholder 6"/>
          <p:cNvSpPr>
            <a:spLocks noGrp="1"/>
          </p:cNvSpPr>
          <p:nvPr>
            <p:ph type="dt" sz="half" idx="10"/>
          </p:nvPr>
        </p:nvSpPr>
        <p:spPr/>
        <p:txBody>
          <a:bodyPr/>
          <a:lstStyle/>
          <a:p>
            <a:fld id="{64F5BEC3-FB8F-F446-8C88-140982148D5D}" type="datetime1">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D9598-3AC8-0F44-9366-CD3A2FEFAADC}" type="slidenum">
              <a:rPr lang="en-GB" smtClean="0"/>
              <a:t>‹#›</a:t>
            </a:fld>
            <a:endParaRPr lang="en-GB"/>
          </a:p>
        </p:txBody>
      </p:sp>
      <p:sp>
        <p:nvSpPr>
          <p:cNvPr id="10" name="Title 1"/>
          <p:cNvSpPr>
            <a:spLocks noGrp="1"/>
          </p:cNvSpPr>
          <p:nvPr>
            <p:ph type="title"/>
          </p:nvPr>
        </p:nvSpPr>
        <p:spPr>
          <a:xfrm>
            <a:off x="0" y="1"/>
            <a:ext cx="12192000" cy="830316"/>
          </a:xfrm>
        </p:spPr>
        <p:txBody>
          <a:bodyPr>
            <a:normAutofit/>
          </a:bodyPr>
          <a:lstStyle>
            <a:lvl1pPr>
              <a:defRPr sz="3400"/>
            </a:lvl1pPr>
          </a:lstStyle>
          <a:p>
            <a:r>
              <a:rPr lang="en-GB"/>
              <a:t>Click to edit Master title style</a:t>
            </a:r>
            <a:endParaRPr lang="en-GB" dirty="0"/>
          </a:p>
        </p:txBody>
      </p:sp>
      <p:sp>
        <p:nvSpPr>
          <p:cNvPr id="11"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23319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FA1BCC4-4FAD-3242-9CEA-81A956AE1E4C}" type="datetime1">
              <a:rPr lang="en-GB" smtClean="0"/>
              <a:t>26/11/2025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D9598-3AC8-0F44-9366-CD3A2FEFAADC}" type="slidenum">
              <a:rPr lang="en-GB" smtClean="0"/>
              <a:t>‹#›</a:t>
            </a:fld>
            <a:endParaRPr lang="en-GB"/>
          </a:p>
        </p:txBody>
      </p:sp>
      <p:sp>
        <p:nvSpPr>
          <p:cNvPr id="6"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69402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167-CB41-DF42-BD7E-63061741D6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63B666-B2CB-D042-AC16-FBAFF1702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E934FF-B33D-684A-8C55-B6CD0ABCC2B8}"/>
              </a:ext>
            </a:extLst>
          </p:cNvPr>
          <p:cNvSpPr>
            <a:spLocks noGrp="1"/>
          </p:cNvSpPr>
          <p:nvPr>
            <p:ph type="dt" sz="half" idx="10"/>
          </p:nvPr>
        </p:nvSpPr>
        <p:spPr/>
        <p:txBody>
          <a:bodyPr/>
          <a:lstStyle/>
          <a:p>
            <a:fld id="{33C493EB-DEBC-0348-8424-F481AC895D33}" type="datetime1">
              <a:rPr lang="en-GB" smtClean="0"/>
              <a:t>26/11/2025</a:t>
            </a:fld>
            <a:endParaRPr lang="en-GB" dirty="0"/>
          </a:p>
        </p:txBody>
      </p:sp>
      <p:sp>
        <p:nvSpPr>
          <p:cNvPr id="5" name="Footer Placeholder 4">
            <a:extLst>
              <a:ext uri="{FF2B5EF4-FFF2-40B4-BE49-F238E27FC236}">
                <a16:creationId xmlns:a16="http://schemas.microsoft.com/office/drawing/2014/main" id="{A35A17F9-38E8-2A46-A043-33578545FD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D9363D-4E16-C94D-B686-C783B099F876}"/>
              </a:ext>
            </a:extLst>
          </p:cNvPr>
          <p:cNvSpPr>
            <a:spLocks noGrp="1"/>
          </p:cNvSpPr>
          <p:nvPr>
            <p:ph type="sldNum" sz="quarter" idx="12"/>
          </p:nvPr>
        </p:nvSpPr>
        <p:spPr/>
        <p:txBody>
          <a:bodyPr/>
          <a:lstStyle/>
          <a:p>
            <a:fld id="{D0CD9598-3AC8-0F44-9366-CD3A2FEFAADC}" type="slidenum">
              <a:rPr lang="en-GB" smtClean="0"/>
              <a:pPr/>
              <a:t>‹#›</a:t>
            </a:fld>
            <a:endParaRPr lang="en-GB" dirty="0"/>
          </a:p>
        </p:txBody>
      </p:sp>
    </p:spTree>
    <p:extLst>
      <p:ext uri="{BB962C8B-B14F-4D97-AF65-F5344CB8AC3E}">
        <p14:creationId xmlns:p14="http://schemas.microsoft.com/office/powerpoint/2010/main" val="72311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35412076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30316"/>
          </a:xfrm>
          <a:prstGeom prst="rect">
            <a:avLst/>
          </a:prstGeom>
          <a:solidFill>
            <a:schemeClr val="tx1"/>
          </a:solidFill>
          <a:ln>
            <a:solidFill>
              <a:schemeClr val="accent1"/>
            </a:solidFill>
          </a:ln>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241737" y="1008993"/>
            <a:ext cx="11750565" cy="5167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41737" y="6482469"/>
            <a:ext cx="1187670" cy="365125"/>
          </a:xfrm>
          <a:prstGeom prst="rect">
            <a:avLst/>
          </a:prstGeom>
        </p:spPr>
        <p:txBody>
          <a:bodyPr vert="horz" lIns="91440" tIns="45720" rIns="91440" bIns="45720" rtlCol="0" anchor="ctr"/>
          <a:lstStyle>
            <a:lvl1pPr algn="l">
              <a:defRPr sz="1000" b="0" i="0">
                <a:solidFill>
                  <a:schemeClr val="tx1">
                    <a:tint val="75000"/>
                  </a:schemeClr>
                </a:solidFill>
                <a:latin typeface="Open Sans Light" pitchFamily="2" charset="0"/>
              </a:defRPr>
            </a:lvl1pPr>
          </a:lstStyle>
          <a:p>
            <a:fld id="{33C493EB-DEBC-0348-8424-F481AC895D33}" type="datetime1">
              <a:rPr lang="en-GB" smtClean="0"/>
              <a:pPr/>
              <a:t>26/11/2025</a:t>
            </a:fld>
            <a:endParaRPr lang="en-GB" dirty="0"/>
          </a:p>
        </p:txBody>
      </p:sp>
      <p:sp>
        <p:nvSpPr>
          <p:cNvPr id="5" name="Footer Placeholder 4"/>
          <p:cNvSpPr>
            <a:spLocks noGrp="1"/>
          </p:cNvSpPr>
          <p:nvPr>
            <p:ph type="ftr" sz="quarter" idx="3"/>
          </p:nvPr>
        </p:nvSpPr>
        <p:spPr>
          <a:xfrm>
            <a:off x="1755228" y="6482470"/>
            <a:ext cx="9354206" cy="365125"/>
          </a:xfrm>
          <a:prstGeom prst="rect">
            <a:avLst/>
          </a:prstGeom>
        </p:spPr>
        <p:txBody>
          <a:bodyPr vert="horz" lIns="91440" tIns="45720" rIns="91440" bIns="45720" rtlCol="0" anchor="ctr"/>
          <a:lstStyle>
            <a:lvl1pPr algn="ctr">
              <a:defRPr sz="1000" b="0" i="0">
                <a:solidFill>
                  <a:schemeClr val="tx1">
                    <a:tint val="75000"/>
                  </a:schemeClr>
                </a:solidFill>
                <a:latin typeface="Open Sans Light" pitchFamily="2" charset="0"/>
              </a:defRPr>
            </a:lvl1pPr>
          </a:lstStyle>
          <a:p>
            <a:endParaRPr lang="en-GB" dirty="0"/>
          </a:p>
        </p:txBody>
      </p:sp>
      <p:sp>
        <p:nvSpPr>
          <p:cNvPr id="6" name="Slide Number Placeholder 5"/>
          <p:cNvSpPr>
            <a:spLocks noGrp="1"/>
          </p:cNvSpPr>
          <p:nvPr>
            <p:ph type="sldNum" sz="quarter" idx="4"/>
          </p:nvPr>
        </p:nvSpPr>
        <p:spPr>
          <a:xfrm>
            <a:off x="11382702" y="6482475"/>
            <a:ext cx="609599" cy="365125"/>
          </a:xfrm>
          <a:prstGeom prst="rect">
            <a:avLst/>
          </a:prstGeom>
        </p:spPr>
        <p:txBody>
          <a:bodyPr vert="horz" lIns="91440" tIns="45720" rIns="91440" bIns="45720" rtlCol="0" anchor="ctr"/>
          <a:lstStyle>
            <a:lvl1pPr algn="r">
              <a:defRPr sz="1000" b="0" i="0">
                <a:solidFill>
                  <a:schemeClr val="tx1">
                    <a:tint val="75000"/>
                  </a:schemeClr>
                </a:solidFill>
                <a:latin typeface="Open Sans Light" pitchFamily="2" charset="0"/>
              </a:defRPr>
            </a:lvl1pPr>
          </a:lstStyle>
          <a:p>
            <a:fld id="{D0CD9598-3AC8-0F44-9366-CD3A2FEFAADC}" type="slidenum">
              <a:rPr lang="en-GB" smtClean="0"/>
              <a:pPr/>
              <a:t>‹#›</a:t>
            </a:fld>
            <a:endParaRPr lang="en-GB" dirty="0"/>
          </a:p>
        </p:txBody>
      </p:sp>
      <p:sp>
        <p:nvSpPr>
          <p:cNvPr id="8" name="Subtitle 2"/>
          <p:cNvSpPr txBox="1">
            <a:spLocks/>
          </p:cNvSpPr>
          <p:nvPr/>
        </p:nvSpPr>
        <p:spPr>
          <a:xfrm>
            <a:off x="73577" y="591176"/>
            <a:ext cx="11918724" cy="23914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a:buNone/>
              <a:defRPr sz="1400" kern="1200">
                <a:solidFill>
                  <a:schemeClr val="accent4"/>
                </a:solidFill>
                <a:latin typeface="Open Sans Light" charset="0"/>
                <a:ea typeface="Open Sans Light" charset="0"/>
                <a:cs typeface="Open Sans Light" charset="0"/>
              </a:defRPr>
            </a:lvl1pPr>
            <a:lvl2pPr marL="457200" indent="0" algn="ctr" defTabSz="914400" rtl="0" eaLnBrk="1" latinLnBrk="0" hangingPunct="1">
              <a:lnSpc>
                <a:spcPct val="90000"/>
              </a:lnSpc>
              <a:spcBef>
                <a:spcPts val="500"/>
              </a:spcBef>
              <a:buFont typeface="Arial"/>
              <a:buNone/>
              <a:defRPr sz="2000" kern="1200">
                <a:solidFill>
                  <a:schemeClr val="accent2"/>
                </a:solidFill>
                <a:latin typeface="Open Sans Light" charset="0"/>
                <a:ea typeface="Open Sans Light" charset="0"/>
                <a:cs typeface="Open Sans Light" charset="0"/>
              </a:defRPr>
            </a:lvl2pPr>
            <a:lvl3pPr marL="914400" indent="0" algn="ctr" defTabSz="914400" rtl="0" eaLnBrk="1" latinLnBrk="0" hangingPunct="1">
              <a:lnSpc>
                <a:spcPct val="90000"/>
              </a:lnSpc>
              <a:spcBef>
                <a:spcPts val="500"/>
              </a:spcBef>
              <a:buFont typeface="Arial"/>
              <a:buNone/>
              <a:defRPr sz="1800" kern="1200">
                <a:solidFill>
                  <a:schemeClr val="accent3"/>
                </a:solidFill>
                <a:latin typeface="Open Sans Light" charset="0"/>
                <a:ea typeface="Open Sans Light" charset="0"/>
                <a:cs typeface="Open Sans Light"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dirty="0">
                <a:latin typeface="Open Sans Light" pitchFamily="2" charset="0"/>
                <a:ea typeface="Open Sans Light" pitchFamily="2" charset="0"/>
                <a:cs typeface="Open Sans Light" pitchFamily="2" charset="0"/>
              </a:rPr>
              <a:t>Click to edit Master subtitle style</a:t>
            </a:r>
            <a:endParaRPr lang="en-GB" b="0" i="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4606432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49"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Open Sans Light" pitchFamily="2" charset="0"/>
          <a:ea typeface="Open Sans Light" pitchFamily="2" charset="0"/>
          <a:cs typeface="Open Sans Light" pitchFamily="2" charset="0"/>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000" b="0" i="0" kern="1200">
          <a:solidFill>
            <a:schemeClr val="tx2"/>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chemeClr val="accent4"/>
        </a:buClr>
        <a:buFont typeface="Arial"/>
        <a:buChar char="•"/>
        <a:defRPr sz="1800" b="0" i="0" kern="1200">
          <a:solidFill>
            <a:schemeClr val="accent2"/>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chemeClr val="accent4"/>
        </a:buClr>
        <a:buFont typeface="Arial"/>
        <a:buChar char="•"/>
        <a:defRPr sz="1600" b="0" i="0" kern="1200">
          <a:solidFill>
            <a:schemeClr val="accent3"/>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umpy.org/doc/stable/reference/random/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en.wikipedia.org/wiki/Mersenne_Twis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Central_limit_theore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iverpool.ac.uk/media/livacuk/tqsd/code-of-practice-on-assessment/appendix_L_cop_asses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onte_Carlo_metho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numpy.org/doc/stable/reference/random/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en.wikipedia.org/wiki/Mersenne_Twi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54E4-C358-784F-8069-76393BF9BEF4}"/>
              </a:ext>
            </a:extLst>
          </p:cNvPr>
          <p:cNvSpPr>
            <a:spLocks noGrp="1"/>
          </p:cNvSpPr>
          <p:nvPr>
            <p:ph type="ctrTitle"/>
          </p:nvPr>
        </p:nvSpPr>
        <p:spPr/>
        <p:txBody>
          <a:bodyPr/>
          <a:lstStyle/>
          <a:p>
            <a:r>
              <a:rPr lang="en-GB" dirty="0"/>
              <a:t>Introduction to Computational Physics (PHYS105)</a:t>
            </a:r>
          </a:p>
        </p:txBody>
      </p:sp>
      <p:sp>
        <p:nvSpPr>
          <p:cNvPr id="3" name="Subtitle 2">
            <a:extLst>
              <a:ext uri="{FF2B5EF4-FFF2-40B4-BE49-F238E27FC236}">
                <a16:creationId xmlns:a16="http://schemas.microsoft.com/office/drawing/2014/main" id="{C80D0614-3A4F-1C46-AF4A-848AB2F2AF08}"/>
              </a:ext>
            </a:extLst>
          </p:cNvPr>
          <p:cNvSpPr>
            <a:spLocks noGrp="1"/>
          </p:cNvSpPr>
          <p:nvPr>
            <p:ph type="subTitle" idx="1"/>
          </p:nvPr>
        </p:nvSpPr>
        <p:spPr>
          <a:xfrm>
            <a:off x="1345325" y="2559631"/>
            <a:ext cx="9144000" cy="423425"/>
          </a:xfrm>
        </p:spPr>
        <p:txBody>
          <a:bodyPr/>
          <a:lstStyle/>
          <a:p>
            <a:r>
              <a:rPr lang="en-GB" dirty="0"/>
              <a:t>Lecture 10:  Monte Carlo Methods</a:t>
            </a:r>
          </a:p>
        </p:txBody>
      </p:sp>
      <p:sp>
        <p:nvSpPr>
          <p:cNvPr id="4" name="Text Placeholder 3">
            <a:extLst>
              <a:ext uri="{FF2B5EF4-FFF2-40B4-BE49-F238E27FC236}">
                <a16:creationId xmlns:a16="http://schemas.microsoft.com/office/drawing/2014/main" id="{6B4C1045-50D8-AD48-8209-294231460795}"/>
              </a:ext>
            </a:extLst>
          </p:cNvPr>
          <p:cNvSpPr>
            <a:spLocks noGrp="1"/>
          </p:cNvSpPr>
          <p:nvPr>
            <p:ph type="body" sz="quarter" idx="10"/>
          </p:nvPr>
        </p:nvSpPr>
        <p:spPr>
          <a:xfrm>
            <a:off x="3415863" y="3773636"/>
            <a:ext cx="5002924" cy="1082844"/>
          </a:xfrm>
        </p:spPr>
        <p:txBody>
          <a:bodyPr>
            <a:normAutofit/>
          </a:bodyPr>
          <a:lstStyle/>
          <a:p>
            <a:r>
              <a:rPr lang="en-GB" dirty="0"/>
              <a:t>Carl Gwilliam</a:t>
            </a:r>
          </a:p>
          <a:p>
            <a:r>
              <a:rPr lang="en-GB" dirty="0"/>
              <a:t>(</a:t>
            </a:r>
            <a:r>
              <a:rPr lang="en-GB" dirty="0" err="1"/>
              <a:t>C.Gwilliam@liverpool.ac.uk</a:t>
            </a:r>
            <a:r>
              <a:rPr lang="en-GB" dirty="0"/>
              <a:t>)</a:t>
            </a:r>
          </a:p>
        </p:txBody>
      </p:sp>
      <p:sp>
        <p:nvSpPr>
          <p:cNvPr id="5" name="TextBox 4">
            <a:extLst>
              <a:ext uri="{FF2B5EF4-FFF2-40B4-BE49-F238E27FC236}">
                <a16:creationId xmlns:a16="http://schemas.microsoft.com/office/drawing/2014/main" id="{262D1DFA-121D-FF99-FE1A-0232CFF5143C}"/>
              </a:ext>
            </a:extLst>
          </p:cNvPr>
          <p:cNvSpPr txBox="1"/>
          <p:nvPr/>
        </p:nvSpPr>
        <p:spPr>
          <a:xfrm>
            <a:off x="2365651" y="5824331"/>
            <a:ext cx="7460697" cy="830997"/>
          </a:xfrm>
          <a:prstGeom prst="rect">
            <a:avLst/>
          </a:prstGeom>
          <a:noFill/>
        </p:spPr>
        <p:txBody>
          <a:bodyPr wrap="none" rtlCol="0">
            <a:spAutoFit/>
          </a:bodyPr>
          <a:lstStyle/>
          <a:p>
            <a:r>
              <a:rPr lang="en-GB" sz="4800" dirty="0">
                <a:latin typeface="Open Sans Light" pitchFamily="2" charset="0"/>
                <a:ea typeface="Open Sans Light" pitchFamily="2" charset="0"/>
                <a:cs typeface="Open Sans Light" pitchFamily="2" charset="0"/>
              </a:rPr>
              <a:t>Attendance code: 737487</a:t>
            </a:r>
          </a:p>
        </p:txBody>
      </p:sp>
    </p:spTree>
    <p:extLst>
      <p:ext uri="{BB962C8B-B14F-4D97-AF65-F5344CB8AC3E}">
        <p14:creationId xmlns:p14="http://schemas.microsoft.com/office/powerpoint/2010/main" val="404248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8DEA-58DD-0A48-962B-49526BD220C8}"/>
              </a:ext>
            </a:extLst>
          </p:cNvPr>
          <p:cNvSpPr>
            <a:spLocks noGrp="1"/>
          </p:cNvSpPr>
          <p:nvPr>
            <p:ph type="title"/>
          </p:nvPr>
        </p:nvSpPr>
        <p:spPr/>
        <p:txBody>
          <a:bodyPr/>
          <a:lstStyle/>
          <a:p>
            <a:r>
              <a:rPr lang="en-GB" dirty="0"/>
              <a:t>NumPy random numbers </a:t>
            </a:r>
          </a:p>
        </p:txBody>
      </p:sp>
      <p:sp>
        <p:nvSpPr>
          <p:cNvPr id="3" name="Content Placeholder 2">
            <a:extLst>
              <a:ext uri="{FF2B5EF4-FFF2-40B4-BE49-F238E27FC236}">
                <a16:creationId xmlns:a16="http://schemas.microsoft.com/office/drawing/2014/main" id="{295B5303-0196-0B46-B953-4A76B82750CF}"/>
              </a:ext>
            </a:extLst>
          </p:cNvPr>
          <p:cNvSpPr>
            <a:spLocks noGrp="1"/>
          </p:cNvSpPr>
          <p:nvPr>
            <p:ph idx="1"/>
          </p:nvPr>
        </p:nvSpPr>
        <p:spPr>
          <a:xfrm>
            <a:off x="241737" y="1008992"/>
            <a:ext cx="11750565" cy="5753051"/>
          </a:xfrm>
        </p:spPr>
        <p:txBody>
          <a:bodyPr/>
          <a:lstStyle/>
          <a:p>
            <a:r>
              <a:rPr lang="en-GB" dirty="0"/>
              <a:t>Rather than performing real experiments, we </a:t>
            </a:r>
            <a:br>
              <a:rPr lang="en-GB" dirty="0"/>
            </a:br>
            <a:r>
              <a:rPr lang="en-GB" dirty="0"/>
              <a:t>can use random numbers generated in Python </a:t>
            </a:r>
          </a:p>
          <a:p>
            <a:endParaRPr lang="en-GB" dirty="0"/>
          </a:p>
          <a:p>
            <a:r>
              <a:rPr lang="en-GB" dirty="0"/>
              <a:t>Can be achieved using NumPy’s </a:t>
            </a:r>
            <a:r>
              <a:rPr lang="en-GB" dirty="0">
                <a:hlinkClick r:id="rId3"/>
              </a:rPr>
              <a:t>random</a:t>
            </a:r>
            <a:r>
              <a:rPr lang="en-GB" dirty="0"/>
              <a:t> module</a:t>
            </a:r>
          </a:p>
          <a:p>
            <a:pPr lvl="1"/>
            <a:r>
              <a:rPr lang="en-GB" dirty="0"/>
              <a:t>Has several random number generators</a:t>
            </a:r>
          </a:p>
          <a:p>
            <a:pPr lvl="1"/>
            <a:endParaRPr lang="en-GB" dirty="0"/>
          </a:p>
          <a:p>
            <a:r>
              <a:rPr lang="en-GB" dirty="0"/>
              <a:t>Default uses </a:t>
            </a:r>
            <a:r>
              <a:rPr lang="en-GB" dirty="0">
                <a:hlinkClick r:id="rId4"/>
              </a:rPr>
              <a:t>Mersenne Twister</a:t>
            </a:r>
            <a:r>
              <a:rPr lang="en-GB" dirty="0"/>
              <a:t> algorithm</a:t>
            </a:r>
          </a:p>
          <a:p>
            <a:pPr lvl="1"/>
            <a:r>
              <a:rPr lang="en-GB" dirty="0"/>
              <a:t>Has a repetition period of 2</a:t>
            </a:r>
            <a:r>
              <a:rPr lang="en-GB" baseline="30000" dirty="0"/>
              <a:t>19937</a:t>
            </a:r>
            <a:r>
              <a:rPr lang="en-GB" dirty="0"/>
              <a:t> – 1</a:t>
            </a:r>
          </a:p>
          <a:p>
            <a:pPr lvl="1"/>
            <a:endParaRPr lang="en-GB" dirty="0"/>
          </a:p>
          <a:p>
            <a:r>
              <a:rPr lang="en-GB" dirty="0"/>
              <a:t>Obtained via </a:t>
            </a:r>
            <a:r>
              <a:rPr lang="en-GB" dirty="0" err="1">
                <a:solidFill>
                  <a:schemeClr val="accent1"/>
                </a:solidFill>
                <a:latin typeface="Courier New" panose="02070309020205020404" pitchFamily="49" charset="0"/>
              </a:rPr>
              <a:t>np.random.default_rng</a:t>
            </a:r>
            <a:r>
              <a:rPr lang="en-GB" dirty="0">
                <a:solidFill>
                  <a:schemeClr val="accent1"/>
                </a:solidFill>
                <a:latin typeface="Courier New" panose="02070309020205020404" pitchFamily="49" charset="0"/>
              </a:rPr>
              <a:t>()</a:t>
            </a:r>
          </a:p>
          <a:p>
            <a:pPr lvl="1"/>
            <a:r>
              <a:rPr lang="en-GB" dirty="0"/>
              <a:t>Can optionally specify the starting point </a:t>
            </a:r>
            <a:br>
              <a:rPr lang="en-GB" dirty="0"/>
            </a:br>
            <a:r>
              <a:rPr lang="en-GB" dirty="0"/>
              <a:t>in the sequence via a </a:t>
            </a:r>
            <a:r>
              <a:rPr lang="en-GB" i="1" dirty="0"/>
              <a:t>seed</a:t>
            </a:r>
            <a:r>
              <a:rPr lang="en-GB" dirty="0"/>
              <a:t> as argument</a:t>
            </a:r>
          </a:p>
          <a:p>
            <a:pPr lvl="2"/>
            <a:r>
              <a:rPr lang="en-GB" dirty="0"/>
              <a:t>Useful to get repeatable sequence </a:t>
            </a:r>
          </a:p>
          <a:p>
            <a:pPr lvl="1"/>
            <a:endParaRPr lang="en-GB" dirty="0"/>
          </a:p>
          <a:p>
            <a:r>
              <a:rPr lang="en-GB" dirty="0"/>
              <a:t>The basic </a:t>
            </a:r>
            <a:r>
              <a:rPr lang="en-GB" dirty="0">
                <a:solidFill>
                  <a:schemeClr val="accent1"/>
                </a:solidFill>
                <a:latin typeface="Courier New" panose="02070309020205020404" pitchFamily="49" charset="0"/>
              </a:rPr>
              <a:t>random() </a:t>
            </a:r>
            <a:r>
              <a:rPr lang="en-GB" dirty="0"/>
              <a:t>function generates uniform </a:t>
            </a:r>
            <a:br>
              <a:rPr lang="en-GB" dirty="0"/>
            </a:br>
            <a:r>
              <a:rPr lang="en-GB" dirty="0"/>
              <a:t>random numbers </a:t>
            </a:r>
            <a:r>
              <a:rPr lang="en-GB" dirty="0">
                <a:solidFill>
                  <a:schemeClr val="accent1"/>
                </a:solidFill>
              </a:rPr>
              <a:t>x</a:t>
            </a:r>
            <a:r>
              <a:rPr lang="en-GB" dirty="0"/>
              <a:t> over the range </a:t>
            </a:r>
            <a:r>
              <a:rPr lang="en-GB" dirty="0">
                <a:solidFill>
                  <a:schemeClr val="accent1"/>
                </a:solidFill>
              </a:rPr>
              <a:t>0 ≤ x &lt; 1</a:t>
            </a:r>
            <a:r>
              <a:rPr lang="en-GB" dirty="0"/>
              <a:t> </a:t>
            </a:r>
          </a:p>
          <a:p>
            <a:pPr lvl="1"/>
            <a:r>
              <a:rPr lang="en-GB" dirty="0"/>
              <a:t>Either one value at a time or as an array</a:t>
            </a:r>
          </a:p>
        </p:txBody>
      </p:sp>
      <p:sp>
        <p:nvSpPr>
          <p:cNvPr id="4" name="Slide Number Placeholder 3">
            <a:extLst>
              <a:ext uri="{FF2B5EF4-FFF2-40B4-BE49-F238E27FC236}">
                <a16:creationId xmlns:a16="http://schemas.microsoft.com/office/drawing/2014/main" id="{B329342D-9F24-CA46-BF58-3C42DF85C4E6}"/>
              </a:ext>
            </a:extLst>
          </p:cNvPr>
          <p:cNvSpPr>
            <a:spLocks noGrp="1"/>
          </p:cNvSpPr>
          <p:nvPr>
            <p:ph type="sldNum" sz="quarter" idx="12"/>
          </p:nvPr>
        </p:nvSpPr>
        <p:spPr/>
        <p:txBody>
          <a:bodyPr/>
          <a:lstStyle/>
          <a:p>
            <a:fld id="{D0CD9598-3AC8-0F44-9366-CD3A2FEFAADC}" type="slidenum">
              <a:rPr lang="en-GB" smtClean="0"/>
              <a:t>10</a:t>
            </a:fld>
            <a:endParaRPr lang="en-GB"/>
          </a:p>
        </p:txBody>
      </p:sp>
      <p:sp>
        <p:nvSpPr>
          <p:cNvPr id="5" name="Subtitle 4">
            <a:extLst>
              <a:ext uri="{FF2B5EF4-FFF2-40B4-BE49-F238E27FC236}">
                <a16:creationId xmlns:a16="http://schemas.microsoft.com/office/drawing/2014/main" id="{578D2FD1-DD5E-D844-8D40-48C136A18D03}"/>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17110384-EC81-2648-A3EB-7257C94B5CAC}"/>
              </a:ext>
            </a:extLst>
          </p:cNvPr>
          <p:cNvPicPr>
            <a:picLocks noChangeAspect="1"/>
          </p:cNvPicPr>
          <p:nvPr/>
        </p:nvPicPr>
        <p:blipFill>
          <a:blip r:embed="rId5"/>
          <a:stretch>
            <a:fillRect/>
          </a:stretch>
        </p:blipFill>
        <p:spPr>
          <a:xfrm>
            <a:off x="6708593" y="1073356"/>
            <a:ext cx="4978908" cy="5624322"/>
          </a:xfrm>
          <a:prstGeom prst="rect">
            <a:avLst/>
          </a:prstGeom>
        </p:spPr>
      </p:pic>
    </p:spTree>
    <p:extLst>
      <p:ext uri="{BB962C8B-B14F-4D97-AF65-F5344CB8AC3E}">
        <p14:creationId xmlns:p14="http://schemas.microsoft.com/office/powerpoint/2010/main" val="321305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D192-1D88-E446-9964-3856B1207D66}"/>
              </a:ext>
            </a:extLst>
          </p:cNvPr>
          <p:cNvSpPr>
            <a:spLocks noGrp="1"/>
          </p:cNvSpPr>
          <p:nvPr>
            <p:ph type="title"/>
          </p:nvPr>
        </p:nvSpPr>
        <p:spPr/>
        <p:txBody>
          <a:bodyPr/>
          <a:lstStyle/>
          <a:p>
            <a:r>
              <a:rPr lang="en-GB" dirty="0"/>
              <a:t>Poisson distribution </a:t>
            </a:r>
          </a:p>
        </p:txBody>
      </p:sp>
      <p:sp>
        <p:nvSpPr>
          <p:cNvPr id="3" name="Content Placeholder 2">
            <a:extLst>
              <a:ext uri="{FF2B5EF4-FFF2-40B4-BE49-F238E27FC236}">
                <a16:creationId xmlns:a16="http://schemas.microsoft.com/office/drawing/2014/main" id="{75F13D33-E954-1F40-BB25-74196047E9FB}"/>
              </a:ext>
            </a:extLst>
          </p:cNvPr>
          <p:cNvSpPr>
            <a:spLocks noGrp="1"/>
          </p:cNvSpPr>
          <p:nvPr>
            <p:ph idx="1"/>
          </p:nvPr>
        </p:nvSpPr>
        <p:spPr>
          <a:xfrm>
            <a:off x="241738" y="1008992"/>
            <a:ext cx="6451488" cy="6057851"/>
          </a:xfrm>
        </p:spPr>
        <p:txBody>
          <a:bodyPr/>
          <a:lstStyle/>
          <a:p>
            <a:r>
              <a:rPr lang="en-GB" dirty="0"/>
              <a:t>Poisson distribution describes the probability that a given number of events occurs in a fixed interval</a:t>
            </a:r>
          </a:p>
          <a:p>
            <a:pPr lvl="1"/>
            <a:r>
              <a:rPr lang="en-GB" dirty="0"/>
              <a:t>Events are discrete and can be over time or space</a:t>
            </a:r>
          </a:p>
          <a:p>
            <a:pPr lvl="1"/>
            <a:endParaRPr lang="en-GB" dirty="0"/>
          </a:p>
          <a:p>
            <a:r>
              <a:rPr lang="en-GB" dirty="0"/>
              <a:t>Assuming events are independent of each other, the probability of seeing </a:t>
            </a:r>
            <a:r>
              <a:rPr lang="en-GB" dirty="0">
                <a:solidFill>
                  <a:schemeClr val="accent1"/>
                </a:solidFill>
              </a:rPr>
              <a:t>x</a:t>
            </a:r>
            <a:r>
              <a:rPr lang="en-GB" dirty="0"/>
              <a:t> events in the interval is</a:t>
            </a:r>
          </a:p>
          <a:p>
            <a:endParaRPr lang="en-GB" dirty="0"/>
          </a:p>
          <a:p>
            <a:pPr lvl="1"/>
            <a:endParaRPr lang="en-GB" sz="2800" dirty="0"/>
          </a:p>
          <a:p>
            <a:pPr lvl="1"/>
            <a:r>
              <a:rPr lang="en-GB" dirty="0"/>
              <a:t>Where </a:t>
            </a:r>
            <a:r>
              <a:rPr lang="el-GR" dirty="0">
                <a:solidFill>
                  <a:schemeClr val="accent1"/>
                </a:solidFill>
              </a:rPr>
              <a:t>λ</a:t>
            </a:r>
            <a:r>
              <a:rPr lang="en-GB" dirty="0"/>
              <a:t> is the known mean rate, which is constant</a:t>
            </a:r>
          </a:p>
          <a:p>
            <a:pPr marL="457200" lvl="1" indent="0">
              <a:buNone/>
            </a:pPr>
            <a:endParaRPr lang="en-GB" dirty="0"/>
          </a:p>
          <a:p>
            <a:r>
              <a:rPr lang="en-GB" dirty="0"/>
              <a:t>Can generate random numbers following this via the </a:t>
            </a:r>
            <a:r>
              <a:rPr lang="en-GB" dirty="0" err="1">
                <a:solidFill>
                  <a:schemeClr val="accent1"/>
                </a:solidFill>
                <a:latin typeface="Courier New" panose="02070309020205020404" pitchFamily="49" charset="0"/>
              </a:rPr>
              <a:t>numpy.random</a:t>
            </a:r>
            <a:r>
              <a:rPr lang="en-GB" dirty="0">
                <a:solidFill>
                  <a:schemeClr val="accent1"/>
                </a:solidFill>
                <a:latin typeface="Courier New" panose="02070309020205020404" pitchFamily="49" charset="0"/>
              </a:rPr>
              <a:t> </a:t>
            </a:r>
            <a:r>
              <a:rPr lang="en-GB" dirty="0"/>
              <a:t>module’s </a:t>
            </a:r>
            <a:r>
              <a:rPr lang="en-GB" dirty="0" err="1">
                <a:solidFill>
                  <a:schemeClr val="accent1"/>
                </a:solidFill>
                <a:latin typeface="Courier New" panose="02070309020205020404" pitchFamily="49" charset="0"/>
              </a:rPr>
              <a:t>poisson</a:t>
            </a:r>
            <a:r>
              <a:rPr lang="en-GB" dirty="0">
                <a:solidFill>
                  <a:schemeClr val="accent1"/>
                </a:solidFill>
                <a:latin typeface="Courier New" panose="02070309020205020404" pitchFamily="49" charset="0"/>
              </a:rPr>
              <a:t>()</a:t>
            </a:r>
            <a:r>
              <a:rPr lang="en-GB" dirty="0"/>
              <a:t> function </a:t>
            </a:r>
          </a:p>
          <a:p>
            <a:pPr lvl="1"/>
            <a:r>
              <a:rPr lang="en-GB" dirty="0"/>
              <a:t>Takes mean and number of events as arguments</a:t>
            </a:r>
          </a:p>
          <a:p>
            <a:pPr lvl="1"/>
            <a:endParaRPr lang="en-GB" dirty="0"/>
          </a:p>
          <a:p>
            <a:r>
              <a:rPr lang="en-GB" dirty="0"/>
              <a:t>Examples:</a:t>
            </a:r>
          </a:p>
          <a:p>
            <a:pPr lvl="1"/>
            <a:r>
              <a:rPr lang="en-GB" dirty="0"/>
              <a:t>Number of cars passing a given point per minute</a:t>
            </a:r>
          </a:p>
          <a:p>
            <a:pPr lvl="1"/>
            <a:r>
              <a:rPr lang="en-GB" dirty="0"/>
              <a:t>Number of traffic accidents on a given road per mile</a:t>
            </a:r>
          </a:p>
          <a:p>
            <a:pPr lvl="1"/>
            <a:endParaRPr lang="en-GB" dirty="0"/>
          </a:p>
          <a:p>
            <a:endParaRPr lang="en-GB" dirty="0"/>
          </a:p>
        </p:txBody>
      </p:sp>
      <p:sp>
        <p:nvSpPr>
          <p:cNvPr id="4" name="Slide Number Placeholder 3">
            <a:extLst>
              <a:ext uri="{FF2B5EF4-FFF2-40B4-BE49-F238E27FC236}">
                <a16:creationId xmlns:a16="http://schemas.microsoft.com/office/drawing/2014/main" id="{7360B08C-E063-E24F-9D8B-D6CBC53EFB1B}"/>
              </a:ext>
            </a:extLst>
          </p:cNvPr>
          <p:cNvSpPr>
            <a:spLocks noGrp="1"/>
          </p:cNvSpPr>
          <p:nvPr>
            <p:ph type="sldNum" sz="quarter" idx="12"/>
          </p:nvPr>
        </p:nvSpPr>
        <p:spPr/>
        <p:txBody>
          <a:bodyPr/>
          <a:lstStyle/>
          <a:p>
            <a:fld id="{D0CD9598-3AC8-0F44-9366-CD3A2FEFAADC}" type="slidenum">
              <a:rPr lang="en-GB" smtClean="0"/>
              <a:t>11</a:t>
            </a:fld>
            <a:endParaRPr lang="en-GB"/>
          </a:p>
        </p:txBody>
      </p:sp>
      <p:sp>
        <p:nvSpPr>
          <p:cNvPr id="5" name="Subtitle 4">
            <a:extLst>
              <a:ext uri="{FF2B5EF4-FFF2-40B4-BE49-F238E27FC236}">
                <a16:creationId xmlns:a16="http://schemas.microsoft.com/office/drawing/2014/main" id="{5F571112-CCBD-7549-9426-9CA156494D4A}"/>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46ABF12A-7FD6-1943-AA5D-729BD6429A9C}"/>
              </a:ext>
            </a:extLst>
          </p:cNvPr>
          <p:cNvPicPr>
            <a:picLocks noChangeAspect="1"/>
          </p:cNvPicPr>
          <p:nvPr/>
        </p:nvPicPr>
        <p:blipFill>
          <a:blip r:embed="rId3"/>
          <a:stretch>
            <a:fillRect/>
          </a:stretch>
        </p:blipFill>
        <p:spPr>
          <a:xfrm>
            <a:off x="6760960" y="941704"/>
            <a:ext cx="4994275" cy="5916295"/>
          </a:xfrm>
          <a:prstGeom prst="rect">
            <a:avLst/>
          </a:prstGeom>
        </p:spPr>
      </p:pic>
      <p:pic>
        <p:nvPicPr>
          <p:cNvPr id="8" name="Picture 7">
            <a:extLst>
              <a:ext uri="{FF2B5EF4-FFF2-40B4-BE49-F238E27FC236}">
                <a16:creationId xmlns:a16="http://schemas.microsoft.com/office/drawing/2014/main" id="{85BAAEEA-E717-A94D-88CE-283192F2DC3F}"/>
              </a:ext>
            </a:extLst>
          </p:cNvPr>
          <p:cNvPicPr>
            <a:picLocks noChangeAspect="1"/>
          </p:cNvPicPr>
          <p:nvPr/>
        </p:nvPicPr>
        <p:blipFill>
          <a:blip r:embed="rId4"/>
          <a:stretch>
            <a:fillRect/>
          </a:stretch>
        </p:blipFill>
        <p:spPr>
          <a:xfrm>
            <a:off x="2324644" y="2909593"/>
            <a:ext cx="2078891" cy="791958"/>
          </a:xfrm>
          <a:prstGeom prst="rect">
            <a:avLst/>
          </a:prstGeom>
        </p:spPr>
      </p:pic>
    </p:spTree>
    <p:extLst>
      <p:ext uri="{BB962C8B-B14F-4D97-AF65-F5344CB8AC3E}">
        <p14:creationId xmlns:p14="http://schemas.microsoft.com/office/powerpoint/2010/main" val="337725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D192-1D88-E446-9964-3856B1207D66}"/>
              </a:ext>
            </a:extLst>
          </p:cNvPr>
          <p:cNvSpPr>
            <a:spLocks noGrp="1"/>
          </p:cNvSpPr>
          <p:nvPr>
            <p:ph type="title"/>
          </p:nvPr>
        </p:nvSpPr>
        <p:spPr/>
        <p:txBody>
          <a:bodyPr/>
          <a:lstStyle/>
          <a:p>
            <a:r>
              <a:rPr lang="en-GB" dirty="0"/>
              <a:t>Gaussian (or Normal) distribution </a:t>
            </a:r>
          </a:p>
        </p:txBody>
      </p:sp>
      <p:sp>
        <p:nvSpPr>
          <p:cNvPr id="3" name="Content Placeholder 2">
            <a:extLst>
              <a:ext uri="{FF2B5EF4-FFF2-40B4-BE49-F238E27FC236}">
                <a16:creationId xmlns:a16="http://schemas.microsoft.com/office/drawing/2014/main" id="{75F13D33-E954-1F40-BB25-74196047E9FB}"/>
              </a:ext>
            </a:extLst>
          </p:cNvPr>
          <p:cNvSpPr>
            <a:spLocks noGrp="1"/>
          </p:cNvSpPr>
          <p:nvPr>
            <p:ph idx="1"/>
          </p:nvPr>
        </p:nvSpPr>
        <p:spPr>
          <a:xfrm>
            <a:off x="241737" y="1008992"/>
            <a:ext cx="6938552" cy="5595007"/>
          </a:xfrm>
        </p:spPr>
        <p:txBody>
          <a:bodyPr>
            <a:normAutofit/>
          </a:bodyPr>
          <a:lstStyle/>
          <a:p>
            <a:r>
              <a:rPr lang="en-GB" dirty="0"/>
              <a:t>The Gaussian (or Normal) distribution describes the probability of a continuous value </a:t>
            </a:r>
            <a:r>
              <a:rPr lang="en-GB" dirty="0">
                <a:solidFill>
                  <a:schemeClr val="accent1"/>
                </a:solidFill>
              </a:rPr>
              <a:t>x</a:t>
            </a:r>
            <a:r>
              <a:rPr lang="en-GB" dirty="0"/>
              <a:t> based on the mean value (</a:t>
            </a:r>
            <a:r>
              <a:rPr lang="el-GR" dirty="0">
                <a:solidFill>
                  <a:schemeClr val="accent1"/>
                </a:solidFill>
              </a:rPr>
              <a:t>μ</a:t>
            </a:r>
            <a:r>
              <a:rPr lang="el-GR" dirty="0"/>
              <a:t>)</a:t>
            </a:r>
            <a:r>
              <a:rPr lang="en-GB" dirty="0"/>
              <a:t> and its RMS spread</a:t>
            </a:r>
            <a:r>
              <a:rPr lang="el-GR" dirty="0"/>
              <a:t> (</a:t>
            </a:r>
            <a:r>
              <a:rPr lang="el-GR" dirty="0">
                <a:solidFill>
                  <a:schemeClr val="accent1"/>
                </a:solidFill>
              </a:rPr>
              <a:t>σ</a:t>
            </a:r>
            <a:r>
              <a:rPr lang="el-GR" dirty="0"/>
              <a:t>)</a:t>
            </a:r>
            <a:endParaRPr lang="en-GB" dirty="0"/>
          </a:p>
          <a:p>
            <a:pPr lvl="1"/>
            <a:endParaRPr lang="en-GB" dirty="0"/>
          </a:p>
          <a:p>
            <a:pPr lvl="1"/>
            <a:endParaRPr lang="en-GB" dirty="0"/>
          </a:p>
          <a:p>
            <a:pPr marL="457200" lvl="1" indent="0">
              <a:buNone/>
            </a:pPr>
            <a:endParaRPr lang="en-GB" sz="3200" dirty="0"/>
          </a:p>
          <a:p>
            <a:pPr lvl="1"/>
            <a:r>
              <a:rPr lang="en-GB" dirty="0"/>
              <a:t>Has a characteristic symmetric bell shape </a:t>
            </a:r>
          </a:p>
          <a:p>
            <a:endParaRPr lang="en-GB" sz="1800" dirty="0"/>
          </a:p>
          <a:p>
            <a:r>
              <a:rPr lang="en-GB" dirty="0"/>
              <a:t>Based on the </a:t>
            </a:r>
            <a:r>
              <a:rPr lang="en-GB" dirty="0">
                <a:hlinkClick r:id="rId3"/>
              </a:rPr>
              <a:t>Central Limit Theorem</a:t>
            </a:r>
            <a:r>
              <a:rPr lang="en-GB" dirty="0"/>
              <a:t>, the result </a:t>
            </a:r>
            <a:br>
              <a:rPr lang="en-GB" dirty="0"/>
            </a:br>
            <a:r>
              <a:rPr lang="en-GB" dirty="0"/>
              <a:t>of any sufficiently large number of random trials </a:t>
            </a:r>
            <a:br>
              <a:rPr lang="en-GB" dirty="0"/>
            </a:br>
            <a:r>
              <a:rPr lang="en-GB" dirty="0"/>
              <a:t>tends towards a Gaussian distribution</a:t>
            </a:r>
          </a:p>
          <a:p>
            <a:pPr lvl="1"/>
            <a:r>
              <a:rPr lang="en-GB" dirty="0"/>
              <a:t>Hence it can describe many natural phenomena </a:t>
            </a:r>
          </a:p>
          <a:p>
            <a:pPr lvl="1"/>
            <a:r>
              <a:rPr lang="en-GB" dirty="0"/>
              <a:t>E.g. heights/weights/IQs/etc of a population</a:t>
            </a:r>
          </a:p>
          <a:p>
            <a:pPr lvl="1"/>
            <a:endParaRPr lang="en-GB" dirty="0"/>
          </a:p>
          <a:p>
            <a:r>
              <a:rPr lang="en-GB" dirty="0"/>
              <a:t>Can generate random numbers following this via </a:t>
            </a:r>
            <a:br>
              <a:rPr lang="en-GB" dirty="0"/>
            </a:br>
            <a:r>
              <a:rPr lang="en-GB" dirty="0"/>
              <a:t>the </a:t>
            </a:r>
            <a:r>
              <a:rPr lang="en-GB" dirty="0" err="1">
                <a:solidFill>
                  <a:schemeClr val="accent1"/>
                </a:solidFill>
                <a:latin typeface="Courier New" panose="02070309020205020404" pitchFamily="49" charset="0"/>
              </a:rPr>
              <a:t>numpy.random</a:t>
            </a:r>
            <a:r>
              <a:rPr lang="en-GB" dirty="0">
                <a:solidFill>
                  <a:schemeClr val="accent1"/>
                </a:solidFill>
                <a:latin typeface="Courier New" panose="02070309020205020404" pitchFamily="49" charset="0"/>
              </a:rPr>
              <a:t> </a:t>
            </a:r>
            <a:r>
              <a:rPr lang="en-GB" dirty="0"/>
              <a:t>module’s </a:t>
            </a:r>
            <a:r>
              <a:rPr lang="en-GB" dirty="0">
                <a:solidFill>
                  <a:schemeClr val="accent1"/>
                </a:solidFill>
                <a:latin typeface="Courier New" panose="02070309020205020404" pitchFamily="49" charset="0"/>
              </a:rPr>
              <a:t>normal()</a:t>
            </a:r>
            <a:r>
              <a:rPr lang="en-GB" dirty="0"/>
              <a:t> function </a:t>
            </a:r>
          </a:p>
          <a:p>
            <a:pPr lvl="1"/>
            <a:r>
              <a:rPr lang="en-GB" dirty="0"/>
              <a:t>Takes mean, RMS &amp; number of events as arguments</a:t>
            </a:r>
          </a:p>
          <a:p>
            <a:pPr lvl="1"/>
            <a:endParaRPr lang="en-GB" dirty="0"/>
          </a:p>
          <a:p>
            <a:pPr marL="0" indent="0">
              <a:buNone/>
            </a:pPr>
            <a:endParaRPr lang="en-GB" dirty="0"/>
          </a:p>
          <a:p>
            <a:pPr lvl="1"/>
            <a:endParaRPr lang="en-GB" dirty="0"/>
          </a:p>
        </p:txBody>
      </p:sp>
      <p:sp>
        <p:nvSpPr>
          <p:cNvPr id="4" name="Slide Number Placeholder 3">
            <a:extLst>
              <a:ext uri="{FF2B5EF4-FFF2-40B4-BE49-F238E27FC236}">
                <a16:creationId xmlns:a16="http://schemas.microsoft.com/office/drawing/2014/main" id="{7360B08C-E063-E24F-9D8B-D6CBC53EFB1B}"/>
              </a:ext>
            </a:extLst>
          </p:cNvPr>
          <p:cNvSpPr>
            <a:spLocks noGrp="1"/>
          </p:cNvSpPr>
          <p:nvPr>
            <p:ph type="sldNum" sz="quarter" idx="12"/>
          </p:nvPr>
        </p:nvSpPr>
        <p:spPr/>
        <p:txBody>
          <a:bodyPr/>
          <a:lstStyle/>
          <a:p>
            <a:fld id="{D0CD9598-3AC8-0F44-9366-CD3A2FEFAADC}" type="slidenum">
              <a:rPr lang="en-GB" smtClean="0"/>
              <a:t>12</a:t>
            </a:fld>
            <a:endParaRPr lang="en-GB"/>
          </a:p>
        </p:txBody>
      </p:sp>
      <p:sp>
        <p:nvSpPr>
          <p:cNvPr id="5" name="Subtitle 4">
            <a:extLst>
              <a:ext uri="{FF2B5EF4-FFF2-40B4-BE49-F238E27FC236}">
                <a16:creationId xmlns:a16="http://schemas.microsoft.com/office/drawing/2014/main" id="{5F571112-CCBD-7549-9426-9CA156494D4A}"/>
              </a:ext>
            </a:extLst>
          </p:cNvPr>
          <p:cNvSpPr>
            <a:spLocks noGrp="1"/>
          </p:cNvSpPr>
          <p:nvPr>
            <p:ph type="subTitle" idx="13"/>
          </p:nvPr>
        </p:nvSpPr>
        <p:spPr/>
        <p:txBody>
          <a:bodyPr>
            <a:normAutofit fontScale="92500" lnSpcReduction="20000"/>
          </a:bodyPr>
          <a:lstStyle/>
          <a:p>
            <a:endParaRPr lang="en-GB"/>
          </a:p>
        </p:txBody>
      </p:sp>
      <p:pic>
        <p:nvPicPr>
          <p:cNvPr id="8" name="Picture 7">
            <a:extLst>
              <a:ext uri="{FF2B5EF4-FFF2-40B4-BE49-F238E27FC236}">
                <a16:creationId xmlns:a16="http://schemas.microsoft.com/office/drawing/2014/main" id="{FAE57D5E-FB97-614C-94A2-3FCFD38C90FB}"/>
              </a:ext>
            </a:extLst>
          </p:cNvPr>
          <p:cNvPicPr>
            <a:picLocks noChangeAspect="1"/>
          </p:cNvPicPr>
          <p:nvPr/>
        </p:nvPicPr>
        <p:blipFill>
          <a:blip r:embed="rId4"/>
          <a:stretch>
            <a:fillRect/>
          </a:stretch>
        </p:blipFill>
        <p:spPr>
          <a:xfrm>
            <a:off x="6647125" y="947667"/>
            <a:ext cx="5040376" cy="5910332"/>
          </a:xfrm>
          <a:prstGeom prst="rect">
            <a:avLst/>
          </a:prstGeom>
        </p:spPr>
      </p:pic>
      <p:pic>
        <p:nvPicPr>
          <p:cNvPr id="9" name="Picture 8">
            <a:extLst>
              <a:ext uri="{FF2B5EF4-FFF2-40B4-BE49-F238E27FC236}">
                <a16:creationId xmlns:a16="http://schemas.microsoft.com/office/drawing/2014/main" id="{137B69F9-7DDF-0343-B667-E750BE51387C}"/>
              </a:ext>
            </a:extLst>
          </p:cNvPr>
          <p:cNvPicPr>
            <a:picLocks noChangeAspect="1"/>
          </p:cNvPicPr>
          <p:nvPr/>
        </p:nvPicPr>
        <p:blipFill rotWithShape="1">
          <a:blip r:embed="rId5"/>
          <a:srcRect t="11339"/>
          <a:stretch/>
        </p:blipFill>
        <p:spPr>
          <a:xfrm>
            <a:off x="1523133" y="1964267"/>
            <a:ext cx="3365823" cy="899638"/>
          </a:xfrm>
          <a:prstGeom prst="rect">
            <a:avLst/>
          </a:prstGeom>
        </p:spPr>
      </p:pic>
    </p:spTree>
    <p:extLst>
      <p:ext uri="{BB962C8B-B14F-4D97-AF65-F5344CB8AC3E}">
        <p14:creationId xmlns:p14="http://schemas.microsoft.com/office/powerpoint/2010/main" val="295714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4A92-5A79-4B4E-9853-DF3688B308BD}"/>
              </a:ext>
            </a:extLst>
          </p:cNvPr>
          <p:cNvSpPr>
            <a:spLocks noGrp="1"/>
          </p:cNvSpPr>
          <p:nvPr>
            <p:ph type="title"/>
          </p:nvPr>
        </p:nvSpPr>
        <p:spPr/>
        <p:txBody>
          <a:bodyPr/>
          <a:lstStyle/>
          <a:p>
            <a:r>
              <a:rPr lang="en-GB" dirty="0"/>
              <a:t>Monte Carlo integration</a:t>
            </a:r>
          </a:p>
        </p:txBody>
      </p:sp>
      <p:sp>
        <p:nvSpPr>
          <p:cNvPr id="3" name="Content Placeholder 2">
            <a:extLst>
              <a:ext uri="{FF2B5EF4-FFF2-40B4-BE49-F238E27FC236}">
                <a16:creationId xmlns:a16="http://schemas.microsoft.com/office/drawing/2014/main" id="{D5920721-3C46-BB4C-8541-E99E56A66182}"/>
              </a:ext>
            </a:extLst>
          </p:cNvPr>
          <p:cNvSpPr>
            <a:spLocks noGrp="1"/>
          </p:cNvSpPr>
          <p:nvPr>
            <p:ph idx="1"/>
          </p:nvPr>
        </p:nvSpPr>
        <p:spPr>
          <a:xfrm>
            <a:off x="241737" y="1008992"/>
            <a:ext cx="11750565" cy="5753051"/>
          </a:xfrm>
        </p:spPr>
        <p:txBody>
          <a:bodyPr>
            <a:normAutofit lnSpcReduction="10000"/>
          </a:bodyPr>
          <a:lstStyle/>
          <a:p>
            <a:r>
              <a:rPr lang="en-GB" dirty="0"/>
              <a:t>Let’s return to our earlier circle area example and use it to estimate the value of </a:t>
            </a:r>
            <a:r>
              <a:rPr lang="el-GR" dirty="0"/>
              <a:t>π</a:t>
            </a:r>
            <a:r>
              <a:rPr lang="en-GB" dirty="0"/>
              <a:t> numerically</a:t>
            </a:r>
          </a:p>
          <a:p>
            <a:pPr lvl="1"/>
            <a:r>
              <a:rPr lang="en-GB" dirty="0"/>
              <a:t>Specifically consider the case of a 2x2m square with an inscribed circle of radius 1m</a:t>
            </a:r>
          </a:p>
          <a:p>
            <a:pPr lvl="1"/>
            <a:endParaRPr lang="en-GB" dirty="0"/>
          </a:p>
          <a:p>
            <a:endParaRPr lang="en-GB" sz="3200" dirty="0"/>
          </a:p>
          <a:p>
            <a:pPr marL="0" indent="0">
              <a:buNone/>
            </a:pPr>
            <a:endParaRPr lang="en-GB" dirty="0"/>
          </a:p>
          <a:p>
            <a:r>
              <a:rPr lang="en-GB" dirty="0"/>
              <a:t>We can code this in python and since the problem </a:t>
            </a:r>
            <a:br>
              <a:rPr lang="en-GB" dirty="0"/>
            </a:br>
            <a:r>
              <a:rPr lang="en-GB" dirty="0"/>
              <a:t>is symmetrical we only need to model 1 quadrant</a:t>
            </a:r>
          </a:p>
          <a:p>
            <a:pPr lvl="1"/>
            <a:r>
              <a:rPr lang="en-GB" dirty="0"/>
              <a:t>Use random number </a:t>
            </a:r>
            <a:br>
              <a:rPr lang="en-GB" dirty="0"/>
            </a:br>
            <a:r>
              <a:rPr lang="en-GB" dirty="0"/>
              <a:t>generator to create </a:t>
            </a:r>
            <a:br>
              <a:rPr lang="en-GB" dirty="0"/>
            </a:br>
            <a:r>
              <a:rPr lang="en-GB" dirty="0" err="1"/>
              <a:t>indep</a:t>
            </a:r>
            <a:r>
              <a:rPr lang="en-GB" dirty="0"/>
              <a:t>. random </a:t>
            </a:r>
            <a:r>
              <a:rPr lang="en-GB" dirty="0" err="1"/>
              <a:t>nums</a:t>
            </a:r>
            <a:br>
              <a:rPr lang="en-GB" dirty="0"/>
            </a:br>
            <a:r>
              <a:rPr lang="en-GB" dirty="0"/>
              <a:t>uniformly in x and y</a:t>
            </a:r>
          </a:p>
          <a:p>
            <a:pPr lvl="1"/>
            <a:r>
              <a:rPr lang="en-GB" dirty="0"/>
              <a:t>Count how many lie </a:t>
            </a:r>
            <a:br>
              <a:rPr lang="en-GB" dirty="0"/>
            </a:br>
            <a:r>
              <a:rPr lang="en-GB" dirty="0"/>
              <a:t>within the circle </a:t>
            </a:r>
          </a:p>
          <a:p>
            <a:pPr lvl="1"/>
            <a:endParaRPr lang="en-GB" dirty="0"/>
          </a:p>
          <a:p>
            <a:r>
              <a:rPr lang="en-GB" dirty="0"/>
              <a:t>The more random trials</a:t>
            </a:r>
            <a:br>
              <a:rPr lang="en-GB" dirty="0"/>
            </a:br>
            <a:r>
              <a:rPr lang="en-GB" dirty="0"/>
              <a:t>the more accurate </a:t>
            </a:r>
            <a:r>
              <a:rPr lang="el-GR" dirty="0"/>
              <a:t>π</a:t>
            </a:r>
            <a:r>
              <a:rPr lang="en-GB" dirty="0"/>
              <a:t> is</a:t>
            </a:r>
          </a:p>
          <a:p>
            <a:pPr lvl="1"/>
            <a:r>
              <a:rPr lang="en-GB" dirty="0"/>
              <a:t>Will investigate this </a:t>
            </a:r>
            <a:br>
              <a:rPr lang="en-GB" dirty="0"/>
            </a:br>
            <a:r>
              <a:rPr lang="en-GB" dirty="0"/>
              <a:t>in the notebook</a:t>
            </a:r>
          </a:p>
          <a:p>
            <a:pPr lvl="1"/>
            <a:endParaRPr lang="en-GB" dirty="0"/>
          </a:p>
          <a:p>
            <a:endParaRPr lang="en-GB" dirty="0"/>
          </a:p>
        </p:txBody>
      </p:sp>
      <p:sp>
        <p:nvSpPr>
          <p:cNvPr id="4" name="Slide Number Placeholder 3">
            <a:extLst>
              <a:ext uri="{FF2B5EF4-FFF2-40B4-BE49-F238E27FC236}">
                <a16:creationId xmlns:a16="http://schemas.microsoft.com/office/drawing/2014/main" id="{FFFBAB67-FDE3-6042-A48C-059E01B435A3}"/>
              </a:ext>
            </a:extLst>
          </p:cNvPr>
          <p:cNvSpPr>
            <a:spLocks noGrp="1"/>
          </p:cNvSpPr>
          <p:nvPr>
            <p:ph type="sldNum" sz="quarter" idx="12"/>
          </p:nvPr>
        </p:nvSpPr>
        <p:spPr/>
        <p:txBody>
          <a:bodyPr/>
          <a:lstStyle/>
          <a:p>
            <a:fld id="{D0CD9598-3AC8-0F44-9366-CD3A2FEFAADC}" type="slidenum">
              <a:rPr lang="en-GB" smtClean="0"/>
              <a:t>13</a:t>
            </a:fld>
            <a:endParaRPr lang="en-GB" dirty="0"/>
          </a:p>
        </p:txBody>
      </p:sp>
      <p:sp>
        <p:nvSpPr>
          <p:cNvPr id="5" name="Subtitle 4">
            <a:extLst>
              <a:ext uri="{FF2B5EF4-FFF2-40B4-BE49-F238E27FC236}">
                <a16:creationId xmlns:a16="http://schemas.microsoft.com/office/drawing/2014/main" id="{D4023822-6D54-6646-AE83-D46203C30AC5}"/>
              </a:ext>
            </a:extLst>
          </p:cNvPr>
          <p:cNvSpPr>
            <a:spLocks noGrp="1"/>
          </p:cNvSpPr>
          <p:nvPr>
            <p:ph type="subTitle" idx="13"/>
          </p:nvPr>
        </p:nvSpPr>
        <p:spPr/>
        <p:txBody>
          <a:bodyPr>
            <a:normAutofit fontScale="92500" lnSpcReduction="20000"/>
          </a:bodyPr>
          <a:lstStyle/>
          <a:p>
            <a:endParaRPr lang="en-GB"/>
          </a:p>
        </p:txBody>
      </p:sp>
      <p:pic>
        <p:nvPicPr>
          <p:cNvPr id="8" name="Picture 7">
            <a:extLst>
              <a:ext uri="{FF2B5EF4-FFF2-40B4-BE49-F238E27FC236}">
                <a16:creationId xmlns:a16="http://schemas.microsoft.com/office/drawing/2014/main" id="{59937F88-40C2-6149-9CC5-535E3610401E}"/>
              </a:ext>
            </a:extLst>
          </p:cNvPr>
          <p:cNvPicPr>
            <a:picLocks noChangeAspect="1"/>
          </p:cNvPicPr>
          <p:nvPr/>
        </p:nvPicPr>
        <p:blipFill>
          <a:blip r:embed="rId3"/>
          <a:stretch>
            <a:fillRect/>
          </a:stretch>
        </p:blipFill>
        <p:spPr>
          <a:xfrm>
            <a:off x="6735757" y="1823603"/>
            <a:ext cx="5256544" cy="4765660"/>
          </a:xfrm>
          <a:prstGeom prst="rect">
            <a:avLst/>
          </a:prstGeom>
        </p:spPr>
      </p:pic>
      <p:grpSp>
        <p:nvGrpSpPr>
          <p:cNvPr id="6" name="Group 5">
            <a:extLst>
              <a:ext uri="{FF2B5EF4-FFF2-40B4-BE49-F238E27FC236}">
                <a16:creationId xmlns:a16="http://schemas.microsoft.com/office/drawing/2014/main" id="{656AE01F-3DE9-668A-DDDC-F12D56009C07}"/>
              </a:ext>
            </a:extLst>
          </p:cNvPr>
          <p:cNvGrpSpPr/>
          <p:nvPr/>
        </p:nvGrpSpPr>
        <p:grpSpPr>
          <a:xfrm>
            <a:off x="3365458" y="3520588"/>
            <a:ext cx="3108293" cy="2950040"/>
            <a:chOff x="3385778" y="3866028"/>
            <a:chExt cx="3108293" cy="2950040"/>
          </a:xfrm>
        </p:grpSpPr>
        <p:pic>
          <p:nvPicPr>
            <p:cNvPr id="11" name="Picture 10">
              <a:extLst>
                <a:ext uri="{FF2B5EF4-FFF2-40B4-BE49-F238E27FC236}">
                  <a16:creationId xmlns:a16="http://schemas.microsoft.com/office/drawing/2014/main" id="{1E682A75-252D-0541-AF99-0CE07C35C6EA}"/>
                </a:ext>
              </a:extLst>
            </p:cNvPr>
            <p:cNvPicPr>
              <a:picLocks noChangeAspect="1"/>
            </p:cNvPicPr>
            <p:nvPr/>
          </p:nvPicPr>
          <p:blipFill>
            <a:blip r:embed="rId4">
              <a:alphaModFix/>
            </a:blip>
            <a:stretch>
              <a:fillRect/>
            </a:stretch>
          </p:blipFill>
          <p:spPr>
            <a:xfrm>
              <a:off x="3385778" y="3866028"/>
              <a:ext cx="3108293" cy="2950040"/>
            </a:xfrm>
            <a:prstGeom prst="rect">
              <a:avLst/>
            </a:prstGeom>
          </p:spPr>
        </p:pic>
        <p:cxnSp>
          <p:nvCxnSpPr>
            <p:cNvPr id="13" name="Straight Arrow Connector 12">
              <a:extLst>
                <a:ext uri="{FF2B5EF4-FFF2-40B4-BE49-F238E27FC236}">
                  <a16:creationId xmlns:a16="http://schemas.microsoft.com/office/drawing/2014/main" id="{272B317B-B986-5140-9027-7FA66C11C0D4}"/>
                </a:ext>
              </a:extLst>
            </p:cNvPr>
            <p:cNvCxnSpPr>
              <a:cxnSpLocks/>
            </p:cNvCxnSpPr>
            <p:nvPr/>
          </p:nvCxnSpPr>
          <p:spPr>
            <a:xfrm flipV="1">
              <a:off x="3984978" y="4713890"/>
              <a:ext cx="1611781" cy="15529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035E8A-31DB-854F-B5B3-FD0179384E07}"/>
                </a:ext>
              </a:extLst>
            </p:cNvPr>
            <p:cNvSpPr txBox="1"/>
            <p:nvPr/>
          </p:nvSpPr>
          <p:spPr>
            <a:xfrm rot="18925897">
              <a:off x="4123984" y="5172147"/>
              <a:ext cx="933269" cy="369332"/>
            </a:xfrm>
            <a:prstGeom prst="rect">
              <a:avLst/>
            </a:prstGeom>
            <a:noFill/>
          </p:spPr>
          <p:txBody>
            <a:bodyPr wrap="none" rtlCol="0">
              <a:spAutoFit/>
            </a:bodyPr>
            <a:lstStyle/>
            <a:p>
              <a:r>
                <a:rPr lang="en-GB" dirty="0">
                  <a:solidFill>
                    <a:srgbClr val="C00000"/>
                  </a:solidFill>
                  <a:latin typeface="Open Sans Light" pitchFamily="2" charset="0"/>
                </a:rPr>
                <a:t>r = 1 m</a:t>
              </a:r>
            </a:p>
          </p:txBody>
        </p:sp>
      </p:grpSp>
      <p:pic>
        <p:nvPicPr>
          <p:cNvPr id="12" name="Picture 11">
            <a:extLst>
              <a:ext uri="{FF2B5EF4-FFF2-40B4-BE49-F238E27FC236}">
                <a16:creationId xmlns:a16="http://schemas.microsoft.com/office/drawing/2014/main" id="{A3AB05B4-2AD0-0047-B048-CF1644B0ACAE}"/>
              </a:ext>
            </a:extLst>
          </p:cNvPr>
          <p:cNvPicPr>
            <a:picLocks noChangeAspect="1"/>
          </p:cNvPicPr>
          <p:nvPr/>
        </p:nvPicPr>
        <p:blipFill>
          <a:blip r:embed="rId5"/>
          <a:stretch>
            <a:fillRect/>
          </a:stretch>
        </p:blipFill>
        <p:spPr>
          <a:xfrm>
            <a:off x="540106" y="1813700"/>
            <a:ext cx="3985804" cy="790573"/>
          </a:xfrm>
          <a:prstGeom prst="rect">
            <a:avLst/>
          </a:prstGeom>
        </p:spPr>
      </p:pic>
      <p:pic>
        <p:nvPicPr>
          <p:cNvPr id="14" name="Picture 13">
            <a:extLst>
              <a:ext uri="{FF2B5EF4-FFF2-40B4-BE49-F238E27FC236}">
                <a16:creationId xmlns:a16="http://schemas.microsoft.com/office/drawing/2014/main" id="{360DEAE7-6404-3341-B47D-22E4AAC05FE9}"/>
              </a:ext>
            </a:extLst>
          </p:cNvPr>
          <p:cNvPicPr>
            <a:picLocks noChangeAspect="1"/>
          </p:cNvPicPr>
          <p:nvPr/>
        </p:nvPicPr>
        <p:blipFill>
          <a:blip r:embed="rId6"/>
          <a:stretch>
            <a:fillRect/>
          </a:stretch>
        </p:blipFill>
        <p:spPr>
          <a:xfrm>
            <a:off x="4517640" y="1806198"/>
            <a:ext cx="1976431" cy="778595"/>
          </a:xfrm>
          <a:prstGeom prst="rect">
            <a:avLst/>
          </a:prstGeom>
        </p:spPr>
      </p:pic>
    </p:spTree>
    <p:extLst>
      <p:ext uri="{BB962C8B-B14F-4D97-AF65-F5344CB8AC3E}">
        <p14:creationId xmlns:p14="http://schemas.microsoft.com/office/powerpoint/2010/main" val="175100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4A92-5A79-4B4E-9853-DF3688B308BD}"/>
              </a:ext>
            </a:extLst>
          </p:cNvPr>
          <p:cNvSpPr>
            <a:spLocks noGrp="1"/>
          </p:cNvSpPr>
          <p:nvPr>
            <p:ph type="title"/>
          </p:nvPr>
        </p:nvSpPr>
        <p:spPr/>
        <p:txBody>
          <a:bodyPr/>
          <a:lstStyle/>
          <a:p>
            <a:r>
              <a:rPr lang="en-GB" dirty="0"/>
              <a:t>Monte Carlo integration</a:t>
            </a:r>
          </a:p>
        </p:txBody>
      </p:sp>
      <p:sp>
        <p:nvSpPr>
          <p:cNvPr id="3" name="Content Placeholder 2">
            <a:extLst>
              <a:ext uri="{FF2B5EF4-FFF2-40B4-BE49-F238E27FC236}">
                <a16:creationId xmlns:a16="http://schemas.microsoft.com/office/drawing/2014/main" id="{D5920721-3C46-BB4C-8541-E99E56A66182}"/>
              </a:ext>
            </a:extLst>
          </p:cNvPr>
          <p:cNvSpPr>
            <a:spLocks noGrp="1"/>
          </p:cNvSpPr>
          <p:nvPr>
            <p:ph idx="1"/>
          </p:nvPr>
        </p:nvSpPr>
        <p:spPr>
          <a:xfrm>
            <a:off x="241737" y="1008992"/>
            <a:ext cx="11750565" cy="5753051"/>
          </a:xfrm>
        </p:spPr>
        <p:txBody>
          <a:bodyPr>
            <a:normAutofit lnSpcReduction="10000"/>
          </a:bodyPr>
          <a:lstStyle/>
          <a:p>
            <a:r>
              <a:rPr lang="en-GB" dirty="0"/>
              <a:t>Let’s return to our earlier circle area example and use it to estimate the value of </a:t>
            </a:r>
            <a:r>
              <a:rPr lang="el-GR" dirty="0"/>
              <a:t>π</a:t>
            </a:r>
            <a:r>
              <a:rPr lang="en-GB" dirty="0"/>
              <a:t> numerically</a:t>
            </a:r>
          </a:p>
          <a:p>
            <a:pPr lvl="1"/>
            <a:r>
              <a:rPr lang="en-GB" dirty="0"/>
              <a:t>Specifically consider the case of a 2x2m square with an inscribed circle of radius 1m</a:t>
            </a:r>
          </a:p>
          <a:p>
            <a:pPr lvl="1"/>
            <a:endParaRPr lang="en-GB" dirty="0"/>
          </a:p>
          <a:p>
            <a:endParaRPr lang="en-GB" sz="3200" dirty="0"/>
          </a:p>
          <a:p>
            <a:pPr marL="0" indent="0">
              <a:buNone/>
            </a:pPr>
            <a:endParaRPr lang="en-GB" dirty="0"/>
          </a:p>
          <a:p>
            <a:r>
              <a:rPr lang="en-GB" dirty="0"/>
              <a:t>We can code this in python and since the problem </a:t>
            </a:r>
            <a:br>
              <a:rPr lang="en-GB" dirty="0"/>
            </a:br>
            <a:r>
              <a:rPr lang="en-GB" dirty="0"/>
              <a:t>is symmetrical we only need to model 1 quadrant</a:t>
            </a:r>
          </a:p>
          <a:p>
            <a:pPr lvl="1"/>
            <a:r>
              <a:rPr lang="en-GB" dirty="0"/>
              <a:t>Use random number </a:t>
            </a:r>
            <a:br>
              <a:rPr lang="en-GB" dirty="0"/>
            </a:br>
            <a:r>
              <a:rPr lang="en-GB" dirty="0"/>
              <a:t>generator to create </a:t>
            </a:r>
            <a:br>
              <a:rPr lang="en-GB" dirty="0"/>
            </a:br>
            <a:r>
              <a:rPr lang="en-GB" dirty="0" err="1"/>
              <a:t>indep</a:t>
            </a:r>
            <a:r>
              <a:rPr lang="en-GB" dirty="0"/>
              <a:t>. random </a:t>
            </a:r>
            <a:r>
              <a:rPr lang="en-GB" dirty="0" err="1"/>
              <a:t>nums</a:t>
            </a:r>
            <a:br>
              <a:rPr lang="en-GB" dirty="0"/>
            </a:br>
            <a:r>
              <a:rPr lang="en-GB" dirty="0"/>
              <a:t>uniformly in x and y</a:t>
            </a:r>
          </a:p>
          <a:p>
            <a:pPr lvl="1"/>
            <a:r>
              <a:rPr lang="en-GB" dirty="0"/>
              <a:t>Count how many lie </a:t>
            </a:r>
            <a:br>
              <a:rPr lang="en-GB" dirty="0"/>
            </a:br>
            <a:r>
              <a:rPr lang="en-GB" dirty="0"/>
              <a:t>within the circle </a:t>
            </a:r>
          </a:p>
          <a:p>
            <a:pPr lvl="1"/>
            <a:endParaRPr lang="en-GB" dirty="0"/>
          </a:p>
          <a:p>
            <a:r>
              <a:rPr lang="en-GB" dirty="0"/>
              <a:t>The more random trials</a:t>
            </a:r>
            <a:br>
              <a:rPr lang="en-GB" dirty="0"/>
            </a:br>
            <a:r>
              <a:rPr lang="en-GB" dirty="0"/>
              <a:t>the more accurate </a:t>
            </a:r>
            <a:r>
              <a:rPr lang="el-GR" dirty="0"/>
              <a:t>π</a:t>
            </a:r>
            <a:r>
              <a:rPr lang="en-GB" dirty="0"/>
              <a:t> is</a:t>
            </a:r>
          </a:p>
          <a:p>
            <a:pPr lvl="1"/>
            <a:r>
              <a:rPr lang="en-GB" dirty="0"/>
              <a:t>Will investigate this </a:t>
            </a:r>
            <a:br>
              <a:rPr lang="en-GB" dirty="0"/>
            </a:br>
            <a:r>
              <a:rPr lang="en-GB" dirty="0"/>
              <a:t>in the notebook</a:t>
            </a:r>
          </a:p>
          <a:p>
            <a:pPr marL="0" indent="0">
              <a:buNone/>
            </a:pPr>
            <a:endParaRPr lang="en-GB" dirty="0"/>
          </a:p>
          <a:p>
            <a:pPr lvl="1"/>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FFBAB67-FDE3-6042-A48C-059E01B435A3}"/>
              </a:ext>
            </a:extLst>
          </p:cNvPr>
          <p:cNvSpPr>
            <a:spLocks noGrp="1"/>
          </p:cNvSpPr>
          <p:nvPr>
            <p:ph type="sldNum" sz="quarter" idx="12"/>
          </p:nvPr>
        </p:nvSpPr>
        <p:spPr/>
        <p:txBody>
          <a:bodyPr/>
          <a:lstStyle/>
          <a:p>
            <a:fld id="{D0CD9598-3AC8-0F44-9366-CD3A2FEFAADC}" type="slidenum">
              <a:rPr lang="en-GB" smtClean="0"/>
              <a:t>14</a:t>
            </a:fld>
            <a:endParaRPr lang="en-GB" dirty="0"/>
          </a:p>
        </p:txBody>
      </p:sp>
      <p:sp>
        <p:nvSpPr>
          <p:cNvPr id="5" name="Subtitle 4">
            <a:extLst>
              <a:ext uri="{FF2B5EF4-FFF2-40B4-BE49-F238E27FC236}">
                <a16:creationId xmlns:a16="http://schemas.microsoft.com/office/drawing/2014/main" id="{D4023822-6D54-6646-AE83-D46203C30AC5}"/>
              </a:ext>
            </a:extLst>
          </p:cNvPr>
          <p:cNvSpPr>
            <a:spLocks noGrp="1"/>
          </p:cNvSpPr>
          <p:nvPr>
            <p:ph type="subTitle" idx="13"/>
          </p:nvPr>
        </p:nvSpPr>
        <p:spPr/>
        <p:txBody>
          <a:bodyPr>
            <a:normAutofit fontScale="92500" lnSpcReduction="20000"/>
          </a:bodyPr>
          <a:lstStyle/>
          <a:p>
            <a:endParaRPr lang="en-GB"/>
          </a:p>
        </p:txBody>
      </p:sp>
      <p:pic>
        <p:nvPicPr>
          <p:cNvPr id="8" name="Picture 7">
            <a:extLst>
              <a:ext uri="{FF2B5EF4-FFF2-40B4-BE49-F238E27FC236}">
                <a16:creationId xmlns:a16="http://schemas.microsoft.com/office/drawing/2014/main" id="{59937F88-40C2-6149-9CC5-535E3610401E}"/>
              </a:ext>
            </a:extLst>
          </p:cNvPr>
          <p:cNvPicPr>
            <a:picLocks noChangeAspect="1"/>
          </p:cNvPicPr>
          <p:nvPr/>
        </p:nvPicPr>
        <p:blipFill>
          <a:blip r:embed="rId3"/>
          <a:stretch>
            <a:fillRect/>
          </a:stretch>
        </p:blipFill>
        <p:spPr>
          <a:xfrm>
            <a:off x="6735757" y="1823603"/>
            <a:ext cx="5256544" cy="4765660"/>
          </a:xfrm>
          <a:prstGeom prst="rect">
            <a:avLst/>
          </a:prstGeom>
        </p:spPr>
      </p:pic>
      <p:pic>
        <p:nvPicPr>
          <p:cNvPr id="10" name="Picture 9">
            <a:extLst>
              <a:ext uri="{FF2B5EF4-FFF2-40B4-BE49-F238E27FC236}">
                <a16:creationId xmlns:a16="http://schemas.microsoft.com/office/drawing/2014/main" id="{1F3DE24C-83DF-079E-1A48-DD8F0D2DB17D}"/>
              </a:ext>
            </a:extLst>
          </p:cNvPr>
          <p:cNvPicPr>
            <a:picLocks noChangeAspect="1"/>
          </p:cNvPicPr>
          <p:nvPr/>
        </p:nvPicPr>
        <p:blipFill>
          <a:blip r:embed="rId4"/>
          <a:stretch>
            <a:fillRect/>
          </a:stretch>
        </p:blipFill>
        <p:spPr>
          <a:xfrm>
            <a:off x="3507727" y="3352531"/>
            <a:ext cx="3108293" cy="3108293"/>
          </a:xfrm>
          <a:prstGeom prst="rect">
            <a:avLst/>
          </a:prstGeom>
        </p:spPr>
      </p:pic>
      <p:pic>
        <p:nvPicPr>
          <p:cNvPr id="6" name="Picture 5">
            <a:extLst>
              <a:ext uri="{FF2B5EF4-FFF2-40B4-BE49-F238E27FC236}">
                <a16:creationId xmlns:a16="http://schemas.microsoft.com/office/drawing/2014/main" id="{223DE257-C247-6820-12F6-3F27F5B25202}"/>
              </a:ext>
            </a:extLst>
          </p:cNvPr>
          <p:cNvPicPr>
            <a:picLocks noChangeAspect="1"/>
          </p:cNvPicPr>
          <p:nvPr/>
        </p:nvPicPr>
        <p:blipFill>
          <a:blip r:embed="rId5"/>
          <a:stretch>
            <a:fillRect/>
          </a:stretch>
        </p:blipFill>
        <p:spPr>
          <a:xfrm>
            <a:off x="540106" y="1813700"/>
            <a:ext cx="3985804" cy="790573"/>
          </a:xfrm>
          <a:prstGeom prst="rect">
            <a:avLst/>
          </a:prstGeom>
        </p:spPr>
      </p:pic>
      <p:pic>
        <p:nvPicPr>
          <p:cNvPr id="7" name="Picture 6">
            <a:extLst>
              <a:ext uri="{FF2B5EF4-FFF2-40B4-BE49-F238E27FC236}">
                <a16:creationId xmlns:a16="http://schemas.microsoft.com/office/drawing/2014/main" id="{F7970C62-3BF1-2433-28DE-5AC8CF264FB0}"/>
              </a:ext>
            </a:extLst>
          </p:cNvPr>
          <p:cNvPicPr>
            <a:picLocks noChangeAspect="1"/>
          </p:cNvPicPr>
          <p:nvPr/>
        </p:nvPicPr>
        <p:blipFill>
          <a:blip r:embed="rId6"/>
          <a:stretch>
            <a:fillRect/>
          </a:stretch>
        </p:blipFill>
        <p:spPr>
          <a:xfrm>
            <a:off x="4517640" y="1806198"/>
            <a:ext cx="1976431" cy="778595"/>
          </a:xfrm>
          <a:prstGeom prst="rect">
            <a:avLst/>
          </a:prstGeom>
        </p:spPr>
      </p:pic>
    </p:spTree>
    <p:extLst>
      <p:ext uri="{BB962C8B-B14F-4D97-AF65-F5344CB8AC3E}">
        <p14:creationId xmlns:p14="http://schemas.microsoft.com/office/powerpoint/2010/main" val="274976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669A-CB25-4040-9AF6-97D52151B26F}"/>
              </a:ext>
            </a:extLst>
          </p:cNvPr>
          <p:cNvSpPr>
            <a:spLocks noGrp="1"/>
          </p:cNvSpPr>
          <p:nvPr>
            <p:ph type="title"/>
          </p:nvPr>
        </p:nvSpPr>
        <p:spPr/>
        <p:txBody>
          <a:bodyPr/>
          <a:lstStyle/>
          <a:p>
            <a:r>
              <a:rPr lang="en-GB" dirty="0"/>
              <a:t>Monte Carlo simulation</a:t>
            </a:r>
          </a:p>
        </p:txBody>
      </p:sp>
      <p:sp>
        <p:nvSpPr>
          <p:cNvPr id="3" name="Content Placeholder 2">
            <a:extLst>
              <a:ext uri="{FF2B5EF4-FFF2-40B4-BE49-F238E27FC236}">
                <a16:creationId xmlns:a16="http://schemas.microsoft.com/office/drawing/2014/main" id="{0D48DA5F-2AEF-714C-AE7E-356D50B33769}"/>
              </a:ext>
            </a:extLst>
          </p:cNvPr>
          <p:cNvSpPr>
            <a:spLocks noGrp="1"/>
          </p:cNvSpPr>
          <p:nvPr>
            <p:ph idx="1"/>
          </p:nvPr>
        </p:nvSpPr>
        <p:spPr/>
        <p:txBody>
          <a:bodyPr/>
          <a:lstStyle/>
          <a:p>
            <a:r>
              <a:rPr lang="en-GB" dirty="0"/>
              <a:t>Let’s now look at simulating the number of A&amp;E beds needed in the Liverpool Royal Hospital</a:t>
            </a:r>
          </a:p>
          <a:p>
            <a:pPr lvl="1"/>
            <a:r>
              <a:rPr lang="en-GB" dirty="0"/>
              <a:t>Given that records show the average number of people requiring a bed is 27/day in winter</a:t>
            </a:r>
          </a:p>
          <a:p>
            <a:pPr lvl="1"/>
            <a:r>
              <a:rPr lang="en-GB" dirty="0"/>
              <a:t>Assuming that after 1 day, each A&amp;E patient is moved to another ward to simplify the problem</a:t>
            </a:r>
          </a:p>
          <a:p>
            <a:pPr lvl="1"/>
            <a:endParaRPr lang="en-GB" dirty="0"/>
          </a:p>
          <a:p>
            <a:r>
              <a:rPr lang="en-GB" dirty="0"/>
              <a:t>We can model this using a Poisson distribution</a:t>
            </a:r>
          </a:p>
          <a:p>
            <a:pPr lvl="1"/>
            <a:r>
              <a:rPr lang="en-GB" dirty="0"/>
              <a:t>We know the average number of patients</a:t>
            </a:r>
          </a:p>
          <a:p>
            <a:pPr lvl="1"/>
            <a:r>
              <a:rPr lang="en-GB" dirty="0"/>
              <a:t>Can use this to find expected number of patients</a:t>
            </a:r>
            <a:br>
              <a:rPr lang="en-GB" dirty="0"/>
            </a:br>
            <a:r>
              <a:rPr lang="en-GB" dirty="0"/>
              <a:t>(and hence beds) needed, each winter’s day</a:t>
            </a:r>
          </a:p>
          <a:p>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F2B1D34D-0EAD-F94C-824F-DF42CBCCDFAB}"/>
              </a:ext>
            </a:extLst>
          </p:cNvPr>
          <p:cNvSpPr>
            <a:spLocks noGrp="1"/>
          </p:cNvSpPr>
          <p:nvPr>
            <p:ph type="sldNum" sz="quarter" idx="12"/>
          </p:nvPr>
        </p:nvSpPr>
        <p:spPr/>
        <p:txBody>
          <a:bodyPr/>
          <a:lstStyle/>
          <a:p>
            <a:fld id="{D0CD9598-3AC8-0F44-9366-CD3A2FEFAADC}" type="slidenum">
              <a:rPr lang="en-GB" smtClean="0"/>
              <a:t>15</a:t>
            </a:fld>
            <a:endParaRPr lang="en-GB" dirty="0"/>
          </a:p>
        </p:txBody>
      </p:sp>
      <p:sp>
        <p:nvSpPr>
          <p:cNvPr id="5" name="Subtitle 4">
            <a:extLst>
              <a:ext uri="{FF2B5EF4-FFF2-40B4-BE49-F238E27FC236}">
                <a16:creationId xmlns:a16="http://schemas.microsoft.com/office/drawing/2014/main" id="{9A0E61F6-5D58-7747-8765-ADD991C1343D}"/>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AA2F84C3-E817-204E-8ADA-8C8801DF8B4F}"/>
              </a:ext>
            </a:extLst>
          </p:cNvPr>
          <p:cNvPicPr>
            <a:picLocks noChangeAspect="1"/>
          </p:cNvPicPr>
          <p:nvPr/>
        </p:nvPicPr>
        <p:blipFill>
          <a:blip r:embed="rId3"/>
          <a:stretch>
            <a:fillRect/>
          </a:stretch>
        </p:blipFill>
        <p:spPr>
          <a:xfrm>
            <a:off x="500375" y="3794195"/>
            <a:ext cx="5947029" cy="2643124"/>
          </a:xfrm>
          <a:prstGeom prst="rect">
            <a:avLst/>
          </a:prstGeom>
        </p:spPr>
      </p:pic>
      <p:pic>
        <p:nvPicPr>
          <p:cNvPr id="8" name="Picture 7">
            <a:extLst>
              <a:ext uri="{FF2B5EF4-FFF2-40B4-BE49-F238E27FC236}">
                <a16:creationId xmlns:a16="http://schemas.microsoft.com/office/drawing/2014/main" id="{11234F01-4C2C-0448-86B3-63CCC7A88BF0}"/>
              </a:ext>
            </a:extLst>
          </p:cNvPr>
          <p:cNvPicPr>
            <a:picLocks noChangeAspect="1"/>
          </p:cNvPicPr>
          <p:nvPr/>
        </p:nvPicPr>
        <p:blipFill>
          <a:blip r:embed="rId4"/>
          <a:stretch>
            <a:fillRect/>
          </a:stretch>
        </p:blipFill>
        <p:spPr>
          <a:xfrm>
            <a:off x="6805257" y="1953255"/>
            <a:ext cx="4882244" cy="4904745"/>
          </a:xfrm>
          <a:prstGeom prst="rect">
            <a:avLst/>
          </a:prstGeom>
        </p:spPr>
      </p:pic>
    </p:spTree>
    <p:extLst>
      <p:ext uri="{BB962C8B-B14F-4D97-AF65-F5344CB8AC3E}">
        <p14:creationId xmlns:p14="http://schemas.microsoft.com/office/powerpoint/2010/main" val="293836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669A-CB25-4040-9AF6-97D52151B26F}"/>
              </a:ext>
            </a:extLst>
          </p:cNvPr>
          <p:cNvSpPr>
            <a:spLocks noGrp="1"/>
          </p:cNvSpPr>
          <p:nvPr>
            <p:ph type="title"/>
          </p:nvPr>
        </p:nvSpPr>
        <p:spPr/>
        <p:txBody>
          <a:bodyPr/>
          <a:lstStyle/>
          <a:p>
            <a:r>
              <a:rPr lang="en-GB" dirty="0"/>
              <a:t>Monte Carlo simulation (2)</a:t>
            </a:r>
          </a:p>
        </p:txBody>
      </p:sp>
      <p:sp>
        <p:nvSpPr>
          <p:cNvPr id="3" name="Content Placeholder 2">
            <a:extLst>
              <a:ext uri="{FF2B5EF4-FFF2-40B4-BE49-F238E27FC236}">
                <a16:creationId xmlns:a16="http://schemas.microsoft.com/office/drawing/2014/main" id="{0D48DA5F-2AEF-714C-AE7E-356D50B33769}"/>
              </a:ext>
            </a:extLst>
          </p:cNvPr>
          <p:cNvSpPr>
            <a:spLocks noGrp="1"/>
          </p:cNvSpPr>
          <p:nvPr>
            <p:ph idx="1"/>
          </p:nvPr>
        </p:nvSpPr>
        <p:spPr/>
        <p:txBody>
          <a:bodyPr/>
          <a:lstStyle/>
          <a:p>
            <a:r>
              <a:rPr lang="en-GB" dirty="0"/>
              <a:t>Suppose the hospital manager asks how many A&amp;E beds they need so they never run out?</a:t>
            </a:r>
          </a:p>
          <a:p>
            <a:pPr lvl="1"/>
            <a:r>
              <a:rPr lang="en-GB" dirty="0"/>
              <a:t>Not a well-formed problem: even an enormous</a:t>
            </a:r>
            <a:br>
              <a:rPr lang="en-GB" dirty="0"/>
            </a:br>
            <a:r>
              <a:rPr lang="en-GB" dirty="0"/>
              <a:t>number of beds will one day be too few</a:t>
            </a:r>
          </a:p>
          <a:p>
            <a:pPr lvl="1"/>
            <a:r>
              <a:rPr lang="en-GB" dirty="0"/>
              <a:t>Need to make it more quantitative: let's say we </a:t>
            </a:r>
            <a:br>
              <a:rPr lang="en-GB" dirty="0"/>
            </a:br>
            <a:r>
              <a:rPr lang="en-GB" dirty="0"/>
              <a:t>want enough beds 95% of the time (i.e. 2</a:t>
            </a:r>
            <a:r>
              <a:rPr lang="el-GR" dirty="0"/>
              <a:t>σ</a:t>
            </a:r>
            <a:r>
              <a:rPr lang="en-GB" dirty="0"/>
              <a:t>)</a:t>
            </a:r>
          </a:p>
          <a:p>
            <a:pPr lvl="1"/>
            <a:endParaRPr lang="en-GB" dirty="0"/>
          </a:p>
          <a:p>
            <a:r>
              <a:rPr lang="en-GB" dirty="0"/>
              <a:t>We can test the above distribution of patients </a:t>
            </a:r>
            <a:br>
              <a:rPr lang="en-GB" dirty="0"/>
            </a:br>
            <a:r>
              <a:rPr lang="en-GB" dirty="0"/>
              <a:t>against a range of different numbers of beds</a:t>
            </a:r>
          </a:p>
          <a:p>
            <a:pPr lvl="1"/>
            <a:r>
              <a:rPr lang="en-GB" dirty="0"/>
              <a:t>And see what fraction of the times we run out</a:t>
            </a:r>
          </a:p>
          <a:p>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F2B1D34D-0EAD-F94C-824F-DF42CBCCDFAB}"/>
              </a:ext>
            </a:extLst>
          </p:cNvPr>
          <p:cNvSpPr>
            <a:spLocks noGrp="1"/>
          </p:cNvSpPr>
          <p:nvPr>
            <p:ph type="sldNum" sz="quarter" idx="12"/>
          </p:nvPr>
        </p:nvSpPr>
        <p:spPr/>
        <p:txBody>
          <a:bodyPr/>
          <a:lstStyle/>
          <a:p>
            <a:fld id="{D0CD9598-3AC8-0F44-9366-CD3A2FEFAADC}" type="slidenum">
              <a:rPr lang="en-GB" smtClean="0"/>
              <a:t>16</a:t>
            </a:fld>
            <a:endParaRPr lang="en-GB"/>
          </a:p>
        </p:txBody>
      </p:sp>
      <p:sp>
        <p:nvSpPr>
          <p:cNvPr id="5" name="Subtitle 4">
            <a:extLst>
              <a:ext uri="{FF2B5EF4-FFF2-40B4-BE49-F238E27FC236}">
                <a16:creationId xmlns:a16="http://schemas.microsoft.com/office/drawing/2014/main" id="{9A0E61F6-5D58-7747-8765-ADD991C1343D}"/>
              </a:ext>
            </a:extLst>
          </p:cNvPr>
          <p:cNvSpPr>
            <a:spLocks noGrp="1"/>
          </p:cNvSpPr>
          <p:nvPr>
            <p:ph type="subTitle" idx="13"/>
          </p:nvPr>
        </p:nvSpPr>
        <p:spPr/>
        <p:txBody>
          <a:bodyPr>
            <a:normAutofit fontScale="92500" lnSpcReduction="20000"/>
          </a:bodyPr>
          <a:lstStyle/>
          <a:p>
            <a:endParaRPr lang="en-GB"/>
          </a:p>
        </p:txBody>
      </p:sp>
      <p:pic>
        <p:nvPicPr>
          <p:cNvPr id="14" name="Picture 13">
            <a:extLst>
              <a:ext uri="{FF2B5EF4-FFF2-40B4-BE49-F238E27FC236}">
                <a16:creationId xmlns:a16="http://schemas.microsoft.com/office/drawing/2014/main" id="{BD66C414-9C77-D245-AF9A-E414BC742066}"/>
              </a:ext>
            </a:extLst>
          </p:cNvPr>
          <p:cNvPicPr>
            <a:picLocks noChangeAspect="1"/>
          </p:cNvPicPr>
          <p:nvPr/>
        </p:nvPicPr>
        <p:blipFill>
          <a:blip r:embed="rId3"/>
          <a:stretch>
            <a:fillRect/>
          </a:stretch>
        </p:blipFill>
        <p:spPr>
          <a:xfrm>
            <a:off x="6232030" y="1376336"/>
            <a:ext cx="5336498" cy="4968013"/>
          </a:xfrm>
          <a:prstGeom prst="rect">
            <a:avLst/>
          </a:prstGeom>
        </p:spPr>
      </p:pic>
      <p:pic>
        <p:nvPicPr>
          <p:cNvPr id="16" name="Picture 15">
            <a:extLst>
              <a:ext uri="{FF2B5EF4-FFF2-40B4-BE49-F238E27FC236}">
                <a16:creationId xmlns:a16="http://schemas.microsoft.com/office/drawing/2014/main" id="{541AB991-C951-FD47-8761-74564F801F9D}"/>
              </a:ext>
            </a:extLst>
          </p:cNvPr>
          <p:cNvPicPr>
            <a:picLocks noChangeAspect="1"/>
          </p:cNvPicPr>
          <p:nvPr/>
        </p:nvPicPr>
        <p:blipFill>
          <a:blip r:embed="rId4"/>
          <a:stretch>
            <a:fillRect/>
          </a:stretch>
        </p:blipFill>
        <p:spPr>
          <a:xfrm>
            <a:off x="816581" y="3784600"/>
            <a:ext cx="4840605" cy="3073400"/>
          </a:xfrm>
          <a:prstGeom prst="rect">
            <a:avLst/>
          </a:prstGeom>
        </p:spPr>
      </p:pic>
      <p:sp>
        <p:nvSpPr>
          <p:cNvPr id="17" name="TextBox 16">
            <a:extLst>
              <a:ext uri="{FF2B5EF4-FFF2-40B4-BE49-F238E27FC236}">
                <a16:creationId xmlns:a16="http://schemas.microsoft.com/office/drawing/2014/main" id="{1CCE9B29-BC0A-4147-A03E-1A822BF4B1A0}"/>
              </a:ext>
            </a:extLst>
          </p:cNvPr>
          <p:cNvSpPr txBox="1"/>
          <p:nvPr/>
        </p:nvSpPr>
        <p:spPr>
          <a:xfrm>
            <a:off x="3560060" y="4862631"/>
            <a:ext cx="1662635" cy="646331"/>
          </a:xfrm>
          <a:prstGeom prst="rect">
            <a:avLst/>
          </a:prstGeom>
          <a:noFill/>
        </p:spPr>
        <p:txBody>
          <a:bodyPr wrap="none" rtlCol="0">
            <a:spAutoFit/>
          </a:bodyPr>
          <a:lstStyle/>
          <a:p>
            <a:pPr algn="ctr"/>
            <a:r>
              <a:rPr lang="en-GB" dirty="0">
                <a:solidFill>
                  <a:srgbClr val="C00000"/>
                </a:solidFill>
                <a:latin typeface="Open Sans Light" pitchFamily="2" charset="0"/>
              </a:rPr>
              <a:t>Need 38 beds</a:t>
            </a:r>
          </a:p>
          <a:p>
            <a:pPr algn="ctr"/>
            <a:r>
              <a:rPr lang="en-GB" dirty="0">
                <a:solidFill>
                  <a:srgbClr val="C00000"/>
                </a:solidFill>
                <a:latin typeface="Open Sans Light" pitchFamily="2" charset="0"/>
              </a:rPr>
              <a:t>this winter</a:t>
            </a:r>
          </a:p>
        </p:txBody>
      </p:sp>
      <p:cxnSp>
        <p:nvCxnSpPr>
          <p:cNvPr id="18" name="Straight Arrow Connector 17">
            <a:extLst>
              <a:ext uri="{FF2B5EF4-FFF2-40B4-BE49-F238E27FC236}">
                <a16:creationId xmlns:a16="http://schemas.microsoft.com/office/drawing/2014/main" id="{7A004CD3-8C1A-A942-AF65-D0AE7C443F21}"/>
              </a:ext>
            </a:extLst>
          </p:cNvPr>
          <p:cNvCxnSpPr>
            <a:cxnSpLocks/>
          </p:cNvCxnSpPr>
          <p:nvPr/>
        </p:nvCxnSpPr>
        <p:spPr>
          <a:xfrm>
            <a:off x="4391377" y="5505966"/>
            <a:ext cx="0" cy="67099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BFD9CF1-5DD5-024B-8947-CF63027A2D42}"/>
              </a:ext>
            </a:extLst>
          </p:cNvPr>
          <p:cNvSpPr txBox="1">
            <a:spLocks/>
          </p:cNvSpPr>
          <p:nvPr/>
        </p:nvSpPr>
        <p:spPr>
          <a:xfrm>
            <a:off x="5900260" y="6439260"/>
            <a:ext cx="5787241" cy="451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But what about next winter &amp; the ones after?</a:t>
            </a:r>
          </a:p>
        </p:txBody>
      </p:sp>
    </p:spTree>
    <p:extLst>
      <p:ext uri="{BB962C8B-B14F-4D97-AF65-F5344CB8AC3E}">
        <p14:creationId xmlns:p14="http://schemas.microsoft.com/office/powerpoint/2010/main" val="69100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B68F3-12F4-2148-A49E-7F9A9A681E33}"/>
              </a:ext>
            </a:extLst>
          </p:cNvPr>
          <p:cNvSpPr>
            <a:spLocks noGrp="1"/>
          </p:cNvSpPr>
          <p:nvPr>
            <p:ph type="sldNum" sz="quarter" idx="12"/>
          </p:nvPr>
        </p:nvSpPr>
        <p:spPr/>
        <p:txBody>
          <a:bodyPr/>
          <a:lstStyle/>
          <a:p>
            <a:fld id="{D0CD9598-3AC8-0F44-9366-CD3A2FEFAADC}" type="slidenum">
              <a:rPr lang="en-GB" smtClean="0"/>
              <a:t>17</a:t>
            </a:fld>
            <a:endParaRPr lang="en-GB"/>
          </a:p>
        </p:txBody>
      </p:sp>
      <p:grpSp>
        <p:nvGrpSpPr>
          <p:cNvPr id="10" name="Group 9">
            <a:extLst>
              <a:ext uri="{FF2B5EF4-FFF2-40B4-BE49-F238E27FC236}">
                <a16:creationId xmlns:a16="http://schemas.microsoft.com/office/drawing/2014/main" id="{FEBC0957-841B-3147-99C3-3FCFB106E717}"/>
              </a:ext>
            </a:extLst>
          </p:cNvPr>
          <p:cNvGrpSpPr/>
          <p:nvPr/>
        </p:nvGrpSpPr>
        <p:grpSpPr>
          <a:xfrm>
            <a:off x="0" y="10400"/>
            <a:ext cx="12192000" cy="6858000"/>
            <a:chOff x="0" y="10400"/>
            <a:chExt cx="12192000" cy="6858000"/>
          </a:xfrm>
        </p:grpSpPr>
        <p:pic>
          <p:nvPicPr>
            <p:cNvPr id="9" name="Picture 8">
              <a:extLst>
                <a:ext uri="{FF2B5EF4-FFF2-40B4-BE49-F238E27FC236}">
                  <a16:creationId xmlns:a16="http://schemas.microsoft.com/office/drawing/2014/main" id="{C094ABD0-99F6-444C-A3B4-5D12E0CB8F52}"/>
                </a:ext>
              </a:extLst>
            </p:cNvPr>
            <p:cNvPicPr>
              <a:picLocks noChangeAspect="1"/>
            </p:cNvPicPr>
            <p:nvPr/>
          </p:nvPicPr>
          <p:blipFill>
            <a:blip r:embed="rId3"/>
            <a:stretch>
              <a:fillRect/>
            </a:stretch>
          </p:blipFill>
          <p:spPr>
            <a:xfrm>
              <a:off x="0" y="10400"/>
              <a:ext cx="3462666" cy="6847600"/>
            </a:xfrm>
            <a:prstGeom prst="rect">
              <a:avLst/>
            </a:prstGeom>
          </p:spPr>
        </p:pic>
        <p:pic>
          <p:nvPicPr>
            <p:cNvPr id="2052" name="Picture 4">
              <a:extLst>
                <a:ext uri="{FF2B5EF4-FFF2-40B4-BE49-F238E27FC236}">
                  <a16:creationId xmlns:a16="http://schemas.microsoft.com/office/drawing/2014/main" id="{D60011E8-679B-B148-90C5-2CE91762C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63" y="10400"/>
              <a:ext cx="8732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9A3C050-48F0-5149-8433-E12108D57E2A}"/>
                </a:ext>
              </a:extLst>
            </p:cNvPr>
            <p:cNvPicPr>
              <a:picLocks noChangeAspect="1"/>
            </p:cNvPicPr>
            <p:nvPr/>
          </p:nvPicPr>
          <p:blipFill>
            <a:blip r:embed="rId3"/>
            <a:stretch>
              <a:fillRect/>
            </a:stretch>
          </p:blipFill>
          <p:spPr>
            <a:xfrm>
              <a:off x="3459163" y="10400"/>
              <a:ext cx="2015948" cy="646331"/>
            </a:xfrm>
            <a:prstGeom prst="rect">
              <a:avLst/>
            </a:prstGeom>
          </p:spPr>
        </p:pic>
      </p:grpSp>
      <p:sp>
        <p:nvSpPr>
          <p:cNvPr id="8" name="Rectangle 7">
            <a:extLst>
              <a:ext uri="{FF2B5EF4-FFF2-40B4-BE49-F238E27FC236}">
                <a16:creationId xmlns:a16="http://schemas.microsoft.com/office/drawing/2014/main" id="{CD02F56A-0E0E-9D41-A952-C6A3B6EB67FA}"/>
              </a:ext>
            </a:extLst>
          </p:cNvPr>
          <p:cNvSpPr/>
          <p:nvPr/>
        </p:nvSpPr>
        <p:spPr>
          <a:xfrm>
            <a:off x="173122" y="236721"/>
            <a:ext cx="6910866" cy="646331"/>
          </a:xfrm>
          <a:prstGeom prst="rect">
            <a:avLst/>
          </a:prstGeom>
        </p:spPr>
        <p:txBody>
          <a:bodyPr wrap="none">
            <a:spAutoFit/>
          </a:bodyPr>
          <a:lstStyle/>
          <a:p>
            <a:r>
              <a:rPr lang="en-GB" sz="3600" dirty="0">
                <a:solidFill>
                  <a:schemeClr val="bg2"/>
                </a:solidFill>
                <a:latin typeface="Open Sans Light" pitchFamily="2" charset="0"/>
              </a:rPr>
              <a:t>Physics Monte Carlo simulation</a:t>
            </a:r>
          </a:p>
        </p:txBody>
      </p:sp>
      <p:sp>
        <p:nvSpPr>
          <p:cNvPr id="14" name="Content Placeholder 2">
            <a:extLst>
              <a:ext uri="{FF2B5EF4-FFF2-40B4-BE49-F238E27FC236}">
                <a16:creationId xmlns:a16="http://schemas.microsoft.com/office/drawing/2014/main" id="{06C917E1-0AB6-CE4D-A920-5FBCBEE0173E}"/>
              </a:ext>
            </a:extLst>
          </p:cNvPr>
          <p:cNvSpPr>
            <a:spLocks noGrp="1"/>
          </p:cNvSpPr>
          <p:nvPr>
            <p:ph idx="1"/>
          </p:nvPr>
        </p:nvSpPr>
        <p:spPr>
          <a:xfrm>
            <a:off x="173122" y="994317"/>
            <a:ext cx="3579312" cy="5626962"/>
          </a:xfrm>
        </p:spPr>
        <p:txBody>
          <a:bodyPr/>
          <a:lstStyle/>
          <a:p>
            <a:r>
              <a:rPr lang="en-GB" dirty="0">
                <a:solidFill>
                  <a:schemeClr val="accent4"/>
                </a:solidFill>
              </a:rPr>
              <a:t>Monte Carlo are used extensively in physics</a:t>
            </a:r>
          </a:p>
          <a:p>
            <a:pPr lvl="1"/>
            <a:r>
              <a:rPr lang="en-GB" dirty="0">
                <a:solidFill>
                  <a:schemeClr val="accent3"/>
                </a:solidFill>
              </a:rPr>
              <a:t>Across many domains</a:t>
            </a:r>
          </a:p>
          <a:p>
            <a:pPr lvl="1"/>
            <a:endParaRPr lang="en-GB" dirty="0"/>
          </a:p>
          <a:p>
            <a:r>
              <a:rPr lang="en-GB" dirty="0">
                <a:solidFill>
                  <a:schemeClr val="accent4"/>
                </a:solidFill>
              </a:rPr>
              <a:t>Especially particle physics </a:t>
            </a:r>
          </a:p>
          <a:p>
            <a:pPr lvl="1"/>
            <a:r>
              <a:rPr lang="en-GB" dirty="0">
                <a:solidFill>
                  <a:schemeClr val="accent3"/>
                </a:solidFill>
              </a:rPr>
              <a:t>To simulate particle production + interaction with the detector </a:t>
            </a:r>
          </a:p>
          <a:p>
            <a:pPr lvl="1"/>
            <a:r>
              <a:rPr lang="en-GB" dirty="0" err="1">
                <a:solidFill>
                  <a:schemeClr val="accent3"/>
                </a:solidFill>
              </a:rPr>
              <a:t>E.g</a:t>
            </a:r>
            <a:r>
              <a:rPr lang="en-GB" dirty="0">
                <a:solidFill>
                  <a:schemeClr val="accent3"/>
                </a:solidFill>
              </a:rPr>
              <a:t> ATLAS Z </a:t>
            </a:r>
            <a:r>
              <a:rPr lang="en-GB" dirty="0">
                <a:solidFill>
                  <a:schemeClr val="accent3"/>
                </a:solidFill>
                <a:sym typeface="Wingdings" pitchFamily="2" charset="2"/>
              </a:rPr>
              <a:t> </a:t>
            </a:r>
            <a:r>
              <a:rPr lang="el-GR" dirty="0" err="1">
                <a:solidFill>
                  <a:schemeClr val="accent3"/>
                </a:solidFill>
                <a:sym typeface="Wingdings" pitchFamily="2" charset="2"/>
              </a:rPr>
              <a:t>μμ</a:t>
            </a:r>
            <a:r>
              <a:rPr lang="en-GB" dirty="0">
                <a:solidFill>
                  <a:schemeClr val="accent3"/>
                </a:solidFill>
                <a:sym typeface="Wingdings" pitchFamily="2" charset="2"/>
              </a:rPr>
              <a:t> event</a:t>
            </a:r>
          </a:p>
          <a:p>
            <a:pPr lvl="1"/>
            <a:endParaRPr lang="en-GB" dirty="0">
              <a:sym typeface="Wingdings" pitchFamily="2" charset="2"/>
            </a:endParaRPr>
          </a:p>
          <a:p>
            <a:r>
              <a:rPr lang="en-GB" dirty="0">
                <a:solidFill>
                  <a:schemeClr val="accent4"/>
                </a:solidFill>
                <a:sym typeface="Wingdings" pitchFamily="2" charset="2"/>
              </a:rPr>
              <a:t>Millions of lines of code</a:t>
            </a:r>
          </a:p>
          <a:p>
            <a:pPr lvl="1"/>
            <a:r>
              <a:rPr lang="en-GB" dirty="0">
                <a:solidFill>
                  <a:schemeClr val="accent3"/>
                </a:solidFill>
                <a:sym typeface="Wingdings" pitchFamily="2" charset="2"/>
              </a:rPr>
              <a:t>Producing billions of simulated events/year</a:t>
            </a:r>
          </a:p>
          <a:p>
            <a:pPr lvl="1"/>
            <a:endParaRPr lang="en-GB" dirty="0">
              <a:sym typeface="Wingdings" pitchFamily="2" charset="2"/>
            </a:endParaRPr>
          </a:p>
          <a:p>
            <a:r>
              <a:rPr lang="en-GB" dirty="0">
                <a:solidFill>
                  <a:schemeClr val="accent4"/>
                </a:solidFill>
                <a:sym typeface="Wingdings" pitchFamily="2" charset="2"/>
              </a:rPr>
              <a:t>You will look at a simple example of a gas particle </a:t>
            </a:r>
            <a:br>
              <a:rPr lang="en-GB" dirty="0">
                <a:solidFill>
                  <a:schemeClr val="accent4"/>
                </a:solidFill>
                <a:sym typeface="Wingdings" pitchFamily="2" charset="2"/>
              </a:rPr>
            </a:br>
            <a:r>
              <a:rPr lang="en-GB" dirty="0">
                <a:solidFill>
                  <a:schemeClr val="accent4"/>
                </a:solidFill>
                <a:sym typeface="Wingdings" pitchFamily="2" charset="2"/>
              </a:rPr>
              <a:t>in this week’s notebook</a:t>
            </a:r>
          </a:p>
          <a:p>
            <a:pPr lvl="1"/>
            <a:endParaRPr lang="en-GB" dirty="0">
              <a:sym typeface="Wingdings" pitchFamily="2" charset="2"/>
            </a:endParaRPr>
          </a:p>
          <a:p>
            <a:pPr lvl="1"/>
            <a:endParaRPr lang="en-GB" dirty="0"/>
          </a:p>
          <a:p>
            <a:pPr lvl="1"/>
            <a:endParaRPr lang="en-GB" dirty="0"/>
          </a:p>
        </p:txBody>
      </p:sp>
    </p:spTree>
    <p:extLst>
      <p:ext uri="{BB962C8B-B14F-4D97-AF65-F5344CB8AC3E}">
        <p14:creationId xmlns:p14="http://schemas.microsoft.com/office/powerpoint/2010/main" val="130046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DBCE-11EC-ED41-AE61-DA404AD2BE3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2E4F345-1FC7-164E-BE89-25BE31C3E9E9}"/>
              </a:ext>
            </a:extLst>
          </p:cNvPr>
          <p:cNvSpPr>
            <a:spLocks noGrp="1"/>
          </p:cNvSpPr>
          <p:nvPr>
            <p:ph idx="1"/>
          </p:nvPr>
        </p:nvSpPr>
        <p:spPr>
          <a:xfrm>
            <a:off x="241737" y="1008993"/>
            <a:ext cx="11498707" cy="5661630"/>
          </a:xfrm>
        </p:spPr>
        <p:txBody>
          <a:bodyPr>
            <a:normAutofit/>
          </a:bodyPr>
          <a:lstStyle/>
          <a:p>
            <a:r>
              <a:rPr lang="en-GB" dirty="0"/>
              <a:t>This week we looked at MC: a different type of numeric method based on random trials</a:t>
            </a:r>
          </a:p>
          <a:p>
            <a:pPr lvl="1"/>
            <a:r>
              <a:rPr lang="en-GB" dirty="0"/>
              <a:t>Which can be very useful in cases of large dimensions, particularly for integration and simulation</a:t>
            </a:r>
          </a:p>
          <a:p>
            <a:pPr marL="457200" lvl="1" indent="0">
              <a:buNone/>
            </a:pPr>
            <a:endParaRPr lang="en-GB" dirty="0"/>
          </a:p>
          <a:p>
            <a:r>
              <a:rPr lang="en-GB" dirty="0"/>
              <a:t>In doing so we introduced Python’s random number generators </a:t>
            </a:r>
          </a:p>
          <a:p>
            <a:pPr lvl="1"/>
            <a:r>
              <a:rPr lang="en-GB" dirty="0"/>
              <a:t>Seeing how to generate trials following different distributions </a:t>
            </a:r>
          </a:p>
          <a:p>
            <a:pPr lvl="1"/>
            <a:endParaRPr lang="en-GB" dirty="0"/>
          </a:p>
          <a:p>
            <a:r>
              <a:rPr lang="en-GB" dirty="0"/>
              <a:t>In the notebook, you will look further at the examples we started in the lectures</a:t>
            </a:r>
          </a:p>
          <a:p>
            <a:pPr lvl="1"/>
            <a:r>
              <a:rPr lang="en-GB" dirty="0"/>
              <a:t>And then, as said, simulate the motion of a simple gas particle</a:t>
            </a:r>
          </a:p>
          <a:p>
            <a:pPr lvl="1"/>
            <a:endParaRPr lang="en-GB" dirty="0"/>
          </a:p>
          <a:p>
            <a:r>
              <a:rPr lang="en-GB" b="1" dirty="0"/>
              <a:t>Reminder: answers must be your own, individual work and not created using generative AI</a:t>
            </a:r>
          </a:p>
          <a:p>
            <a:pPr lvl="1"/>
            <a:r>
              <a:rPr lang="en-GB" b="1" dirty="0"/>
              <a:t>Suspected breaches are taken seriously and can have severe consequences (up to being expelled </a:t>
            </a:r>
            <a:br>
              <a:rPr lang="en-GB" b="1" dirty="0"/>
            </a:br>
            <a:r>
              <a:rPr lang="en-GB" b="1" dirty="0"/>
              <a:t>from the course) as detailed in  </a:t>
            </a:r>
            <a:r>
              <a:rPr lang="en-GB" b="1" dirty="0">
                <a:hlinkClick r:id="rId3"/>
              </a:rPr>
              <a:t>COPA Appendix L</a:t>
            </a:r>
            <a:r>
              <a:rPr lang="en-GB" b="1" dirty="0"/>
              <a:t>, </a:t>
            </a:r>
          </a:p>
          <a:p>
            <a:pPr lvl="1"/>
            <a:r>
              <a:rPr lang="en-GB" b="1" dirty="0"/>
              <a:t>Even first offence can be zero in the assignment and a </a:t>
            </a:r>
            <a:r>
              <a:rPr lang="en-GB" b="1"/>
              <a:t>written warning</a:t>
            </a:r>
            <a:endParaRPr lang="en-GB" b="1" dirty="0"/>
          </a:p>
          <a:p>
            <a:pPr lvl="1"/>
            <a:endParaRPr lang="en-GB" dirty="0"/>
          </a:p>
          <a:p>
            <a:r>
              <a:rPr lang="en-GB" dirty="0"/>
              <a:t>Next week we will revisit fitting and pull things together into your own python module</a:t>
            </a:r>
          </a:p>
          <a:p>
            <a:pPr lvl="1"/>
            <a:r>
              <a:rPr lang="en-GB" dirty="0"/>
              <a:t>That you can use In lab going forward and continue to add to over time</a:t>
            </a:r>
          </a:p>
        </p:txBody>
      </p:sp>
      <p:sp>
        <p:nvSpPr>
          <p:cNvPr id="4" name="Slide Number Placeholder 3">
            <a:extLst>
              <a:ext uri="{FF2B5EF4-FFF2-40B4-BE49-F238E27FC236}">
                <a16:creationId xmlns:a16="http://schemas.microsoft.com/office/drawing/2014/main" id="{82B2B63B-C3C2-8744-B5E2-4457825E126C}"/>
              </a:ext>
            </a:extLst>
          </p:cNvPr>
          <p:cNvSpPr>
            <a:spLocks noGrp="1"/>
          </p:cNvSpPr>
          <p:nvPr>
            <p:ph type="sldNum" sz="quarter" idx="12"/>
          </p:nvPr>
        </p:nvSpPr>
        <p:spPr/>
        <p:txBody>
          <a:bodyPr/>
          <a:lstStyle/>
          <a:p>
            <a:fld id="{D0CD9598-3AC8-0F44-9366-CD3A2FEFAADC}" type="slidenum">
              <a:rPr lang="en-GB" smtClean="0"/>
              <a:t>18</a:t>
            </a:fld>
            <a:endParaRPr lang="en-GB"/>
          </a:p>
        </p:txBody>
      </p:sp>
      <p:sp>
        <p:nvSpPr>
          <p:cNvPr id="5" name="Subtitle 4">
            <a:extLst>
              <a:ext uri="{FF2B5EF4-FFF2-40B4-BE49-F238E27FC236}">
                <a16:creationId xmlns:a16="http://schemas.microsoft.com/office/drawing/2014/main" id="{7F5DBFEE-C340-3F4F-8107-FBBEF3A4988C}"/>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9697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3E2E-41D2-7A47-B56D-7DF7A111A596}"/>
              </a:ext>
            </a:extLst>
          </p:cNvPr>
          <p:cNvSpPr>
            <a:spLocks noGrp="1"/>
          </p:cNvSpPr>
          <p:nvPr>
            <p:ph type="title"/>
          </p:nvPr>
        </p:nvSpPr>
        <p:spPr/>
        <p:txBody>
          <a:bodyPr/>
          <a:lstStyle/>
          <a:p>
            <a:r>
              <a:rPr lang="en-GB" dirty="0"/>
              <a:t>Lecture 9: Recap</a:t>
            </a:r>
          </a:p>
        </p:txBody>
      </p:sp>
      <p:sp>
        <p:nvSpPr>
          <p:cNvPr id="3" name="Content Placeholder 2">
            <a:extLst>
              <a:ext uri="{FF2B5EF4-FFF2-40B4-BE49-F238E27FC236}">
                <a16:creationId xmlns:a16="http://schemas.microsoft.com/office/drawing/2014/main" id="{E30A48D4-51EF-4447-805F-5218EE484342}"/>
              </a:ext>
            </a:extLst>
          </p:cNvPr>
          <p:cNvSpPr>
            <a:spLocks noGrp="1"/>
          </p:cNvSpPr>
          <p:nvPr>
            <p:ph idx="1"/>
          </p:nvPr>
        </p:nvSpPr>
        <p:spPr>
          <a:xfrm>
            <a:off x="241737" y="1008993"/>
            <a:ext cx="11950263" cy="5606296"/>
          </a:xfrm>
        </p:spPr>
        <p:txBody>
          <a:bodyPr/>
          <a:lstStyle/>
          <a:p>
            <a:r>
              <a:rPr lang="en-GB" dirty="0"/>
              <a:t>Last week we looked at a real-world physics problem</a:t>
            </a:r>
          </a:p>
          <a:p>
            <a:pPr lvl="1"/>
            <a:r>
              <a:rPr lang="en-GB" dirty="0"/>
              <a:t>Which could not be solved analytically</a:t>
            </a:r>
          </a:p>
          <a:p>
            <a:pPr lvl="1"/>
            <a:endParaRPr lang="en-GB" dirty="0"/>
          </a:p>
          <a:p>
            <a:r>
              <a:rPr lang="en-GB" dirty="0"/>
              <a:t>We were able to solve this using Euler’s method</a:t>
            </a:r>
          </a:p>
          <a:p>
            <a:pPr lvl="1"/>
            <a:r>
              <a:rPr lang="en-GB" dirty="0"/>
              <a:t>Basically, just splitting it up into small steps</a:t>
            </a:r>
          </a:p>
          <a:p>
            <a:pPr lvl="2"/>
            <a:r>
              <a:rPr lang="en-GB" dirty="0"/>
              <a:t>Such that angle is constant for each</a:t>
            </a:r>
          </a:p>
          <a:p>
            <a:pPr lvl="1"/>
            <a:r>
              <a:rPr lang="en-GB" dirty="0"/>
              <a:t>Then iterating over the steps</a:t>
            </a:r>
          </a:p>
          <a:p>
            <a:pPr lvl="2"/>
            <a:r>
              <a:rPr lang="en-GB" dirty="0"/>
              <a:t>Taking values from end of previous step as input</a:t>
            </a:r>
          </a:p>
          <a:p>
            <a:pPr lvl="2"/>
            <a:endParaRPr lang="en-GB" dirty="0"/>
          </a:p>
          <a:p>
            <a:r>
              <a:rPr lang="en-GB" dirty="0"/>
              <a:t>Not only did this let you utilise numeric techniques</a:t>
            </a:r>
          </a:p>
          <a:p>
            <a:pPr lvl="1"/>
            <a:r>
              <a:rPr lang="en-GB" dirty="0"/>
              <a:t>It also allowed you to practice writing (+ debugging!) </a:t>
            </a:r>
            <a:br>
              <a:rPr lang="en-GB" dirty="0"/>
            </a:br>
            <a:r>
              <a:rPr lang="en-GB" dirty="0"/>
              <a:t>larger programs that use all the python we’ve learnt</a:t>
            </a:r>
          </a:p>
          <a:p>
            <a:pPr lvl="1"/>
            <a:endParaRPr lang="en-GB" dirty="0"/>
          </a:p>
          <a:p>
            <a:r>
              <a:rPr lang="en-GB" dirty="0"/>
              <a:t>In doing so we saw again the power of NumPy</a:t>
            </a:r>
          </a:p>
          <a:p>
            <a:endParaRPr lang="en-GB" dirty="0"/>
          </a:p>
          <a:p>
            <a:r>
              <a:rPr lang="en-GB" dirty="0"/>
              <a:t>This week we’ll look at another type of numerical technique: so-called Monte Carlo methods</a:t>
            </a:r>
          </a:p>
          <a:p>
            <a:pPr lvl="1"/>
            <a:endParaRPr lang="en-GB" dirty="0"/>
          </a:p>
          <a:p>
            <a:endParaRPr lang="en-GB" dirty="0"/>
          </a:p>
          <a:p>
            <a:pPr lvl="2"/>
            <a:endParaRPr lang="en-GB" dirty="0"/>
          </a:p>
          <a:p>
            <a:endParaRPr lang="en-GB" dirty="0"/>
          </a:p>
        </p:txBody>
      </p:sp>
      <p:sp>
        <p:nvSpPr>
          <p:cNvPr id="4" name="Slide Number Placeholder 3">
            <a:extLst>
              <a:ext uri="{FF2B5EF4-FFF2-40B4-BE49-F238E27FC236}">
                <a16:creationId xmlns:a16="http://schemas.microsoft.com/office/drawing/2014/main" id="{5E4C6E49-4424-8A4E-B605-08EB4CA78734}"/>
              </a:ext>
            </a:extLst>
          </p:cNvPr>
          <p:cNvSpPr>
            <a:spLocks noGrp="1"/>
          </p:cNvSpPr>
          <p:nvPr>
            <p:ph type="sldNum" sz="quarter" idx="12"/>
          </p:nvPr>
        </p:nvSpPr>
        <p:spPr/>
        <p:txBody>
          <a:bodyPr/>
          <a:lstStyle/>
          <a:p>
            <a:fld id="{D0CD9598-3AC8-0F44-9366-CD3A2FEFAADC}" type="slidenum">
              <a:rPr lang="en-GB" smtClean="0"/>
              <a:t>2</a:t>
            </a:fld>
            <a:endParaRPr lang="en-GB"/>
          </a:p>
        </p:txBody>
      </p:sp>
      <p:sp>
        <p:nvSpPr>
          <p:cNvPr id="5" name="Subtitle 4">
            <a:extLst>
              <a:ext uri="{FF2B5EF4-FFF2-40B4-BE49-F238E27FC236}">
                <a16:creationId xmlns:a16="http://schemas.microsoft.com/office/drawing/2014/main" id="{D785523E-D0DC-3447-B958-0D69967E42E6}"/>
              </a:ext>
            </a:extLst>
          </p:cNvPr>
          <p:cNvSpPr>
            <a:spLocks noGrp="1"/>
          </p:cNvSpPr>
          <p:nvPr>
            <p:ph type="subTitle" idx="13"/>
          </p:nvPr>
        </p:nvSpPr>
        <p:spPr/>
        <p:txBody>
          <a:bodyPr>
            <a:normAutofit fontScale="92500" lnSpcReduction="20000"/>
          </a:bodyPr>
          <a:lstStyle/>
          <a:p>
            <a:endParaRPr lang="en-GB"/>
          </a:p>
        </p:txBody>
      </p:sp>
      <p:sp>
        <p:nvSpPr>
          <p:cNvPr id="7" name="TextBox 6">
            <a:extLst>
              <a:ext uri="{FF2B5EF4-FFF2-40B4-BE49-F238E27FC236}">
                <a16:creationId xmlns:a16="http://schemas.microsoft.com/office/drawing/2014/main" id="{5B4D43BF-88C7-A64A-B114-2AAAEAD8A27E}"/>
              </a:ext>
            </a:extLst>
          </p:cNvPr>
          <p:cNvSpPr txBox="1"/>
          <p:nvPr/>
        </p:nvSpPr>
        <p:spPr>
          <a:xfrm>
            <a:off x="7179963" y="1069773"/>
            <a:ext cx="4886960" cy="369332"/>
          </a:xfrm>
          <a:prstGeom prst="rect">
            <a:avLst/>
          </a:prstGeom>
          <a:noFill/>
        </p:spPr>
        <p:txBody>
          <a:bodyPr wrap="square" rtlCol="0">
            <a:spAutoFit/>
          </a:bodyPr>
          <a:lstStyle/>
          <a:p>
            <a:r>
              <a:rPr lang="en-GB" dirty="0">
                <a:solidFill>
                  <a:schemeClr val="accent1"/>
                </a:solidFill>
                <a:latin typeface="Open Sans Light" pitchFamily="2" charset="0"/>
                <a:ea typeface="Open Sans Light" pitchFamily="2" charset="0"/>
                <a:cs typeface="Open Sans Light" pitchFamily="2" charset="0"/>
              </a:rPr>
              <a:t>Going from idealised situation to real world</a:t>
            </a:r>
          </a:p>
        </p:txBody>
      </p:sp>
      <p:pic>
        <p:nvPicPr>
          <p:cNvPr id="6" name="Picture 5">
            <a:extLst>
              <a:ext uri="{FF2B5EF4-FFF2-40B4-BE49-F238E27FC236}">
                <a16:creationId xmlns:a16="http://schemas.microsoft.com/office/drawing/2014/main" id="{50E8C060-C991-8325-AA9B-0488ADAFAFA2}"/>
              </a:ext>
            </a:extLst>
          </p:cNvPr>
          <p:cNvPicPr>
            <a:picLocks noChangeAspect="1"/>
          </p:cNvPicPr>
          <p:nvPr/>
        </p:nvPicPr>
        <p:blipFill>
          <a:blip r:embed="rId3"/>
          <a:stretch>
            <a:fillRect/>
          </a:stretch>
        </p:blipFill>
        <p:spPr>
          <a:xfrm>
            <a:off x="7060397" y="1632699"/>
            <a:ext cx="4797056" cy="3632200"/>
          </a:xfrm>
          <a:prstGeom prst="rect">
            <a:avLst/>
          </a:prstGeom>
        </p:spPr>
      </p:pic>
    </p:spTree>
    <p:extLst>
      <p:ext uri="{BB962C8B-B14F-4D97-AF65-F5344CB8AC3E}">
        <p14:creationId xmlns:p14="http://schemas.microsoft.com/office/powerpoint/2010/main" val="223543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0D11B-C8CE-6347-9701-AB26529ED555}"/>
              </a:ext>
            </a:extLst>
          </p:cNvPr>
          <p:cNvSpPr>
            <a:spLocks noGrp="1"/>
          </p:cNvSpPr>
          <p:nvPr>
            <p:ph type="title"/>
          </p:nvPr>
        </p:nvSpPr>
        <p:spPr/>
        <p:txBody>
          <a:bodyPr/>
          <a:lstStyle/>
          <a:p>
            <a:r>
              <a:rPr lang="en-GB" dirty="0"/>
              <a:t>Lecture 9: Formative problem solutions</a:t>
            </a:r>
          </a:p>
        </p:txBody>
      </p:sp>
      <p:sp>
        <p:nvSpPr>
          <p:cNvPr id="7" name="Content Placeholder 6">
            <a:extLst>
              <a:ext uri="{FF2B5EF4-FFF2-40B4-BE49-F238E27FC236}">
                <a16:creationId xmlns:a16="http://schemas.microsoft.com/office/drawing/2014/main" id="{9256E4D5-30F3-6740-B354-6C1214951039}"/>
              </a:ext>
            </a:extLst>
          </p:cNvPr>
          <p:cNvSpPr>
            <a:spLocks noGrp="1"/>
          </p:cNvSpPr>
          <p:nvPr>
            <p:ph sz="half" idx="1"/>
          </p:nvPr>
        </p:nvSpPr>
        <p:spPr>
          <a:xfrm>
            <a:off x="241737" y="1040524"/>
            <a:ext cx="5778063" cy="1126943"/>
          </a:xfrm>
        </p:spPr>
        <p:txBody>
          <a:bodyPr/>
          <a:lstStyle/>
          <a:p>
            <a:r>
              <a:rPr lang="en-GB" dirty="0"/>
              <a:t>Ex 1: plot both x and y as function of t</a:t>
            </a:r>
          </a:p>
          <a:p>
            <a:pPr lvl="1"/>
            <a:r>
              <a:rPr lang="en-GB" dirty="0"/>
              <a:t>Recap of simple matplotlib plotting</a:t>
            </a:r>
          </a:p>
          <a:p>
            <a:pPr lvl="1"/>
            <a:endParaRPr lang="en-GB" dirty="0"/>
          </a:p>
        </p:txBody>
      </p:sp>
      <p:sp>
        <p:nvSpPr>
          <p:cNvPr id="8" name="Content Placeholder 7">
            <a:extLst>
              <a:ext uri="{FF2B5EF4-FFF2-40B4-BE49-F238E27FC236}">
                <a16:creationId xmlns:a16="http://schemas.microsoft.com/office/drawing/2014/main" id="{E8A8059E-A1FC-E04C-9572-2329A52E7EE0}"/>
              </a:ext>
            </a:extLst>
          </p:cNvPr>
          <p:cNvSpPr>
            <a:spLocks noGrp="1"/>
          </p:cNvSpPr>
          <p:nvPr>
            <p:ph sz="half" idx="2"/>
          </p:nvPr>
        </p:nvSpPr>
        <p:spPr/>
        <p:txBody>
          <a:bodyPr/>
          <a:lstStyle/>
          <a:p>
            <a:r>
              <a:rPr lang="en-GB" dirty="0"/>
              <a:t>Ex 2:  Test that Euler’s method works as expected + determine min number of steps</a:t>
            </a:r>
          </a:p>
          <a:p>
            <a:pPr lvl="1"/>
            <a:r>
              <a:rPr lang="en-GB" dirty="0"/>
              <a:t>Testing is a key part of programming</a:t>
            </a:r>
          </a:p>
          <a:p>
            <a:pPr lvl="1"/>
            <a:r>
              <a:rPr lang="en-GB" dirty="0"/>
              <a:t>Easiest way is to check with cases where you know the answer </a:t>
            </a:r>
            <a:r>
              <a:rPr lang="en-GB" dirty="0">
                <a:sym typeface="Wingdings" pitchFamily="2" charset="2"/>
              </a:rPr>
              <a:t> h</a:t>
            </a:r>
            <a:r>
              <a:rPr lang="en-GB" dirty="0"/>
              <a:t>ere, we know the analytic solution for case of no resistance</a:t>
            </a:r>
          </a:p>
          <a:p>
            <a:pPr lvl="2"/>
            <a:r>
              <a:rPr lang="en-GB" dirty="0">
                <a:sym typeface="Wingdings" pitchFamily="2" charset="2"/>
              </a:rPr>
              <a:t>So set C</a:t>
            </a:r>
            <a:r>
              <a:rPr lang="en-GB" baseline="-25000" dirty="0">
                <a:sym typeface="Wingdings" pitchFamily="2" charset="2"/>
              </a:rPr>
              <a:t>D</a:t>
            </a:r>
            <a:r>
              <a:rPr lang="en-GB" dirty="0">
                <a:sym typeface="Wingdings" pitchFamily="2" charset="2"/>
              </a:rPr>
              <a:t> = 0 and compare to our analytic result</a:t>
            </a:r>
            <a:endParaRPr lang="en-GB" dirty="0"/>
          </a:p>
          <a:p>
            <a:endParaRPr lang="en-GB" dirty="0"/>
          </a:p>
        </p:txBody>
      </p:sp>
      <p:sp>
        <p:nvSpPr>
          <p:cNvPr id="4" name="Slide Number Placeholder 3">
            <a:extLst>
              <a:ext uri="{FF2B5EF4-FFF2-40B4-BE49-F238E27FC236}">
                <a16:creationId xmlns:a16="http://schemas.microsoft.com/office/drawing/2014/main" id="{2A8A3085-6D2D-364C-AD0F-93F745202557}"/>
              </a:ext>
            </a:extLst>
          </p:cNvPr>
          <p:cNvSpPr>
            <a:spLocks noGrp="1"/>
          </p:cNvSpPr>
          <p:nvPr>
            <p:ph type="sldNum" sz="quarter" idx="12"/>
          </p:nvPr>
        </p:nvSpPr>
        <p:spPr/>
        <p:txBody>
          <a:bodyPr/>
          <a:lstStyle/>
          <a:p>
            <a:fld id="{D0CD9598-3AC8-0F44-9366-CD3A2FEFAADC}" type="slidenum">
              <a:rPr lang="en-GB" smtClean="0"/>
              <a:t>3</a:t>
            </a:fld>
            <a:endParaRPr lang="en-GB"/>
          </a:p>
        </p:txBody>
      </p:sp>
      <p:sp>
        <p:nvSpPr>
          <p:cNvPr id="9" name="Subtitle 8">
            <a:extLst>
              <a:ext uri="{FF2B5EF4-FFF2-40B4-BE49-F238E27FC236}">
                <a16:creationId xmlns:a16="http://schemas.microsoft.com/office/drawing/2014/main" id="{FA76477A-503D-164A-9612-6DEB213531C7}"/>
              </a:ext>
            </a:extLst>
          </p:cNvPr>
          <p:cNvSpPr>
            <a:spLocks noGrp="1"/>
          </p:cNvSpPr>
          <p:nvPr>
            <p:ph type="subTitle" idx="13"/>
          </p:nvPr>
        </p:nvSpPr>
        <p:spPr/>
        <p:txBody>
          <a:bodyPr>
            <a:normAutofit fontScale="92500" lnSpcReduction="20000"/>
          </a:bodyPr>
          <a:lstStyle/>
          <a:p>
            <a:endParaRPr lang="en-GB"/>
          </a:p>
        </p:txBody>
      </p:sp>
      <p:pic>
        <p:nvPicPr>
          <p:cNvPr id="10" name="Picture 9">
            <a:extLst>
              <a:ext uri="{FF2B5EF4-FFF2-40B4-BE49-F238E27FC236}">
                <a16:creationId xmlns:a16="http://schemas.microsoft.com/office/drawing/2014/main" id="{8FAE36D6-646E-904B-8172-7DB24B5CF2A8}"/>
              </a:ext>
            </a:extLst>
          </p:cNvPr>
          <p:cNvPicPr>
            <a:picLocks noChangeAspect="1"/>
          </p:cNvPicPr>
          <p:nvPr/>
        </p:nvPicPr>
        <p:blipFill>
          <a:blip r:embed="rId3"/>
          <a:stretch>
            <a:fillRect/>
          </a:stretch>
        </p:blipFill>
        <p:spPr>
          <a:xfrm>
            <a:off x="427323" y="1724348"/>
            <a:ext cx="5429468" cy="1896595"/>
          </a:xfrm>
          <a:prstGeom prst="rect">
            <a:avLst/>
          </a:prstGeom>
        </p:spPr>
      </p:pic>
      <p:pic>
        <p:nvPicPr>
          <p:cNvPr id="11" name="Picture 10">
            <a:extLst>
              <a:ext uri="{FF2B5EF4-FFF2-40B4-BE49-F238E27FC236}">
                <a16:creationId xmlns:a16="http://schemas.microsoft.com/office/drawing/2014/main" id="{0AAEDD7E-C2F1-0B47-95CE-303B1DF92534}"/>
              </a:ext>
            </a:extLst>
          </p:cNvPr>
          <p:cNvPicPr>
            <a:picLocks noChangeAspect="1"/>
          </p:cNvPicPr>
          <p:nvPr/>
        </p:nvPicPr>
        <p:blipFill>
          <a:blip r:embed="rId4"/>
          <a:stretch>
            <a:fillRect/>
          </a:stretch>
        </p:blipFill>
        <p:spPr>
          <a:xfrm>
            <a:off x="1102088" y="3669704"/>
            <a:ext cx="3786429" cy="3177896"/>
          </a:xfrm>
          <a:prstGeom prst="rect">
            <a:avLst/>
          </a:prstGeom>
        </p:spPr>
      </p:pic>
      <p:pic>
        <p:nvPicPr>
          <p:cNvPr id="12" name="Picture 11">
            <a:extLst>
              <a:ext uri="{FF2B5EF4-FFF2-40B4-BE49-F238E27FC236}">
                <a16:creationId xmlns:a16="http://schemas.microsoft.com/office/drawing/2014/main" id="{431123FC-0927-6849-9374-1FE563C9FD01}"/>
              </a:ext>
            </a:extLst>
          </p:cNvPr>
          <p:cNvPicPr>
            <a:picLocks noChangeAspect="1"/>
          </p:cNvPicPr>
          <p:nvPr/>
        </p:nvPicPr>
        <p:blipFill>
          <a:blip r:embed="rId5"/>
          <a:stretch>
            <a:fillRect/>
          </a:stretch>
        </p:blipFill>
        <p:spPr>
          <a:xfrm>
            <a:off x="7112589" y="3216030"/>
            <a:ext cx="4418760" cy="3631570"/>
          </a:xfrm>
          <a:prstGeom prst="rect">
            <a:avLst/>
          </a:prstGeom>
        </p:spPr>
      </p:pic>
      <p:sp>
        <p:nvSpPr>
          <p:cNvPr id="13" name="TextBox 12">
            <a:extLst>
              <a:ext uri="{FF2B5EF4-FFF2-40B4-BE49-F238E27FC236}">
                <a16:creationId xmlns:a16="http://schemas.microsoft.com/office/drawing/2014/main" id="{C9620FF3-9063-9F42-B1B3-BCE25BA15EB2}"/>
              </a:ext>
            </a:extLst>
          </p:cNvPr>
          <p:cNvSpPr txBox="1"/>
          <p:nvPr/>
        </p:nvSpPr>
        <p:spPr>
          <a:xfrm>
            <a:off x="8065567" y="5343106"/>
            <a:ext cx="2820309" cy="1077218"/>
          </a:xfrm>
          <a:prstGeom prst="rect">
            <a:avLst/>
          </a:prstGeom>
          <a:noFill/>
        </p:spPr>
        <p:txBody>
          <a:bodyPr wrap="square" rtlCol="0">
            <a:spAutoFit/>
          </a:bodyPr>
          <a:lstStyle/>
          <a:p>
            <a:r>
              <a:rPr lang="en-GB" sz="1600" dirty="0">
                <a:solidFill>
                  <a:schemeClr val="accent1"/>
                </a:solidFill>
                <a:latin typeface="Open Sans Light" pitchFamily="2" charset="0"/>
              </a:rPr>
              <a:t>Numeric result is similar to analytic one and can’t tell difference by eye for more than about 1000 steps</a:t>
            </a:r>
          </a:p>
        </p:txBody>
      </p:sp>
    </p:spTree>
    <p:extLst>
      <p:ext uri="{BB962C8B-B14F-4D97-AF65-F5344CB8AC3E}">
        <p14:creationId xmlns:p14="http://schemas.microsoft.com/office/powerpoint/2010/main" val="293899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F01D-1079-C006-6F93-99FB61E6AD34}"/>
              </a:ext>
            </a:extLst>
          </p:cNvPr>
          <p:cNvSpPr>
            <a:spLocks noGrp="1"/>
          </p:cNvSpPr>
          <p:nvPr>
            <p:ph type="title"/>
          </p:nvPr>
        </p:nvSpPr>
        <p:spPr/>
        <p:txBody>
          <a:bodyPr/>
          <a:lstStyle/>
          <a:p>
            <a:r>
              <a:rPr lang="en-GB" dirty="0"/>
              <a:t>Lecture 9: Formative problem solutions (2)</a:t>
            </a:r>
            <a:endParaRPr lang="en-US" dirty="0"/>
          </a:p>
        </p:txBody>
      </p:sp>
      <p:sp>
        <p:nvSpPr>
          <p:cNvPr id="7" name="Content Placeholder 6">
            <a:extLst>
              <a:ext uri="{FF2B5EF4-FFF2-40B4-BE49-F238E27FC236}">
                <a16:creationId xmlns:a16="http://schemas.microsoft.com/office/drawing/2014/main" id="{17C16760-5595-8CC4-F61A-B9B4F4E54BDC}"/>
              </a:ext>
            </a:extLst>
          </p:cNvPr>
          <p:cNvSpPr>
            <a:spLocks noGrp="1"/>
          </p:cNvSpPr>
          <p:nvPr>
            <p:ph idx="1"/>
          </p:nvPr>
        </p:nvSpPr>
        <p:spPr>
          <a:xfrm>
            <a:off x="241737" y="1008993"/>
            <a:ext cx="11750565" cy="962047"/>
          </a:xfrm>
        </p:spPr>
        <p:txBody>
          <a:bodyPr>
            <a:normAutofit/>
          </a:bodyPr>
          <a:lstStyle/>
          <a:p>
            <a:r>
              <a:rPr lang="en-US" dirty="0"/>
              <a:t>Ex 2 (cont.): Here we see again the advantage of using functions as reusable building blocks</a:t>
            </a:r>
          </a:p>
          <a:p>
            <a:pPr lvl="1"/>
            <a:r>
              <a:rPr lang="en-US" dirty="0"/>
              <a:t>  You need to remember to recalculate dt each time as depends on number of steps</a:t>
            </a:r>
          </a:p>
        </p:txBody>
      </p:sp>
      <p:sp>
        <p:nvSpPr>
          <p:cNvPr id="5" name="Slide Number Placeholder 4">
            <a:extLst>
              <a:ext uri="{FF2B5EF4-FFF2-40B4-BE49-F238E27FC236}">
                <a16:creationId xmlns:a16="http://schemas.microsoft.com/office/drawing/2014/main" id="{7962C9FD-945F-1396-2C59-1661935E1DF0}"/>
              </a:ext>
            </a:extLst>
          </p:cNvPr>
          <p:cNvSpPr>
            <a:spLocks noGrp="1"/>
          </p:cNvSpPr>
          <p:nvPr>
            <p:ph type="sldNum" sz="quarter" idx="12"/>
          </p:nvPr>
        </p:nvSpPr>
        <p:spPr/>
        <p:txBody>
          <a:bodyPr/>
          <a:lstStyle/>
          <a:p>
            <a:fld id="{D0CD9598-3AC8-0F44-9366-CD3A2FEFAADC}" type="slidenum">
              <a:rPr lang="en-GB" smtClean="0"/>
              <a:t>4</a:t>
            </a:fld>
            <a:endParaRPr lang="en-GB"/>
          </a:p>
        </p:txBody>
      </p:sp>
      <p:sp>
        <p:nvSpPr>
          <p:cNvPr id="8" name="Subtitle 7">
            <a:extLst>
              <a:ext uri="{FF2B5EF4-FFF2-40B4-BE49-F238E27FC236}">
                <a16:creationId xmlns:a16="http://schemas.microsoft.com/office/drawing/2014/main" id="{BB5E1C4D-8791-8DBC-8BFF-52A2A09881F1}"/>
              </a:ext>
            </a:extLst>
          </p:cNvPr>
          <p:cNvSpPr>
            <a:spLocks noGrp="1"/>
          </p:cNvSpPr>
          <p:nvPr>
            <p:ph type="subTitle" idx="13"/>
          </p:nvPr>
        </p:nvSpPr>
        <p:spPr/>
        <p:txBody>
          <a:bodyPr>
            <a:normAutofit fontScale="92500" lnSpcReduction="20000"/>
          </a:bodyPr>
          <a:lstStyle/>
          <a:p>
            <a:endParaRPr lang="en-US"/>
          </a:p>
        </p:txBody>
      </p:sp>
      <p:pic>
        <p:nvPicPr>
          <p:cNvPr id="10" name="Picture 9">
            <a:extLst>
              <a:ext uri="{FF2B5EF4-FFF2-40B4-BE49-F238E27FC236}">
                <a16:creationId xmlns:a16="http://schemas.microsoft.com/office/drawing/2014/main" id="{A01ADBD1-2160-813B-F218-5EF3E3D25D75}"/>
              </a:ext>
            </a:extLst>
          </p:cNvPr>
          <p:cNvPicPr>
            <a:picLocks noChangeAspect="1"/>
          </p:cNvPicPr>
          <p:nvPr/>
        </p:nvPicPr>
        <p:blipFill>
          <a:blip r:embed="rId3"/>
          <a:stretch>
            <a:fillRect/>
          </a:stretch>
        </p:blipFill>
        <p:spPr>
          <a:xfrm>
            <a:off x="1461256" y="1885900"/>
            <a:ext cx="9143365" cy="4779137"/>
          </a:xfrm>
          <a:prstGeom prst="rect">
            <a:avLst/>
          </a:prstGeom>
        </p:spPr>
      </p:pic>
    </p:spTree>
    <p:extLst>
      <p:ext uri="{BB962C8B-B14F-4D97-AF65-F5344CB8AC3E}">
        <p14:creationId xmlns:p14="http://schemas.microsoft.com/office/powerpoint/2010/main" val="150293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20D11B-C8CE-6347-9701-AB26529ED555}"/>
              </a:ext>
            </a:extLst>
          </p:cNvPr>
          <p:cNvSpPr>
            <a:spLocks noGrp="1"/>
          </p:cNvSpPr>
          <p:nvPr>
            <p:ph type="title"/>
          </p:nvPr>
        </p:nvSpPr>
        <p:spPr/>
        <p:txBody>
          <a:bodyPr/>
          <a:lstStyle/>
          <a:p>
            <a:r>
              <a:rPr lang="en-GB" dirty="0"/>
              <a:t>Lecture 9: Formative problem solutions (3)</a:t>
            </a:r>
          </a:p>
        </p:txBody>
      </p:sp>
      <p:sp>
        <p:nvSpPr>
          <p:cNvPr id="7" name="Content Placeholder 6">
            <a:extLst>
              <a:ext uri="{FF2B5EF4-FFF2-40B4-BE49-F238E27FC236}">
                <a16:creationId xmlns:a16="http://schemas.microsoft.com/office/drawing/2014/main" id="{9256E4D5-30F3-6740-B354-6C1214951039}"/>
              </a:ext>
            </a:extLst>
          </p:cNvPr>
          <p:cNvSpPr>
            <a:spLocks noGrp="1"/>
          </p:cNvSpPr>
          <p:nvPr>
            <p:ph sz="half" idx="1"/>
          </p:nvPr>
        </p:nvSpPr>
        <p:spPr>
          <a:xfrm>
            <a:off x="241737" y="949084"/>
            <a:ext cx="6588041" cy="737483"/>
          </a:xfrm>
        </p:spPr>
        <p:txBody>
          <a:bodyPr/>
          <a:lstStyle/>
          <a:p>
            <a:r>
              <a:rPr lang="en-GB" dirty="0"/>
              <a:t>Exercise 3: Plot both horizontal and vertical components of velocity (on the same plot) </a:t>
            </a:r>
          </a:p>
          <a:p>
            <a:pPr lvl="1"/>
            <a:endParaRPr lang="en-GB" dirty="0"/>
          </a:p>
        </p:txBody>
      </p:sp>
      <p:sp>
        <p:nvSpPr>
          <p:cNvPr id="4" name="Slide Number Placeholder 3">
            <a:extLst>
              <a:ext uri="{FF2B5EF4-FFF2-40B4-BE49-F238E27FC236}">
                <a16:creationId xmlns:a16="http://schemas.microsoft.com/office/drawing/2014/main" id="{2A8A3085-6D2D-364C-AD0F-93F745202557}"/>
              </a:ext>
            </a:extLst>
          </p:cNvPr>
          <p:cNvSpPr>
            <a:spLocks noGrp="1"/>
          </p:cNvSpPr>
          <p:nvPr>
            <p:ph type="sldNum" sz="quarter" idx="12"/>
          </p:nvPr>
        </p:nvSpPr>
        <p:spPr/>
        <p:txBody>
          <a:bodyPr/>
          <a:lstStyle/>
          <a:p>
            <a:fld id="{D0CD9598-3AC8-0F44-9366-CD3A2FEFAADC}" type="slidenum">
              <a:rPr lang="en-GB" smtClean="0"/>
              <a:t>5</a:t>
            </a:fld>
            <a:endParaRPr lang="en-GB" dirty="0"/>
          </a:p>
        </p:txBody>
      </p:sp>
      <p:sp>
        <p:nvSpPr>
          <p:cNvPr id="9" name="Subtitle 8">
            <a:extLst>
              <a:ext uri="{FF2B5EF4-FFF2-40B4-BE49-F238E27FC236}">
                <a16:creationId xmlns:a16="http://schemas.microsoft.com/office/drawing/2014/main" id="{FA76477A-503D-164A-9612-6DEB213531C7}"/>
              </a:ext>
            </a:extLst>
          </p:cNvPr>
          <p:cNvSpPr>
            <a:spLocks noGrp="1"/>
          </p:cNvSpPr>
          <p:nvPr>
            <p:ph type="subTitle" idx="13"/>
          </p:nvPr>
        </p:nvSpPr>
        <p:spPr/>
        <p:txBody>
          <a:bodyPr>
            <a:normAutofit fontScale="92500" lnSpcReduction="20000"/>
          </a:bodyPr>
          <a:lstStyle/>
          <a:p>
            <a:endParaRPr lang="en-GB"/>
          </a:p>
        </p:txBody>
      </p:sp>
      <p:grpSp>
        <p:nvGrpSpPr>
          <p:cNvPr id="17" name="Group 16">
            <a:extLst>
              <a:ext uri="{FF2B5EF4-FFF2-40B4-BE49-F238E27FC236}">
                <a16:creationId xmlns:a16="http://schemas.microsoft.com/office/drawing/2014/main" id="{C8A4D6B1-FED0-1035-09EA-7D4A05F877BC}"/>
              </a:ext>
            </a:extLst>
          </p:cNvPr>
          <p:cNvGrpSpPr/>
          <p:nvPr/>
        </p:nvGrpSpPr>
        <p:grpSpPr>
          <a:xfrm>
            <a:off x="5965633" y="854245"/>
            <a:ext cx="6236528" cy="6011111"/>
            <a:chOff x="5965633" y="854245"/>
            <a:chExt cx="6236528" cy="6011111"/>
          </a:xfrm>
        </p:grpSpPr>
        <p:pic>
          <p:nvPicPr>
            <p:cNvPr id="5" name="Picture 4">
              <a:extLst>
                <a:ext uri="{FF2B5EF4-FFF2-40B4-BE49-F238E27FC236}">
                  <a16:creationId xmlns:a16="http://schemas.microsoft.com/office/drawing/2014/main" id="{D6EB7591-B7C6-D367-9A18-A7E40D5180B1}"/>
                </a:ext>
              </a:extLst>
            </p:cNvPr>
            <p:cNvPicPr>
              <a:picLocks noChangeAspect="1"/>
            </p:cNvPicPr>
            <p:nvPr/>
          </p:nvPicPr>
          <p:blipFill>
            <a:blip r:embed="rId3"/>
            <a:stretch>
              <a:fillRect/>
            </a:stretch>
          </p:blipFill>
          <p:spPr>
            <a:xfrm>
              <a:off x="5965633" y="854245"/>
              <a:ext cx="6236528" cy="6011111"/>
            </a:xfrm>
            <a:prstGeom prst="rect">
              <a:avLst/>
            </a:prstGeom>
          </p:spPr>
        </p:pic>
        <p:sp>
          <p:nvSpPr>
            <p:cNvPr id="12" name="TextBox 11">
              <a:extLst>
                <a:ext uri="{FF2B5EF4-FFF2-40B4-BE49-F238E27FC236}">
                  <a16:creationId xmlns:a16="http://schemas.microsoft.com/office/drawing/2014/main" id="{5ABA5A4B-BD9C-E44D-B4D8-8FF6DFA54508}"/>
                </a:ext>
              </a:extLst>
            </p:cNvPr>
            <p:cNvSpPr txBox="1"/>
            <p:nvPr/>
          </p:nvSpPr>
          <p:spPr>
            <a:xfrm>
              <a:off x="8646684" y="2016196"/>
              <a:ext cx="1675459" cy="338554"/>
            </a:xfrm>
            <a:prstGeom prst="rect">
              <a:avLst/>
            </a:prstGeom>
            <a:noFill/>
          </p:spPr>
          <p:txBody>
            <a:bodyPr wrap="none" rtlCol="0">
              <a:spAutoFit/>
            </a:bodyPr>
            <a:lstStyle/>
            <a:p>
              <a:r>
                <a:rPr lang="en-GB" sz="1600" dirty="0">
                  <a:solidFill>
                    <a:schemeClr val="accent5"/>
                  </a:solidFill>
                  <a:latin typeface="Open Sans Light" pitchFamily="2" charset="0"/>
                </a:rPr>
                <a:t>Add array for </a:t>
              </a:r>
              <a:r>
                <a:rPr lang="en-GB" sz="1600" dirty="0" err="1">
                  <a:solidFill>
                    <a:schemeClr val="accent5"/>
                  </a:solidFill>
                  <a:latin typeface="Open Sans Light" pitchFamily="2" charset="0"/>
                </a:rPr>
                <a:t>v</a:t>
              </a:r>
              <a:r>
                <a:rPr lang="en-GB" sz="1600" baseline="-25000" dirty="0" err="1">
                  <a:solidFill>
                    <a:schemeClr val="accent5"/>
                  </a:solidFill>
                  <a:latin typeface="Open Sans Light" pitchFamily="2" charset="0"/>
                </a:rPr>
                <a:t>Y</a:t>
              </a:r>
              <a:endParaRPr lang="en-GB" sz="1600" dirty="0">
                <a:solidFill>
                  <a:schemeClr val="accent5"/>
                </a:solidFill>
                <a:latin typeface="Open Sans Light" pitchFamily="2" charset="0"/>
              </a:endParaRPr>
            </a:p>
          </p:txBody>
        </p:sp>
        <p:cxnSp>
          <p:nvCxnSpPr>
            <p:cNvPr id="13" name="Straight Arrow Connector 12">
              <a:extLst>
                <a:ext uri="{FF2B5EF4-FFF2-40B4-BE49-F238E27FC236}">
                  <a16:creationId xmlns:a16="http://schemas.microsoft.com/office/drawing/2014/main" id="{DF1C5B67-B03E-FF4C-A285-B48F3F966B89}"/>
                </a:ext>
              </a:extLst>
            </p:cNvPr>
            <p:cNvCxnSpPr>
              <a:cxnSpLocks/>
            </p:cNvCxnSpPr>
            <p:nvPr/>
          </p:nvCxnSpPr>
          <p:spPr>
            <a:xfrm flipH="1">
              <a:off x="8337675" y="2195633"/>
              <a:ext cx="309009"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90B1BF-E1E0-FE47-A122-BC720194A65A}"/>
                </a:ext>
              </a:extLst>
            </p:cNvPr>
            <p:cNvSpPr txBox="1"/>
            <p:nvPr/>
          </p:nvSpPr>
          <p:spPr>
            <a:xfrm>
              <a:off x="8669417" y="3672749"/>
              <a:ext cx="2754280" cy="338554"/>
            </a:xfrm>
            <a:prstGeom prst="rect">
              <a:avLst/>
            </a:prstGeom>
            <a:noFill/>
          </p:spPr>
          <p:txBody>
            <a:bodyPr wrap="none" rtlCol="0">
              <a:spAutoFit/>
            </a:bodyPr>
            <a:lstStyle/>
            <a:p>
              <a:r>
                <a:rPr lang="en-GB" sz="1600" dirty="0">
                  <a:solidFill>
                    <a:schemeClr val="accent5"/>
                  </a:solidFill>
                  <a:latin typeface="Open Sans Light" pitchFamily="2" charset="0"/>
                </a:rPr>
                <a:t>Store value of </a:t>
              </a:r>
              <a:r>
                <a:rPr lang="en-GB" sz="1600" dirty="0" err="1">
                  <a:solidFill>
                    <a:schemeClr val="accent5"/>
                  </a:solidFill>
                  <a:latin typeface="Open Sans Light" pitchFamily="2" charset="0"/>
                </a:rPr>
                <a:t>v</a:t>
              </a:r>
              <a:r>
                <a:rPr lang="en-GB" sz="1600" baseline="-25000" dirty="0" err="1">
                  <a:solidFill>
                    <a:schemeClr val="accent5"/>
                  </a:solidFill>
                  <a:latin typeface="Open Sans Light" pitchFamily="2" charset="0"/>
                </a:rPr>
                <a:t>Y</a:t>
              </a:r>
              <a:r>
                <a:rPr lang="en-GB" sz="1600" dirty="0">
                  <a:solidFill>
                    <a:schemeClr val="accent5"/>
                  </a:solidFill>
                  <a:latin typeface="Open Sans Light" pitchFamily="2" charset="0"/>
                </a:rPr>
                <a:t> each loop</a:t>
              </a:r>
            </a:p>
          </p:txBody>
        </p:sp>
        <p:cxnSp>
          <p:nvCxnSpPr>
            <p:cNvPr id="15" name="Straight Arrow Connector 14">
              <a:extLst>
                <a:ext uri="{FF2B5EF4-FFF2-40B4-BE49-F238E27FC236}">
                  <a16:creationId xmlns:a16="http://schemas.microsoft.com/office/drawing/2014/main" id="{87155E9F-D199-AA40-9944-1DF794844BA5}"/>
                </a:ext>
              </a:extLst>
            </p:cNvPr>
            <p:cNvCxnSpPr>
              <a:cxnSpLocks/>
            </p:cNvCxnSpPr>
            <p:nvPr/>
          </p:nvCxnSpPr>
          <p:spPr>
            <a:xfrm flipH="1">
              <a:off x="8077200" y="3853315"/>
              <a:ext cx="622542"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44E87A-9C8B-02A8-1D4B-731085DE0691}"/>
              </a:ext>
            </a:extLst>
          </p:cNvPr>
          <p:cNvGrpSpPr/>
          <p:nvPr/>
        </p:nvGrpSpPr>
        <p:grpSpPr>
          <a:xfrm>
            <a:off x="319793" y="1635768"/>
            <a:ext cx="5798560" cy="2375535"/>
            <a:chOff x="319793" y="1635768"/>
            <a:chExt cx="5798560" cy="2375535"/>
          </a:xfrm>
        </p:grpSpPr>
        <p:pic>
          <p:nvPicPr>
            <p:cNvPr id="20" name="Picture 19">
              <a:extLst>
                <a:ext uri="{FF2B5EF4-FFF2-40B4-BE49-F238E27FC236}">
                  <a16:creationId xmlns:a16="http://schemas.microsoft.com/office/drawing/2014/main" id="{22BBA302-57DF-3F6C-815A-054F1383DDC4}"/>
                </a:ext>
              </a:extLst>
            </p:cNvPr>
            <p:cNvPicPr>
              <a:picLocks noChangeAspect="1"/>
            </p:cNvPicPr>
            <p:nvPr/>
          </p:nvPicPr>
          <p:blipFill>
            <a:blip r:embed="rId4"/>
            <a:stretch>
              <a:fillRect/>
            </a:stretch>
          </p:blipFill>
          <p:spPr>
            <a:xfrm>
              <a:off x="319793" y="1635768"/>
              <a:ext cx="5424705" cy="2375535"/>
            </a:xfrm>
            <a:prstGeom prst="rect">
              <a:avLst/>
            </a:prstGeom>
          </p:spPr>
        </p:pic>
        <p:sp>
          <p:nvSpPr>
            <p:cNvPr id="18" name="TextBox 17">
              <a:extLst>
                <a:ext uri="{FF2B5EF4-FFF2-40B4-BE49-F238E27FC236}">
                  <a16:creationId xmlns:a16="http://schemas.microsoft.com/office/drawing/2014/main" id="{B7107EDE-808A-B249-B989-6218FE73039D}"/>
                </a:ext>
              </a:extLst>
            </p:cNvPr>
            <p:cNvSpPr txBox="1"/>
            <p:nvPr/>
          </p:nvSpPr>
          <p:spPr>
            <a:xfrm>
              <a:off x="1340059" y="3666530"/>
              <a:ext cx="4778294" cy="338554"/>
            </a:xfrm>
            <a:prstGeom prst="rect">
              <a:avLst/>
            </a:prstGeom>
            <a:noFill/>
          </p:spPr>
          <p:txBody>
            <a:bodyPr wrap="square" rtlCol="0">
              <a:spAutoFit/>
            </a:bodyPr>
            <a:lstStyle/>
            <a:p>
              <a:r>
                <a:rPr lang="en-GB" sz="1600" dirty="0">
                  <a:solidFill>
                    <a:schemeClr val="accent5"/>
                  </a:solidFill>
                  <a:latin typeface="Open Sans Light" pitchFamily="2" charset="0"/>
                </a:rPr>
                <a:t>Extra call to plot() with </a:t>
              </a:r>
              <a:r>
                <a:rPr lang="en-GB" sz="1600" dirty="0" err="1">
                  <a:solidFill>
                    <a:schemeClr val="accent5"/>
                  </a:solidFill>
                  <a:latin typeface="Open Sans Light" pitchFamily="2" charset="0"/>
                </a:rPr>
                <a:t>tEuler</a:t>
              </a:r>
              <a:r>
                <a:rPr lang="en-GB" sz="1600" dirty="0">
                  <a:solidFill>
                    <a:schemeClr val="accent5"/>
                  </a:solidFill>
                  <a:latin typeface="Open Sans Light" pitchFamily="2" charset="0"/>
                </a:rPr>
                <a:t> &amp; now </a:t>
              </a:r>
              <a:r>
                <a:rPr lang="en-GB" sz="1600" dirty="0" err="1">
                  <a:solidFill>
                    <a:schemeClr val="accent5"/>
                  </a:solidFill>
                  <a:latin typeface="Open Sans Light" pitchFamily="2" charset="0"/>
                </a:rPr>
                <a:t>vYEuler</a:t>
              </a:r>
              <a:endParaRPr lang="en-GB" sz="1600" dirty="0">
                <a:solidFill>
                  <a:schemeClr val="accent5"/>
                </a:solidFill>
                <a:latin typeface="Open Sans Light" pitchFamily="2" charset="0"/>
              </a:endParaRPr>
            </a:p>
          </p:txBody>
        </p:sp>
      </p:grpSp>
      <p:pic>
        <p:nvPicPr>
          <p:cNvPr id="22" name="Picture 21">
            <a:extLst>
              <a:ext uri="{FF2B5EF4-FFF2-40B4-BE49-F238E27FC236}">
                <a16:creationId xmlns:a16="http://schemas.microsoft.com/office/drawing/2014/main" id="{19B4CCB3-2077-3073-87DB-8946A323A0D1}"/>
              </a:ext>
            </a:extLst>
          </p:cNvPr>
          <p:cNvPicPr>
            <a:picLocks noChangeAspect="1"/>
          </p:cNvPicPr>
          <p:nvPr/>
        </p:nvPicPr>
        <p:blipFill>
          <a:blip r:embed="rId5"/>
          <a:stretch>
            <a:fillRect/>
          </a:stretch>
        </p:blipFill>
        <p:spPr>
          <a:xfrm>
            <a:off x="412330" y="4084321"/>
            <a:ext cx="5219309" cy="2783660"/>
          </a:xfrm>
          <a:prstGeom prst="rect">
            <a:avLst/>
          </a:prstGeom>
        </p:spPr>
      </p:pic>
      <p:sp>
        <p:nvSpPr>
          <p:cNvPr id="2" name="TextBox 1">
            <a:extLst>
              <a:ext uri="{FF2B5EF4-FFF2-40B4-BE49-F238E27FC236}">
                <a16:creationId xmlns:a16="http://schemas.microsoft.com/office/drawing/2014/main" id="{C0C47564-3AF1-633B-526E-919A3443D85C}"/>
              </a:ext>
            </a:extLst>
          </p:cNvPr>
          <p:cNvSpPr txBox="1"/>
          <p:nvPr/>
        </p:nvSpPr>
        <p:spPr>
          <a:xfrm>
            <a:off x="10187763" y="6529606"/>
            <a:ext cx="2187736" cy="338554"/>
          </a:xfrm>
          <a:prstGeom prst="rect">
            <a:avLst/>
          </a:prstGeom>
          <a:noFill/>
        </p:spPr>
        <p:txBody>
          <a:bodyPr wrap="square" rtlCol="0">
            <a:spAutoFit/>
          </a:bodyPr>
          <a:lstStyle/>
          <a:p>
            <a:r>
              <a:rPr lang="en-GB" sz="1600" dirty="0">
                <a:solidFill>
                  <a:schemeClr val="accent5"/>
                </a:solidFill>
                <a:latin typeface="Open Sans Light" pitchFamily="2" charset="0"/>
              </a:rPr>
              <a:t>Return </a:t>
            </a:r>
            <a:r>
              <a:rPr lang="en-GB" sz="1600" dirty="0" err="1">
                <a:solidFill>
                  <a:schemeClr val="accent5"/>
                </a:solidFill>
                <a:latin typeface="Open Sans Light" pitchFamily="2" charset="0"/>
              </a:rPr>
              <a:t>vYEuler</a:t>
            </a:r>
            <a:r>
              <a:rPr lang="en-GB" sz="1600" dirty="0">
                <a:solidFill>
                  <a:schemeClr val="accent5"/>
                </a:solidFill>
                <a:latin typeface="Open Sans Light" pitchFamily="2" charset="0"/>
              </a:rPr>
              <a:t> array</a:t>
            </a:r>
          </a:p>
        </p:txBody>
      </p:sp>
      <p:cxnSp>
        <p:nvCxnSpPr>
          <p:cNvPr id="3" name="Straight Arrow Connector 2">
            <a:extLst>
              <a:ext uri="{FF2B5EF4-FFF2-40B4-BE49-F238E27FC236}">
                <a16:creationId xmlns:a16="http://schemas.microsoft.com/office/drawing/2014/main" id="{2EDEBBC6-17E7-25CA-AB95-882F53C58D39}"/>
              </a:ext>
            </a:extLst>
          </p:cNvPr>
          <p:cNvCxnSpPr>
            <a:cxnSpLocks/>
          </p:cNvCxnSpPr>
          <p:nvPr/>
        </p:nvCxnSpPr>
        <p:spPr>
          <a:xfrm flipH="1">
            <a:off x="9699586" y="6698883"/>
            <a:ext cx="372714"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64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D7A2-24D5-B940-98F5-9C90E515AD4A}"/>
              </a:ext>
            </a:extLst>
          </p:cNvPr>
          <p:cNvSpPr>
            <a:spLocks noGrp="1"/>
          </p:cNvSpPr>
          <p:nvPr>
            <p:ph type="title"/>
          </p:nvPr>
        </p:nvSpPr>
        <p:spPr/>
        <p:txBody>
          <a:bodyPr/>
          <a:lstStyle/>
          <a:p>
            <a:r>
              <a:rPr lang="en-GB"/>
              <a:t>Lecture 9: </a:t>
            </a:r>
            <a:r>
              <a:rPr lang="en-GB" dirty="0"/>
              <a:t>Formative problem solutions (4)</a:t>
            </a:r>
          </a:p>
        </p:txBody>
      </p:sp>
      <p:sp>
        <p:nvSpPr>
          <p:cNvPr id="3" name="Content Placeholder 2">
            <a:extLst>
              <a:ext uri="{FF2B5EF4-FFF2-40B4-BE49-F238E27FC236}">
                <a16:creationId xmlns:a16="http://schemas.microsoft.com/office/drawing/2014/main" id="{2640EB81-FDF8-0C4C-BCD1-9EAB99EDC994}"/>
              </a:ext>
            </a:extLst>
          </p:cNvPr>
          <p:cNvSpPr>
            <a:spLocks noGrp="1"/>
          </p:cNvSpPr>
          <p:nvPr>
            <p:ph sz="half" idx="1"/>
          </p:nvPr>
        </p:nvSpPr>
        <p:spPr>
          <a:xfrm>
            <a:off x="241736" y="1040524"/>
            <a:ext cx="11950263" cy="5136439"/>
          </a:xfrm>
        </p:spPr>
        <p:txBody>
          <a:bodyPr/>
          <a:lstStyle/>
          <a:p>
            <a:r>
              <a:rPr lang="en-GB" dirty="0"/>
              <a:t>Exercise 4: Plotting multiple subplots in one </a:t>
            </a:r>
            <a:br>
              <a:rPr lang="en-GB" dirty="0"/>
            </a:br>
            <a:r>
              <a:rPr lang="en-GB" dirty="0"/>
              <a:t>figure </a:t>
            </a:r>
            <a:r>
              <a:rPr lang="en-GB" dirty="0">
                <a:sym typeface="Wingdings" pitchFamily="2" charset="2"/>
              </a:rPr>
              <a:t></a:t>
            </a:r>
            <a:r>
              <a:rPr lang="en-GB" dirty="0"/>
              <a:t> add a fourth plot to show </a:t>
            </a:r>
            <a:r>
              <a:rPr lang="en-GB" dirty="0" err="1"/>
              <a:t>v</a:t>
            </a:r>
            <a:r>
              <a:rPr lang="en-GB" baseline="-25000" dirty="0" err="1"/>
              <a:t>y</a:t>
            </a:r>
            <a:r>
              <a:rPr lang="en-GB" dirty="0"/>
              <a:t> </a:t>
            </a:r>
          </a:p>
          <a:p>
            <a:pPr lvl="1"/>
            <a:r>
              <a:rPr lang="en-GB" dirty="0"/>
              <a:t>Copy </a:t>
            </a:r>
            <a:r>
              <a:rPr lang="en-GB" dirty="0" err="1"/>
              <a:t>v</a:t>
            </a:r>
            <a:r>
              <a:rPr lang="en-GB" baseline="-25000" dirty="0" err="1"/>
              <a:t>X</a:t>
            </a:r>
            <a:r>
              <a:rPr lang="en-GB" dirty="0"/>
              <a:t> code but change to </a:t>
            </a:r>
            <a:r>
              <a:rPr lang="en-GB" dirty="0">
                <a:solidFill>
                  <a:schemeClr val="accent1"/>
                </a:solidFill>
                <a:latin typeface="Courier New" panose="02070309020205020404" pitchFamily="49" charset="0"/>
              </a:rPr>
              <a:t>subplot(2,2,4)</a:t>
            </a:r>
            <a:r>
              <a:rPr lang="en-GB" dirty="0"/>
              <a:t> </a:t>
            </a:r>
          </a:p>
          <a:p>
            <a:pPr lvl="1"/>
            <a:r>
              <a:rPr lang="en-GB" dirty="0"/>
              <a:t>Key point is this comes before calling </a:t>
            </a:r>
            <a:r>
              <a:rPr lang="en-GB" dirty="0">
                <a:solidFill>
                  <a:schemeClr val="accent1"/>
                </a:solidFill>
                <a:latin typeface="Courier New" panose="02070309020205020404" pitchFamily="49" charset="0"/>
              </a:rPr>
              <a:t>show()</a:t>
            </a:r>
          </a:p>
        </p:txBody>
      </p:sp>
      <p:sp>
        <p:nvSpPr>
          <p:cNvPr id="5" name="Slide Number Placeholder 4">
            <a:extLst>
              <a:ext uri="{FF2B5EF4-FFF2-40B4-BE49-F238E27FC236}">
                <a16:creationId xmlns:a16="http://schemas.microsoft.com/office/drawing/2014/main" id="{86B67C1D-EA99-3A41-96CF-DDF582457901}"/>
              </a:ext>
            </a:extLst>
          </p:cNvPr>
          <p:cNvSpPr>
            <a:spLocks noGrp="1"/>
          </p:cNvSpPr>
          <p:nvPr>
            <p:ph type="sldNum" sz="quarter" idx="12"/>
          </p:nvPr>
        </p:nvSpPr>
        <p:spPr/>
        <p:txBody>
          <a:bodyPr/>
          <a:lstStyle/>
          <a:p>
            <a:fld id="{D0CD9598-3AC8-0F44-9366-CD3A2FEFAADC}" type="slidenum">
              <a:rPr lang="en-GB" smtClean="0"/>
              <a:t>6</a:t>
            </a:fld>
            <a:endParaRPr lang="en-GB"/>
          </a:p>
        </p:txBody>
      </p:sp>
      <p:sp>
        <p:nvSpPr>
          <p:cNvPr id="6" name="Subtitle 5">
            <a:extLst>
              <a:ext uri="{FF2B5EF4-FFF2-40B4-BE49-F238E27FC236}">
                <a16:creationId xmlns:a16="http://schemas.microsoft.com/office/drawing/2014/main" id="{31623DB0-5D3C-374D-8A5A-CDEA30F1D709}"/>
              </a:ext>
            </a:extLst>
          </p:cNvPr>
          <p:cNvSpPr>
            <a:spLocks noGrp="1"/>
          </p:cNvSpPr>
          <p:nvPr>
            <p:ph type="subTitle" idx="13"/>
          </p:nvPr>
        </p:nvSpPr>
        <p:spPr/>
        <p:txBody>
          <a:bodyPr>
            <a:normAutofit fontScale="92500" lnSpcReduction="20000"/>
          </a:bodyPr>
          <a:lstStyle/>
          <a:p>
            <a:endParaRPr lang="en-GB"/>
          </a:p>
        </p:txBody>
      </p:sp>
      <p:pic>
        <p:nvPicPr>
          <p:cNvPr id="8" name="Picture 7">
            <a:extLst>
              <a:ext uri="{FF2B5EF4-FFF2-40B4-BE49-F238E27FC236}">
                <a16:creationId xmlns:a16="http://schemas.microsoft.com/office/drawing/2014/main" id="{870337BD-0153-0146-ABB6-546DA1F52420}"/>
              </a:ext>
            </a:extLst>
          </p:cNvPr>
          <p:cNvPicPr>
            <a:picLocks noChangeAspect="1"/>
          </p:cNvPicPr>
          <p:nvPr/>
        </p:nvPicPr>
        <p:blipFill>
          <a:blip r:embed="rId3"/>
          <a:stretch>
            <a:fillRect/>
          </a:stretch>
        </p:blipFill>
        <p:spPr>
          <a:xfrm>
            <a:off x="258629" y="2418475"/>
            <a:ext cx="5486400" cy="4064000"/>
          </a:xfrm>
          <a:prstGeom prst="rect">
            <a:avLst/>
          </a:prstGeom>
        </p:spPr>
      </p:pic>
      <p:grpSp>
        <p:nvGrpSpPr>
          <p:cNvPr id="10" name="Group 9">
            <a:extLst>
              <a:ext uri="{FF2B5EF4-FFF2-40B4-BE49-F238E27FC236}">
                <a16:creationId xmlns:a16="http://schemas.microsoft.com/office/drawing/2014/main" id="{68AD0AD0-21EF-46D0-AC01-2F7380E97909}"/>
              </a:ext>
            </a:extLst>
          </p:cNvPr>
          <p:cNvGrpSpPr/>
          <p:nvPr/>
        </p:nvGrpSpPr>
        <p:grpSpPr>
          <a:xfrm>
            <a:off x="5813864" y="872885"/>
            <a:ext cx="6361181" cy="6023966"/>
            <a:chOff x="5813864" y="872885"/>
            <a:chExt cx="6361181" cy="6023966"/>
          </a:xfrm>
        </p:grpSpPr>
        <p:pic>
          <p:nvPicPr>
            <p:cNvPr id="4" name="Picture 3">
              <a:extLst>
                <a:ext uri="{FF2B5EF4-FFF2-40B4-BE49-F238E27FC236}">
                  <a16:creationId xmlns:a16="http://schemas.microsoft.com/office/drawing/2014/main" id="{3218C50C-107C-47F4-C491-A96B07FB06DA}"/>
                </a:ext>
              </a:extLst>
            </p:cNvPr>
            <p:cNvPicPr>
              <a:picLocks noChangeAspect="1"/>
            </p:cNvPicPr>
            <p:nvPr/>
          </p:nvPicPr>
          <p:blipFill>
            <a:blip r:embed="rId4"/>
            <a:stretch>
              <a:fillRect/>
            </a:stretch>
          </p:blipFill>
          <p:spPr>
            <a:xfrm>
              <a:off x="5813864" y="872885"/>
              <a:ext cx="6344227" cy="6023966"/>
            </a:xfrm>
            <a:prstGeom prst="rect">
              <a:avLst/>
            </a:prstGeom>
          </p:spPr>
        </p:pic>
        <p:sp>
          <p:nvSpPr>
            <p:cNvPr id="9" name="Rounded Rectangle 8">
              <a:extLst>
                <a:ext uri="{FF2B5EF4-FFF2-40B4-BE49-F238E27FC236}">
                  <a16:creationId xmlns:a16="http://schemas.microsoft.com/office/drawing/2014/main" id="{F3FF3442-54EC-D44E-A111-EC4C10DCB93C}"/>
                </a:ext>
              </a:extLst>
            </p:cNvPr>
            <p:cNvSpPr/>
            <p:nvPr/>
          </p:nvSpPr>
          <p:spPr>
            <a:xfrm>
              <a:off x="5813864" y="5232333"/>
              <a:ext cx="6361181" cy="1034491"/>
            </a:xfrm>
            <a:prstGeom prst="roundRect">
              <a:avLst>
                <a:gd name="adj" fmla="val 7828"/>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spTree>
    <p:extLst>
      <p:ext uri="{BB962C8B-B14F-4D97-AF65-F5344CB8AC3E}">
        <p14:creationId xmlns:p14="http://schemas.microsoft.com/office/powerpoint/2010/main" val="8986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E8FEDB-28D5-7746-8D2F-24B99370A3A0}"/>
              </a:ext>
            </a:extLst>
          </p:cNvPr>
          <p:cNvSpPr>
            <a:spLocks noGrp="1"/>
          </p:cNvSpPr>
          <p:nvPr>
            <p:ph type="title"/>
          </p:nvPr>
        </p:nvSpPr>
        <p:spPr/>
        <p:txBody>
          <a:bodyPr/>
          <a:lstStyle/>
          <a:p>
            <a:r>
              <a:rPr lang="en-GB" dirty="0"/>
              <a:t>Monte Carlo (MC) methods</a:t>
            </a:r>
          </a:p>
        </p:txBody>
      </p:sp>
      <p:sp>
        <p:nvSpPr>
          <p:cNvPr id="8" name="Content Placeholder 7">
            <a:extLst>
              <a:ext uri="{FF2B5EF4-FFF2-40B4-BE49-F238E27FC236}">
                <a16:creationId xmlns:a16="http://schemas.microsoft.com/office/drawing/2014/main" id="{05DD6963-1EF1-6E4A-939D-7EE7613268C4}"/>
              </a:ext>
            </a:extLst>
          </p:cNvPr>
          <p:cNvSpPr>
            <a:spLocks noGrp="1"/>
          </p:cNvSpPr>
          <p:nvPr>
            <p:ph idx="1"/>
          </p:nvPr>
        </p:nvSpPr>
        <p:spPr>
          <a:xfrm>
            <a:off x="241737" y="1008992"/>
            <a:ext cx="6015808" cy="5838607"/>
          </a:xfrm>
        </p:spPr>
        <p:txBody>
          <a:bodyPr/>
          <a:lstStyle/>
          <a:p>
            <a:r>
              <a:rPr lang="en-GB" dirty="0"/>
              <a:t>So far, the numeric methods we have used, </a:t>
            </a:r>
            <a:br>
              <a:rPr lang="en-GB" dirty="0"/>
            </a:br>
            <a:r>
              <a:rPr lang="en-GB" dirty="0"/>
              <a:t>while approximate, are fully deterministic </a:t>
            </a:r>
          </a:p>
          <a:p>
            <a:pPr lvl="1"/>
            <a:r>
              <a:rPr lang="en-GB" dirty="0"/>
              <a:t>This means the result is predictable: given the same input we always get the same result</a:t>
            </a:r>
          </a:p>
          <a:p>
            <a:pPr lvl="1"/>
            <a:endParaRPr lang="en-GB" dirty="0"/>
          </a:p>
          <a:p>
            <a:r>
              <a:rPr lang="en-GB" dirty="0">
                <a:hlinkClick r:id="rId3"/>
              </a:rPr>
              <a:t>Monte Carlo methods</a:t>
            </a:r>
            <a:r>
              <a:rPr lang="en-GB" dirty="0"/>
              <a:t> are an alternate way to </a:t>
            </a:r>
            <a:br>
              <a:rPr lang="en-GB" dirty="0"/>
            </a:br>
            <a:r>
              <a:rPr lang="en-GB" dirty="0"/>
              <a:t>get numerical results using </a:t>
            </a:r>
            <a:r>
              <a:rPr lang="en-GB" b="1" dirty="0"/>
              <a:t>random </a:t>
            </a:r>
            <a:r>
              <a:rPr lang="en-GB" dirty="0"/>
              <a:t>sampling</a:t>
            </a:r>
          </a:p>
          <a:p>
            <a:pPr lvl="1"/>
            <a:r>
              <a:rPr lang="en-GB" dirty="0"/>
              <a:t>In other words, by performing a set of random trials, or experiments, many times</a:t>
            </a:r>
          </a:p>
          <a:p>
            <a:endParaRPr lang="en-GB" dirty="0"/>
          </a:p>
          <a:p>
            <a:r>
              <a:rPr lang="en-GB" dirty="0"/>
              <a:t>Although the underlying process is random </a:t>
            </a:r>
            <a:br>
              <a:rPr lang="en-GB" dirty="0"/>
            </a:br>
            <a:r>
              <a:rPr lang="en-GB" dirty="0"/>
              <a:t>we can still get a deterministic prediction </a:t>
            </a:r>
          </a:p>
          <a:p>
            <a:pPr lvl="1"/>
            <a:r>
              <a:rPr lang="en-GB" dirty="0"/>
              <a:t>Provided we perform a sufficiently large </a:t>
            </a:r>
            <a:br>
              <a:rPr lang="en-GB" dirty="0"/>
            </a:br>
            <a:r>
              <a:rPr lang="en-GB" dirty="0"/>
              <a:t>number of trials or experiments</a:t>
            </a:r>
          </a:p>
          <a:p>
            <a:pPr lvl="1"/>
            <a:endParaRPr lang="en-GB" dirty="0"/>
          </a:p>
          <a:p>
            <a:r>
              <a:rPr lang="en-GB" dirty="0"/>
              <a:t>Particularly useful for problems with large dimensionality, where other methods struggle</a:t>
            </a:r>
          </a:p>
          <a:p>
            <a:pPr lvl="1"/>
            <a:r>
              <a:rPr lang="en-GB" dirty="0"/>
              <a:t>E.g. (Multi-dimensional) Integration &amp; simulation</a:t>
            </a:r>
          </a:p>
          <a:p>
            <a:endParaRPr lang="en-GB" dirty="0"/>
          </a:p>
        </p:txBody>
      </p:sp>
      <p:sp>
        <p:nvSpPr>
          <p:cNvPr id="5" name="Slide Number Placeholder 4">
            <a:extLst>
              <a:ext uri="{FF2B5EF4-FFF2-40B4-BE49-F238E27FC236}">
                <a16:creationId xmlns:a16="http://schemas.microsoft.com/office/drawing/2014/main" id="{04D10C0E-9115-B940-A6E5-80FEC3345EA6}"/>
              </a:ext>
            </a:extLst>
          </p:cNvPr>
          <p:cNvSpPr>
            <a:spLocks noGrp="1"/>
          </p:cNvSpPr>
          <p:nvPr>
            <p:ph type="sldNum" sz="quarter" idx="12"/>
          </p:nvPr>
        </p:nvSpPr>
        <p:spPr/>
        <p:txBody>
          <a:bodyPr/>
          <a:lstStyle/>
          <a:p>
            <a:fld id="{D0CD9598-3AC8-0F44-9366-CD3A2FEFAADC}" type="slidenum">
              <a:rPr lang="en-GB" smtClean="0"/>
              <a:t>7</a:t>
            </a:fld>
            <a:endParaRPr lang="en-GB"/>
          </a:p>
        </p:txBody>
      </p:sp>
      <p:sp>
        <p:nvSpPr>
          <p:cNvPr id="9" name="Subtitle 8">
            <a:extLst>
              <a:ext uri="{FF2B5EF4-FFF2-40B4-BE49-F238E27FC236}">
                <a16:creationId xmlns:a16="http://schemas.microsoft.com/office/drawing/2014/main" id="{244D5F27-22FC-2D48-A579-AC8483580896}"/>
              </a:ext>
            </a:extLst>
          </p:cNvPr>
          <p:cNvSpPr>
            <a:spLocks noGrp="1"/>
          </p:cNvSpPr>
          <p:nvPr>
            <p:ph type="subTitle" idx="13"/>
          </p:nvPr>
        </p:nvSpPr>
        <p:spPr/>
        <p:txBody>
          <a:bodyPr>
            <a:normAutofit fontScale="92500" lnSpcReduction="20000"/>
          </a:bodyPr>
          <a:lstStyle/>
          <a:p>
            <a:endParaRPr lang="en-GB"/>
          </a:p>
        </p:txBody>
      </p:sp>
      <p:pic>
        <p:nvPicPr>
          <p:cNvPr id="3076" name="Picture 4" descr="Monte Carlo Casino Entrance in Monte Carlo, Monaco - Encircle Photos">
            <a:extLst>
              <a:ext uri="{FF2B5EF4-FFF2-40B4-BE49-F238E27FC236}">
                <a16:creationId xmlns:a16="http://schemas.microsoft.com/office/drawing/2014/main" id="{A2274D8B-DF91-6C4E-8A10-C1335AA123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12" r="13254"/>
          <a:stretch/>
        </p:blipFill>
        <p:spPr bwMode="auto">
          <a:xfrm>
            <a:off x="6257545" y="1056365"/>
            <a:ext cx="5734756" cy="51525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4C23BC-4762-5D40-88A3-E7910570786A}"/>
              </a:ext>
            </a:extLst>
          </p:cNvPr>
          <p:cNvSpPr txBox="1"/>
          <p:nvPr/>
        </p:nvSpPr>
        <p:spPr>
          <a:xfrm>
            <a:off x="7372103" y="6311980"/>
            <a:ext cx="3958135" cy="369332"/>
          </a:xfrm>
          <a:prstGeom prst="rect">
            <a:avLst/>
          </a:prstGeom>
          <a:noFill/>
        </p:spPr>
        <p:txBody>
          <a:bodyPr wrap="none" rtlCol="0">
            <a:spAutoFit/>
          </a:bodyPr>
          <a:lstStyle/>
          <a:p>
            <a:r>
              <a:rPr lang="en-GB" dirty="0">
                <a:solidFill>
                  <a:schemeClr val="accent1"/>
                </a:solidFill>
                <a:latin typeface="Open Sans Light" pitchFamily="2" charset="0"/>
              </a:rPr>
              <a:t>The Monte Carlo Casino in Monaco </a:t>
            </a:r>
          </a:p>
        </p:txBody>
      </p:sp>
    </p:spTree>
    <p:extLst>
      <p:ext uri="{BB962C8B-B14F-4D97-AF65-F5344CB8AC3E}">
        <p14:creationId xmlns:p14="http://schemas.microsoft.com/office/powerpoint/2010/main" val="30158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4E1B-C3E2-1F4B-A3EC-3FD46E08FB19}"/>
              </a:ext>
            </a:extLst>
          </p:cNvPr>
          <p:cNvSpPr>
            <a:spLocks noGrp="1"/>
          </p:cNvSpPr>
          <p:nvPr>
            <p:ph type="title"/>
          </p:nvPr>
        </p:nvSpPr>
        <p:spPr/>
        <p:txBody>
          <a:bodyPr/>
          <a:lstStyle/>
          <a:p>
            <a:r>
              <a:rPr lang="en-GB" dirty="0"/>
              <a:t>General idea</a:t>
            </a:r>
          </a:p>
        </p:txBody>
      </p:sp>
      <p:sp>
        <p:nvSpPr>
          <p:cNvPr id="3" name="Content Placeholder 2">
            <a:extLst>
              <a:ext uri="{FF2B5EF4-FFF2-40B4-BE49-F238E27FC236}">
                <a16:creationId xmlns:a16="http://schemas.microsoft.com/office/drawing/2014/main" id="{997C5570-F672-5C46-A112-6CE2E823B883}"/>
              </a:ext>
            </a:extLst>
          </p:cNvPr>
          <p:cNvSpPr>
            <a:spLocks noGrp="1"/>
          </p:cNvSpPr>
          <p:nvPr>
            <p:ph idx="1"/>
          </p:nvPr>
        </p:nvSpPr>
        <p:spPr>
          <a:xfrm>
            <a:off x="241737" y="1008992"/>
            <a:ext cx="11750565" cy="5617585"/>
          </a:xfrm>
        </p:spPr>
        <p:txBody>
          <a:bodyPr/>
          <a:lstStyle/>
          <a:p>
            <a:r>
              <a:rPr lang="en-GB" dirty="0"/>
              <a:t>In simple terms, the Monte Carlo method can be summarised by the following general steps</a:t>
            </a:r>
          </a:p>
          <a:p>
            <a:pPr marL="800100" lvl="1" indent="-342900">
              <a:buFont typeface="+mj-lt"/>
              <a:buAutoNum type="arabicPeriod"/>
            </a:pPr>
            <a:r>
              <a:rPr lang="en-GB" dirty="0"/>
              <a:t>Define the range over which our inputs might possibly lie</a:t>
            </a:r>
          </a:p>
          <a:p>
            <a:pPr marL="800100" lvl="1" indent="-342900">
              <a:buFont typeface="+mj-lt"/>
              <a:buAutoNum type="arabicPeriod"/>
            </a:pPr>
            <a:r>
              <a:rPr lang="en-GB" dirty="0"/>
              <a:t>Generate many random inputs over that range </a:t>
            </a:r>
          </a:p>
          <a:p>
            <a:pPr marL="800100" lvl="1" indent="-342900">
              <a:buFont typeface="+mj-lt"/>
              <a:buAutoNum type="arabicPeriod"/>
            </a:pPr>
            <a:r>
              <a:rPr lang="en-GB" dirty="0"/>
              <a:t>Perform a deterministic computation on the inputs</a:t>
            </a:r>
          </a:p>
          <a:p>
            <a:pPr marL="800100" lvl="1" indent="-342900">
              <a:buFont typeface="+mj-lt"/>
              <a:buAutoNum type="arabicPeriod"/>
            </a:pPr>
            <a:r>
              <a:rPr lang="en-GB" dirty="0"/>
              <a:t>Use this to calculate the desired result</a:t>
            </a:r>
          </a:p>
          <a:p>
            <a:pPr marL="800100" lvl="1" indent="-342900">
              <a:buFont typeface="+mj-lt"/>
              <a:buAutoNum type="arabicPeriod"/>
            </a:pPr>
            <a:endParaRPr lang="en-GB" dirty="0"/>
          </a:p>
          <a:p>
            <a:r>
              <a:rPr lang="en-GB" dirty="0"/>
              <a:t>For example, consider the following experiment </a:t>
            </a:r>
          </a:p>
          <a:p>
            <a:pPr marL="800100" lvl="1" indent="-342900">
              <a:buFont typeface="+mj-lt"/>
              <a:buAutoNum type="arabicPeriod"/>
            </a:pPr>
            <a:r>
              <a:rPr lang="en-GB" dirty="0"/>
              <a:t>Draw a square on the ground, then inscribe a circle within it </a:t>
            </a:r>
          </a:p>
          <a:p>
            <a:pPr marL="800100" lvl="1" indent="-342900">
              <a:buFont typeface="+mj-lt"/>
              <a:buAutoNum type="arabicPeriod"/>
            </a:pPr>
            <a:r>
              <a:rPr lang="en-GB" dirty="0"/>
              <a:t>Uniformly scatter grains of rice over it</a:t>
            </a:r>
          </a:p>
          <a:p>
            <a:pPr marL="800100" lvl="1" indent="-342900">
              <a:buFont typeface="+mj-lt"/>
              <a:buAutoNum type="arabicPeriod"/>
            </a:pPr>
            <a:r>
              <a:rPr lang="en-GB" dirty="0"/>
              <a:t>Count the number of grains inside the circle </a:t>
            </a:r>
          </a:p>
          <a:p>
            <a:pPr marL="800100" lvl="1" indent="-342900">
              <a:buFont typeface="+mj-lt"/>
              <a:buAutoNum type="arabicPeriod"/>
            </a:pPr>
            <a:r>
              <a:rPr lang="en-GB" dirty="0"/>
              <a:t>Take the ratio of this to the total number of grains</a:t>
            </a:r>
          </a:p>
          <a:p>
            <a:pPr marL="800100" lvl="1" indent="-342900">
              <a:buFont typeface="+mj-lt"/>
              <a:buAutoNum type="arabicPeriod"/>
            </a:pPr>
            <a:endParaRPr lang="en-GB" dirty="0"/>
          </a:p>
          <a:p>
            <a:r>
              <a:rPr lang="en-GB" dirty="0"/>
              <a:t>The ratio will be equal to the ratio of the square and circle areas</a:t>
            </a:r>
          </a:p>
          <a:p>
            <a:pPr lvl="1"/>
            <a:r>
              <a:rPr lang="en-GB" dirty="0"/>
              <a:t>Hence, if know the square area, we can calculate the area of the circle</a:t>
            </a:r>
          </a:p>
          <a:p>
            <a:pPr lvl="1"/>
            <a:r>
              <a:rPr lang="en-GB" dirty="0"/>
              <a:t>This method may have been used by ancient Persian mathematicians </a:t>
            </a:r>
          </a:p>
          <a:p>
            <a:pPr lvl="1"/>
            <a:endParaRPr lang="en-GB" dirty="0"/>
          </a:p>
          <a:p>
            <a:r>
              <a:rPr lang="en-GB" dirty="0"/>
              <a:t>This idea can be extended to higher dimensions to e.g. calculate multi-dimensional integrals</a:t>
            </a:r>
          </a:p>
          <a:p>
            <a:pPr marL="457200" lvl="1" indent="0">
              <a:buNone/>
            </a:pPr>
            <a:endParaRPr lang="en-GB" dirty="0"/>
          </a:p>
          <a:p>
            <a:pPr marL="800100" lvl="1" indent="-342900">
              <a:buFont typeface="+mj-lt"/>
              <a:buAutoNum type="arabicPeriod"/>
            </a:pPr>
            <a:endParaRPr lang="en-GB" dirty="0"/>
          </a:p>
          <a:p>
            <a:endParaRPr lang="en-GB" dirty="0"/>
          </a:p>
        </p:txBody>
      </p:sp>
      <p:sp>
        <p:nvSpPr>
          <p:cNvPr id="4" name="Slide Number Placeholder 3">
            <a:extLst>
              <a:ext uri="{FF2B5EF4-FFF2-40B4-BE49-F238E27FC236}">
                <a16:creationId xmlns:a16="http://schemas.microsoft.com/office/drawing/2014/main" id="{BF064651-8AA4-6843-9A71-3BB417A2D7F9}"/>
              </a:ext>
            </a:extLst>
          </p:cNvPr>
          <p:cNvSpPr>
            <a:spLocks noGrp="1"/>
          </p:cNvSpPr>
          <p:nvPr>
            <p:ph type="sldNum" sz="quarter" idx="12"/>
          </p:nvPr>
        </p:nvSpPr>
        <p:spPr/>
        <p:txBody>
          <a:bodyPr/>
          <a:lstStyle/>
          <a:p>
            <a:fld id="{D0CD9598-3AC8-0F44-9366-CD3A2FEFAADC}" type="slidenum">
              <a:rPr lang="en-GB" smtClean="0"/>
              <a:t>8</a:t>
            </a:fld>
            <a:endParaRPr lang="en-GB"/>
          </a:p>
        </p:txBody>
      </p:sp>
      <p:sp>
        <p:nvSpPr>
          <p:cNvPr id="5" name="Subtitle 4">
            <a:extLst>
              <a:ext uri="{FF2B5EF4-FFF2-40B4-BE49-F238E27FC236}">
                <a16:creationId xmlns:a16="http://schemas.microsoft.com/office/drawing/2014/main" id="{FB77E2FB-1362-244C-A025-AAF041B38A65}"/>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5D1830D1-F8CA-0A45-A80F-63A30006505A}"/>
              </a:ext>
            </a:extLst>
          </p:cNvPr>
          <p:cNvPicPr>
            <a:picLocks noChangeAspect="1"/>
          </p:cNvPicPr>
          <p:nvPr/>
        </p:nvPicPr>
        <p:blipFill>
          <a:blip r:embed="rId3"/>
          <a:stretch>
            <a:fillRect/>
          </a:stretch>
        </p:blipFill>
        <p:spPr>
          <a:xfrm>
            <a:off x="8059420" y="1330716"/>
            <a:ext cx="3628081" cy="3519238"/>
          </a:xfrm>
          <a:prstGeom prst="rect">
            <a:avLst/>
          </a:prstGeom>
        </p:spPr>
      </p:pic>
      <p:grpSp>
        <p:nvGrpSpPr>
          <p:cNvPr id="21" name="Group 20">
            <a:extLst>
              <a:ext uri="{FF2B5EF4-FFF2-40B4-BE49-F238E27FC236}">
                <a16:creationId xmlns:a16="http://schemas.microsoft.com/office/drawing/2014/main" id="{11BC7D20-F7B7-174B-98FD-75CB7EB61866}"/>
              </a:ext>
            </a:extLst>
          </p:cNvPr>
          <p:cNvGrpSpPr/>
          <p:nvPr/>
        </p:nvGrpSpPr>
        <p:grpSpPr>
          <a:xfrm>
            <a:off x="8897660" y="5028628"/>
            <a:ext cx="2594046" cy="818338"/>
            <a:chOff x="9561689" y="4987012"/>
            <a:chExt cx="2594046" cy="818338"/>
          </a:xfrm>
        </p:grpSpPr>
        <p:sp>
          <p:nvSpPr>
            <p:cNvPr id="7" name="TextBox 6">
              <a:extLst>
                <a:ext uri="{FF2B5EF4-FFF2-40B4-BE49-F238E27FC236}">
                  <a16:creationId xmlns:a16="http://schemas.microsoft.com/office/drawing/2014/main" id="{CBA817A5-C411-5742-8D26-5CCE0E8E1B19}"/>
                </a:ext>
              </a:extLst>
            </p:cNvPr>
            <p:cNvSpPr txBox="1"/>
            <p:nvPr/>
          </p:nvSpPr>
          <p:spPr>
            <a:xfrm>
              <a:off x="9561689" y="4987012"/>
              <a:ext cx="965329" cy="400110"/>
            </a:xfrm>
            <a:prstGeom prst="rect">
              <a:avLst/>
            </a:prstGeom>
            <a:noFill/>
          </p:spPr>
          <p:txBody>
            <a:bodyPr wrap="none" rtlCol="0">
              <a:spAutoFit/>
            </a:bodyPr>
            <a:lstStyle/>
            <a:p>
              <a:r>
                <a:rPr lang="en-GB" sz="2000" dirty="0" err="1">
                  <a:solidFill>
                    <a:schemeClr val="accent1"/>
                  </a:solidFill>
                  <a:latin typeface="Open Sans Light" pitchFamily="2" charset="0"/>
                </a:rPr>
                <a:t>A</a:t>
              </a:r>
              <a:r>
                <a:rPr lang="en-GB" sz="2000" baseline="-25000" dirty="0" err="1">
                  <a:solidFill>
                    <a:schemeClr val="accent1"/>
                  </a:solidFill>
                  <a:latin typeface="Open Sans Light" pitchFamily="2" charset="0"/>
                </a:rPr>
                <a:t>circle</a:t>
              </a:r>
              <a:r>
                <a:rPr lang="en-GB" sz="2000" dirty="0">
                  <a:latin typeface="Open Sans Light" pitchFamily="2" charset="0"/>
                </a:rPr>
                <a:t>   </a:t>
              </a:r>
              <a:endParaRPr lang="en-GB" sz="2000" baseline="-25000" dirty="0">
                <a:solidFill>
                  <a:srgbClr val="941651"/>
                </a:solidFill>
                <a:latin typeface="Open Sans Light" pitchFamily="2" charset="0"/>
              </a:endParaRPr>
            </a:p>
          </p:txBody>
        </p:sp>
        <p:sp>
          <p:nvSpPr>
            <p:cNvPr id="8" name="TextBox 7">
              <a:extLst>
                <a:ext uri="{FF2B5EF4-FFF2-40B4-BE49-F238E27FC236}">
                  <a16:creationId xmlns:a16="http://schemas.microsoft.com/office/drawing/2014/main" id="{EA0BF2A9-38D9-724B-8256-CFEB0CDEE4C5}"/>
                </a:ext>
              </a:extLst>
            </p:cNvPr>
            <p:cNvSpPr txBox="1"/>
            <p:nvPr/>
          </p:nvSpPr>
          <p:spPr>
            <a:xfrm>
              <a:off x="9591663" y="5402050"/>
              <a:ext cx="898003" cy="400110"/>
            </a:xfrm>
            <a:prstGeom prst="rect">
              <a:avLst/>
            </a:prstGeom>
            <a:noFill/>
          </p:spPr>
          <p:txBody>
            <a:bodyPr wrap="none" rtlCol="0">
              <a:spAutoFit/>
            </a:bodyPr>
            <a:lstStyle/>
            <a:p>
              <a:r>
                <a:rPr lang="en-GB" sz="2000" dirty="0" err="1">
                  <a:solidFill>
                    <a:schemeClr val="accent1"/>
                  </a:solidFill>
                  <a:latin typeface="Open Sans Light" pitchFamily="2" charset="0"/>
                </a:rPr>
                <a:t>A</a:t>
              </a:r>
              <a:r>
                <a:rPr lang="en-GB" sz="2000" baseline="-25000" dirty="0" err="1">
                  <a:solidFill>
                    <a:schemeClr val="accent1"/>
                  </a:solidFill>
                  <a:latin typeface="Open Sans Light" pitchFamily="2" charset="0"/>
                </a:rPr>
                <a:t>square</a:t>
              </a:r>
              <a:endParaRPr lang="en-GB" sz="2000" baseline="-25000" dirty="0">
                <a:solidFill>
                  <a:srgbClr val="941651"/>
                </a:solidFill>
                <a:latin typeface="Open Sans Light" pitchFamily="2" charset="0"/>
              </a:endParaRPr>
            </a:p>
          </p:txBody>
        </p:sp>
        <p:cxnSp>
          <p:nvCxnSpPr>
            <p:cNvPr id="10" name="Straight Connector 9">
              <a:extLst>
                <a:ext uri="{FF2B5EF4-FFF2-40B4-BE49-F238E27FC236}">
                  <a16:creationId xmlns:a16="http://schemas.microsoft.com/office/drawing/2014/main" id="{AED3C992-2A40-254F-AF09-DC8D694AFD2B}"/>
                </a:ext>
              </a:extLst>
            </p:cNvPr>
            <p:cNvCxnSpPr/>
            <p:nvPr/>
          </p:nvCxnSpPr>
          <p:spPr>
            <a:xfrm>
              <a:off x="9645650" y="5447206"/>
              <a:ext cx="65125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8763DC-FF84-EC4D-B6E2-3CCF7AC03565}"/>
                </a:ext>
              </a:extLst>
            </p:cNvPr>
            <p:cNvSpPr txBox="1"/>
            <p:nvPr/>
          </p:nvSpPr>
          <p:spPr>
            <a:xfrm>
              <a:off x="10359761" y="5213365"/>
              <a:ext cx="330540" cy="400110"/>
            </a:xfrm>
            <a:prstGeom prst="rect">
              <a:avLst/>
            </a:prstGeom>
            <a:noFill/>
          </p:spPr>
          <p:txBody>
            <a:bodyPr wrap="none" rtlCol="0">
              <a:spAutoFit/>
            </a:bodyPr>
            <a:lstStyle/>
            <a:p>
              <a:r>
                <a:rPr lang="en-GB" sz="2000" dirty="0">
                  <a:solidFill>
                    <a:schemeClr val="accent1"/>
                  </a:solidFill>
                  <a:latin typeface="Open Sans Light" pitchFamily="2" charset="0"/>
                </a:rPr>
                <a:t>=</a:t>
              </a:r>
              <a:endParaRPr lang="en-GB" dirty="0">
                <a:solidFill>
                  <a:schemeClr val="accent1"/>
                </a:solidFill>
                <a:latin typeface="Open Sans Light" pitchFamily="2" charset="0"/>
              </a:endParaRPr>
            </a:p>
          </p:txBody>
        </p:sp>
        <p:grpSp>
          <p:nvGrpSpPr>
            <p:cNvPr id="19" name="Group 18">
              <a:extLst>
                <a:ext uri="{FF2B5EF4-FFF2-40B4-BE49-F238E27FC236}">
                  <a16:creationId xmlns:a16="http://schemas.microsoft.com/office/drawing/2014/main" id="{5272F90F-B359-324C-B0B7-CDE0D2A06434}"/>
                </a:ext>
              </a:extLst>
            </p:cNvPr>
            <p:cNvGrpSpPr/>
            <p:nvPr/>
          </p:nvGrpSpPr>
          <p:grpSpPr>
            <a:xfrm>
              <a:off x="10999185" y="5036268"/>
              <a:ext cx="670376" cy="369332"/>
              <a:chOff x="10749195" y="5067949"/>
              <a:chExt cx="670376" cy="369332"/>
            </a:xfrm>
          </p:grpSpPr>
          <p:sp>
            <p:nvSpPr>
              <p:cNvPr id="12" name="TextBox 11">
                <a:extLst>
                  <a:ext uri="{FF2B5EF4-FFF2-40B4-BE49-F238E27FC236}">
                    <a16:creationId xmlns:a16="http://schemas.microsoft.com/office/drawing/2014/main" id="{4A691A47-CDE3-F447-97E6-36819D45833B}"/>
                  </a:ext>
                </a:extLst>
              </p:cNvPr>
              <p:cNvSpPr txBox="1"/>
              <p:nvPr/>
            </p:nvSpPr>
            <p:spPr>
              <a:xfrm>
                <a:off x="10749195" y="5067949"/>
                <a:ext cx="670376" cy="369332"/>
              </a:xfrm>
              <a:prstGeom prst="rect">
                <a:avLst/>
              </a:prstGeom>
              <a:noFill/>
            </p:spPr>
            <p:txBody>
              <a:bodyPr wrap="none" rtlCol="0">
                <a:spAutoFit/>
              </a:bodyPr>
              <a:lstStyle/>
              <a:p>
                <a:r>
                  <a:rPr lang="en-GB" dirty="0">
                    <a:solidFill>
                      <a:schemeClr val="accent1"/>
                    </a:solidFill>
                    <a:latin typeface="Open Sans Light" pitchFamily="2" charset="0"/>
                  </a:rPr>
                  <a:t>N(   )</a:t>
                </a:r>
              </a:p>
            </p:txBody>
          </p:sp>
          <p:pic>
            <p:nvPicPr>
              <p:cNvPr id="13" name="Picture 12">
                <a:extLst>
                  <a:ext uri="{FF2B5EF4-FFF2-40B4-BE49-F238E27FC236}">
                    <a16:creationId xmlns:a16="http://schemas.microsoft.com/office/drawing/2014/main" id="{3703B2D0-6314-7046-B778-B6E7B4D8437B}"/>
                  </a:ext>
                </a:extLst>
              </p:cNvPr>
              <p:cNvPicPr>
                <a:picLocks noChangeAspect="1"/>
              </p:cNvPicPr>
              <p:nvPr/>
            </p:nvPicPr>
            <p:blipFill>
              <a:blip r:embed="rId4"/>
              <a:stretch>
                <a:fillRect/>
              </a:stretch>
            </p:blipFill>
            <p:spPr>
              <a:xfrm>
                <a:off x="11098751" y="5171678"/>
                <a:ext cx="165100" cy="177800"/>
              </a:xfrm>
              <a:prstGeom prst="rect">
                <a:avLst/>
              </a:prstGeom>
            </p:spPr>
          </p:pic>
        </p:grpSp>
        <p:cxnSp>
          <p:nvCxnSpPr>
            <p:cNvPr id="14" name="Straight Connector 13">
              <a:extLst>
                <a:ext uri="{FF2B5EF4-FFF2-40B4-BE49-F238E27FC236}">
                  <a16:creationId xmlns:a16="http://schemas.microsoft.com/office/drawing/2014/main" id="{663F57F0-950F-2E43-8826-49B2563615AB}"/>
                </a:ext>
              </a:extLst>
            </p:cNvPr>
            <p:cNvCxnSpPr>
              <a:cxnSpLocks/>
            </p:cNvCxnSpPr>
            <p:nvPr/>
          </p:nvCxnSpPr>
          <p:spPr>
            <a:xfrm>
              <a:off x="10731447" y="5413737"/>
              <a:ext cx="121368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6E37E00-2AB9-B74D-B48B-4A72F29FAE45}"/>
                </a:ext>
              </a:extLst>
            </p:cNvPr>
            <p:cNvGrpSpPr/>
            <p:nvPr/>
          </p:nvGrpSpPr>
          <p:grpSpPr>
            <a:xfrm>
              <a:off x="10690269" y="5436018"/>
              <a:ext cx="1465466" cy="369332"/>
              <a:chOff x="10589704" y="5469804"/>
              <a:chExt cx="1465466" cy="369332"/>
            </a:xfrm>
          </p:grpSpPr>
          <p:sp>
            <p:nvSpPr>
              <p:cNvPr id="15" name="TextBox 14">
                <a:extLst>
                  <a:ext uri="{FF2B5EF4-FFF2-40B4-BE49-F238E27FC236}">
                    <a16:creationId xmlns:a16="http://schemas.microsoft.com/office/drawing/2014/main" id="{EC25C758-711C-954B-A8E5-DFE26D490CD3}"/>
                  </a:ext>
                </a:extLst>
              </p:cNvPr>
              <p:cNvSpPr txBox="1"/>
              <p:nvPr/>
            </p:nvSpPr>
            <p:spPr>
              <a:xfrm>
                <a:off x="10589704" y="5469804"/>
                <a:ext cx="1465466" cy="369332"/>
              </a:xfrm>
              <a:prstGeom prst="rect">
                <a:avLst/>
              </a:prstGeom>
              <a:noFill/>
            </p:spPr>
            <p:txBody>
              <a:bodyPr wrap="none" rtlCol="0">
                <a:spAutoFit/>
              </a:bodyPr>
              <a:lstStyle/>
              <a:p>
                <a:r>
                  <a:rPr lang="en-GB" dirty="0">
                    <a:solidFill>
                      <a:schemeClr val="accent1"/>
                    </a:solidFill>
                    <a:latin typeface="Open Sans Light" pitchFamily="2" charset="0"/>
                  </a:rPr>
                  <a:t>N(   ) + N (   )</a:t>
                </a:r>
              </a:p>
            </p:txBody>
          </p:sp>
          <p:pic>
            <p:nvPicPr>
              <p:cNvPr id="16" name="Picture 15">
                <a:extLst>
                  <a:ext uri="{FF2B5EF4-FFF2-40B4-BE49-F238E27FC236}">
                    <a16:creationId xmlns:a16="http://schemas.microsoft.com/office/drawing/2014/main" id="{8C017625-7B38-3346-8659-D28AA478F067}"/>
                  </a:ext>
                </a:extLst>
              </p:cNvPr>
              <p:cNvPicPr>
                <a:picLocks noChangeAspect="1"/>
              </p:cNvPicPr>
              <p:nvPr/>
            </p:nvPicPr>
            <p:blipFill>
              <a:blip r:embed="rId4"/>
              <a:stretch>
                <a:fillRect/>
              </a:stretch>
            </p:blipFill>
            <p:spPr>
              <a:xfrm>
                <a:off x="10929100" y="5573533"/>
                <a:ext cx="165100" cy="177800"/>
              </a:xfrm>
              <a:prstGeom prst="rect">
                <a:avLst/>
              </a:prstGeom>
            </p:spPr>
          </p:pic>
          <p:pic>
            <p:nvPicPr>
              <p:cNvPr id="17" name="Picture 16">
                <a:extLst>
                  <a:ext uri="{FF2B5EF4-FFF2-40B4-BE49-F238E27FC236}">
                    <a16:creationId xmlns:a16="http://schemas.microsoft.com/office/drawing/2014/main" id="{BCD48210-1B80-E84F-8F83-3E838D3E6FF2}"/>
                  </a:ext>
                </a:extLst>
              </p:cNvPr>
              <p:cNvPicPr>
                <a:picLocks noChangeAspect="1"/>
              </p:cNvPicPr>
              <p:nvPr/>
            </p:nvPicPr>
            <p:blipFill>
              <a:blip r:embed="rId5"/>
              <a:stretch>
                <a:fillRect/>
              </a:stretch>
            </p:blipFill>
            <p:spPr>
              <a:xfrm>
                <a:off x="11707962" y="5590816"/>
                <a:ext cx="139700" cy="139700"/>
              </a:xfrm>
              <a:prstGeom prst="rect">
                <a:avLst/>
              </a:prstGeom>
            </p:spPr>
          </p:pic>
        </p:grpSp>
      </p:grpSp>
    </p:spTree>
    <p:extLst>
      <p:ext uri="{BB962C8B-B14F-4D97-AF65-F5344CB8AC3E}">
        <p14:creationId xmlns:p14="http://schemas.microsoft.com/office/powerpoint/2010/main" val="288680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8DEA-58DD-0A48-962B-49526BD220C8}"/>
              </a:ext>
            </a:extLst>
          </p:cNvPr>
          <p:cNvSpPr>
            <a:spLocks noGrp="1"/>
          </p:cNvSpPr>
          <p:nvPr>
            <p:ph type="title"/>
          </p:nvPr>
        </p:nvSpPr>
        <p:spPr/>
        <p:txBody>
          <a:bodyPr/>
          <a:lstStyle/>
          <a:p>
            <a:r>
              <a:rPr lang="en-GB" dirty="0"/>
              <a:t>NumPy random numbers </a:t>
            </a:r>
          </a:p>
        </p:txBody>
      </p:sp>
      <p:sp>
        <p:nvSpPr>
          <p:cNvPr id="3" name="Content Placeholder 2">
            <a:extLst>
              <a:ext uri="{FF2B5EF4-FFF2-40B4-BE49-F238E27FC236}">
                <a16:creationId xmlns:a16="http://schemas.microsoft.com/office/drawing/2014/main" id="{295B5303-0196-0B46-B953-4A76B82750CF}"/>
              </a:ext>
            </a:extLst>
          </p:cNvPr>
          <p:cNvSpPr>
            <a:spLocks noGrp="1"/>
          </p:cNvSpPr>
          <p:nvPr>
            <p:ph idx="1"/>
          </p:nvPr>
        </p:nvSpPr>
        <p:spPr>
          <a:xfrm>
            <a:off x="241737" y="1008992"/>
            <a:ext cx="11750565" cy="5753051"/>
          </a:xfrm>
        </p:spPr>
        <p:txBody>
          <a:bodyPr/>
          <a:lstStyle/>
          <a:p>
            <a:r>
              <a:rPr lang="en-GB" dirty="0"/>
              <a:t>Rather than performing real experiments, we </a:t>
            </a:r>
            <a:br>
              <a:rPr lang="en-GB" dirty="0"/>
            </a:br>
            <a:r>
              <a:rPr lang="en-GB" dirty="0"/>
              <a:t>can use random numbers generated in Python </a:t>
            </a:r>
          </a:p>
          <a:p>
            <a:endParaRPr lang="en-GB" dirty="0"/>
          </a:p>
          <a:p>
            <a:r>
              <a:rPr lang="en-GB" dirty="0"/>
              <a:t>Can be achieved using NumPy’s </a:t>
            </a:r>
            <a:r>
              <a:rPr lang="en-GB" dirty="0">
                <a:hlinkClick r:id="rId3"/>
              </a:rPr>
              <a:t>random</a:t>
            </a:r>
            <a:r>
              <a:rPr lang="en-GB" dirty="0"/>
              <a:t> module</a:t>
            </a:r>
          </a:p>
          <a:p>
            <a:pPr lvl="1"/>
            <a:r>
              <a:rPr lang="en-GB" dirty="0"/>
              <a:t>Has several random number generators</a:t>
            </a:r>
          </a:p>
          <a:p>
            <a:pPr lvl="1"/>
            <a:endParaRPr lang="en-GB" dirty="0"/>
          </a:p>
          <a:p>
            <a:r>
              <a:rPr lang="en-GB" dirty="0"/>
              <a:t>Default uses </a:t>
            </a:r>
            <a:r>
              <a:rPr lang="en-GB" dirty="0">
                <a:hlinkClick r:id="rId4"/>
              </a:rPr>
              <a:t>Mersenne Twister</a:t>
            </a:r>
            <a:r>
              <a:rPr lang="en-GB" dirty="0"/>
              <a:t> algorithm</a:t>
            </a:r>
          </a:p>
          <a:p>
            <a:pPr lvl="1"/>
            <a:r>
              <a:rPr lang="en-GB" dirty="0"/>
              <a:t>Has a repetition period of 2</a:t>
            </a:r>
            <a:r>
              <a:rPr lang="en-GB" baseline="30000" dirty="0"/>
              <a:t>19937</a:t>
            </a:r>
            <a:r>
              <a:rPr lang="en-GB" dirty="0"/>
              <a:t> – 1</a:t>
            </a:r>
          </a:p>
          <a:p>
            <a:pPr lvl="1"/>
            <a:endParaRPr lang="en-GB" dirty="0"/>
          </a:p>
          <a:p>
            <a:r>
              <a:rPr lang="en-GB" dirty="0"/>
              <a:t>Obtained via </a:t>
            </a:r>
            <a:r>
              <a:rPr lang="en-GB" dirty="0" err="1">
                <a:solidFill>
                  <a:schemeClr val="accent1"/>
                </a:solidFill>
                <a:latin typeface="Courier New" panose="02070309020205020404" pitchFamily="49" charset="0"/>
              </a:rPr>
              <a:t>np.random.default_rng</a:t>
            </a:r>
            <a:r>
              <a:rPr lang="en-GB" dirty="0">
                <a:solidFill>
                  <a:schemeClr val="accent1"/>
                </a:solidFill>
                <a:latin typeface="Courier New" panose="02070309020205020404" pitchFamily="49" charset="0"/>
              </a:rPr>
              <a:t>()</a:t>
            </a:r>
          </a:p>
          <a:p>
            <a:pPr lvl="1"/>
            <a:r>
              <a:rPr lang="en-GB" dirty="0"/>
              <a:t>Can optionally specify the starting point </a:t>
            </a:r>
            <a:br>
              <a:rPr lang="en-GB" dirty="0"/>
            </a:br>
            <a:r>
              <a:rPr lang="en-GB" dirty="0"/>
              <a:t>in the sequence via a </a:t>
            </a:r>
            <a:r>
              <a:rPr lang="en-GB" i="1" dirty="0"/>
              <a:t>seed</a:t>
            </a:r>
            <a:r>
              <a:rPr lang="en-GB" dirty="0"/>
              <a:t> as argument</a:t>
            </a:r>
          </a:p>
          <a:p>
            <a:pPr lvl="2"/>
            <a:r>
              <a:rPr lang="en-GB" dirty="0"/>
              <a:t>Useful to get repeatable sequence </a:t>
            </a:r>
          </a:p>
          <a:p>
            <a:pPr lvl="1"/>
            <a:endParaRPr lang="en-GB" dirty="0"/>
          </a:p>
          <a:p>
            <a:r>
              <a:rPr lang="en-GB" dirty="0"/>
              <a:t>The basic </a:t>
            </a:r>
            <a:r>
              <a:rPr lang="en-GB" dirty="0">
                <a:solidFill>
                  <a:schemeClr val="accent1"/>
                </a:solidFill>
                <a:latin typeface="Courier New" panose="02070309020205020404" pitchFamily="49" charset="0"/>
              </a:rPr>
              <a:t>random() </a:t>
            </a:r>
            <a:r>
              <a:rPr lang="en-GB" dirty="0"/>
              <a:t>function generates uniform </a:t>
            </a:r>
            <a:br>
              <a:rPr lang="en-GB" dirty="0"/>
            </a:br>
            <a:r>
              <a:rPr lang="en-GB" dirty="0"/>
              <a:t>random numbers </a:t>
            </a:r>
            <a:r>
              <a:rPr lang="en-GB" dirty="0">
                <a:solidFill>
                  <a:schemeClr val="accent1"/>
                </a:solidFill>
              </a:rPr>
              <a:t>x</a:t>
            </a:r>
            <a:r>
              <a:rPr lang="en-GB" dirty="0"/>
              <a:t> over the range </a:t>
            </a:r>
            <a:r>
              <a:rPr lang="en-GB" dirty="0">
                <a:solidFill>
                  <a:schemeClr val="accent1"/>
                </a:solidFill>
              </a:rPr>
              <a:t>0 ≤ x &lt; 1</a:t>
            </a:r>
            <a:r>
              <a:rPr lang="en-GB" dirty="0"/>
              <a:t> </a:t>
            </a:r>
          </a:p>
          <a:p>
            <a:pPr lvl="1"/>
            <a:r>
              <a:rPr lang="en-GB" dirty="0"/>
              <a:t>Either one value at a time or as an array</a:t>
            </a:r>
          </a:p>
        </p:txBody>
      </p:sp>
      <p:sp>
        <p:nvSpPr>
          <p:cNvPr id="4" name="Slide Number Placeholder 3">
            <a:extLst>
              <a:ext uri="{FF2B5EF4-FFF2-40B4-BE49-F238E27FC236}">
                <a16:creationId xmlns:a16="http://schemas.microsoft.com/office/drawing/2014/main" id="{B329342D-9F24-CA46-BF58-3C42DF85C4E6}"/>
              </a:ext>
            </a:extLst>
          </p:cNvPr>
          <p:cNvSpPr>
            <a:spLocks noGrp="1"/>
          </p:cNvSpPr>
          <p:nvPr>
            <p:ph type="sldNum" sz="quarter" idx="12"/>
          </p:nvPr>
        </p:nvSpPr>
        <p:spPr/>
        <p:txBody>
          <a:bodyPr/>
          <a:lstStyle/>
          <a:p>
            <a:fld id="{D0CD9598-3AC8-0F44-9366-CD3A2FEFAADC}" type="slidenum">
              <a:rPr lang="en-GB" smtClean="0"/>
              <a:t>9</a:t>
            </a:fld>
            <a:endParaRPr lang="en-GB"/>
          </a:p>
        </p:txBody>
      </p:sp>
      <p:sp>
        <p:nvSpPr>
          <p:cNvPr id="5" name="Subtitle 4">
            <a:extLst>
              <a:ext uri="{FF2B5EF4-FFF2-40B4-BE49-F238E27FC236}">
                <a16:creationId xmlns:a16="http://schemas.microsoft.com/office/drawing/2014/main" id="{578D2FD1-DD5E-D844-8D40-48C136A18D03}"/>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C5F9A1D5-DBE0-274A-9B52-FDB84AB12093}"/>
              </a:ext>
            </a:extLst>
          </p:cNvPr>
          <p:cNvPicPr>
            <a:picLocks noChangeAspect="1"/>
          </p:cNvPicPr>
          <p:nvPr/>
        </p:nvPicPr>
        <p:blipFill>
          <a:blip r:embed="rId5"/>
          <a:stretch>
            <a:fillRect/>
          </a:stretch>
        </p:blipFill>
        <p:spPr>
          <a:xfrm>
            <a:off x="6983201" y="974288"/>
            <a:ext cx="4704300" cy="5542892"/>
          </a:xfrm>
          <a:prstGeom prst="rect">
            <a:avLst/>
          </a:prstGeom>
        </p:spPr>
      </p:pic>
    </p:spTree>
    <p:extLst>
      <p:ext uri="{BB962C8B-B14F-4D97-AF65-F5344CB8AC3E}">
        <p14:creationId xmlns:p14="http://schemas.microsoft.com/office/powerpoint/2010/main" val="3432337206"/>
      </p:ext>
    </p:extLst>
  </p:cSld>
  <p:clrMapOvr>
    <a:masterClrMapping/>
  </p:clrMapOvr>
</p:sld>
</file>

<file path=ppt/theme/theme1.xml><?xml version="1.0" encoding="utf-8"?>
<a:theme xmlns:a="http://schemas.openxmlformats.org/drawingml/2006/main" name="Liverpool">
  <a:themeElements>
    <a:clrScheme name="#CD844F">
      <a:dk1>
        <a:srgbClr val="1D2978"/>
      </a:dk1>
      <a:lt1>
        <a:srgbClr val="FEFFFF"/>
      </a:lt1>
      <a:dk2>
        <a:srgbClr val="1C2977"/>
      </a:dk2>
      <a:lt2>
        <a:srgbClr val="FEFFFF"/>
      </a:lt2>
      <a:accent1>
        <a:srgbClr val="000000"/>
      </a:accent1>
      <a:accent2>
        <a:srgbClr val="707070"/>
      </a:accent2>
      <a:accent3>
        <a:srgbClr val="B5B5B5"/>
      </a:accent3>
      <a:accent4>
        <a:srgbClr val="C99B22"/>
      </a:accent4>
      <a:accent5>
        <a:srgbClr val="5DBE5D"/>
      </a:accent5>
      <a:accent6>
        <a:srgbClr val="36BDBD"/>
      </a:accent6>
      <a:hlink>
        <a:srgbClr val="5656D7"/>
      </a:hlink>
      <a:folHlink>
        <a:srgbClr val="D351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id="{253F74D8-802C-424D-A26A-EE1138226944}" vid="{98010D8F-45CC-4143-8078-60834F0A2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Template>
  <TotalTime>113958</TotalTime>
  <Words>4766</Words>
  <Application>Microsoft Macintosh PowerPoint</Application>
  <PresentationFormat>Widescreen</PresentationFormat>
  <Paragraphs>409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Courier New</vt:lpstr>
      <vt:lpstr>Open Sans Light</vt:lpstr>
      <vt:lpstr>Arial</vt:lpstr>
      <vt:lpstr>Wingdings</vt:lpstr>
      <vt:lpstr>Liverpool</vt:lpstr>
      <vt:lpstr>Introduction to Computational Physics (PHYS105)</vt:lpstr>
      <vt:lpstr>Lecture 9: Recap</vt:lpstr>
      <vt:lpstr>Lecture 9: Formative problem solutions</vt:lpstr>
      <vt:lpstr>Lecture 9: Formative problem solutions (2)</vt:lpstr>
      <vt:lpstr>Lecture 9: Formative problem solutions (3)</vt:lpstr>
      <vt:lpstr>Lecture 9: Formative problem solutions (4)</vt:lpstr>
      <vt:lpstr>Monte Carlo (MC) methods</vt:lpstr>
      <vt:lpstr>General idea</vt:lpstr>
      <vt:lpstr>NumPy random numbers </vt:lpstr>
      <vt:lpstr>NumPy random numbers </vt:lpstr>
      <vt:lpstr>Poisson distribution </vt:lpstr>
      <vt:lpstr>Gaussian (or Normal) distribution </vt:lpstr>
      <vt:lpstr>Monte Carlo integration</vt:lpstr>
      <vt:lpstr>Monte Carlo integration</vt:lpstr>
      <vt:lpstr>Monte Carlo simulation</vt:lpstr>
      <vt:lpstr>Monte Carlo simulation (2)</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Computational Physics (PHYS105)</dc:title>
  <dc:creator>Gwilliam, Carl</dc:creator>
  <cp:lastModifiedBy>Gwilliam, Carl</cp:lastModifiedBy>
  <cp:revision>1440</cp:revision>
  <cp:lastPrinted>2025-12-01T15:36:35Z</cp:lastPrinted>
  <dcterms:created xsi:type="dcterms:W3CDTF">2021-08-06T12:08:06Z</dcterms:created>
  <dcterms:modified xsi:type="dcterms:W3CDTF">2025-12-02T08:46:58Z</dcterms:modified>
</cp:coreProperties>
</file>