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20"/>
  </p:notesMasterIdLst>
  <p:sldIdLst>
    <p:sldId id="260" r:id="rId2"/>
    <p:sldId id="342" r:id="rId3"/>
    <p:sldId id="343" r:id="rId4"/>
    <p:sldId id="369" r:id="rId5"/>
    <p:sldId id="345" r:id="rId6"/>
    <p:sldId id="355" r:id="rId7"/>
    <p:sldId id="356" r:id="rId8"/>
    <p:sldId id="357" r:id="rId9"/>
    <p:sldId id="358" r:id="rId10"/>
    <p:sldId id="359" r:id="rId11"/>
    <p:sldId id="349" r:id="rId12"/>
    <p:sldId id="351" r:id="rId13"/>
    <p:sldId id="362" r:id="rId14"/>
    <p:sldId id="363" r:id="rId15"/>
    <p:sldId id="364" r:id="rId16"/>
    <p:sldId id="366" r:id="rId17"/>
    <p:sldId id="368" r:id="rId18"/>
    <p:sldId id="347" r:id="rId19"/>
  </p:sldIdLst>
  <p:sldSz cx="12192000" cy="6858000"/>
  <p:notesSz cx="6858000" cy="9144000"/>
  <p:embeddedFontLst>
    <p:embeddedFont>
      <p:font typeface="Open Sans Light" pitchFamily="2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8DA"/>
    <a:srgbClr val="941651"/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8"/>
    <p:restoredTop sz="64746"/>
  </p:normalViewPr>
  <p:slideViewPr>
    <p:cSldViewPr snapToGrid="0" snapToObjects="1">
      <p:cViewPr varScale="1">
        <p:scale>
          <a:sx n="98" d="100"/>
          <a:sy n="98" d="100"/>
        </p:scale>
        <p:origin x="3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26/11/2025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83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3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44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53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352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04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72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53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983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607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3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6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28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15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00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57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0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4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3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26/11/2025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84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33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7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26/11/2025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59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26/11/2025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19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26/11/2025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26/11/2025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11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20762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26/11/2025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4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random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Mersenne_Twiste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tral_limit_theore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rpool.ac.uk/media/livacuk/tqsd/code-of-practice-on-assessment/appendix_L_cop_assess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nte_Carlo_metho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random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en.wikipedia.org/wiki/Mersenne_Twi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10:  Monte Carlo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6"/>
            <a:ext cx="5002924" cy="1082844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8DEA-58DD-0A48-962B-49526BD2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random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5303-0196-0B46-B953-4A76B827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3051"/>
          </a:xfrm>
        </p:spPr>
        <p:txBody>
          <a:bodyPr/>
          <a:lstStyle/>
          <a:p>
            <a:r>
              <a:rPr lang="en-GB" dirty="0"/>
              <a:t>Rather than performing real experiments, we </a:t>
            </a:r>
            <a:br>
              <a:rPr lang="en-GB" dirty="0"/>
            </a:br>
            <a:r>
              <a:rPr lang="en-GB" dirty="0"/>
              <a:t>can use random numbers generated in Python </a:t>
            </a:r>
          </a:p>
          <a:p>
            <a:endParaRPr lang="en-GB" dirty="0"/>
          </a:p>
          <a:p>
            <a:r>
              <a:rPr lang="en-GB" dirty="0"/>
              <a:t>Can be achieved using NumPy’s </a:t>
            </a:r>
            <a:r>
              <a:rPr lang="en-GB" dirty="0">
                <a:hlinkClick r:id="rId3"/>
              </a:rPr>
              <a:t>random</a:t>
            </a:r>
            <a:r>
              <a:rPr lang="en-GB" dirty="0"/>
              <a:t> module</a:t>
            </a:r>
          </a:p>
          <a:p>
            <a:pPr lvl="1"/>
            <a:r>
              <a:rPr lang="en-GB" dirty="0"/>
              <a:t>Has several random number generators</a:t>
            </a:r>
          </a:p>
          <a:p>
            <a:pPr lvl="1"/>
            <a:endParaRPr lang="en-GB" dirty="0"/>
          </a:p>
          <a:p>
            <a:r>
              <a:rPr lang="en-GB" dirty="0"/>
              <a:t>Default uses </a:t>
            </a:r>
            <a:r>
              <a:rPr lang="en-GB" dirty="0">
                <a:hlinkClick r:id="rId4"/>
              </a:rPr>
              <a:t>Mersenne Twister</a:t>
            </a:r>
            <a:r>
              <a:rPr lang="en-GB" dirty="0"/>
              <a:t> algorithm</a:t>
            </a:r>
          </a:p>
          <a:p>
            <a:pPr lvl="1"/>
            <a:r>
              <a:rPr lang="en-GB" dirty="0"/>
              <a:t>Has a repetition period of 2</a:t>
            </a:r>
            <a:r>
              <a:rPr lang="en-GB" baseline="30000" dirty="0"/>
              <a:t>19937</a:t>
            </a:r>
            <a:r>
              <a:rPr lang="en-GB" dirty="0"/>
              <a:t> – 1</a:t>
            </a:r>
          </a:p>
          <a:p>
            <a:pPr lvl="1"/>
            <a:endParaRPr lang="en-GB" dirty="0"/>
          </a:p>
          <a:p>
            <a:r>
              <a:rPr lang="en-GB" dirty="0"/>
              <a:t>Obtained via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np.random.default_rng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Can optionally specify the starting point </a:t>
            </a:r>
            <a:br>
              <a:rPr lang="en-GB" dirty="0"/>
            </a:br>
            <a:r>
              <a:rPr lang="en-GB" dirty="0"/>
              <a:t>in the sequence via a </a:t>
            </a:r>
            <a:r>
              <a:rPr lang="en-GB" i="1" dirty="0"/>
              <a:t>seed</a:t>
            </a:r>
            <a:r>
              <a:rPr lang="en-GB" dirty="0"/>
              <a:t> as argument</a:t>
            </a:r>
          </a:p>
          <a:p>
            <a:pPr lvl="2"/>
            <a:r>
              <a:rPr lang="en-GB" dirty="0"/>
              <a:t>Useful to get repeatable sequence </a:t>
            </a:r>
          </a:p>
          <a:p>
            <a:pPr lvl="1"/>
            <a:endParaRPr lang="en-GB" dirty="0"/>
          </a:p>
          <a:p>
            <a:r>
              <a:rPr lang="en-GB" dirty="0"/>
              <a:t>The basic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random() </a:t>
            </a:r>
            <a:r>
              <a:rPr lang="en-GB" dirty="0"/>
              <a:t>function generates uniform </a:t>
            </a:r>
            <a:br>
              <a:rPr lang="en-GB" dirty="0"/>
            </a:br>
            <a:r>
              <a:rPr lang="en-GB" dirty="0"/>
              <a:t>random numbers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over the range </a:t>
            </a:r>
            <a:r>
              <a:rPr lang="en-GB" dirty="0">
                <a:solidFill>
                  <a:schemeClr val="accent1"/>
                </a:solidFill>
              </a:rPr>
              <a:t>0 ≤ x &lt; 1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Either one value at a time or as an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9342D-9F24-CA46-BF58-3C42DF85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8D2FD1-DD5E-D844-8D40-48C136A18D0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10384-EC81-2648-A3EB-7257C94B5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593" y="1073356"/>
            <a:ext cx="4978908" cy="56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D192-1D88-E446-9964-3856B120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3D33-E954-1F40-BB25-74196047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2"/>
            <a:ext cx="6451488" cy="6057851"/>
          </a:xfrm>
        </p:spPr>
        <p:txBody>
          <a:bodyPr/>
          <a:lstStyle/>
          <a:p>
            <a:r>
              <a:rPr lang="en-GB" dirty="0"/>
              <a:t>Poisson distribution describes the probability that a given number of events occurs in a fixed interval</a:t>
            </a:r>
          </a:p>
          <a:p>
            <a:pPr lvl="1"/>
            <a:r>
              <a:rPr lang="en-GB" dirty="0"/>
              <a:t>Events are discrete and can be over time or space</a:t>
            </a:r>
          </a:p>
          <a:p>
            <a:pPr lvl="1"/>
            <a:endParaRPr lang="en-GB" dirty="0"/>
          </a:p>
          <a:p>
            <a:r>
              <a:rPr lang="en-GB" dirty="0"/>
              <a:t>Assuming events are independent of each other, the probability of seeing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events in the interval is</a:t>
            </a:r>
          </a:p>
          <a:p>
            <a:endParaRPr lang="en-GB" dirty="0"/>
          </a:p>
          <a:p>
            <a:pPr lvl="1"/>
            <a:endParaRPr lang="en-GB" sz="2800" dirty="0"/>
          </a:p>
          <a:p>
            <a:pPr lvl="1"/>
            <a:r>
              <a:rPr lang="en-GB" dirty="0"/>
              <a:t>Where </a:t>
            </a:r>
            <a:r>
              <a:rPr lang="el-GR" dirty="0">
                <a:solidFill>
                  <a:schemeClr val="accent1"/>
                </a:solidFill>
              </a:rPr>
              <a:t>λ</a:t>
            </a:r>
            <a:r>
              <a:rPr lang="en-GB" dirty="0"/>
              <a:t> is the known mean rate, which is constant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Can generate random numbers following this via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numpy.random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module’s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poisson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  <a:r>
              <a:rPr lang="en-GB" dirty="0"/>
              <a:t> function </a:t>
            </a:r>
          </a:p>
          <a:p>
            <a:pPr lvl="1"/>
            <a:r>
              <a:rPr lang="en-GB" dirty="0"/>
              <a:t>Takes mean and number of events as arguments</a:t>
            </a:r>
          </a:p>
          <a:p>
            <a:pPr lvl="1"/>
            <a:endParaRPr lang="en-GB" dirty="0"/>
          </a:p>
          <a:p>
            <a:r>
              <a:rPr lang="en-GB" dirty="0"/>
              <a:t>Examples:</a:t>
            </a:r>
          </a:p>
          <a:p>
            <a:pPr lvl="1"/>
            <a:r>
              <a:rPr lang="en-GB" dirty="0"/>
              <a:t>Number of cars passing a given point per minute</a:t>
            </a:r>
          </a:p>
          <a:p>
            <a:pPr lvl="1"/>
            <a:r>
              <a:rPr lang="en-GB" dirty="0"/>
              <a:t>Number of traffic accidents on a given road per mile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B08C-E063-E24F-9D8B-D6CBC53E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571112-CCBD-7549-9426-9CA156494D4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ABF12A-7FD6-1943-AA5D-729BD642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60" y="941704"/>
            <a:ext cx="4994275" cy="591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AAEEA-E717-A94D-88CE-283192F2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644" y="2909593"/>
            <a:ext cx="2078891" cy="79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5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D192-1D88-E446-9964-3856B120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(or Normal) distribution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13D33-E954-1F40-BB25-74196047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6405388" cy="5595007"/>
          </a:xfrm>
        </p:spPr>
        <p:txBody>
          <a:bodyPr>
            <a:normAutofit/>
          </a:bodyPr>
          <a:lstStyle/>
          <a:p>
            <a:r>
              <a:rPr lang="en-GB" dirty="0"/>
              <a:t>The Gaussian (or Normal) distribution describes the probability of a continuous value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based on the mean value (</a:t>
            </a:r>
            <a:r>
              <a:rPr lang="el-GR" dirty="0">
                <a:solidFill>
                  <a:schemeClr val="accent1"/>
                </a:solidFill>
              </a:rPr>
              <a:t>μ</a:t>
            </a:r>
            <a:r>
              <a:rPr lang="el-GR" dirty="0"/>
              <a:t>)</a:t>
            </a:r>
            <a:r>
              <a:rPr lang="en-GB" dirty="0"/>
              <a:t> and its RMS spread</a:t>
            </a:r>
            <a:r>
              <a:rPr lang="el-GR" dirty="0"/>
              <a:t> 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el-GR" dirty="0"/>
              <a:t>)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3200" dirty="0"/>
          </a:p>
          <a:p>
            <a:pPr lvl="1"/>
            <a:r>
              <a:rPr lang="en-GB" dirty="0"/>
              <a:t>Has a characteristic symmetric bell shape </a:t>
            </a:r>
          </a:p>
          <a:p>
            <a:endParaRPr lang="en-GB" sz="1800" dirty="0"/>
          </a:p>
          <a:p>
            <a:r>
              <a:rPr lang="en-GB" dirty="0"/>
              <a:t>Based on the </a:t>
            </a:r>
            <a:r>
              <a:rPr lang="en-GB" dirty="0">
                <a:hlinkClick r:id="rId3"/>
              </a:rPr>
              <a:t>Central Limit Theorem</a:t>
            </a:r>
            <a:r>
              <a:rPr lang="en-GB" dirty="0"/>
              <a:t>, the result </a:t>
            </a:r>
            <a:br>
              <a:rPr lang="en-GB" dirty="0"/>
            </a:br>
            <a:r>
              <a:rPr lang="en-GB" dirty="0"/>
              <a:t>of any sufficiently large number of random trials tends towards a Gaussian distribution</a:t>
            </a:r>
          </a:p>
          <a:p>
            <a:pPr lvl="1"/>
            <a:r>
              <a:rPr lang="en-GB" dirty="0"/>
              <a:t>Hence it can describe many natural phenomena </a:t>
            </a:r>
          </a:p>
          <a:p>
            <a:pPr lvl="1"/>
            <a:r>
              <a:rPr lang="en-GB" dirty="0"/>
              <a:t>E.g. heights/weights/IQs/etc of a population</a:t>
            </a:r>
          </a:p>
          <a:p>
            <a:pPr lvl="1"/>
            <a:endParaRPr lang="en-GB" dirty="0"/>
          </a:p>
          <a:p>
            <a:r>
              <a:rPr lang="en-GB" dirty="0"/>
              <a:t>Can generate random numbers following this via the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numpy.random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 </a:t>
            </a:r>
            <a:r>
              <a:rPr lang="en-GB" dirty="0"/>
              <a:t>module’s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normal()</a:t>
            </a:r>
            <a:r>
              <a:rPr lang="en-GB" dirty="0"/>
              <a:t> function </a:t>
            </a:r>
          </a:p>
          <a:p>
            <a:pPr lvl="1"/>
            <a:r>
              <a:rPr lang="en-GB" dirty="0"/>
              <a:t>Takes mean, RMS &amp; number of events as arguments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0B08C-E063-E24F-9D8B-D6CBC53E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F571112-CCBD-7549-9426-9CA156494D4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57D5E-FB97-614C-94A2-3FCFD38C9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25" y="947667"/>
            <a:ext cx="5040376" cy="5910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7B69F9-7DDF-0343-B667-E750BE513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39"/>
          <a:stretch/>
        </p:blipFill>
        <p:spPr>
          <a:xfrm>
            <a:off x="1523133" y="1964267"/>
            <a:ext cx="3365823" cy="8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45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4A92-5A79-4B4E-9853-DF3688B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0721-3C46-BB4C-8541-E99E56A6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30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Let’s return to our earlier circle area example and use it to estimate the value of </a:t>
            </a:r>
            <a:r>
              <a:rPr lang="el-GR" dirty="0"/>
              <a:t>π</a:t>
            </a:r>
            <a:r>
              <a:rPr lang="en-GB" dirty="0"/>
              <a:t> numerically</a:t>
            </a:r>
          </a:p>
          <a:p>
            <a:pPr lvl="1"/>
            <a:r>
              <a:rPr lang="en-GB" dirty="0"/>
              <a:t>Specifically consider the case of a 2x2m square with an inscribed circle of radius 1m</a:t>
            </a:r>
          </a:p>
          <a:p>
            <a:pPr lvl="1"/>
            <a:endParaRPr lang="en-GB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can code this in python and since the problem </a:t>
            </a:r>
            <a:br>
              <a:rPr lang="en-GB" dirty="0"/>
            </a:br>
            <a:r>
              <a:rPr lang="en-GB" dirty="0"/>
              <a:t>is symmetrical we only need to model 1 quadrant</a:t>
            </a:r>
          </a:p>
          <a:p>
            <a:pPr lvl="1"/>
            <a:r>
              <a:rPr lang="en-GB" dirty="0"/>
              <a:t>Use random number </a:t>
            </a:r>
            <a:br>
              <a:rPr lang="en-GB" dirty="0"/>
            </a:br>
            <a:r>
              <a:rPr lang="en-GB" dirty="0"/>
              <a:t>generator to create </a:t>
            </a:r>
            <a:br>
              <a:rPr lang="en-GB" dirty="0"/>
            </a:br>
            <a:r>
              <a:rPr lang="en-GB" dirty="0" err="1"/>
              <a:t>indep</a:t>
            </a:r>
            <a:r>
              <a:rPr lang="en-GB" dirty="0"/>
              <a:t>. random </a:t>
            </a:r>
            <a:r>
              <a:rPr lang="en-GB" dirty="0" err="1"/>
              <a:t>nums</a:t>
            </a:r>
            <a:br>
              <a:rPr lang="en-GB" dirty="0"/>
            </a:br>
            <a:r>
              <a:rPr lang="en-GB" dirty="0"/>
              <a:t>uniformly in x and y</a:t>
            </a:r>
          </a:p>
          <a:p>
            <a:pPr lvl="1"/>
            <a:r>
              <a:rPr lang="en-GB" dirty="0"/>
              <a:t>Count how many lie </a:t>
            </a:r>
            <a:br>
              <a:rPr lang="en-GB" dirty="0"/>
            </a:br>
            <a:r>
              <a:rPr lang="en-GB" dirty="0"/>
              <a:t>within the circle </a:t>
            </a:r>
          </a:p>
          <a:p>
            <a:pPr lvl="1"/>
            <a:endParaRPr lang="en-GB" dirty="0"/>
          </a:p>
          <a:p>
            <a:r>
              <a:rPr lang="en-GB" dirty="0"/>
              <a:t>The more random trials</a:t>
            </a:r>
            <a:br>
              <a:rPr lang="en-GB" dirty="0"/>
            </a:br>
            <a:r>
              <a:rPr lang="en-GB" dirty="0"/>
              <a:t>the more accurate </a:t>
            </a:r>
            <a:r>
              <a:rPr lang="el-GR" dirty="0"/>
              <a:t>π</a:t>
            </a:r>
            <a:r>
              <a:rPr lang="en-GB" dirty="0"/>
              <a:t> is</a:t>
            </a:r>
          </a:p>
          <a:p>
            <a:pPr lvl="1"/>
            <a:r>
              <a:rPr lang="en-GB" dirty="0"/>
              <a:t>Will investigate this </a:t>
            </a:r>
            <a:br>
              <a:rPr lang="en-GB" dirty="0"/>
            </a:br>
            <a:r>
              <a:rPr lang="en-GB" dirty="0"/>
              <a:t>in the notebook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BAB67-FDE3-6042-A48C-059E01B4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023822-6D54-6646-AE83-D46203C30AC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37F88-40C2-6149-9CC5-535E3610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57" y="1823603"/>
            <a:ext cx="5256544" cy="4765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56AE01F-3DE9-668A-DDDC-F12D56009C07}"/>
              </a:ext>
            </a:extLst>
          </p:cNvPr>
          <p:cNvGrpSpPr/>
          <p:nvPr/>
        </p:nvGrpSpPr>
        <p:grpSpPr>
          <a:xfrm>
            <a:off x="3365458" y="3520588"/>
            <a:ext cx="3108293" cy="2950040"/>
            <a:chOff x="3385778" y="3866028"/>
            <a:chExt cx="3108293" cy="29500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682A75-252D-0541-AF99-0CE07C35C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85778" y="3866028"/>
              <a:ext cx="3108293" cy="295004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72B317B-B986-5140-9027-7FA66C11C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84978" y="4713890"/>
              <a:ext cx="1611781" cy="155293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035E8A-31DB-854F-B5B3-FD0179384E07}"/>
                </a:ext>
              </a:extLst>
            </p:cNvPr>
            <p:cNvSpPr txBox="1"/>
            <p:nvPr/>
          </p:nvSpPr>
          <p:spPr>
            <a:xfrm rot="18925897">
              <a:off x="4123984" y="5172147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Open Sans Light" pitchFamily="2" charset="0"/>
                </a:rPr>
                <a:t>r = 1 m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B05B4-2AD0-0047-B048-CF1644B0A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06" y="1813700"/>
            <a:ext cx="3985804" cy="790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0DEAE7-6404-3341-B47D-22E4AAC05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640" y="1806198"/>
            <a:ext cx="1976431" cy="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7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4A92-5A79-4B4E-9853-DF3688B3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0721-3C46-BB4C-8541-E99E56A66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305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Let’s return to our earlier circle area example and use it to estimate the value of </a:t>
            </a:r>
            <a:r>
              <a:rPr lang="el-GR" dirty="0"/>
              <a:t>π</a:t>
            </a:r>
            <a:r>
              <a:rPr lang="en-GB" dirty="0"/>
              <a:t> numerically</a:t>
            </a:r>
          </a:p>
          <a:p>
            <a:pPr lvl="1"/>
            <a:r>
              <a:rPr lang="en-GB" dirty="0"/>
              <a:t>Specifically consider the case of a 2x2m square with an inscribed circle of radius 1m</a:t>
            </a:r>
          </a:p>
          <a:p>
            <a:pPr lvl="1"/>
            <a:endParaRPr lang="en-GB" dirty="0"/>
          </a:p>
          <a:p>
            <a:endParaRPr lang="en-GB" sz="3200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can code this in python and since the problem </a:t>
            </a:r>
            <a:br>
              <a:rPr lang="en-GB" dirty="0"/>
            </a:br>
            <a:r>
              <a:rPr lang="en-GB" dirty="0"/>
              <a:t>is symmetrical we only need to model 1 quadrant</a:t>
            </a:r>
          </a:p>
          <a:p>
            <a:pPr lvl="1"/>
            <a:r>
              <a:rPr lang="en-GB" dirty="0"/>
              <a:t>Use random number </a:t>
            </a:r>
            <a:br>
              <a:rPr lang="en-GB" dirty="0"/>
            </a:br>
            <a:r>
              <a:rPr lang="en-GB" dirty="0"/>
              <a:t>generator to create </a:t>
            </a:r>
            <a:br>
              <a:rPr lang="en-GB" dirty="0"/>
            </a:br>
            <a:r>
              <a:rPr lang="en-GB" dirty="0" err="1"/>
              <a:t>indep</a:t>
            </a:r>
            <a:r>
              <a:rPr lang="en-GB" dirty="0"/>
              <a:t>. random </a:t>
            </a:r>
            <a:r>
              <a:rPr lang="en-GB" dirty="0" err="1"/>
              <a:t>nums</a:t>
            </a:r>
            <a:br>
              <a:rPr lang="en-GB" dirty="0"/>
            </a:br>
            <a:r>
              <a:rPr lang="en-GB" dirty="0"/>
              <a:t>uniformly in x and y</a:t>
            </a:r>
          </a:p>
          <a:p>
            <a:pPr lvl="1"/>
            <a:r>
              <a:rPr lang="en-GB" dirty="0"/>
              <a:t>Count how many lie </a:t>
            </a:r>
            <a:br>
              <a:rPr lang="en-GB" dirty="0"/>
            </a:br>
            <a:r>
              <a:rPr lang="en-GB" dirty="0"/>
              <a:t>within the circle </a:t>
            </a:r>
          </a:p>
          <a:p>
            <a:pPr lvl="1"/>
            <a:endParaRPr lang="en-GB" dirty="0"/>
          </a:p>
          <a:p>
            <a:r>
              <a:rPr lang="en-GB" dirty="0"/>
              <a:t>The more random trials</a:t>
            </a:r>
            <a:br>
              <a:rPr lang="en-GB" dirty="0"/>
            </a:br>
            <a:r>
              <a:rPr lang="en-GB" dirty="0"/>
              <a:t>the more accurate </a:t>
            </a:r>
            <a:r>
              <a:rPr lang="el-GR" dirty="0"/>
              <a:t>π</a:t>
            </a:r>
            <a:r>
              <a:rPr lang="en-GB" dirty="0"/>
              <a:t> is</a:t>
            </a:r>
          </a:p>
          <a:p>
            <a:pPr lvl="1"/>
            <a:r>
              <a:rPr lang="en-GB" dirty="0"/>
              <a:t>Will investigate this </a:t>
            </a:r>
            <a:br>
              <a:rPr lang="en-GB" dirty="0"/>
            </a:br>
            <a:r>
              <a:rPr lang="en-GB" dirty="0"/>
              <a:t>in the notebook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BAB67-FDE3-6042-A48C-059E01B4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023822-6D54-6646-AE83-D46203C30AC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37F88-40C2-6149-9CC5-535E3610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757" y="1823603"/>
            <a:ext cx="5256544" cy="4765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3DE24C-83DF-079E-1A48-DD8F0D2DB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727" y="3352531"/>
            <a:ext cx="3108293" cy="3108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DE257-C247-6820-12F6-3F27F5B25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106" y="1813700"/>
            <a:ext cx="3985804" cy="790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70C62-3BF1-2433-28DE-5AC8CF264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640" y="1806198"/>
            <a:ext cx="1976431" cy="7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669A-CB25-4040-9AF6-97D521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DA5F-2AEF-714C-AE7E-356D50B3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now look at simulating the number of A&amp;E beds needed in the Liverpool Royal Hospital</a:t>
            </a:r>
          </a:p>
          <a:p>
            <a:pPr lvl="1"/>
            <a:r>
              <a:rPr lang="en-GB" dirty="0"/>
              <a:t>Given that records show the average number of people requiring a bed is 27/day in winter</a:t>
            </a:r>
          </a:p>
          <a:p>
            <a:pPr lvl="1"/>
            <a:r>
              <a:rPr lang="en-GB" dirty="0"/>
              <a:t>Assuming that after 1 day, each A&amp;E patient is moved to another ward to simplify the problem</a:t>
            </a:r>
          </a:p>
          <a:p>
            <a:pPr lvl="1"/>
            <a:endParaRPr lang="en-GB" dirty="0"/>
          </a:p>
          <a:p>
            <a:r>
              <a:rPr lang="en-GB" dirty="0"/>
              <a:t>We can model this using a Poisson distribution</a:t>
            </a:r>
          </a:p>
          <a:p>
            <a:pPr lvl="1"/>
            <a:r>
              <a:rPr lang="en-GB" dirty="0"/>
              <a:t>We know the average number of patients</a:t>
            </a:r>
          </a:p>
          <a:p>
            <a:pPr lvl="1"/>
            <a:r>
              <a:rPr lang="en-GB" dirty="0"/>
              <a:t>Can use this to find expected number of patients</a:t>
            </a:r>
            <a:br>
              <a:rPr lang="en-GB" dirty="0"/>
            </a:br>
            <a:r>
              <a:rPr lang="en-GB" dirty="0"/>
              <a:t>(and hence beds) needed, each winter’s day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1D34D-0EAD-F94C-824F-DF42CBCC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0E61F6-5D58-7747-8765-ADD991C134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F84C3-E817-204E-8ADA-8C8801DF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75" y="3794195"/>
            <a:ext cx="5947029" cy="2643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34F01-4C2C-0448-86B3-63CCC7A8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257" y="1953255"/>
            <a:ext cx="4882244" cy="49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1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669A-CB25-4040-9AF6-97D521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simulation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8DA5F-2AEF-714C-AE7E-356D50B33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the hospital manager asks how many A&amp;E beds they need so they never run out?</a:t>
            </a:r>
          </a:p>
          <a:p>
            <a:pPr lvl="1"/>
            <a:r>
              <a:rPr lang="en-GB" dirty="0"/>
              <a:t>Not a well-formed problem: even an enormous</a:t>
            </a:r>
            <a:br>
              <a:rPr lang="en-GB" dirty="0"/>
            </a:br>
            <a:r>
              <a:rPr lang="en-GB" dirty="0"/>
              <a:t>number of beds will one day be too few</a:t>
            </a:r>
          </a:p>
          <a:p>
            <a:pPr lvl="1"/>
            <a:r>
              <a:rPr lang="en-GB" dirty="0"/>
              <a:t>Need to make it more quantitative: let's say we </a:t>
            </a:r>
            <a:br>
              <a:rPr lang="en-GB" dirty="0"/>
            </a:br>
            <a:r>
              <a:rPr lang="en-GB" dirty="0"/>
              <a:t>want enough beds 95% of the time (i.e. 2</a:t>
            </a:r>
            <a:r>
              <a:rPr lang="el-GR" dirty="0"/>
              <a:t>σ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We can test the above distribution of patients </a:t>
            </a:r>
            <a:br>
              <a:rPr lang="en-GB" dirty="0"/>
            </a:br>
            <a:r>
              <a:rPr lang="en-GB" dirty="0"/>
              <a:t>against a range of different numbers of beds</a:t>
            </a:r>
          </a:p>
          <a:p>
            <a:pPr lvl="1"/>
            <a:r>
              <a:rPr lang="en-GB" dirty="0"/>
              <a:t>And see what fraction of the times we run out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1D34D-0EAD-F94C-824F-DF42CBCC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A0E61F6-5D58-7747-8765-ADD991C1343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66C414-9C77-D245-AF9A-E414BC74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30" y="1376336"/>
            <a:ext cx="5336498" cy="49680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1AB991-C951-FD47-8761-74564F801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1" y="3784600"/>
            <a:ext cx="4840605" cy="307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CE9B29-BC0A-4147-A03E-1A822BF4B1A0}"/>
              </a:ext>
            </a:extLst>
          </p:cNvPr>
          <p:cNvSpPr txBox="1"/>
          <p:nvPr/>
        </p:nvSpPr>
        <p:spPr>
          <a:xfrm>
            <a:off x="3560060" y="4862631"/>
            <a:ext cx="1662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Need 38 beds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this winter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004CD3-8C1A-A942-AF65-D0AE7C443F21}"/>
              </a:ext>
            </a:extLst>
          </p:cNvPr>
          <p:cNvCxnSpPr>
            <a:cxnSpLocks/>
          </p:cNvCxnSpPr>
          <p:nvPr/>
        </p:nvCxnSpPr>
        <p:spPr>
          <a:xfrm>
            <a:off x="4391377" y="5505966"/>
            <a:ext cx="0" cy="6709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BFD9CF1-5DD5-024B-8947-CF63027A2D42}"/>
              </a:ext>
            </a:extLst>
          </p:cNvPr>
          <p:cNvSpPr txBox="1">
            <a:spLocks/>
          </p:cNvSpPr>
          <p:nvPr/>
        </p:nvSpPr>
        <p:spPr>
          <a:xfrm>
            <a:off x="5900260" y="6439260"/>
            <a:ext cx="5787241" cy="451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But what about next winter &amp; the ones after?</a:t>
            </a:r>
          </a:p>
        </p:txBody>
      </p:sp>
    </p:spTree>
    <p:extLst>
      <p:ext uri="{BB962C8B-B14F-4D97-AF65-F5344CB8AC3E}">
        <p14:creationId xmlns:p14="http://schemas.microsoft.com/office/powerpoint/2010/main" val="69100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B68F3-12F4-2148-A49E-7F9A9A68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17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C0957-841B-3147-99C3-3FCFB106E717}"/>
              </a:ext>
            </a:extLst>
          </p:cNvPr>
          <p:cNvGrpSpPr/>
          <p:nvPr/>
        </p:nvGrpSpPr>
        <p:grpSpPr>
          <a:xfrm>
            <a:off x="0" y="10400"/>
            <a:ext cx="12192000" cy="6858000"/>
            <a:chOff x="0" y="10400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94ABD0-99F6-444C-A3B4-5D12E0CB8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00"/>
              <a:ext cx="3462666" cy="6847600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60011E8-679B-B148-90C5-2CE91762C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163" y="10400"/>
              <a:ext cx="873283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A3C050-48F0-5149-8433-E12108D57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9163" y="10400"/>
              <a:ext cx="2015948" cy="64633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D02F56A-0E0E-9D41-A952-C6A3B6EB67FA}"/>
              </a:ext>
            </a:extLst>
          </p:cNvPr>
          <p:cNvSpPr/>
          <p:nvPr/>
        </p:nvSpPr>
        <p:spPr>
          <a:xfrm>
            <a:off x="173122" y="236721"/>
            <a:ext cx="6910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  <a:latin typeface="Open Sans Light" pitchFamily="2" charset="0"/>
              </a:rPr>
              <a:t>Physics Monte Carlo simulation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6C917E1-0AB6-CE4D-A920-5FBCBEE0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22" y="994317"/>
            <a:ext cx="3579312" cy="5626962"/>
          </a:xfrm>
        </p:spPr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Monte Carlo are used extensively in physics</a:t>
            </a:r>
          </a:p>
          <a:p>
            <a:pPr lvl="1"/>
            <a:r>
              <a:rPr lang="en-GB" dirty="0">
                <a:solidFill>
                  <a:schemeClr val="accent3"/>
                </a:solidFill>
              </a:rPr>
              <a:t>Across many domains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4"/>
                </a:solidFill>
              </a:rPr>
              <a:t>Especially particle physics </a:t>
            </a:r>
          </a:p>
          <a:p>
            <a:pPr lvl="1"/>
            <a:r>
              <a:rPr lang="en-GB" dirty="0">
                <a:solidFill>
                  <a:schemeClr val="accent3"/>
                </a:solidFill>
              </a:rPr>
              <a:t>To simulate particle production + interaction with the detector </a:t>
            </a:r>
          </a:p>
          <a:p>
            <a:pPr lvl="1"/>
            <a:r>
              <a:rPr lang="en-GB" dirty="0" err="1">
                <a:solidFill>
                  <a:schemeClr val="accent3"/>
                </a:solidFill>
              </a:rPr>
              <a:t>E.g</a:t>
            </a:r>
            <a:r>
              <a:rPr lang="en-GB" dirty="0">
                <a:solidFill>
                  <a:schemeClr val="accent3"/>
                </a:solidFill>
              </a:rPr>
              <a:t> ATLAS Z </a:t>
            </a:r>
            <a:r>
              <a:rPr lang="en-GB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l-GR" dirty="0" err="1">
                <a:solidFill>
                  <a:schemeClr val="accent3"/>
                </a:solidFill>
                <a:sym typeface="Wingdings" pitchFamily="2" charset="2"/>
              </a:rPr>
              <a:t>μμ</a:t>
            </a:r>
            <a:r>
              <a:rPr lang="en-GB" dirty="0">
                <a:solidFill>
                  <a:schemeClr val="accent3"/>
                </a:solidFill>
                <a:sym typeface="Wingdings" pitchFamily="2" charset="2"/>
              </a:rPr>
              <a:t> event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olidFill>
                  <a:schemeClr val="accent4"/>
                </a:solidFill>
                <a:sym typeface="Wingdings" pitchFamily="2" charset="2"/>
              </a:rPr>
              <a:t>Millions of lines of code</a:t>
            </a:r>
          </a:p>
          <a:p>
            <a:pPr lvl="1"/>
            <a:r>
              <a:rPr lang="en-GB" dirty="0">
                <a:solidFill>
                  <a:schemeClr val="accent3"/>
                </a:solidFill>
                <a:sym typeface="Wingdings" pitchFamily="2" charset="2"/>
              </a:rPr>
              <a:t>Producing billions of simulated events/year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olidFill>
                  <a:schemeClr val="accent4"/>
                </a:solidFill>
                <a:sym typeface="Wingdings" pitchFamily="2" charset="2"/>
              </a:rPr>
              <a:t>You will look at a simple example of a gas particle </a:t>
            </a:r>
            <a:br>
              <a:rPr lang="en-GB" dirty="0">
                <a:solidFill>
                  <a:schemeClr val="accent4"/>
                </a:solidFill>
                <a:sym typeface="Wingdings" pitchFamily="2" charset="2"/>
              </a:rPr>
            </a:br>
            <a:r>
              <a:rPr lang="en-GB" dirty="0">
                <a:solidFill>
                  <a:schemeClr val="accent4"/>
                </a:solidFill>
                <a:sym typeface="Wingdings" pitchFamily="2" charset="2"/>
              </a:rPr>
              <a:t>in this week’s notebook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46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DBCE-11EC-ED41-AE61-DA404AD2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F345-1FC7-164E-BE89-25BE31C3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498707" cy="5167970"/>
          </a:xfrm>
        </p:spPr>
        <p:txBody>
          <a:bodyPr>
            <a:normAutofit/>
          </a:bodyPr>
          <a:lstStyle/>
          <a:p>
            <a:r>
              <a:rPr lang="en-GB" dirty="0"/>
              <a:t>This week we looked at MC: a different type of numeric method based on random trials</a:t>
            </a:r>
          </a:p>
          <a:p>
            <a:pPr lvl="1"/>
            <a:r>
              <a:rPr lang="en-GB" dirty="0"/>
              <a:t>Which can be very useful in cases of large dimensions, particularly for integration and simulation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 doing so we introduced Python’s random number generators </a:t>
            </a:r>
          </a:p>
          <a:p>
            <a:pPr lvl="1"/>
            <a:r>
              <a:rPr lang="en-GB" dirty="0"/>
              <a:t>Seeing how to generate trials following different distributions </a:t>
            </a:r>
          </a:p>
          <a:p>
            <a:pPr lvl="1"/>
            <a:endParaRPr lang="en-GB" dirty="0"/>
          </a:p>
          <a:p>
            <a:r>
              <a:rPr lang="en-GB" dirty="0"/>
              <a:t>In the notebook, you will look further at the examples we started in the lectures</a:t>
            </a:r>
          </a:p>
          <a:p>
            <a:pPr lvl="1"/>
            <a:r>
              <a:rPr lang="en-GB" dirty="0"/>
              <a:t>And then, as said, simulate the motion of a simple gas particle</a:t>
            </a:r>
          </a:p>
          <a:p>
            <a:pPr lvl="1"/>
            <a:endParaRPr lang="en-GB" dirty="0"/>
          </a:p>
          <a:p>
            <a:r>
              <a:rPr lang="en-GB" b="1" dirty="0"/>
              <a:t>Reminder: answers must be your own, individual work and not created using generative AI</a:t>
            </a:r>
          </a:p>
          <a:p>
            <a:pPr lvl="1"/>
            <a:r>
              <a:rPr lang="en-GB" b="1" dirty="0"/>
              <a:t>Suspected breaches are taken seriously and can have severe consequences (up to being expelled </a:t>
            </a:r>
            <a:br>
              <a:rPr lang="en-GB" b="1" dirty="0"/>
            </a:br>
            <a:r>
              <a:rPr lang="en-GB" b="1" dirty="0"/>
              <a:t>from the course) as detailed in  </a:t>
            </a:r>
            <a:r>
              <a:rPr lang="en-GB" b="1" dirty="0">
                <a:hlinkClick r:id="rId3"/>
              </a:rPr>
              <a:t>COPA Appendix L</a:t>
            </a:r>
            <a:r>
              <a:rPr lang="en-GB" b="1" dirty="0"/>
              <a:t>,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Next week we will revisit fitting and pull things together into your own python module</a:t>
            </a:r>
          </a:p>
          <a:p>
            <a:pPr lvl="1"/>
            <a:r>
              <a:rPr lang="en-GB" dirty="0"/>
              <a:t>That you can use In lab going forward and continue to add to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2B63B-C3C2-8744-B5E2-4457825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5DBFEE-C340-3F4F-8107-FBBEF3A4988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3E2E-41D2-7A47-B56D-7DF7A111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9: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48D4-51EF-4447-805F-5218EE48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950263" cy="5606296"/>
          </a:xfrm>
        </p:spPr>
        <p:txBody>
          <a:bodyPr/>
          <a:lstStyle/>
          <a:p>
            <a:r>
              <a:rPr lang="en-GB" dirty="0"/>
              <a:t>Last week we looked at a real-world physics problem</a:t>
            </a:r>
          </a:p>
          <a:p>
            <a:pPr lvl="1"/>
            <a:r>
              <a:rPr lang="en-GB" dirty="0"/>
              <a:t>Which could not be solved analytically</a:t>
            </a:r>
          </a:p>
          <a:p>
            <a:pPr lvl="1"/>
            <a:endParaRPr lang="en-GB" dirty="0"/>
          </a:p>
          <a:p>
            <a:r>
              <a:rPr lang="en-GB" dirty="0"/>
              <a:t>We were able to solve this using Euler’s method</a:t>
            </a:r>
          </a:p>
          <a:p>
            <a:pPr lvl="1"/>
            <a:r>
              <a:rPr lang="en-GB" dirty="0"/>
              <a:t>Basically, just splitting it up into small steps</a:t>
            </a:r>
          </a:p>
          <a:p>
            <a:pPr lvl="2"/>
            <a:r>
              <a:rPr lang="en-GB" dirty="0"/>
              <a:t>Such that angle is constant for each</a:t>
            </a:r>
          </a:p>
          <a:p>
            <a:pPr lvl="1"/>
            <a:r>
              <a:rPr lang="en-GB" dirty="0"/>
              <a:t>Then iterating over the steps</a:t>
            </a:r>
          </a:p>
          <a:p>
            <a:pPr lvl="2"/>
            <a:r>
              <a:rPr lang="en-GB" dirty="0"/>
              <a:t>Taking values from end of previous step as input</a:t>
            </a:r>
          </a:p>
          <a:p>
            <a:pPr lvl="2"/>
            <a:endParaRPr lang="en-GB" dirty="0"/>
          </a:p>
          <a:p>
            <a:r>
              <a:rPr lang="en-GB" dirty="0"/>
              <a:t>Not only did this let you utilise numeric techniques</a:t>
            </a:r>
          </a:p>
          <a:p>
            <a:pPr lvl="1"/>
            <a:r>
              <a:rPr lang="en-GB" dirty="0"/>
              <a:t>It also allowed you to practice writing (+ debugging!) </a:t>
            </a:r>
            <a:br>
              <a:rPr lang="en-GB" dirty="0"/>
            </a:br>
            <a:r>
              <a:rPr lang="en-GB" dirty="0"/>
              <a:t>larger programs that use all the python we’ve learnt</a:t>
            </a:r>
          </a:p>
          <a:p>
            <a:pPr lvl="1"/>
            <a:endParaRPr lang="en-GB" dirty="0"/>
          </a:p>
          <a:p>
            <a:r>
              <a:rPr lang="en-GB" dirty="0"/>
              <a:t>In doing so we saw again the power of NumPy</a:t>
            </a:r>
          </a:p>
          <a:p>
            <a:endParaRPr lang="en-GB" dirty="0"/>
          </a:p>
          <a:p>
            <a:r>
              <a:rPr lang="en-GB" dirty="0"/>
              <a:t>This week we’ll look at another type of numerical technique: so-called Monte Carlo methods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C6E49-4424-8A4E-B605-08EB4CA7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785523E-D0DC-3447-B958-0D69967E42E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D43BF-88C7-A64A-B114-2AAAEAD8A27E}"/>
              </a:ext>
            </a:extLst>
          </p:cNvPr>
          <p:cNvSpPr txBox="1"/>
          <p:nvPr/>
        </p:nvSpPr>
        <p:spPr>
          <a:xfrm>
            <a:off x="7179963" y="1069773"/>
            <a:ext cx="488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Going from idealised situation to real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E8C060-C991-8325-AA9B-0488ADAF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397" y="1632699"/>
            <a:ext cx="4797056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3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20D11B-C8CE-6347-9701-AB26529E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9: Formative problem solutions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56E4D5-30F3-6740-B354-6C1214951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1126943"/>
          </a:xfrm>
        </p:spPr>
        <p:txBody>
          <a:bodyPr/>
          <a:lstStyle/>
          <a:p>
            <a:r>
              <a:rPr lang="en-GB" dirty="0"/>
              <a:t>Ex 1: plot both x and y as function of t</a:t>
            </a:r>
          </a:p>
          <a:p>
            <a:pPr lvl="1"/>
            <a:r>
              <a:rPr lang="en-GB" dirty="0"/>
              <a:t>Recap of simple matplotlib plotting</a:t>
            </a:r>
          </a:p>
          <a:p>
            <a:pPr lvl="1"/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A8059E-A1FC-E04C-9572-2329A52E7E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 2:  Test that Euler’s method works as expected + determine min number of steps</a:t>
            </a:r>
          </a:p>
          <a:p>
            <a:pPr lvl="1"/>
            <a:r>
              <a:rPr lang="en-GB" dirty="0"/>
              <a:t>Testing is a key part of programming</a:t>
            </a:r>
          </a:p>
          <a:p>
            <a:pPr lvl="1"/>
            <a:r>
              <a:rPr lang="en-GB" dirty="0"/>
              <a:t>Easiest way is to check with cases where you know the answer </a:t>
            </a:r>
            <a:r>
              <a:rPr lang="en-GB" dirty="0">
                <a:sym typeface="Wingdings" pitchFamily="2" charset="2"/>
              </a:rPr>
              <a:t> h</a:t>
            </a:r>
            <a:r>
              <a:rPr lang="en-GB" dirty="0"/>
              <a:t>ere, we know the analytic solution for case of no resistance</a:t>
            </a:r>
          </a:p>
          <a:p>
            <a:pPr lvl="2"/>
            <a:r>
              <a:rPr lang="en-GB" dirty="0">
                <a:sym typeface="Wingdings" pitchFamily="2" charset="2"/>
              </a:rPr>
              <a:t>So set C</a:t>
            </a:r>
            <a:r>
              <a:rPr lang="en-GB" baseline="-25000" dirty="0">
                <a:sym typeface="Wingdings" pitchFamily="2" charset="2"/>
              </a:rPr>
              <a:t>D</a:t>
            </a:r>
            <a:r>
              <a:rPr lang="en-GB" dirty="0">
                <a:sym typeface="Wingdings" pitchFamily="2" charset="2"/>
              </a:rPr>
              <a:t> = 0 and compare to our analytic result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A3085-6D2D-364C-AD0F-93F7452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A76477A-503D-164A-9612-6DEB213531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AE36D6-646E-904B-8172-7DB24B5C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3" y="1724348"/>
            <a:ext cx="5429468" cy="1896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EDD7E-C2F1-0B47-95CE-303B1DF92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088" y="3669704"/>
            <a:ext cx="3786429" cy="3177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1123FC-0927-6849-9374-1FE563C9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589" y="3216030"/>
            <a:ext cx="4418760" cy="3631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620FF3-9063-9F42-B1B3-BCE25BA15EB2}"/>
              </a:ext>
            </a:extLst>
          </p:cNvPr>
          <p:cNvSpPr txBox="1"/>
          <p:nvPr/>
        </p:nvSpPr>
        <p:spPr>
          <a:xfrm>
            <a:off x="8065567" y="5343106"/>
            <a:ext cx="2820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  <a:latin typeface="Open Sans Light" pitchFamily="2" charset="0"/>
              </a:rPr>
              <a:t>Numeric result is similar to analytic one and can’t tell difference by eye for more than about 1000 steps</a:t>
            </a:r>
          </a:p>
        </p:txBody>
      </p:sp>
    </p:spTree>
    <p:extLst>
      <p:ext uri="{BB962C8B-B14F-4D97-AF65-F5344CB8AC3E}">
        <p14:creationId xmlns:p14="http://schemas.microsoft.com/office/powerpoint/2010/main" val="293899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F01D-1079-C006-6F93-99FB61E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9: Formative problem solutions (2)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C16760-5595-8CC4-F61A-B9B4F4E5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962047"/>
          </a:xfrm>
        </p:spPr>
        <p:txBody>
          <a:bodyPr>
            <a:normAutofit/>
          </a:bodyPr>
          <a:lstStyle/>
          <a:p>
            <a:r>
              <a:rPr lang="en-US" dirty="0"/>
              <a:t>Ex 2 (cont.): Here we see again the advantage of using functions as reusable building blocks</a:t>
            </a:r>
          </a:p>
          <a:p>
            <a:pPr lvl="1"/>
            <a:r>
              <a:rPr lang="en-US" dirty="0"/>
              <a:t>  You need to remember to recalculate dt each time as depends on number of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2C9FD-945F-1396-2C59-1661935E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B5E1C4D-8791-8DBC-8BFF-52A2A09881F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1ADBD1-2160-813B-F218-5EF3E3D25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256" y="1885900"/>
            <a:ext cx="9143365" cy="47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20D11B-C8CE-6347-9701-AB26529E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9: Formative problem solutions (3)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56E4D5-30F3-6740-B354-6C1214951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949084"/>
            <a:ext cx="6588041" cy="737483"/>
          </a:xfrm>
        </p:spPr>
        <p:txBody>
          <a:bodyPr/>
          <a:lstStyle/>
          <a:p>
            <a:r>
              <a:rPr lang="en-GB" dirty="0"/>
              <a:t>Exercise 3: Plot both horizontal and vertical components of velocity (on the same plot)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A3085-6D2D-364C-AD0F-93F74520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A76477A-503D-164A-9612-6DEB213531C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A4D6B1-FED0-1035-09EA-7D4A05F877BC}"/>
              </a:ext>
            </a:extLst>
          </p:cNvPr>
          <p:cNvGrpSpPr/>
          <p:nvPr/>
        </p:nvGrpSpPr>
        <p:grpSpPr>
          <a:xfrm>
            <a:off x="5965633" y="854245"/>
            <a:ext cx="6236528" cy="6011111"/>
            <a:chOff x="5965633" y="854245"/>
            <a:chExt cx="6236528" cy="60111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EB7591-B7C6-D367-9A18-A7E40D518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5633" y="854245"/>
              <a:ext cx="6236528" cy="601111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BA5A4B-BD9C-E44D-B4D8-8FF6DFA54508}"/>
                </a:ext>
              </a:extLst>
            </p:cNvPr>
            <p:cNvSpPr txBox="1"/>
            <p:nvPr/>
          </p:nvSpPr>
          <p:spPr>
            <a:xfrm>
              <a:off x="8646684" y="2016196"/>
              <a:ext cx="1675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Add array for </a:t>
              </a:r>
              <a:r>
                <a:rPr lang="en-GB" sz="1600" dirty="0" err="1">
                  <a:solidFill>
                    <a:schemeClr val="accent5"/>
                  </a:solidFill>
                  <a:latin typeface="Open Sans Light" pitchFamily="2" charset="0"/>
                </a:rPr>
                <a:t>v</a:t>
              </a:r>
              <a:r>
                <a:rPr lang="en-GB" sz="1600" baseline="-25000" dirty="0" err="1">
                  <a:solidFill>
                    <a:schemeClr val="accent5"/>
                  </a:solidFill>
                  <a:latin typeface="Open Sans Light" pitchFamily="2" charset="0"/>
                </a:rPr>
                <a:t>Y</a:t>
              </a:r>
              <a:endParaRPr lang="en-GB" sz="1600" dirty="0">
                <a:solidFill>
                  <a:schemeClr val="accent5"/>
                </a:solidFill>
                <a:latin typeface="Open Sans Light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1C5B67-B03E-FF4C-A285-B48F3F966B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7675" y="2195633"/>
              <a:ext cx="309009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90B1BF-E1E0-FE47-A122-BC720194A65A}"/>
                </a:ext>
              </a:extLst>
            </p:cNvPr>
            <p:cNvSpPr txBox="1"/>
            <p:nvPr/>
          </p:nvSpPr>
          <p:spPr>
            <a:xfrm>
              <a:off x="8669417" y="3672749"/>
              <a:ext cx="2754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Store value of </a:t>
              </a:r>
              <a:r>
                <a:rPr lang="en-GB" sz="1600" dirty="0" err="1">
                  <a:solidFill>
                    <a:schemeClr val="accent5"/>
                  </a:solidFill>
                  <a:latin typeface="Open Sans Light" pitchFamily="2" charset="0"/>
                </a:rPr>
                <a:t>v</a:t>
              </a:r>
              <a:r>
                <a:rPr lang="en-GB" sz="1600" baseline="-25000" dirty="0" err="1">
                  <a:solidFill>
                    <a:schemeClr val="accent5"/>
                  </a:solidFill>
                  <a:latin typeface="Open Sans Light" pitchFamily="2" charset="0"/>
                </a:rPr>
                <a:t>Y</a:t>
              </a:r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 each loop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7155E9F-D199-AA40-9944-1DF794844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7200" y="3853315"/>
              <a:ext cx="62254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F44E87A-9C8B-02A8-1D4B-731085DE0691}"/>
              </a:ext>
            </a:extLst>
          </p:cNvPr>
          <p:cNvGrpSpPr/>
          <p:nvPr/>
        </p:nvGrpSpPr>
        <p:grpSpPr>
          <a:xfrm>
            <a:off x="319793" y="1635768"/>
            <a:ext cx="5798560" cy="2375535"/>
            <a:chOff x="319793" y="1635768"/>
            <a:chExt cx="5798560" cy="237553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2BBA302-57DF-3F6C-815A-054F1383D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793" y="1635768"/>
              <a:ext cx="5424705" cy="23755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107EDE-808A-B249-B989-6218FE73039D}"/>
                </a:ext>
              </a:extLst>
            </p:cNvPr>
            <p:cNvSpPr txBox="1"/>
            <p:nvPr/>
          </p:nvSpPr>
          <p:spPr>
            <a:xfrm>
              <a:off x="1340059" y="3666530"/>
              <a:ext cx="47782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Extra call to plot() with </a:t>
              </a:r>
              <a:r>
                <a:rPr lang="en-GB" sz="1600" dirty="0" err="1">
                  <a:solidFill>
                    <a:schemeClr val="accent5"/>
                  </a:solidFill>
                  <a:latin typeface="Open Sans Light" pitchFamily="2" charset="0"/>
                </a:rPr>
                <a:t>tEuler</a:t>
              </a:r>
              <a:r>
                <a:rPr lang="en-GB" sz="1600" dirty="0">
                  <a:solidFill>
                    <a:schemeClr val="accent5"/>
                  </a:solidFill>
                  <a:latin typeface="Open Sans Light" pitchFamily="2" charset="0"/>
                </a:rPr>
                <a:t> &amp; now </a:t>
              </a:r>
              <a:r>
                <a:rPr lang="en-GB" sz="1600" dirty="0" err="1">
                  <a:solidFill>
                    <a:schemeClr val="accent5"/>
                  </a:solidFill>
                  <a:latin typeface="Open Sans Light" pitchFamily="2" charset="0"/>
                </a:rPr>
                <a:t>vYEuler</a:t>
              </a:r>
              <a:endParaRPr lang="en-GB" sz="1600" dirty="0">
                <a:solidFill>
                  <a:schemeClr val="accent5"/>
                </a:solidFill>
                <a:latin typeface="Open Sans Light" pitchFamily="2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9B4CCB3-2077-3073-87DB-8946A323A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30" y="4084321"/>
            <a:ext cx="5219309" cy="2783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47564-3AF1-633B-526E-919A3443D85C}"/>
              </a:ext>
            </a:extLst>
          </p:cNvPr>
          <p:cNvSpPr txBox="1"/>
          <p:nvPr/>
        </p:nvSpPr>
        <p:spPr>
          <a:xfrm>
            <a:off x="10187763" y="6529606"/>
            <a:ext cx="218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  <a:latin typeface="Open Sans Light" pitchFamily="2" charset="0"/>
              </a:rPr>
              <a:t>Return </a:t>
            </a:r>
            <a:r>
              <a:rPr lang="en-GB" sz="1600" dirty="0" err="1">
                <a:solidFill>
                  <a:schemeClr val="accent5"/>
                </a:solidFill>
                <a:latin typeface="Open Sans Light" pitchFamily="2" charset="0"/>
              </a:rPr>
              <a:t>vYEuler</a:t>
            </a:r>
            <a:r>
              <a:rPr lang="en-GB" sz="1600" dirty="0">
                <a:solidFill>
                  <a:schemeClr val="accent5"/>
                </a:solidFill>
                <a:latin typeface="Open Sans Light" pitchFamily="2" charset="0"/>
              </a:rPr>
              <a:t> array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DEBBC6-17E7-25CA-AB95-882F53C58D39}"/>
              </a:ext>
            </a:extLst>
          </p:cNvPr>
          <p:cNvCxnSpPr>
            <a:cxnSpLocks/>
          </p:cNvCxnSpPr>
          <p:nvPr/>
        </p:nvCxnSpPr>
        <p:spPr>
          <a:xfrm flipH="1">
            <a:off x="9699586" y="6698883"/>
            <a:ext cx="372714" cy="0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64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D7A2-24D5-B940-98F5-9C90E515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9: </a:t>
            </a:r>
            <a:r>
              <a:rPr lang="en-GB" dirty="0"/>
              <a:t>Formative problem solutions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EB81-FDF8-0C4C-BCD1-9EAB99EDC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6" y="1040524"/>
            <a:ext cx="11950263" cy="5136439"/>
          </a:xfrm>
        </p:spPr>
        <p:txBody>
          <a:bodyPr/>
          <a:lstStyle/>
          <a:p>
            <a:r>
              <a:rPr lang="en-GB" dirty="0"/>
              <a:t>Exercise 4: Plotting multiple subplots in one </a:t>
            </a:r>
            <a:br>
              <a:rPr lang="en-GB" dirty="0"/>
            </a:br>
            <a:r>
              <a:rPr lang="en-GB" dirty="0"/>
              <a:t>figure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en-GB" dirty="0"/>
              <a:t> add a fourth plot to show </a:t>
            </a:r>
            <a:r>
              <a:rPr lang="en-GB" dirty="0" err="1"/>
              <a:t>v</a:t>
            </a:r>
            <a:r>
              <a:rPr lang="en-GB" baseline="-25000" dirty="0" err="1"/>
              <a:t>y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Copy </a:t>
            </a:r>
            <a:r>
              <a:rPr lang="en-GB" dirty="0" err="1"/>
              <a:t>v</a:t>
            </a:r>
            <a:r>
              <a:rPr lang="en-GB" baseline="-25000" dirty="0" err="1"/>
              <a:t>X</a:t>
            </a:r>
            <a:r>
              <a:rPr lang="en-GB" dirty="0"/>
              <a:t> code but change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subplot(2,2,4)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Key point is this comes before calling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show()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67C1D-EA99-3A41-96CF-DDF58245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1623DB0-5D3C-374D-8A5A-CDEA30F1D70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337BD-0153-0146-ABB6-546DA1F52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9" y="2418475"/>
            <a:ext cx="5486400" cy="406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AD0AD0-21EF-46D0-AC01-2F7380E97909}"/>
              </a:ext>
            </a:extLst>
          </p:cNvPr>
          <p:cNvGrpSpPr/>
          <p:nvPr/>
        </p:nvGrpSpPr>
        <p:grpSpPr>
          <a:xfrm>
            <a:off x="5813864" y="872885"/>
            <a:ext cx="6361181" cy="6023966"/>
            <a:chOff x="5813864" y="872885"/>
            <a:chExt cx="6361181" cy="60239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18C50C-107C-47F4-C491-A96B07FB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3864" y="872885"/>
              <a:ext cx="6344227" cy="6023966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F3FF3442-54EC-D44E-A111-EC4C10DCB93C}"/>
                </a:ext>
              </a:extLst>
            </p:cNvPr>
            <p:cNvSpPr/>
            <p:nvPr/>
          </p:nvSpPr>
          <p:spPr>
            <a:xfrm>
              <a:off x="5813864" y="5232333"/>
              <a:ext cx="6361181" cy="1034491"/>
            </a:xfrm>
            <a:prstGeom prst="roundRect">
              <a:avLst>
                <a:gd name="adj" fmla="val 7828"/>
              </a:avLst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6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E8FEDB-28D5-7746-8D2F-24B99370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Monte Carlo (MC) 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DD6963-1EF1-6E4A-939D-7EE761326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6015808" cy="5838607"/>
          </a:xfrm>
        </p:spPr>
        <p:txBody>
          <a:bodyPr/>
          <a:lstStyle/>
          <a:p>
            <a:r>
              <a:rPr lang="en-GB" dirty="0"/>
              <a:t>So far, the numeric methods we have used, </a:t>
            </a:r>
            <a:br>
              <a:rPr lang="en-GB" dirty="0"/>
            </a:br>
            <a:r>
              <a:rPr lang="en-GB" dirty="0"/>
              <a:t>while approximate, are fully deterministic </a:t>
            </a:r>
          </a:p>
          <a:p>
            <a:pPr lvl="1"/>
            <a:r>
              <a:rPr lang="en-GB" dirty="0"/>
              <a:t>This means the result is predictable: given the same input we always get the same result</a:t>
            </a:r>
          </a:p>
          <a:p>
            <a:pPr lvl="1"/>
            <a:endParaRPr lang="en-GB" dirty="0"/>
          </a:p>
          <a:p>
            <a:r>
              <a:rPr lang="en-GB" dirty="0">
                <a:hlinkClick r:id="rId3"/>
              </a:rPr>
              <a:t>Monte Carlo methods</a:t>
            </a:r>
            <a:r>
              <a:rPr lang="en-GB" dirty="0"/>
              <a:t> are an alternate way to </a:t>
            </a:r>
            <a:br>
              <a:rPr lang="en-GB" dirty="0"/>
            </a:br>
            <a:r>
              <a:rPr lang="en-GB" dirty="0"/>
              <a:t>get numerical results using </a:t>
            </a:r>
            <a:r>
              <a:rPr lang="en-GB" b="1" dirty="0"/>
              <a:t>random </a:t>
            </a:r>
            <a:r>
              <a:rPr lang="en-GB" dirty="0"/>
              <a:t>sampling</a:t>
            </a:r>
          </a:p>
          <a:p>
            <a:pPr lvl="1"/>
            <a:r>
              <a:rPr lang="en-GB" dirty="0"/>
              <a:t>In other words, by performing a set of random trials, or experiments, many times</a:t>
            </a:r>
          </a:p>
          <a:p>
            <a:endParaRPr lang="en-GB" dirty="0"/>
          </a:p>
          <a:p>
            <a:r>
              <a:rPr lang="en-GB" dirty="0"/>
              <a:t>Although the underlying process is random </a:t>
            </a:r>
            <a:br>
              <a:rPr lang="en-GB" dirty="0"/>
            </a:br>
            <a:r>
              <a:rPr lang="en-GB" dirty="0"/>
              <a:t>we can still get a deterministic prediction </a:t>
            </a:r>
          </a:p>
          <a:p>
            <a:pPr lvl="1"/>
            <a:r>
              <a:rPr lang="en-GB" dirty="0"/>
              <a:t>Provided we perform a sufficiently large </a:t>
            </a:r>
            <a:br>
              <a:rPr lang="en-GB" dirty="0"/>
            </a:br>
            <a:r>
              <a:rPr lang="en-GB" dirty="0"/>
              <a:t>number of trials or experiments</a:t>
            </a:r>
          </a:p>
          <a:p>
            <a:pPr lvl="1"/>
            <a:endParaRPr lang="en-GB" dirty="0"/>
          </a:p>
          <a:p>
            <a:r>
              <a:rPr lang="en-GB" dirty="0"/>
              <a:t>Particularly useful for problems with large dimensionality, where other methods struggle</a:t>
            </a:r>
          </a:p>
          <a:p>
            <a:pPr lvl="1"/>
            <a:r>
              <a:rPr lang="en-GB" dirty="0"/>
              <a:t>E.g. (Multi-dimensional) Integration &amp; simulation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10C0E-9115-B940-A6E5-80FEC334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44D5F27-22FC-2D48-A579-AC848358089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3076" name="Picture 4" descr="Monte Carlo Casino Entrance in Monte Carlo, Monaco - Encircle Photos">
            <a:extLst>
              <a:ext uri="{FF2B5EF4-FFF2-40B4-BE49-F238E27FC236}">
                <a16:creationId xmlns:a16="http://schemas.microsoft.com/office/drawing/2014/main" id="{A2274D8B-DF91-6C4E-8A10-C1335AA12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3254"/>
          <a:stretch/>
        </p:blipFill>
        <p:spPr bwMode="auto">
          <a:xfrm>
            <a:off x="6257545" y="1056365"/>
            <a:ext cx="5734756" cy="51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4C23BC-4762-5D40-88A3-E7910570786A}"/>
              </a:ext>
            </a:extLst>
          </p:cNvPr>
          <p:cNvSpPr txBox="1"/>
          <p:nvPr/>
        </p:nvSpPr>
        <p:spPr>
          <a:xfrm>
            <a:off x="7372103" y="6311980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The Monte Carlo Casino in Monaco </a:t>
            </a:r>
          </a:p>
        </p:txBody>
      </p:sp>
    </p:spTree>
    <p:extLst>
      <p:ext uri="{BB962C8B-B14F-4D97-AF65-F5344CB8AC3E}">
        <p14:creationId xmlns:p14="http://schemas.microsoft.com/office/powerpoint/2010/main" val="301588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4E1B-C3E2-1F4B-A3EC-3FD46E08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C5570-F672-5C46-A112-6CE2E823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17585"/>
          </a:xfrm>
        </p:spPr>
        <p:txBody>
          <a:bodyPr/>
          <a:lstStyle/>
          <a:p>
            <a:r>
              <a:rPr lang="en-GB" dirty="0"/>
              <a:t>In simple terms, the Monte Carlo method can be summarised by the following general 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Define the range over which our inputs might possibly lie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Generate many random inputs over that range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Perform a deterministic computation on the inputs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Use this to calculate the desired result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For example, consider the following experiment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Draw a square on the ground, then inscribe a circle within it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Uniformly scatter grains of rice over it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Count the number of grains inside the circle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Take the ratio of this to the total number of grains</a:t>
            </a:r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  <a:p>
            <a:r>
              <a:rPr lang="en-GB" dirty="0"/>
              <a:t>The ratio will be equal to the ratio of the square and circle areas</a:t>
            </a:r>
          </a:p>
          <a:p>
            <a:pPr lvl="1"/>
            <a:r>
              <a:rPr lang="en-GB" dirty="0"/>
              <a:t>Hence, if know the square area, we can calculate the area of the circle</a:t>
            </a:r>
          </a:p>
          <a:p>
            <a:pPr lvl="1"/>
            <a:r>
              <a:rPr lang="en-GB" dirty="0"/>
              <a:t>This method may have been used by ancient Persian mathematicians </a:t>
            </a:r>
          </a:p>
          <a:p>
            <a:pPr lvl="1"/>
            <a:endParaRPr lang="en-GB" dirty="0"/>
          </a:p>
          <a:p>
            <a:r>
              <a:rPr lang="en-GB" dirty="0"/>
              <a:t>This idea can be extended to higher dimensions to e.g. calculate multi-dimensional integrals</a:t>
            </a:r>
          </a:p>
          <a:p>
            <a:pPr marL="457200" lvl="1" indent="0">
              <a:buNone/>
            </a:pPr>
            <a:endParaRPr lang="en-GB" dirty="0"/>
          </a:p>
          <a:p>
            <a:pPr marL="800100" lvl="1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64651-8AA4-6843-9A71-3BB417A2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77E2FB-1362-244C-A025-AAF041B38A6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830D1-F8CA-0A45-A80F-63A30006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20" y="1330716"/>
            <a:ext cx="3628081" cy="351923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1BC7D20-F7B7-174B-98FD-75CB7EB61866}"/>
              </a:ext>
            </a:extLst>
          </p:cNvPr>
          <p:cNvGrpSpPr/>
          <p:nvPr/>
        </p:nvGrpSpPr>
        <p:grpSpPr>
          <a:xfrm>
            <a:off x="8897660" y="5028628"/>
            <a:ext cx="2594046" cy="818338"/>
            <a:chOff x="9561689" y="4987012"/>
            <a:chExt cx="2594046" cy="8183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17A5-C411-5742-8D26-5CCE0E8E1B19}"/>
                </a:ext>
              </a:extLst>
            </p:cNvPr>
            <p:cNvSpPr txBox="1"/>
            <p:nvPr/>
          </p:nvSpPr>
          <p:spPr>
            <a:xfrm>
              <a:off x="9561689" y="4987012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solidFill>
                    <a:schemeClr val="accent1"/>
                  </a:solidFill>
                  <a:latin typeface="Open Sans Light" pitchFamily="2" charset="0"/>
                </a:rPr>
                <a:t>A</a:t>
              </a:r>
              <a:r>
                <a:rPr lang="en-GB" sz="2000" baseline="-25000" dirty="0" err="1">
                  <a:solidFill>
                    <a:schemeClr val="accent1"/>
                  </a:solidFill>
                  <a:latin typeface="Open Sans Light" pitchFamily="2" charset="0"/>
                </a:rPr>
                <a:t>circle</a:t>
              </a:r>
              <a:r>
                <a:rPr lang="en-GB" sz="2000" dirty="0">
                  <a:latin typeface="Open Sans Light" pitchFamily="2" charset="0"/>
                </a:rPr>
                <a:t>   </a:t>
              </a:r>
              <a:endParaRPr lang="en-GB" sz="2000" baseline="-25000" dirty="0">
                <a:solidFill>
                  <a:srgbClr val="941651"/>
                </a:solidFill>
                <a:latin typeface="Open Sans Light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0BF2A9-38D9-724B-8256-CFEB0CDEE4C5}"/>
                </a:ext>
              </a:extLst>
            </p:cNvPr>
            <p:cNvSpPr txBox="1"/>
            <p:nvPr/>
          </p:nvSpPr>
          <p:spPr>
            <a:xfrm>
              <a:off x="9591663" y="5402050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err="1">
                  <a:solidFill>
                    <a:schemeClr val="accent1"/>
                  </a:solidFill>
                  <a:latin typeface="Open Sans Light" pitchFamily="2" charset="0"/>
                </a:rPr>
                <a:t>A</a:t>
              </a:r>
              <a:r>
                <a:rPr lang="en-GB" sz="2000" baseline="-25000" dirty="0" err="1">
                  <a:solidFill>
                    <a:schemeClr val="accent1"/>
                  </a:solidFill>
                  <a:latin typeface="Open Sans Light" pitchFamily="2" charset="0"/>
                </a:rPr>
                <a:t>square</a:t>
              </a:r>
              <a:endParaRPr lang="en-GB" sz="2000" baseline="-25000" dirty="0">
                <a:solidFill>
                  <a:srgbClr val="941651"/>
                </a:solidFill>
                <a:latin typeface="Open Sans Light" pitchFamily="2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D3C992-2A40-254F-AF09-DC8D694AFD2B}"/>
                </a:ext>
              </a:extLst>
            </p:cNvPr>
            <p:cNvCxnSpPr/>
            <p:nvPr/>
          </p:nvCxnSpPr>
          <p:spPr>
            <a:xfrm>
              <a:off x="9645650" y="5447206"/>
              <a:ext cx="6512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8763DC-FF84-EC4D-B6E2-3CCF7AC03565}"/>
                </a:ext>
              </a:extLst>
            </p:cNvPr>
            <p:cNvSpPr txBox="1"/>
            <p:nvPr/>
          </p:nvSpPr>
          <p:spPr>
            <a:xfrm>
              <a:off x="10359761" y="5213365"/>
              <a:ext cx="330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/>
                  </a:solidFill>
                  <a:latin typeface="Open Sans Light" pitchFamily="2" charset="0"/>
                </a:rPr>
                <a:t>=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272F90F-B359-324C-B0B7-CDE0D2A06434}"/>
                </a:ext>
              </a:extLst>
            </p:cNvPr>
            <p:cNvGrpSpPr/>
            <p:nvPr/>
          </p:nvGrpSpPr>
          <p:grpSpPr>
            <a:xfrm>
              <a:off x="10999185" y="5036268"/>
              <a:ext cx="670376" cy="369332"/>
              <a:chOff x="10749195" y="5067949"/>
              <a:chExt cx="670376" cy="369332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691A47-CDE3-F447-97E6-36819D45833B}"/>
                  </a:ext>
                </a:extLst>
              </p:cNvPr>
              <p:cNvSpPr txBox="1"/>
              <p:nvPr/>
            </p:nvSpPr>
            <p:spPr>
              <a:xfrm>
                <a:off x="10749195" y="5067949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N(   )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703B2D0-6314-7046-B778-B6E7B4D84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8751" y="5171678"/>
                <a:ext cx="165100" cy="177800"/>
              </a:xfrm>
              <a:prstGeom prst="rect">
                <a:avLst/>
              </a:prstGeom>
            </p:spPr>
          </p:pic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63F57F0-950F-2E43-8826-49B2563615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31447" y="5413737"/>
              <a:ext cx="1213683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E37E00-2AB9-B74D-B48B-4A72F29FAE45}"/>
                </a:ext>
              </a:extLst>
            </p:cNvPr>
            <p:cNvGrpSpPr/>
            <p:nvPr/>
          </p:nvGrpSpPr>
          <p:grpSpPr>
            <a:xfrm>
              <a:off x="10690269" y="5436018"/>
              <a:ext cx="1465466" cy="369332"/>
              <a:chOff x="10589704" y="5469804"/>
              <a:chExt cx="1465466" cy="36933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25C758-711C-954B-A8E5-DFE26D490CD3}"/>
                  </a:ext>
                </a:extLst>
              </p:cNvPr>
              <p:cNvSpPr txBox="1"/>
              <p:nvPr/>
            </p:nvSpPr>
            <p:spPr>
              <a:xfrm>
                <a:off x="10589704" y="5469804"/>
                <a:ext cx="14654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N(   ) + N (   )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C017625-7B38-3346-8659-D28AA478F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9100" y="5573533"/>
                <a:ext cx="165100" cy="1778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CD48210-1B80-E84F-8F83-3E838D3E6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07962" y="5590816"/>
                <a:ext cx="139700" cy="139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680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8DEA-58DD-0A48-962B-49526BD2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NumPy random numbers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5303-0196-0B46-B953-4A76B8275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3051"/>
          </a:xfrm>
        </p:spPr>
        <p:txBody>
          <a:bodyPr/>
          <a:lstStyle/>
          <a:p>
            <a:r>
              <a:rPr lang="en-GB" dirty="0"/>
              <a:t>Rather than performing real experiments, we </a:t>
            </a:r>
            <a:br>
              <a:rPr lang="en-GB" dirty="0"/>
            </a:br>
            <a:r>
              <a:rPr lang="en-GB" dirty="0"/>
              <a:t>can use random numbers generated in Python </a:t>
            </a:r>
          </a:p>
          <a:p>
            <a:endParaRPr lang="en-GB" dirty="0"/>
          </a:p>
          <a:p>
            <a:r>
              <a:rPr lang="en-GB" dirty="0"/>
              <a:t>Can be achieved using NumPy’s </a:t>
            </a:r>
            <a:r>
              <a:rPr lang="en-GB" dirty="0">
                <a:hlinkClick r:id="rId3"/>
              </a:rPr>
              <a:t>random</a:t>
            </a:r>
            <a:r>
              <a:rPr lang="en-GB" dirty="0"/>
              <a:t> module</a:t>
            </a:r>
          </a:p>
          <a:p>
            <a:pPr lvl="1"/>
            <a:r>
              <a:rPr lang="en-GB" dirty="0"/>
              <a:t>Has several random number generators</a:t>
            </a:r>
          </a:p>
          <a:p>
            <a:pPr lvl="1"/>
            <a:endParaRPr lang="en-GB" dirty="0"/>
          </a:p>
          <a:p>
            <a:r>
              <a:rPr lang="en-GB" dirty="0"/>
              <a:t>Default uses </a:t>
            </a:r>
            <a:r>
              <a:rPr lang="en-GB" dirty="0">
                <a:hlinkClick r:id="rId4"/>
              </a:rPr>
              <a:t>Mersenne Twister</a:t>
            </a:r>
            <a:r>
              <a:rPr lang="en-GB" dirty="0"/>
              <a:t> algorithm</a:t>
            </a:r>
          </a:p>
          <a:p>
            <a:pPr lvl="1"/>
            <a:r>
              <a:rPr lang="en-GB" dirty="0"/>
              <a:t>Has a repetition period of 2</a:t>
            </a:r>
            <a:r>
              <a:rPr lang="en-GB" baseline="30000" dirty="0"/>
              <a:t>19937</a:t>
            </a:r>
            <a:r>
              <a:rPr lang="en-GB" dirty="0"/>
              <a:t> – 1</a:t>
            </a:r>
          </a:p>
          <a:p>
            <a:pPr lvl="1"/>
            <a:endParaRPr lang="en-GB" dirty="0"/>
          </a:p>
          <a:p>
            <a:r>
              <a:rPr lang="en-GB" dirty="0"/>
              <a:t>Obtained via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np.random.default_rng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()</a:t>
            </a:r>
          </a:p>
          <a:p>
            <a:pPr lvl="1"/>
            <a:r>
              <a:rPr lang="en-GB" dirty="0"/>
              <a:t>Can optionally specify the starting point </a:t>
            </a:r>
            <a:br>
              <a:rPr lang="en-GB" dirty="0"/>
            </a:br>
            <a:r>
              <a:rPr lang="en-GB" dirty="0"/>
              <a:t>in the sequence via a </a:t>
            </a:r>
            <a:r>
              <a:rPr lang="en-GB" i="1" dirty="0"/>
              <a:t>seed</a:t>
            </a:r>
            <a:r>
              <a:rPr lang="en-GB" dirty="0"/>
              <a:t> as argument</a:t>
            </a:r>
          </a:p>
          <a:p>
            <a:pPr lvl="2"/>
            <a:r>
              <a:rPr lang="en-GB" dirty="0"/>
              <a:t>Useful to get repeatable sequence </a:t>
            </a:r>
          </a:p>
          <a:p>
            <a:pPr lvl="1"/>
            <a:endParaRPr lang="en-GB" dirty="0"/>
          </a:p>
          <a:p>
            <a:r>
              <a:rPr lang="en-GB" dirty="0"/>
              <a:t>The basic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random() </a:t>
            </a:r>
            <a:r>
              <a:rPr lang="en-GB" dirty="0"/>
              <a:t>function generates uniform </a:t>
            </a:r>
            <a:br>
              <a:rPr lang="en-GB" dirty="0"/>
            </a:br>
            <a:r>
              <a:rPr lang="en-GB" dirty="0"/>
              <a:t>random numbers </a:t>
            </a:r>
            <a:r>
              <a:rPr lang="en-GB" dirty="0">
                <a:solidFill>
                  <a:schemeClr val="accent1"/>
                </a:solidFill>
              </a:rPr>
              <a:t>x</a:t>
            </a:r>
            <a:r>
              <a:rPr lang="en-GB" dirty="0"/>
              <a:t> over the range </a:t>
            </a:r>
            <a:r>
              <a:rPr lang="en-GB" dirty="0">
                <a:solidFill>
                  <a:schemeClr val="accent1"/>
                </a:solidFill>
              </a:rPr>
              <a:t>0 ≤ x &lt; 1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Either one value at a time or as an array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9342D-9F24-CA46-BF58-3C42DF85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8D2FD1-DD5E-D844-8D40-48C136A18D0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F9A1D5-DBE0-274A-9B52-FDB84AB12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201" y="974288"/>
            <a:ext cx="4704300" cy="55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37206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110996</TotalTime>
  <Words>1749</Words>
  <Application>Microsoft Macintosh PowerPoint</Application>
  <PresentationFormat>Widescreen</PresentationFormat>
  <Paragraphs>250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Courier New</vt:lpstr>
      <vt:lpstr>Open Sans Light</vt:lpstr>
      <vt:lpstr>Arial</vt:lpstr>
      <vt:lpstr>Wingdings</vt:lpstr>
      <vt:lpstr>Liverpool</vt:lpstr>
      <vt:lpstr>Introduction to Computational Physics (PHYS105)</vt:lpstr>
      <vt:lpstr>Lecture 9: Recap</vt:lpstr>
      <vt:lpstr>Lecture 9: Formative problem solutions</vt:lpstr>
      <vt:lpstr>Lecture 9: Formative problem solutions (2)</vt:lpstr>
      <vt:lpstr>Lecture 9: Formative problem solutions (3)</vt:lpstr>
      <vt:lpstr>Lecture 9: Formative problem solutions (4)</vt:lpstr>
      <vt:lpstr>Monte Carlo (MC) methods</vt:lpstr>
      <vt:lpstr>General idea</vt:lpstr>
      <vt:lpstr>NumPy random numbers </vt:lpstr>
      <vt:lpstr>NumPy random numbers </vt:lpstr>
      <vt:lpstr>Poisson distribution </vt:lpstr>
      <vt:lpstr>Gaussian (or Normal) distribution </vt:lpstr>
      <vt:lpstr>Monte Carlo integration</vt:lpstr>
      <vt:lpstr>Monte Carlo integration</vt:lpstr>
      <vt:lpstr>Monte Carlo simulation</vt:lpstr>
      <vt:lpstr>Monte Carlo simulation (2)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1430</cp:revision>
  <cp:lastPrinted>2024-12-02T07:24:10Z</cp:lastPrinted>
  <dcterms:created xsi:type="dcterms:W3CDTF">2021-08-06T12:08:06Z</dcterms:created>
  <dcterms:modified xsi:type="dcterms:W3CDTF">2025-12-02T08:34:19Z</dcterms:modified>
</cp:coreProperties>
</file>