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1" r:id="rId1"/>
  </p:sldMasterIdLst>
  <p:notesMasterIdLst>
    <p:notesMasterId r:id="rId13"/>
  </p:notesMasterIdLst>
  <p:sldIdLst>
    <p:sldId id="260" r:id="rId2"/>
    <p:sldId id="306" r:id="rId3"/>
    <p:sldId id="307" r:id="rId4"/>
    <p:sldId id="313" r:id="rId5"/>
    <p:sldId id="314" r:id="rId6"/>
    <p:sldId id="322" r:id="rId7"/>
    <p:sldId id="325" r:id="rId8"/>
    <p:sldId id="319" r:id="rId9"/>
    <p:sldId id="323" r:id="rId10"/>
    <p:sldId id="324" r:id="rId11"/>
    <p:sldId id="326" r:id="rId12"/>
  </p:sldIdLst>
  <p:sldSz cx="12192000" cy="6858000"/>
  <p:notesSz cx="6858000" cy="9144000"/>
  <p:embeddedFontLst>
    <p:embeddedFont>
      <p:font typeface="Open Sans Light" pitchFamily="2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william, Carl" initials="GC" lastIdx="1" clrIdx="0">
    <p:extLst>
      <p:ext uri="{19B8F6BF-5375-455C-9EA6-DF929625EA0E}">
        <p15:presenceInfo xmlns:p15="http://schemas.microsoft.com/office/powerpoint/2012/main" userId="S::gwilliam@liverpool.ac.uk::3ebd9875-e400-418e-8c37-190df0add8f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651"/>
    <a:srgbClr val="046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510"/>
    <p:restoredTop sz="72203"/>
  </p:normalViewPr>
  <p:slideViewPr>
    <p:cSldViewPr snapToGrid="0" snapToObjects="1">
      <p:cViewPr varScale="1">
        <p:scale>
          <a:sx n="110" d="100"/>
          <a:sy n="110" d="100"/>
        </p:scale>
        <p:origin x="31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4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 Light" pitchFamily="2" charset="0"/>
              </a:defRPr>
            </a:lvl1pPr>
          </a:lstStyle>
          <a:p>
            <a:fld id="{5E87F2A4-FFB4-5647-B07A-1AD7F0F160EB}" type="datetimeFigureOut">
              <a:rPr lang="en-GB" smtClean="0"/>
              <a:pPr/>
              <a:t>18/11/2025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 Light" pitchFamily="2" charset="0"/>
              </a:defRPr>
            </a:lvl1pPr>
          </a:lstStyle>
          <a:p>
            <a:fld id="{CB743E82-51D4-4F4E-9D5A-25B1F93D6F0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7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Record + attendance code!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Morning everyone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Please remember to register your attendance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/>
              <a:t>This week are are going to start looking at numeric techniques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As always, please feel free to interrupt at any time with questions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5219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Another category of numerical methods is to take an iterative approach i.e. to make an initial guess and keep refining it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1" dirty="0"/>
              <a:t>Which is what the least-squared fitting we saw in lecture 7 did, starting from our initial parameter guesses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In our case we can start from a guess by eye and find the value of the function at that point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1" dirty="0"/>
              <a:t>If it is &gt; 0 we have to move to the right (point)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1" dirty="0"/>
              <a:t>if it is &lt; 0 we would move to the left (point starting from end)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="1" dirty="0"/>
              <a:t>We then re-evaluate the function at the new point and continue moving left/right, depending which side of 0 the result is, until we get the solution, in our case 0, within a certain tolerance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/>
              <a:t>Let’s write a function to do this in python that I have called </a:t>
            </a:r>
            <a:r>
              <a:rPr lang="en-GB" dirty="0" err="1"/>
              <a:t>iter_solve</a:t>
            </a:r>
            <a:endParaRPr lang="en-GB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It takes our initial guess for the solution, the size of the step we want to take left/right in x each time and the tolerance we want for the solution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1" dirty="0"/>
              <a:t>We then have a while loop that evaluates our function at the starting guess and checks if it is more than tolerance away from 0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b="1" dirty="0"/>
              <a:t>Note the use of abs for the modulus since at this point we don’t care which side of 0 it is, just if it is more than tolerance away we need to keep going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I</a:t>
            </a:r>
            <a:r>
              <a:rPr lang="en-GB" b="1" dirty="0"/>
              <a:t>f the function is &gt; 0 we add step to our initial guess to move right, else if it &lt; 0 we subtract step from our initial guess to move left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b="1" dirty="0"/>
              <a:t>Note, there is a probability we hit exactly 0 by luck on one of the iterations, in which case we </a:t>
            </a:r>
            <a:r>
              <a:rPr lang="en-GB" b="1" dirty="0" err="1"/>
              <a:t>obv</a:t>
            </a:r>
            <a:r>
              <a:rPr lang="en-GB" b="1" dirty="0"/>
              <a:t> want to stop so we use a break statement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1" dirty="0"/>
              <a:t>The while loop then continues round, moving a step left/right each time, until the condition is satisfied i.e. the function is 0 within the specified tolerance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At that point it returns the result and also, just to see how many iterations it takes, the number of steps	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1" dirty="0"/>
              <a:t>We call this with e.g. 0.5 as the starting guess and we get a solution of  0.865 which is similar to our previous guesses but more accurate and it took ~3600 iterations.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="1" dirty="0"/>
              <a:t>The nice thing about the iterative method is we can control explicitly the tolerance we want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1" dirty="0"/>
              <a:t>Of course, at the expense of needing more iterations and hence longer CPU time if we want it more accurate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/>
              <a:t>We could improve on this approach in many ways </a:t>
            </a:r>
            <a:r>
              <a:rPr lang="en-GB" b="1" dirty="0"/>
              <a:t>(can anyone suggest any?)</a:t>
            </a:r>
            <a:r>
              <a:rPr lang="en-GB" dirty="0"/>
              <a:t> for example making the size of the step be dynamic so it is is bigger if we are further from 0 and smaller if we are closer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But we don’t need to since </a:t>
            </a:r>
            <a:r>
              <a:rPr lang="en-GB" dirty="0" err="1"/>
              <a:t>scipy.optimise</a:t>
            </a:r>
            <a:r>
              <a:rPr lang="en-GB" dirty="0"/>
              <a:t> module…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We just import the </a:t>
            </a:r>
            <a:r>
              <a:rPr lang="en-GB" dirty="0" err="1"/>
              <a:t>fsolve</a:t>
            </a:r>
            <a:r>
              <a:rPr lang="en-GB" dirty="0"/>
              <a:t> function and then call it with the python function representing our equation (</a:t>
            </a:r>
            <a:r>
              <a:rPr lang="en-GB" b="1" dirty="0"/>
              <a:t>which it expects to be rearranged in a form equal to 0</a:t>
            </a:r>
            <a:r>
              <a:rPr lang="en-GB" dirty="0"/>
              <a:t>) and the initial guess (can also take other </a:t>
            </a:r>
            <a:r>
              <a:rPr lang="en-GB" dirty="0" err="1"/>
              <a:t>args</a:t>
            </a:r>
            <a:r>
              <a:rPr lang="en-GB" dirty="0"/>
              <a:t> such as the tolerance but here I have gone with the default)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1" dirty="0"/>
              <a:t>In this simple case we get the same result as our </a:t>
            </a:r>
            <a:r>
              <a:rPr lang="en-GB" b="1" dirty="0" err="1"/>
              <a:t>iter_solve</a:t>
            </a:r>
            <a:r>
              <a:rPr lang="en-GB" b="1" dirty="0"/>
              <a:t> function, 0.865, so we did a pretty good job </a:t>
            </a:r>
            <a:r>
              <a:rPr lang="en-GB" b="1" dirty="0">
                <a:sym typeface="Wingdings" pitchFamily="2" charset="2"/>
              </a:rPr>
              <a:t>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/>
              <a:t>Any questions on numeric methods?</a:t>
            </a:r>
            <a:endParaRPr lang="en-GB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595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Any final questions?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149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Before starting this week’s material let’s first recap last week, where we …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="1" dirty="0"/>
              <a:t>Which, as you no doubt saw in the problems class, get more difficult to debug as you go down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="1" dirty="0"/>
              <a:t>In particular, we saw how to read and understand python errors and use them to debug code.  As a reminder 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You should read from the bottom up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The bottom left gives the type or class of the error; </a:t>
            </a:r>
            <a:r>
              <a:rPr lang="en-GB" b="1" dirty="0"/>
              <a:t>we looked at several of these (listed on the right) interactively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Next to that is the error message itself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Above this is the so-called traceback, which shows how the code got to the point of error, indicating the pertinent lines with an arrow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="1" dirty="0"/>
              <a:t>I also remind you that notebook we looked at interactively, both the buggy version and the solved version, is available in the lecture 7 </a:t>
            </a:r>
            <a:r>
              <a:rPr lang="en-GB" b="1" dirty="0" err="1"/>
              <a:t>CoCalc</a:t>
            </a:r>
            <a:r>
              <a:rPr lang="en-GB" b="1" dirty="0"/>
              <a:t> material if you want to recap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="1" dirty="0"/>
              <a:t>Hopefully now you feel a bit more comfortable with python errors and can use these messages to help debug any issues you encounter in the remainder of the course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1" dirty="0"/>
              <a:t>The demonstrators are still there to help of course but you should try to practice decoding the errors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5431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50" dirty="0"/>
              <a:t>As usual, we will now look at the solutions to last week’s formative problems and feedback on some common issues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50" dirty="0"/>
              <a:t>Ex1: was on naming and comments: the meaning of the code was not clear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50" b="1" dirty="0"/>
              <a:t>You can work it out by looking at it in the order python would execute i.e. from inner function call to outer (point)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50" dirty="0"/>
              <a:t>If you are unsure then printing each part is always a good strategy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50" dirty="0"/>
              <a:t>So what’s happening?  We see…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50" dirty="0"/>
              <a:t>First, calls </a:t>
            </a:r>
            <a:r>
              <a:rPr lang="en-GB" sz="1050" dirty="0" err="1"/>
              <a:t>np.linspace</a:t>
            </a:r>
            <a:r>
              <a:rPr lang="en-GB" sz="1050" dirty="0"/>
              <a:t> which we have used many times now and you should know creates array of numbers: here from 1-&gt;10 in unit steps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50" b="1" dirty="0"/>
              <a:t>Then, </a:t>
            </a:r>
            <a:r>
              <a:rPr lang="en-GB" sz="1050" b="1" dirty="0" err="1"/>
              <a:t>cumprod</a:t>
            </a:r>
            <a:r>
              <a:rPr lang="en-GB" sz="1050" b="1" dirty="0"/>
              <a:t> (which you can google) performs the cumulative product making an array where each element is the product of the items in the original array up to that point (show print)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50" dirty="0"/>
              <a:t>This produces a new array and we then use square brackets with the index 9 to take the last item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50" dirty="0"/>
              <a:t>So this is the product of the numbers up to 10 -&gt; simply factorial of number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50" dirty="0"/>
              <a:t>Read remaining bullets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50" dirty="0"/>
              <a:t>Ex2: Solve the </a:t>
            </a:r>
            <a:r>
              <a:rPr lang="en-GB" sz="1050" dirty="0" err="1"/>
              <a:t>ModuleNotFoundError</a:t>
            </a:r>
            <a:endParaRPr lang="en-GB" sz="1050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50" dirty="0"/>
              <a:t>Simple typo of </a:t>
            </a:r>
            <a:r>
              <a:rPr lang="en-GB" sz="1050" dirty="0" err="1"/>
              <a:t>pyplot</a:t>
            </a:r>
            <a:r>
              <a:rPr lang="en-GB" sz="1050" dirty="0"/>
              <a:t> as </a:t>
            </a:r>
            <a:r>
              <a:rPr lang="en-GB" sz="1050" dirty="0" err="1"/>
              <a:t>pyploy</a:t>
            </a:r>
            <a:r>
              <a:rPr lang="en-GB" sz="1050" dirty="0"/>
              <a:t> (point).  Once fix that it imports fine.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50" dirty="0"/>
              <a:t>Ex3: Similar thing but for a  </a:t>
            </a:r>
            <a:r>
              <a:rPr lang="en-GB" sz="1050" dirty="0" err="1"/>
              <a:t>NameError</a:t>
            </a:r>
            <a:endParaRPr lang="en-GB" sz="1050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50" dirty="0"/>
              <a:t>Capitalisation, which is important in python: L not l.  Once fix, runs fine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322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Ex4: Explain the syntax error, which said ...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000" dirty="0"/>
              <a:t>Can only assign the result of the function call to a variable on the LHS (not RHS)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00" dirty="0"/>
              <a:t>Ex5: After fixing this to square brackets there was still an error, this time an </a:t>
            </a:r>
            <a:r>
              <a:rPr lang="en-GB" sz="1000" dirty="0" err="1"/>
              <a:t>IndexError</a:t>
            </a:r>
            <a:endParaRPr lang="en-GB" sz="1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000" dirty="0"/>
              <a:t>Because, as the message says, arrays can only take certain types as an index e.g. integer and slices (as we saw) + a few we have not covered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000" dirty="0"/>
              <a:t>We try to give it float (anything with decimal in is a float even if fractional part is 0)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000" dirty="0"/>
              <a:t>Simply replace by an integer 1 not 1.0 (or, as some people did, could convert index to integer after using int() – both are fine)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00" dirty="0"/>
              <a:t>Ex6: Code to calculate the solution to the quadratic equation, which runs w/o error but gives the wrong result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000" dirty="0"/>
              <a:t>Error is simple: Quadratic equation wrong: -3ac -&gt; -4ac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000" b="1" dirty="0"/>
              <a:t>But, as you will have seen, these kind of bugs, were the code runs without error messages, can be very hard to debug (esp. if buried in long code)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000" b="1" dirty="0"/>
              <a:t>Are very important though as if we get the wrong result the code is pretty much useless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000" b="1" dirty="0"/>
              <a:t>Luckily, we are not likely to deal with critical code but a mistake could literally be the difference between life and death in some cases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000" b="1" dirty="0"/>
              <a:t>We need to test our code </a:t>
            </a:r>
            <a:r>
              <a:rPr lang="en-GB" sz="1000" b="1" dirty="0" err="1"/>
              <a:t>e.g</a:t>
            </a:r>
            <a:r>
              <a:rPr lang="en-GB" sz="1000" b="1" dirty="0"/>
              <a:t> </a:t>
            </a:r>
            <a:r>
              <a:rPr lang="en-GB" sz="1000" b="1" dirty="0" err="1"/>
              <a:t>wrt</a:t>
            </a:r>
            <a:r>
              <a:rPr lang="en-GB" sz="1000" b="1" dirty="0"/>
              <a:t> known results </a:t>
            </a:r>
            <a:r>
              <a:rPr lang="en-GB" sz="1000" b="1" dirty="0" err="1"/>
              <a:t>e.g</a:t>
            </a:r>
            <a:r>
              <a:rPr lang="en-GB" sz="1000" b="1" dirty="0"/>
              <a:t> via calculator (and in official production code developers often spend many hours writing several test programs for different scenarios)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00" b="1" dirty="0"/>
              <a:t>QUESTIONS: Any questions on the formative problems?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00" dirty="0"/>
              <a:t>Grades for lecture 6 problems released in canvas with a slightly lower, but still good, average mark of 58%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246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Let’s now move on to the topic of this week’s lecture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By their very nature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For some … exception rather than rule, particularly if we look at real-world problems (as we shall see)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If an analytical solution exists we can solve it algebraically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1" dirty="0"/>
              <a:t>However, in many cases still … so easier and more efficient to solve using a computer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0" dirty="0"/>
              <a:t>e.g. … </a:t>
            </a:r>
            <a:r>
              <a:rPr lang="en-GB" b="0" dirty="0" err="1"/>
              <a:t>mathworks</a:t>
            </a:r>
            <a:r>
              <a:rPr lang="en-GB" b="0" dirty="0"/>
              <a:t> online or even the </a:t>
            </a:r>
            <a:r>
              <a:rPr lang="en-GB" b="0" dirty="0" err="1"/>
              <a:t>sympy</a:t>
            </a:r>
            <a:r>
              <a:rPr lang="en-GB" b="0" dirty="0"/>
              <a:t> python module (though we won’t cover this)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="1" dirty="0"/>
              <a:t>If no analytic solution exists, we need to solve numerically, which just means using one or other approximations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1" dirty="0"/>
              <a:t>And we shall see several different methods …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1" dirty="0"/>
              <a:t>This can be done in python combining the </a:t>
            </a:r>
            <a:r>
              <a:rPr lang="en-GB" b="1" dirty="0" err="1"/>
              <a:t>numpy</a:t>
            </a:r>
            <a:r>
              <a:rPr lang="en-GB" b="1" dirty="0"/>
              <a:t> and </a:t>
            </a:r>
            <a:r>
              <a:rPr lang="en-GB" b="1" dirty="0" err="1"/>
              <a:t>scipy</a:t>
            </a:r>
            <a:r>
              <a:rPr lang="en-GB" b="1" dirty="0"/>
              <a:t> modules we have encountered already and we will look at these over the next few weeks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0" dirty="0"/>
              <a:t>Practicing our python in realistic programs as we go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861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For example, when you learnt differentiation I am sure you started off from the change in the y value of a function over the change in the x value (i.e. gradient) for a given step </a:t>
            </a:r>
            <a:r>
              <a:rPr lang="en-GB" b="1" dirty="0" err="1"/>
              <a:t>dX</a:t>
            </a:r>
            <a:endParaRPr lang="en-GB" b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1" dirty="0"/>
              <a:t>Then made this step dx smaller and smaller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1" dirty="0"/>
              <a:t>Finding that the differential is just the limit as the step size dx tends to 0, as written here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="1" dirty="0"/>
              <a:t>Since numeric methods are nothing more than approximations, we can use this equation for the difference in a function at </a:t>
            </a:r>
            <a:r>
              <a:rPr lang="en-GB" b="1" dirty="0" err="1"/>
              <a:t>x+dx</a:t>
            </a:r>
            <a:r>
              <a:rPr lang="en-GB" b="1" dirty="0"/>
              <a:t> compared to x divided by the step size dx to calculate a differential numerically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/>
              <a:t>So, lets do that.  For example, lets look at the differentiation of cos(theta), which of course we can know the answer analytically to be –sin(theta), numerically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We write a python function, which I have called </a:t>
            </a:r>
            <a:r>
              <a:rPr lang="en-GB" dirty="0" err="1"/>
              <a:t>cos_diff</a:t>
            </a:r>
            <a:r>
              <a:rPr lang="en-GB" dirty="0"/>
              <a:t>, that takes two </a:t>
            </a:r>
            <a:r>
              <a:rPr lang="en-GB" dirty="0" err="1"/>
              <a:t>args</a:t>
            </a:r>
            <a:r>
              <a:rPr lang="en-GB" dirty="0"/>
              <a:t>: theta and the size of our step (now </a:t>
            </a:r>
            <a:r>
              <a:rPr lang="en-GB" dirty="0" err="1"/>
              <a:t>dtheta</a:t>
            </a:r>
            <a:r>
              <a:rPr lang="en-GB" dirty="0"/>
              <a:t> with default)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1" dirty="0"/>
              <a:t>Inside the function we simply calculate cos(theta + </a:t>
            </a:r>
            <a:r>
              <a:rPr lang="en-GB" b="1" dirty="0" err="1"/>
              <a:t>dtheta</a:t>
            </a:r>
            <a:r>
              <a:rPr lang="en-GB" b="1" dirty="0"/>
              <a:t>) – cos(theta) divided by the step size </a:t>
            </a:r>
            <a:r>
              <a:rPr lang="en-GB" b="1" dirty="0" err="1"/>
              <a:t>dtheta</a:t>
            </a:r>
            <a:r>
              <a:rPr lang="en-GB" b="1" dirty="0"/>
              <a:t> following our equation defining a differential above (point)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1" dirty="0"/>
              <a:t>We can call this for theta 0 and we get something close to the expected 0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b="1" dirty="0"/>
              <a:t>As we reduce the step size we get closer and closer to actual differentiation and hence to to the real value of 0 (point)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b="1" dirty="0"/>
              <a:t>(remember variables are stored with limited precision so may not be exactly 0)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1" dirty="0"/>
              <a:t>Going beyond just evaluating this at one value (0), we could create a </a:t>
            </a:r>
            <a:r>
              <a:rPr lang="en-GB" b="1" dirty="0" err="1"/>
              <a:t>numpy</a:t>
            </a:r>
            <a:r>
              <a:rPr lang="en-GB" b="1" dirty="0"/>
              <a:t> array of theta angles from 0 to 2pi (point) and pass this into our numeric approximation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1" dirty="0"/>
              <a:t>Due to </a:t>
            </a:r>
            <a:r>
              <a:rPr lang="en-GB" b="1" dirty="0" err="1"/>
              <a:t>numpy’s</a:t>
            </a:r>
            <a:r>
              <a:rPr lang="en-GB" b="1" dirty="0"/>
              <a:t> array-at-a-time calculations, the result is the array of the corresponding differential at each theta point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If we plot this with matplotlib, we see it is indeed –sin(theta) as expected (or a sine wave flipped over)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="1" dirty="0"/>
              <a:t>We have just done our first numeric calculation!  And it hopefully wasn’t so scary.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5774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We can also perform an integral numerically. We know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… of small discrete slices </a:t>
            </a:r>
            <a:r>
              <a:rPr lang="en-GB" sz="1050" b="1" dirty="0"/>
              <a:t>(akin to the method we used for differentiation when we went from a continuous derivative to discrete steps) </a:t>
            </a:r>
            <a:r>
              <a:rPr lang="en-GB" sz="1050" dirty="0"/>
              <a:t>and summing their areas as you see here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050" dirty="0"/>
              <a:t>We can approximate each slice by a trapezium whose area is given be width x average height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50" dirty="0"/>
              <a:t>Let’s do this in python for </a:t>
            </a:r>
            <a:r>
              <a:rPr lang="en-GB" sz="1050" dirty="0" err="1"/>
              <a:t>e.g</a:t>
            </a:r>
            <a:r>
              <a:rPr lang="en-GB" sz="1050" dirty="0"/>
              <a:t>  cos theta between –pi/2 and +pi/2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050" dirty="0"/>
              <a:t>We will try 100 slices and create an array of the angles between –pi/2 and pi/2 using </a:t>
            </a:r>
            <a:r>
              <a:rPr lang="en-GB" sz="1050" dirty="0" err="1"/>
              <a:t>np.linspace</a:t>
            </a:r>
            <a:r>
              <a:rPr lang="en-GB" sz="1050" dirty="0"/>
              <a:t> (note the edges are the </a:t>
            </a:r>
            <a:r>
              <a:rPr lang="en-GB" sz="1050" dirty="0" err="1"/>
              <a:t>nslices</a:t>
            </a:r>
            <a:r>
              <a:rPr lang="en-GB" sz="1050" dirty="0"/>
              <a:t> + 1)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050" dirty="0"/>
              <a:t>We use </a:t>
            </a:r>
            <a:r>
              <a:rPr lang="en-GB" sz="1050" dirty="0" err="1"/>
              <a:t>numpy’s</a:t>
            </a:r>
            <a:r>
              <a:rPr lang="en-GB" sz="1050" dirty="0"/>
              <a:t> array at a time functionality to get the corresponding cosines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050" dirty="0"/>
              <a:t>We now need to loop over the range of slices (which is one less than entries) starting from 0 (default) …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sz="1050" dirty="0"/>
              <a:t>For each we get the x values at that point in the angles array and the next one (I+1), plus the corresponding y values from the cosines array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sz="1050" dirty="0"/>
              <a:t>Then we calculate the area of the trapezium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sz="1050" dirty="0"/>
              <a:t>Then sum the area, using a variable defined as 0 to start with outside the loop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50" dirty="0"/>
              <a:t>If we print the area we get the expected value of 2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050" b="1" dirty="0"/>
              <a:t>Of course, the move slices the more accurate the result and you will investigate this in the notebook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50" b="1" dirty="0"/>
              <a:t>Any questions on numeric methods so far?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363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OK, what about solving equations?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For example 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b="1" dirty="0"/>
              <a:t>If we plot the function we clearly see that a solution exists i.e. the function passes through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/>
              <a:t>But if we try to ask … it is unable to provide answer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sz="1400" b="1" dirty="0"/>
              <a:t>Don’t need to understand this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65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The simplest method we can think of to solve this is to do it graphically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Here is the plot of our function again but were this time I have used somewhat less points and labelled them with a marker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1" dirty="0"/>
              <a:t>You can see that matplotlib interpolates between the points with a straight line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/>
              <a:t>If we read off where the line graph crosses zero we get something like 0.85 as the solution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Of course, the more points we use the less far matplotlib has to interpolate and in principle the more accurate our result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But we are still limited by the fact we are eyeballing the plot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="1" dirty="0"/>
              <a:t>A step up from this is to do the equivalent thing programmatically, rather than by eye, by storing the data as a </a:t>
            </a:r>
            <a:r>
              <a:rPr lang="en-GB" b="1" dirty="0" err="1"/>
              <a:t>numpy</a:t>
            </a:r>
            <a:r>
              <a:rPr lang="en-GB" b="1" dirty="0"/>
              <a:t> array not a graph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="1" dirty="0"/>
              <a:t>First, let’s write our equation as a python function using </a:t>
            </a:r>
            <a:r>
              <a:rPr lang="en-GB" b="1" dirty="0" err="1"/>
              <a:t>numpy</a:t>
            </a:r>
            <a:r>
              <a:rPr lang="en-GB" b="1" dirty="0"/>
              <a:t> so it works with an array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Then we create an array of angles using </a:t>
            </a:r>
            <a:r>
              <a:rPr lang="en-GB" dirty="0" err="1"/>
              <a:t>linspace</a:t>
            </a:r>
            <a:r>
              <a:rPr lang="en-GB" dirty="0"/>
              <a:t>, over the range of our plot -1, 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Here is the code doing this in ten steps and making the plot above.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1" dirty="0"/>
              <a:t>Since we are now doing it programmatically we can now use many more points e.g. 100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We then pass it to our function to get the corresponding array of our equation values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/>
              <a:t>We can use our array-at-a-time operations to require the result to be &lt;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Which gives us an array of </a:t>
            </a:r>
            <a:r>
              <a:rPr lang="en-GB" dirty="0" err="1"/>
              <a:t>booleans</a:t>
            </a:r>
            <a:r>
              <a:rPr lang="en-GB" dirty="0"/>
              <a:t>, as you can see, which are True where it is &lt; 0 and False where it is not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="1" dirty="0"/>
              <a:t>We then simply need to find the point at which it switches from False to True to see where It crosses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1" dirty="0"/>
              <a:t>To do this we convert the array from </a:t>
            </a:r>
            <a:r>
              <a:rPr lang="en-GB" b="1" dirty="0" err="1"/>
              <a:t>booleans</a:t>
            </a:r>
            <a:r>
              <a:rPr lang="en-GB" b="1" dirty="0"/>
              <a:t> to integers, where True becomes 1 and False 0, using the </a:t>
            </a:r>
            <a:r>
              <a:rPr lang="en-GB" b="1" dirty="0" err="1"/>
              <a:t>astype</a:t>
            </a:r>
            <a:r>
              <a:rPr lang="en-GB" b="1" dirty="0"/>
              <a:t>() function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1" dirty="0"/>
              <a:t>We then use </a:t>
            </a:r>
            <a:r>
              <a:rPr lang="en-GB" b="1" dirty="0" err="1"/>
              <a:t>numpy’s</a:t>
            </a:r>
            <a:r>
              <a:rPr lang="en-GB" b="1" dirty="0"/>
              <a:t> argmax() function (show docs), linked here, which finds the index of the max value or, if there are more than one of the max value the first of these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1" dirty="0"/>
              <a:t>So in our case this will give us the index of the first 1 (which was the first True </a:t>
            </a:r>
            <a:r>
              <a:rPr lang="en-GB" b="1" dirty="0" err="1"/>
              <a:t>i.e</a:t>
            </a:r>
            <a:r>
              <a:rPr lang="en-GB" b="1" dirty="0"/>
              <a:t> the first point &lt; 0).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1" dirty="0"/>
              <a:t>We simply use the result as the index to our angle array to find the corresponding angle where this occurs.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1" dirty="0"/>
              <a:t>Here we get ≈0.88, which seems sensible given our eyeballed guess but is likely more accurate.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1" dirty="0"/>
              <a:t>Of course, if we make our array bigger, adding more points, we will get a more accurate result (try 1000)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b="1" dirty="0"/>
              <a:t>QUESTIONS: Any questions on the numeric solutions or what we have done so far 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438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325" y="2309260"/>
            <a:ext cx="9144000" cy="423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991" y="4617124"/>
            <a:ext cx="3463636" cy="8711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15863" y="3773636"/>
            <a:ext cx="5002924" cy="378570"/>
          </a:xfrm>
        </p:spPr>
        <p:txBody>
          <a:bodyPr/>
          <a:lstStyle>
            <a:lvl1pPr marL="0" indent="0" algn="ctr">
              <a:buFont typeface="Arial" charset="0"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</a:t>
            </a:r>
            <a:r>
              <a:rPr lang="en-GB"/>
              <a:t>add 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55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325" y="2309260"/>
            <a:ext cx="9144000" cy="423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991" y="4617124"/>
            <a:ext cx="3463636" cy="8711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15863" y="3773636"/>
            <a:ext cx="5002924" cy="378570"/>
          </a:xfrm>
        </p:spPr>
        <p:txBody>
          <a:bodyPr/>
          <a:lstStyle>
            <a:lvl1pPr marL="0" indent="0" algn="ctr">
              <a:buFont typeface="Arial" charset="0"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</a:t>
            </a:r>
            <a:r>
              <a:rPr lang="en-GB"/>
              <a:t>add 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17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D234-D0ED-E64F-8088-EFE091CFC0DF}" type="datetime1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895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5778063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040524"/>
            <a:ext cx="5820101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8558-6CF5-C040-AAD4-C6015759DC3B}" type="datetime1">
              <a:rPr lang="en-GB" smtClean="0"/>
              <a:t>18/11/2025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60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4025463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877" y="1040524"/>
            <a:ext cx="7546424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3485-3EFF-EC4B-BE82-D647F2618833}" type="datetime1">
              <a:rPr lang="en-GB" smtClean="0"/>
              <a:t>18/11/2025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5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7514897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10" y="1040524"/>
            <a:ext cx="4056990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1433-3724-A24A-BE09-207471A5D4AF}" type="datetime1">
              <a:rPr lang="en-GB" smtClean="0"/>
              <a:t>18/11/2025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049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37" y="1101291"/>
            <a:ext cx="5755839" cy="50679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1738" y="1744717"/>
            <a:ext cx="5755838" cy="4444946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8" y="1123124"/>
            <a:ext cx="5820101" cy="48495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1744717"/>
            <a:ext cx="5820101" cy="4444946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BEC3-FB8F-F446-8C88-140982148D5D}" type="datetime1">
              <a:rPr lang="en-GB" smtClean="0"/>
              <a:t>18/11/2025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0316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56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BCC4-4FAD-3242-9CEA-81A956AE1E4C}" type="datetime1">
              <a:rPr lang="en-GB" smtClean="0"/>
              <a:t>18/11/2025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583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7F167-CB41-DF42-BD7E-63061741D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63B666-B2CB-D042-AC16-FBAFF1702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934FF-B33D-684A-8C55-B6CD0ABCC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93EB-DEBC-0348-8424-F481AC895D33}" type="datetime1">
              <a:rPr lang="en-GB" smtClean="0"/>
              <a:t>18/11/2025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A17F9-38E8-2A46-A043-33578545F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9363D-4E16-C94D-B686-C783B099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462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325" y="2309260"/>
            <a:ext cx="9144000" cy="423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991" y="4617124"/>
            <a:ext cx="3463636" cy="8711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15863" y="3773636"/>
            <a:ext cx="5002924" cy="378570"/>
          </a:xfrm>
        </p:spPr>
        <p:txBody>
          <a:bodyPr/>
          <a:lstStyle>
            <a:lvl1pPr marL="0" indent="0" algn="ctr">
              <a:buFont typeface="Arial" charset="0"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</a:t>
            </a:r>
            <a:r>
              <a:rPr lang="en-GB"/>
              <a:t>add 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04546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0316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37" y="1008993"/>
            <a:ext cx="11750565" cy="5167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737" y="6482469"/>
            <a:ext cx="11876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fld id="{33C493EB-DEBC-0348-8424-F481AC895D33}" type="datetime1">
              <a:rPr lang="en-GB" smtClean="0"/>
              <a:pPr/>
              <a:t>18/11/2025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5228" y="6482470"/>
            <a:ext cx="93542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2702" y="6482475"/>
            <a:ext cx="609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fld id="{D0CD9598-3AC8-0F44-9366-CD3A2FEFAAD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3577" y="591176"/>
            <a:ext cx="11918724" cy="23914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accent3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Click to edit Master subtitle style</a:t>
            </a:r>
            <a:endParaRPr lang="en-GB" b="0" i="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80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4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/>
        <a:buChar char="•"/>
        <a:defRPr sz="2000" b="0" i="0" kern="1200">
          <a:solidFill>
            <a:schemeClr val="tx2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/>
        <a:buChar char="•"/>
        <a:defRPr sz="1800" b="0" i="0" kern="1200">
          <a:solidFill>
            <a:schemeClr val="accent2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/>
        <a:buChar char="•"/>
        <a:defRPr sz="1600" b="0" i="0" kern="1200">
          <a:solidFill>
            <a:schemeClr val="accent3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scipy.org/doc/scipy/reference/generated/scipy.optimize.fsolve.html" TargetMode="Externa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mathworks.com/help/symbolic/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hyperlink" Target="https://www.sympy.org/en/index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s://numpy.org/doc/stable/reference/generated/numpy.argmax.html" TargetMode="Externa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54E4-C358-784F-8069-76393BF9BE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Introduction to Computational Physics (PHYS105)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D0614-3A4F-1C46-AF4A-848AB2F2A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5325" y="2559631"/>
            <a:ext cx="9144000" cy="423425"/>
          </a:xfrm>
        </p:spPr>
        <p:txBody>
          <a:bodyPr/>
          <a:lstStyle/>
          <a:p>
            <a:r>
              <a:rPr lang="en-GB" dirty="0"/>
              <a:t>Lecture 8: Numeric Calculations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C1045-50D8-AD48-8209-2942314607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5863" y="3773635"/>
            <a:ext cx="5002924" cy="1053545"/>
          </a:xfrm>
        </p:spPr>
        <p:txBody>
          <a:bodyPr>
            <a:normAutofit/>
          </a:bodyPr>
          <a:lstStyle/>
          <a:p>
            <a:r>
              <a:rPr lang="en-GB" dirty="0"/>
              <a:t>Carl Gwilliam</a:t>
            </a:r>
          </a:p>
          <a:p>
            <a:r>
              <a:rPr lang="en-GB" dirty="0"/>
              <a:t>(</a:t>
            </a:r>
            <a:r>
              <a:rPr lang="en-GB" dirty="0" err="1"/>
              <a:t>C.Gwilliam@liverpool.ac.uk</a:t>
            </a:r>
            <a:r>
              <a:rPr lang="en-GB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7739EB-F191-CDA8-AC1A-98FAAAB506C1}"/>
              </a:ext>
            </a:extLst>
          </p:cNvPr>
          <p:cNvSpPr txBox="1"/>
          <p:nvPr/>
        </p:nvSpPr>
        <p:spPr>
          <a:xfrm>
            <a:off x="2673428" y="5889356"/>
            <a:ext cx="68451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Attendance code: 746400</a:t>
            </a:r>
          </a:p>
        </p:txBody>
      </p:sp>
    </p:spTree>
    <p:extLst>
      <p:ext uri="{BB962C8B-B14F-4D97-AF65-F5344CB8AC3E}">
        <p14:creationId xmlns:p14="http://schemas.microsoft.com/office/powerpoint/2010/main" val="404248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601A-9149-3649-A0AE-5EEB4BEB5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Solving equations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E517E-1817-C54F-9F21-6AE8CA08E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36" y="1040525"/>
            <a:ext cx="11645463" cy="710590"/>
          </a:xfrm>
        </p:spPr>
        <p:txBody>
          <a:bodyPr/>
          <a:lstStyle/>
          <a:p>
            <a:r>
              <a:rPr lang="en-GB" dirty="0"/>
              <a:t>Iterative approach: start from initial guess &amp; step left/right if function value less/greater than 0</a:t>
            </a:r>
          </a:p>
          <a:p>
            <a:pPr lvl="1"/>
            <a:r>
              <a:rPr lang="en-GB" dirty="0"/>
              <a:t>Revaluate function and keep stepping left/right till value is 0 within a certain tolerance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A43E8D-8331-D047-B6B4-41557EFE4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7351" y="5271304"/>
            <a:ext cx="5779848" cy="59080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In fact, </a:t>
            </a:r>
            <a:r>
              <a:rPr lang="en-GB" dirty="0" err="1"/>
              <a:t>scipy.optimize</a:t>
            </a:r>
            <a:r>
              <a:rPr lang="en-GB" dirty="0"/>
              <a:t> has a sophisticated iterative root-finding function called </a:t>
            </a:r>
            <a:r>
              <a:rPr lang="en-GB" dirty="0">
                <a:hlinkClick r:id="rId3"/>
              </a:rPr>
              <a:t>fsolve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3A473-105C-DE44-8C16-8CF27775F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10</a:t>
            </a:fld>
            <a:endParaRPr lang="en-GB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0E40976-4EF2-3F44-878D-DEAF73D4312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B8171-F7DD-3047-8FCB-C72BF13596CA}"/>
              </a:ext>
            </a:extLst>
          </p:cNvPr>
          <p:cNvGrpSpPr/>
          <p:nvPr/>
        </p:nvGrpSpPr>
        <p:grpSpPr>
          <a:xfrm>
            <a:off x="6915137" y="1827598"/>
            <a:ext cx="3657346" cy="3365373"/>
            <a:chOff x="6891387" y="1897483"/>
            <a:chExt cx="3657346" cy="336537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944A3B5-728A-D44B-9503-D5D7E718F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91387" y="1897483"/>
              <a:ext cx="3657346" cy="3365373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CD2A9A1-00CF-9A4A-AE03-250B4EBE7F4E}"/>
                </a:ext>
              </a:extLst>
            </p:cNvPr>
            <p:cNvCxnSpPr>
              <a:cxnSpLocks/>
            </p:cNvCxnSpPr>
            <p:nvPr/>
          </p:nvCxnSpPr>
          <p:spPr>
            <a:xfrm>
              <a:off x="9643995" y="3303159"/>
              <a:ext cx="109065" cy="212289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FAA731C-CBAB-CB47-90C3-5B0C969C2671}"/>
                </a:ext>
              </a:extLst>
            </p:cNvPr>
            <p:cNvCxnSpPr>
              <a:cxnSpLocks/>
            </p:cNvCxnSpPr>
            <p:nvPr/>
          </p:nvCxnSpPr>
          <p:spPr>
            <a:xfrm>
              <a:off x="9753060" y="3530551"/>
              <a:ext cx="122671" cy="219475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53FB698-EB19-4A4A-97DD-0F793EFCCFA0}"/>
                </a:ext>
              </a:extLst>
            </p:cNvPr>
            <p:cNvCxnSpPr>
              <a:cxnSpLocks/>
            </p:cNvCxnSpPr>
            <p:nvPr/>
          </p:nvCxnSpPr>
          <p:spPr>
            <a:xfrm>
              <a:off x="9875731" y="3771481"/>
              <a:ext cx="122671" cy="219475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A7292-46C6-B44B-BB21-1B1EABF7893D}"/>
                </a:ext>
              </a:extLst>
            </p:cNvPr>
            <p:cNvCxnSpPr>
              <a:cxnSpLocks/>
            </p:cNvCxnSpPr>
            <p:nvPr/>
          </p:nvCxnSpPr>
          <p:spPr>
            <a:xfrm>
              <a:off x="9998402" y="4012411"/>
              <a:ext cx="68315" cy="213034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DC8DD4A-8502-C44B-806E-7BAAFD7DD30F}"/>
                </a:ext>
              </a:extLst>
            </p:cNvPr>
            <p:cNvSpPr txBox="1"/>
            <p:nvPr/>
          </p:nvSpPr>
          <p:spPr>
            <a:xfrm>
              <a:off x="9454689" y="306066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00B050"/>
                  </a:solidFill>
                  <a:latin typeface="Open Sans Light" pitchFamily="2" charset="0"/>
                </a:rPr>
                <a:t>*</a:t>
              </a:r>
              <a:endParaRPr lang="en-GB" dirty="0">
                <a:solidFill>
                  <a:srgbClr val="00B050"/>
                </a:solidFill>
                <a:latin typeface="Open Sans Light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1C90625-8584-EC42-905F-42674ED06B71}"/>
                </a:ext>
              </a:extLst>
            </p:cNvPr>
            <p:cNvSpPr txBox="1"/>
            <p:nvPr/>
          </p:nvSpPr>
          <p:spPr>
            <a:xfrm>
              <a:off x="9691410" y="3028315"/>
              <a:ext cx="801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B050"/>
                  </a:solidFill>
                  <a:latin typeface="Open Sans Light" pitchFamily="2" charset="0"/>
                </a:rPr>
                <a:t>guess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2E2366E-35DD-F943-A8A4-992E5B03943F}"/>
                </a:ext>
              </a:extLst>
            </p:cNvPr>
            <p:cNvSpPr txBox="1"/>
            <p:nvPr/>
          </p:nvSpPr>
          <p:spPr>
            <a:xfrm>
              <a:off x="9937066" y="4035232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C00000"/>
                  </a:solidFill>
                  <a:latin typeface="Open Sans Light" pitchFamily="2" charset="0"/>
                </a:rPr>
                <a:t>*</a:t>
              </a:r>
              <a:endParaRPr lang="en-GB" dirty="0">
                <a:solidFill>
                  <a:srgbClr val="C00000"/>
                </a:solidFill>
                <a:latin typeface="Open Sans Light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3F01363-4C19-9349-B3B5-DDF90F402975}"/>
                </a:ext>
              </a:extLst>
            </p:cNvPr>
            <p:cNvSpPr txBox="1"/>
            <p:nvPr/>
          </p:nvSpPr>
          <p:spPr>
            <a:xfrm>
              <a:off x="9031323" y="4001238"/>
              <a:ext cx="1053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C00000"/>
                  </a:solidFill>
                  <a:latin typeface="Open Sans Light" pitchFamily="2" charset="0"/>
                </a:rPr>
                <a:t>solution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9F47087-FB05-B14B-A25C-201A60B3B1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9073" y="6042221"/>
            <a:ext cx="1064195" cy="47022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8424B6C-CAFF-A044-9B9D-F4E330A648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8819" y="5939922"/>
            <a:ext cx="3149836" cy="8324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9C5E22B-283E-904D-AE1E-00CA890C2A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100" y="1892596"/>
            <a:ext cx="5037303" cy="469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82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DA70A-5D76-F6C8-DB48-7784CF906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81B62-0701-4596-EEDE-F2349A2EE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week we have started to look at how to tackle problems that cannot be calculated analytically</a:t>
            </a:r>
          </a:p>
          <a:p>
            <a:pPr lvl="1"/>
            <a:r>
              <a:rPr lang="en-US" dirty="0"/>
              <a:t>In particular: integration, differentiation and solving equations</a:t>
            </a:r>
          </a:p>
          <a:p>
            <a:pPr lvl="1"/>
            <a:endParaRPr lang="en-US" dirty="0"/>
          </a:p>
          <a:p>
            <a:r>
              <a:rPr lang="en-US" dirty="0"/>
              <a:t>In doing so we introduced the concept of numerical methods</a:t>
            </a:r>
          </a:p>
          <a:p>
            <a:pPr lvl="1"/>
            <a:r>
              <a:rPr lang="en-US" dirty="0"/>
              <a:t>Which are nothing more than a variety of approximations </a:t>
            </a:r>
          </a:p>
          <a:p>
            <a:pPr lvl="1"/>
            <a:r>
              <a:rPr lang="en-US" dirty="0"/>
              <a:t>Such as discretization, iteration and graphical approaches </a:t>
            </a:r>
          </a:p>
          <a:p>
            <a:pPr lvl="1"/>
            <a:endParaRPr lang="en-US" dirty="0"/>
          </a:p>
          <a:p>
            <a:r>
              <a:rPr lang="en-US" dirty="0"/>
              <a:t>The notebook will give you chance to try out these methods</a:t>
            </a:r>
          </a:p>
          <a:p>
            <a:pPr lvl="1"/>
            <a:r>
              <a:rPr lang="en-US" dirty="0"/>
              <a:t>While continuing to further practice your python coding</a:t>
            </a:r>
          </a:p>
          <a:p>
            <a:pPr lvl="1"/>
            <a:endParaRPr lang="en-US" dirty="0"/>
          </a:p>
          <a:p>
            <a:r>
              <a:rPr lang="en-US" dirty="0"/>
              <a:t>Next week, we will see how to solve differential equations numerically</a:t>
            </a:r>
          </a:p>
          <a:p>
            <a:pPr lvl="1"/>
            <a:r>
              <a:rPr lang="en-US" dirty="0"/>
              <a:t>And apply this to a real-world example, namely projectile motion taking into account  air resistance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23D64-FC73-DA0C-F428-156D76B9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11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50EED5B-1FE6-DD91-49AF-1DB4A65193E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1026" name="Picture 2" descr="Working With Linear Systems in Python With scipy.linalg – Real Python">
            <a:extLst>
              <a:ext uri="{FF2B5EF4-FFF2-40B4-BE49-F238E27FC236}">
                <a16:creationId xmlns:a16="http://schemas.microsoft.com/office/drawing/2014/main" id="{F1E6201E-1A08-C04F-D3A4-478382B54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885" y="2077072"/>
            <a:ext cx="3463636" cy="193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814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B31D4F2-5DA5-114D-AC16-AC688A01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7: Recap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8D6A9B-595F-C94B-9B65-F00EEA8FF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435256" cy="5838608"/>
          </a:xfrm>
        </p:spPr>
        <p:txBody>
          <a:bodyPr/>
          <a:lstStyle/>
          <a:p>
            <a:r>
              <a:rPr lang="en-GB" dirty="0"/>
              <a:t>Last week we looked at the various types of python errors we can get</a:t>
            </a:r>
          </a:p>
          <a:p>
            <a:pPr lvl="1"/>
            <a:r>
              <a:rPr lang="en-GB" dirty="0"/>
              <a:t>Code that is syntactically incorrect and therefore won’t parse at all </a:t>
            </a:r>
          </a:p>
          <a:p>
            <a:pPr lvl="1"/>
            <a:r>
              <a:rPr lang="en-GB" dirty="0"/>
              <a:t>Programs that start but give a run-time error and don’t complete</a:t>
            </a:r>
          </a:p>
          <a:p>
            <a:pPr lvl="1"/>
            <a:r>
              <a:rPr lang="en-GB" dirty="0"/>
              <a:t>Programs that run but produce incorrect results </a:t>
            </a:r>
          </a:p>
          <a:p>
            <a:pPr lvl="1"/>
            <a:endParaRPr lang="en-GB" dirty="0"/>
          </a:p>
          <a:p>
            <a:pPr lvl="1"/>
            <a:endParaRPr lang="en-GB" sz="1200" dirty="0"/>
          </a:p>
          <a:p>
            <a:r>
              <a:rPr lang="en-GB" dirty="0"/>
              <a:t>We saw how to understand and debug python error messages:</a:t>
            </a:r>
          </a:p>
          <a:p>
            <a:pPr lvl="2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9DF8F-8A7A-994D-A97C-87B606E8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2</a:t>
            </a:fld>
            <a:endParaRPr lang="en-GB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F056234-7001-7749-A320-6F7D8CA828E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3C7C20-7357-D343-929E-0337FF00B977}"/>
              </a:ext>
            </a:extLst>
          </p:cNvPr>
          <p:cNvSpPr txBox="1"/>
          <p:nvPr/>
        </p:nvSpPr>
        <p:spPr>
          <a:xfrm>
            <a:off x="383052" y="6355079"/>
            <a:ext cx="17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The error type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980601-1D92-0F41-81E9-0AED9FD6BACD}"/>
              </a:ext>
            </a:extLst>
          </p:cNvPr>
          <p:cNvSpPr txBox="1"/>
          <p:nvPr/>
        </p:nvSpPr>
        <p:spPr>
          <a:xfrm>
            <a:off x="2055555" y="6376462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Open Sans Light" pitchFamily="2" charset="0"/>
              </a:rPr>
              <a:t>The error message itself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43A248-C78D-6145-A926-48433FB6AB9E}"/>
              </a:ext>
            </a:extLst>
          </p:cNvPr>
          <p:cNvGrpSpPr/>
          <p:nvPr/>
        </p:nvGrpSpPr>
        <p:grpSpPr>
          <a:xfrm>
            <a:off x="978373" y="3398077"/>
            <a:ext cx="6817143" cy="2924847"/>
            <a:chOff x="1914544" y="3459654"/>
            <a:chExt cx="6817143" cy="292484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5F646C6-3CA8-D948-B36F-A0D2323497CB}"/>
                </a:ext>
              </a:extLst>
            </p:cNvPr>
            <p:cNvGrpSpPr/>
            <p:nvPr/>
          </p:nvGrpSpPr>
          <p:grpSpPr>
            <a:xfrm>
              <a:off x="1914544" y="3459654"/>
              <a:ext cx="6817143" cy="2924847"/>
              <a:chOff x="1914544" y="3459654"/>
              <a:chExt cx="6817143" cy="2924847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42E5D39-36D0-384C-BCDE-BF8285CF6A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14544" y="3459654"/>
                <a:ext cx="6817143" cy="2924847"/>
              </a:xfrm>
              <a:prstGeom prst="rect">
                <a:avLst/>
              </a:prstGeom>
            </p:spPr>
          </p:pic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50487D6C-E589-EB4D-99FB-1D753A7CA7CA}"/>
                  </a:ext>
                </a:extLst>
              </p:cNvPr>
              <p:cNvSpPr/>
              <p:nvPr/>
            </p:nvSpPr>
            <p:spPr>
              <a:xfrm>
                <a:off x="1969529" y="6121146"/>
                <a:ext cx="881973" cy="250814"/>
              </a:xfrm>
              <a:prstGeom prst="round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Open Sans Light" pitchFamily="2" charset="0"/>
                </a:endParaRPr>
              </a:p>
            </p:txBody>
          </p:sp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F0FB528A-D9CE-3549-9EF4-5FA959CF3769}"/>
                  </a:ext>
                </a:extLst>
              </p:cNvPr>
              <p:cNvSpPr/>
              <p:nvPr/>
            </p:nvSpPr>
            <p:spPr>
              <a:xfrm>
                <a:off x="2991726" y="6132032"/>
                <a:ext cx="2527332" cy="246477"/>
              </a:xfrm>
              <a:prstGeom prst="roundRec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Open Sans Light" pitchFamily="2" charset="0"/>
                </a:endParaRPr>
              </a:p>
            </p:txBody>
          </p:sp>
        </p:grp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4A4A1184-104C-744A-83C6-F1909D0C234A}"/>
                </a:ext>
              </a:extLst>
            </p:cNvPr>
            <p:cNvSpPr/>
            <p:nvPr/>
          </p:nvSpPr>
          <p:spPr>
            <a:xfrm>
              <a:off x="1977604" y="3491809"/>
              <a:ext cx="6754083" cy="2592064"/>
            </a:xfrm>
            <a:prstGeom prst="roundRect">
              <a:avLst>
                <a:gd name="adj" fmla="val 7880"/>
              </a:avLst>
            </a:prstGeom>
            <a:no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C000"/>
                </a:solidFill>
                <a:latin typeface="Open Sans Light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A7AF6C9-D580-294E-9C22-23FFCA97215A}"/>
                </a:ext>
              </a:extLst>
            </p:cNvPr>
            <p:cNvSpPr txBox="1"/>
            <p:nvPr/>
          </p:nvSpPr>
          <p:spPr>
            <a:xfrm>
              <a:off x="5959365" y="3820198"/>
              <a:ext cx="27033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accent5"/>
                  </a:solidFill>
                  <a:latin typeface="Open Sans Light" pitchFamily="2" charset="0"/>
                </a:rPr>
                <a:t>Traceback: how the code got to the error point, with lines run indicated by ---&gt;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72164F4-23CD-B047-9CE6-C8A08730C5CF}"/>
              </a:ext>
            </a:extLst>
          </p:cNvPr>
          <p:cNvGrpSpPr/>
          <p:nvPr/>
        </p:nvGrpSpPr>
        <p:grpSpPr>
          <a:xfrm>
            <a:off x="7935740" y="3449756"/>
            <a:ext cx="536028" cy="2868093"/>
            <a:chOff x="10289627" y="3080546"/>
            <a:chExt cx="536028" cy="2868093"/>
          </a:xfrm>
        </p:grpSpPr>
        <p:sp>
          <p:nvSpPr>
            <p:cNvPr id="18" name="Up Arrow 17">
              <a:extLst>
                <a:ext uri="{FF2B5EF4-FFF2-40B4-BE49-F238E27FC236}">
                  <a16:creationId xmlns:a16="http://schemas.microsoft.com/office/drawing/2014/main" id="{BC71BCAA-77AA-B545-9286-761964EC2C49}"/>
                </a:ext>
              </a:extLst>
            </p:cNvPr>
            <p:cNvSpPr/>
            <p:nvPr/>
          </p:nvSpPr>
          <p:spPr>
            <a:xfrm>
              <a:off x="10289627" y="3101521"/>
              <a:ext cx="536028" cy="2796093"/>
            </a:xfrm>
            <a:prstGeom prst="upArrow">
              <a:avLst/>
            </a:prstGeom>
            <a:solidFill>
              <a:schemeClr val="accent5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 Light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7FB76FA-8944-8B47-BE41-55CCC8B76A02}"/>
                </a:ext>
              </a:extLst>
            </p:cNvPr>
            <p:cNvSpPr txBox="1"/>
            <p:nvPr/>
          </p:nvSpPr>
          <p:spPr>
            <a:xfrm rot="16200000">
              <a:off x="9118339" y="4329927"/>
              <a:ext cx="2868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Open Sans Light" pitchFamily="2" charset="0"/>
                </a:rPr>
                <a:t>Read from bottom to top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A96CEB7-3D6C-FC42-9797-DEEE19A5B10E}"/>
              </a:ext>
            </a:extLst>
          </p:cNvPr>
          <p:cNvSpPr txBox="1"/>
          <p:nvPr/>
        </p:nvSpPr>
        <p:spPr>
          <a:xfrm rot="20361110">
            <a:off x="9022545" y="1573975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ImportError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D4974B-A63F-C347-B6EE-26E8822BA25A}"/>
              </a:ext>
            </a:extLst>
          </p:cNvPr>
          <p:cNvSpPr txBox="1"/>
          <p:nvPr/>
        </p:nvSpPr>
        <p:spPr>
          <a:xfrm rot="724451">
            <a:off x="9127586" y="1109812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ModuleNotFoundError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DEEB27-3A0D-624B-837F-B1E86755B937}"/>
              </a:ext>
            </a:extLst>
          </p:cNvPr>
          <p:cNvSpPr txBox="1"/>
          <p:nvPr/>
        </p:nvSpPr>
        <p:spPr>
          <a:xfrm>
            <a:off x="9691909" y="2204739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SyntaxError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EB0A57-3D23-C34C-A578-798D8E25FB0F}"/>
              </a:ext>
            </a:extLst>
          </p:cNvPr>
          <p:cNvSpPr txBox="1"/>
          <p:nvPr/>
        </p:nvSpPr>
        <p:spPr>
          <a:xfrm rot="20248584">
            <a:off x="10579085" y="2905170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TypeError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3D6904-0D6F-AC43-A01F-0C219AC2C6C2}"/>
              </a:ext>
            </a:extLst>
          </p:cNvPr>
          <p:cNvSpPr txBox="1"/>
          <p:nvPr/>
        </p:nvSpPr>
        <p:spPr>
          <a:xfrm rot="1252995">
            <a:off x="9132114" y="2883950"/>
            <a:ext cx="144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NameError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6CFAFAC-6C65-AB49-A351-AE87380BE07E}"/>
              </a:ext>
            </a:extLst>
          </p:cNvPr>
          <p:cNvSpPr txBox="1"/>
          <p:nvPr/>
        </p:nvSpPr>
        <p:spPr>
          <a:xfrm rot="20236282">
            <a:off x="9027226" y="4200741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IndexError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F0B6667-01D5-6747-A883-2C74108C4F2D}"/>
              </a:ext>
            </a:extLst>
          </p:cNvPr>
          <p:cNvSpPr txBox="1"/>
          <p:nvPr/>
        </p:nvSpPr>
        <p:spPr>
          <a:xfrm rot="1252995">
            <a:off x="10738936" y="421356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KeyError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38E064-0663-F245-913A-A9FEBFEF3CF2}"/>
              </a:ext>
            </a:extLst>
          </p:cNvPr>
          <p:cNvSpPr txBox="1"/>
          <p:nvPr/>
        </p:nvSpPr>
        <p:spPr>
          <a:xfrm>
            <a:off x="9594761" y="4895448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AttributeError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6BC0426-C0D1-124E-8506-9A2CDEBFD794}"/>
              </a:ext>
            </a:extLst>
          </p:cNvPr>
          <p:cNvSpPr txBox="1"/>
          <p:nvPr/>
        </p:nvSpPr>
        <p:spPr>
          <a:xfrm>
            <a:off x="9877375" y="3556813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ValueError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C82483-F6E4-D34E-B462-502EAEAEA530}"/>
              </a:ext>
            </a:extLst>
          </p:cNvPr>
          <p:cNvSpPr txBox="1"/>
          <p:nvPr/>
        </p:nvSpPr>
        <p:spPr>
          <a:xfrm rot="735761">
            <a:off x="9696553" y="5555998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ZeroDivisionError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27D6ECB-7282-5844-AB6F-D4A5747E1B5C}"/>
              </a:ext>
            </a:extLst>
          </p:cNvPr>
          <p:cNvSpPr txBox="1"/>
          <p:nvPr/>
        </p:nvSpPr>
        <p:spPr>
          <a:xfrm rot="20308047">
            <a:off x="8898827" y="616269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IndentationError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54B97B9-DC44-ED1D-81EA-9BDDEAF8743E}"/>
              </a:ext>
            </a:extLst>
          </p:cNvPr>
          <p:cNvGrpSpPr/>
          <p:nvPr/>
        </p:nvGrpSpPr>
        <p:grpSpPr>
          <a:xfrm>
            <a:off x="7968166" y="658323"/>
            <a:ext cx="420657" cy="2399004"/>
            <a:chOff x="7968166" y="658323"/>
            <a:chExt cx="420657" cy="2399004"/>
          </a:xfrm>
        </p:grpSpPr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6AE3E804-71D1-05E6-26ED-00E55B3195D9}"/>
                </a:ext>
              </a:extLst>
            </p:cNvPr>
            <p:cNvSpPr/>
            <p:nvPr/>
          </p:nvSpPr>
          <p:spPr>
            <a:xfrm>
              <a:off x="7968166" y="1417601"/>
              <a:ext cx="420657" cy="971804"/>
            </a:xfrm>
            <a:prstGeom prst="downArrow">
              <a:avLst/>
            </a:prstGeom>
            <a:solidFill>
              <a:schemeClr val="accent5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 Light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26481CD-7E3D-6F4B-4C90-DD63DAD1E35C}"/>
                </a:ext>
              </a:extLst>
            </p:cNvPr>
            <p:cNvSpPr txBox="1"/>
            <p:nvPr/>
          </p:nvSpPr>
          <p:spPr>
            <a:xfrm rot="16200000">
              <a:off x="6982798" y="1673159"/>
              <a:ext cx="2399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2"/>
                  </a:solidFill>
                  <a:latin typeface="Open Sans Light" pitchFamily="2" charset="0"/>
                </a:rPr>
                <a:t>Harder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5480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9356C-77C0-5C4F-BB5D-512BBBB98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7: Formative problem solutions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D7AF080-5B80-F54B-8EEB-6C9584061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5778063" cy="413390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Exercise 1: Naming and comments</a:t>
            </a:r>
          </a:p>
          <a:p>
            <a:pPr lvl="1"/>
            <a:r>
              <a:rPr lang="en-GB" dirty="0"/>
              <a:t>Was not clear what the code does </a:t>
            </a:r>
            <a:r>
              <a:rPr lang="en-GB" dirty="0">
                <a:sym typeface="Wingdings" pitchFamily="2" charset="2"/>
              </a:rPr>
              <a:t> look from inside out, printing each step if needed</a:t>
            </a:r>
            <a:endParaRPr lang="en-GB" dirty="0"/>
          </a:p>
          <a:p>
            <a:pPr lvl="2"/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linspace</a:t>
            </a:r>
            <a:r>
              <a:rPr lang="en-GB" dirty="0"/>
              <a:t> creates array of numbers 1-10</a:t>
            </a:r>
          </a:p>
          <a:p>
            <a:pPr lvl="2"/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cumprod</a:t>
            </a:r>
            <a:r>
              <a:rPr lang="en-GB" dirty="0"/>
              <a:t> takes the cumulative product </a:t>
            </a:r>
          </a:p>
          <a:p>
            <a:pPr lvl="2"/>
            <a:r>
              <a:rPr lang="en-GB" dirty="0"/>
              <a:t>We then take the last item of product array</a:t>
            </a:r>
          </a:p>
          <a:p>
            <a:pPr lvl="2"/>
            <a:r>
              <a:rPr lang="en-GB" dirty="0"/>
              <a:t>Hence, factorial of number!</a:t>
            </a:r>
          </a:p>
          <a:p>
            <a:pPr lvl="1"/>
            <a:r>
              <a:rPr lang="en-GB" dirty="0"/>
              <a:t>Simply changing the name would help clarify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Comment(s) would help further</a:t>
            </a:r>
          </a:p>
          <a:p>
            <a:pPr lvl="2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B394A1-8808-6144-BF06-737A83BD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3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E9E8FF8-1AA0-AF48-AA36-051C3A30566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6D9712-F482-D54C-8F08-8C9E48E6D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65" y="4906158"/>
            <a:ext cx="5373686" cy="1227208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8DE6CF2-6934-104B-991A-DB245A041514}"/>
              </a:ext>
            </a:extLst>
          </p:cNvPr>
          <p:cNvSpPr txBox="1">
            <a:spLocks/>
          </p:cNvSpPr>
          <p:nvPr/>
        </p:nvSpPr>
        <p:spPr>
          <a:xfrm>
            <a:off x="6310258" y="1043354"/>
            <a:ext cx="5778063" cy="1103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Exercise 2: Debugging </a:t>
            </a:r>
            <a:r>
              <a:rPr lang="en-GB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ModuleNotFoundError</a:t>
            </a:r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Simple typo in module name: </a:t>
            </a:r>
            <a:r>
              <a:rPr lang="en-GB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pyploy</a:t>
            </a: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  <a:sym typeface="Wingdings" pitchFamily="2" charset="2"/>
              </a:rPr>
              <a:t> </a:t>
            </a:r>
            <a:r>
              <a:rPr lang="en-GB" dirty="0" err="1">
                <a:latin typeface="Open Sans Light" pitchFamily="2" charset="0"/>
                <a:ea typeface="Open Sans Light" pitchFamily="2" charset="0"/>
                <a:cs typeface="Open Sans Light" pitchFamily="2" charset="0"/>
                <a:sym typeface="Wingdings" pitchFamily="2" charset="2"/>
              </a:rPr>
              <a:t>pyplot</a:t>
            </a:r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  <a:sym typeface="Wingdings" pitchFamily="2" charset="2"/>
            </a:endParaRPr>
          </a:p>
          <a:p>
            <a:pPr lvl="1"/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2"/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A5192C8-96B6-E840-8CB8-E68AA8BCA1A4}"/>
              </a:ext>
            </a:extLst>
          </p:cNvPr>
          <p:cNvSpPr txBox="1">
            <a:spLocks/>
          </p:cNvSpPr>
          <p:nvPr/>
        </p:nvSpPr>
        <p:spPr>
          <a:xfrm>
            <a:off x="6310257" y="4077755"/>
            <a:ext cx="5778063" cy="719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Exercise 3: Debugging </a:t>
            </a:r>
            <a:r>
              <a:rPr lang="en-GB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NameError</a:t>
            </a:r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Typo in line accessing index 1: L </a:t>
            </a: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  <a:sym typeface="Wingdings" pitchFamily="2" charset="2"/>
              </a:rPr>
              <a:t> l</a:t>
            </a:r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2"/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2A53C81-CAAF-B342-9A6A-BF2F39DBE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571" y="2323376"/>
            <a:ext cx="3395277" cy="16158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0E4BBA1-F61A-F24D-AAB7-ABE2F3B90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0263" y="5493027"/>
            <a:ext cx="2294881" cy="967450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94B46C4-D590-0646-B0C3-7E0F7EEC8EC0}"/>
              </a:ext>
            </a:extLst>
          </p:cNvPr>
          <p:cNvSpPr/>
          <p:nvPr/>
        </p:nvSpPr>
        <p:spPr>
          <a:xfrm>
            <a:off x="9115673" y="2398935"/>
            <a:ext cx="527125" cy="236667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EBF9BB6-6752-4A42-8B65-12F5D7BC6D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9410" y="4831115"/>
            <a:ext cx="2339878" cy="1057444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DEB849F-7BE2-C043-AAC4-01223D2EE220}"/>
              </a:ext>
            </a:extLst>
          </p:cNvPr>
          <p:cNvCxnSpPr>
            <a:cxnSpLocks/>
          </p:cNvCxnSpPr>
          <p:nvPr/>
        </p:nvCxnSpPr>
        <p:spPr>
          <a:xfrm>
            <a:off x="6766560" y="6116715"/>
            <a:ext cx="2513703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AD7FD87-983A-3645-AC4B-DE709F87DE0E}"/>
              </a:ext>
            </a:extLst>
          </p:cNvPr>
          <p:cNvCxnSpPr>
            <a:cxnSpLocks/>
          </p:cNvCxnSpPr>
          <p:nvPr/>
        </p:nvCxnSpPr>
        <p:spPr>
          <a:xfrm flipV="1">
            <a:off x="6779111" y="5460753"/>
            <a:ext cx="0" cy="666720"/>
          </a:xfrm>
          <a:prstGeom prst="straightConnector1">
            <a:avLst/>
          </a:prstGeom>
          <a:ln w="1905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1252BB6-75DC-C848-B6CA-66D90670387A}"/>
              </a:ext>
            </a:extLst>
          </p:cNvPr>
          <p:cNvCxnSpPr>
            <a:cxnSpLocks/>
          </p:cNvCxnSpPr>
          <p:nvPr/>
        </p:nvCxnSpPr>
        <p:spPr>
          <a:xfrm>
            <a:off x="6766560" y="5460753"/>
            <a:ext cx="146640" cy="0"/>
          </a:xfrm>
          <a:prstGeom prst="straightConnector1">
            <a:avLst/>
          </a:prstGeom>
          <a:ln w="1905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550FEA49-97B3-8447-A011-763E2DEF56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6599" y="1854113"/>
            <a:ext cx="3307327" cy="33748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46775B9-7274-404D-8FD9-5463AEB344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2138" y="4913822"/>
            <a:ext cx="2305665" cy="3718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4C4B435-FB05-554B-8BAA-8B2F18B9AD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865" y="3281106"/>
            <a:ext cx="5373686" cy="105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08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19DF59C-6A28-9846-A3C8-504CF1BB8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156" y="3862910"/>
            <a:ext cx="8201844" cy="2802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79356C-77C0-5C4F-BB5D-512BBBB98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7: Formative problem solutions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16DDA-5E4D-E941-A644-BB1D2BA59F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5767177" cy="2148990"/>
          </a:xfrm>
        </p:spPr>
        <p:txBody>
          <a:bodyPr/>
          <a:lstStyle/>
          <a:p>
            <a:r>
              <a:rPr lang="en-GB" dirty="0"/>
              <a:t>Exercise 4: Explaining </a:t>
            </a:r>
            <a:r>
              <a:rPr lang="en-GB" dirty="0" err="1"/>
              <a:t>SyntaxError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We have used round brackets rather than square brackets to access the list element</a:t>
            </a:r>
          </a:p>
          <a:p>
            <a:pPr lvl="1"/>
            <a:r>
              <a:rPr lang="en-GB" dirty="0"/>
              <a:t>Python sees round brackets as us trying to call a function, hence complains as we can’t give a function a value using assignment (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=</a:t>
            </a:r>
            <a:r>
              <a:rPr lang="en-GB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B394A1-8808-6144-BF06-737A83BD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4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E9E8FF8-1AA0-AF48-AA36-051C3A30566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0F6F5C-091F-8949-B7E1-0EF131BC8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472" y="2710674"/>
            <a:ext cx="1896595" cy="5392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038F80-7B89-DF48-9DB9-83609A7A52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200" y="2710083"/>
            <a:ext cx="1952378" cy="520634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54AC5F67-1E51-4D42-AB76-442711F078D8}"/>
              </a:ext>
            </a:extLst>
          </p:cNvPr>
          <p:cNvSpPr/>
          <p:nvPr/>
        </p:nvSpPr>
        <p:spPr>
          <a:xfrm>
            <a:off x="7681995" y="2703583"/>
            <a:ext cx="159010" cy="566057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CD6B3CA-ABEE-E841-A10A-D734B2B8ED2D}"/>
              </a:ext>
            </a:extLst>
          </p:cNvPr>
          <p:cNvSpPr txBox="1">
            <a:spLocks/>
          </p:cNvSpPr>
          <p:nvPr/>
        </p:nvSpPr>
        <p:spPr>
          <a:xfrm>
            <a:off x="241736" y="3993677"/>
            <a:ext cx="3694181" cy="2388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Exercise 6: Code runs but produces the wrong result</a:t>
            </a: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We have got the quadratic equation formula wrong</a:t>
            </a: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Should be -4ac not -3ac</a:t>
            </a: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Always check the results!</a:t>
            </a:r>
          </a:p>
          <a:p>
            <a:pPr lvl="2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E.g. with known cases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1773B05-0F3F-D54A-BB76-1F08644B108E}"/>
              </a:ext>
            </a:extLst>
          </p:cNvPr>
          <p:cNvSpPr txBox="1">
            <a:spLocks/>
          </p:cNvSpPr>
          <p:nvPr/>
        </p:nvSpPr>
        <p:spPr>
          <a:xfrm>
            <a:off x="6109138" y="1040524"/>
            <a:ext cx="5679633" cy="2148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Exercise 5: Debugging </a:t>
            </a:r>
            <a:r>
              <a:rPr lang="en-GB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IndexError</a:t>
            </a:r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We are trying to use a float as an index but index must be an integer (or slice etc)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371E91-0621-0F4D-B84C-AD3232C2F7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941" y="2906703"/>
            <a:ext cx="4454768" cy="3217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F6CE26-6AD5-934A-8277-128823D461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8599" y="2072043"/>
            <a:ext cx="5420172" cy="4295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7B9CB8-9E5B-0A44-9E10-10951A6774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1711" y="2691489"/>
            <a:ext cx="1933784" cy="539228"/>
          </a:xfrm>
          <a:prstGeom prst="rect">
            <a:avLst/>
          </a:prstGeom>
        </p:spPr>
      </p:pic>
      <p:sp>
        <p:nvSpPr>
          <p:cNvPr id="16" name="Right Arrow 15">
            <a:extLst>
              <a:ext uri="{FF2B5EF4-FFF2-40B4-BE49-F238E27FC236}">
                <a16:creationId xmlns:a16="http://schemas.microsoft.com/office/drawing/2014/main" id="{91064E96-AA96-414B-9625-775F3C271738}"/>
              </a:ext>
            </a:extLst>
          </p:cNvPr>
          <p:cNvSpPr/>
          <p:nvPr/>
        </p:nvSpPr>
        <p:spPr>
          <a:xfrm>
            <a:off x="9921982" y="2683845"/>
            <a:ext cx="159010" cy="566057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195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AC608D1-CB8C-7547-923C-2FCA9A23D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Physics calculations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1D14283-A7E4-8A4D-9F80-32C03A70C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11750565" cy="5609521"/>
          </a:xfrm>
        </p:spPr>
        <p:txBody>
          <a:bodyPr>
            <a:normAutofit/>
          </a:bodyPr>
          <a:lstStyle/>
          <a:p>
            <a:r>
              <a:rPr lang="en-GB" dirty="0"/>
              <a:t>Solving physics problems requires calculations that often involve evaluating equations</a:t>
            </a:r>
          </a:p>
          <a:p>
            <a:pPr lvl="1"/>
            <a:r>
              <a:rPr lang="en-GB" dirty="0"/>
              <a:t>Finding the roots</a:t>
            </a:r>
          </a:p>
          <a:p>
            <a:pPr lvl="1"/>
            <a:r>
              <a:rPr lang="en-GB" dirty="0"/>
              <a:t>Solving sets of equations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To solve these problems computationally we need to be able to deal with them in python</a:t>
            </a:r>
          </a:p>
          <a:p>
            <a:endParaRPr lang="en-GB" dirty="0"/>
          </a:p>
          <a:p>
            <a:r>
              <a:rPr lang="en-GB" dirty="0"/>
              <a:t>For some equations we are lucky enough to know the analytic form of the solution</a:t>
            </a:r>
          </a:p>
          <a:p>
            <a:pPr lvl="1"/>
            <a:r>
              <a:rPr lang="en-GB" dirty="0"/>
              <a:t>Even in this case, solving by hand quickly becomes time consuming</a:t>
            </a:r>
          </a:p>
          <a:p>
            <a:pPr lvl="1"/>
            <a:r>
              <a:rPr lang="en-GB" dirty="0"/>
              <a:t>Several dedicated programs have been developed to automate algebraic calculations</a:t>
            </a:r>
          </a:p>
          <a:p>
            <a:pPr lvl="2"/>
            <a:r>
              <a:rPr lang="en-GB" dirty="0"/>
              <a:t>E.g. </a:t>
            </a:r>
            <a:r>
              <a:rPr lang="en-GB" dirty="0">
                <a:hlinkClick r:id="rId3"/>
              </a:rPr>
              <a:t>MathWorks</a:t>
            </a:r>
            <a:r>
              <a:rPr lang="en-GB" dirty="0"/>
              <a:t> and even a python module </a:t>
            </a:r>
            <a:r>
              <a:rPr lang="en-GB" dirty="0">
                <a:hlinkClick r:id="rId4"/>
              </a:rPr>
              <a:t>SymPy</a:t>
            </a:r>
            <a:r>
              <a:rPr lang="en-GB" dirty="0"/>
              <a:t>, although we will not cover this in our course</a:t>
            </a:r>
          </a:p>
          <a:p>
            <a:pPr lvl="2"/>
            <a:endParaRPr lang="en-GB" dirty="0"/>
          </a:p>
          <a:p>
            <a:r>
              <a:rPr lang="en-GB" dirty="0"/>
              <a:t>For most equations this is not the case, so we need to solve them using numeric techniques</a:t>
            </a:r>
          </a:p>
          <a:p>
            <a:pPr lvl="1"/>
            <a:r>
              <a:rPr lang="en-GB" dirty="0"/>
              <a:t>Employing various approximate methods, such as graphical, discretisation, iteration, etc </a:t>
            </a:r>
          </a:p>
          <a:p>
            <a:pPr lvl="1"/>
            <a:endParaRPr lang="en-GB" dirty="0"/>
          </a:p>
          <a:p>
            <a:r>
              <a:rPr lang="en-GB" dirty="0"/>
              <a:t>We will look at such methods over the next few weeks</a:t>
            </a:r>
          </a:p>
          <a:p>
            <a:pPr lvl="1"/>
            <a:r>
              <a:rPr lang="en-GB" dirty="0"/>
              <a:t>Building up our python skills and solving real-world problems 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ABA99F-B73B-074E-A2D8-4414BBE83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5</a:t>
            </a:fld>
            <a:endParaRPr lang="en-GB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99A5EEF5-3FA3-E243-97BB-D4240CC3DF3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87C47844-97A9-DC4A-B23C-E0F453F9D3C4}"/>
              </a:ext>
            </a:extLst>
          </p:cNvPr>
          <p:cNvSpPr txBox="1">
            <a:spLocks/>
          </p:cNvSpPr>
          <p:nvPr/>
        </p:nvSpPr>
        <p:spPr>
          <a:xfrm>
            <a:off x="4321628" y="1342697"/>
            <a:ext cx="4187245" cy="703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Integrating</a:t>
            </a: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Differentiating 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E5013C03-426E-634E-B75A-DAF83600E12F}"/>
              </a:ext>
            </a:extLst>
          </p:cNvPr>
          <p:cNvSpPr txBox="1">
            <a:spLocks/>
          </p:cNvSpPr>
          <p:nvPr/>
        </p:nvSpPr>
        <p:spPr>
          <a:xfrm>
            <a:off x="7195457" y="1368973"/>
            <a:ext cx="4187245" cy="703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Etc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5061EB7-74D8-B640-B140-CA1800DFC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1949" y="3301593"/>
            <a:ext cx="1101690" cy="11016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4F04FD-21E3-3D43-949A-4E5FEE3C87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8681" y="5859357"/>
            <a:ext cx="1587805" cy="5509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420E09-28A4-1442-88D9-75C0D6C9A1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9494" y="5736853"/>
            <a:ext cx="1768889" cy="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84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8D3E1E-65C6-4ACC-DB2E-40CD4384CC5E}"/>
              </a:ext>
            </a:extLst>
          </p:cNvPr>
          <p:cNvGrpSpPr/>
          <p:nvPr/>
        </p:nvGrpSpPr>
        <p:grpSpPr>
          <a:xfrm>
            <a:off x="6759438" y="1988985"/>
            <a:ext cx="5123092" cy="4737254"/>
            <a:chOff x="6759438" y="1799805"/>
            <a:chExt cx="5123092" cy="473725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142DBE5-1B2B-904F-A334-1664BE1C8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9438" y="1799805"/>
              <a:ext cx="5123092" cy="473725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84C9061-A36A-A94F-9D40-A655F6795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87302" y="5451898"/>
              <a:ext cx="1370383" cy="55224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DA6301B-04E6-E342-97D7-56572E0D5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B2420-7DDA-C943-8A47-26C3DE433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722313"/>
          </a:xfrm>
        </p:spPr>
        <p:txBody>
          <a:bodyPr>
            <a:normAutofit/>
          </a:bodyPr>
          <a:lstStyle/>
          <a:p>
            <a:r>
              <a:rPr lang="en-GB" dirty="0"/>
              <a:t>Numerical methods may sound daunting but they are not really anything special</a:t>
            </a:r>
          </a:p>
          <a:p>
            <a:pPr lvl="1"/>
            <a:r>
              <a:rPr lang="en-GB" dirty="0"/>
              <a:t>You have almost certainty come across them before, just not called them this</a:t>
            </a:r>
          </a:p>
          <a:p>
            <a:pPr lvl="1"/>
            <a:endParaRPr lang="en-GB" dirty="0"/>
          </a:p>
          <a:p>
            <a:r>
              <a:rPr lang="en-GB" dirty="0"/>
              <a:t>Differentiation is simply the change in y over the </a:t>
            </a:r>
            <a:br>
              <a:rPr lang="en-GB" dirty="0"/>
            </a:br>
            <a:r>
              <a:rPr lang="en-GB" dirty="0"/>
              <a:t>change in x as the size of the x-step tends to 0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sz="2400" dirty="0"/>
          </a:p>
          <a:p>
            <a:r>
              <a:rPr lang="en-GB" dirty="0"/>
              <a:t>Can calculate a differential numerically using this</a:t>
            </a:r>
          </a:p>
          <a:p>
            <a:pPr lvl="1"/>
            <a:r>
              <a:rPr lang="en-GB" dirty="0"/>
              <a:t>Example: differentiation of cos</a:t>
            </a:r>
            <a:r>
              <a:rPr lang="el-GR" dirty="0"/>
              <a:t>θ</a:t>
            </a:r>
            <a:r>
              <a:rPr lang="en-GB" dirty="0"/>
              <a:t>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sz="2400" dirty="0"/>
          </a:p>
          <a:p>
            <a:pPr lvl="1"/>
            <a:r>
              <a:rPr lang="en-GB" dirty="0"/>
              <a:t>Gets closer to the correct value the smaller d</a:t>
            </a:r>
            <a:r>
              <a:rPr lang="el-GR" dirty="0"/>
              <a:t>θ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F6B8B-E6A1-944A-82F8-757DE4401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6</a:t>
            </a:fld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EBB9CB2-DCDA-934A-A12F-438FF34CCA7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2FD936-2DFB-0347-883E-D4196B389B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934" y="2767706"/>
            <a:ext cx="3130713" cy="7350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78D29B-F74C-F442-94D4-41D4CB688A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442" y="5456100"/>
            <a:ext cx="5150558" cy="11156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C0DC55-EB32-F64C-B29E-3986F109C5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036" y="4425263"/>
            <a:ext cx="5011103" cy="57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34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4AD5B-DC6A-C42E-A729-B9E650624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B35EC-533F-C761-17AE-83CDD5CB3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11750565" cy="2206483"/>
          </a:xfrm>
        </p:spPr>
        <p:txBody>
          <a:bodyPr/>
          <a:lstStyle/>
          <a:p>
            <a:r>
              <a:rPr lang="en-US" dirty="0"/>
              <a:t>We know that physically, integration is simply calculating the area under the given function </a:t>
            </a:r>
          </a:p>
          <a:p>
            <a:pPr lvl="1"/>
            <a:r>
              <a:rPr lang="en-US" dirty="0"/>
              <a:t>Between a given set of bounds in the discrete case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/>
              <a:t>Can be calculated numerically by simply splitting</a:t>
            </a:r>
            <a:br>
              <a:rPr lang="en-US" dirty="0"/>
            </a:br>
            <a:r>
              <a:rPr lang="en-US" dirty="0"/>
              <a:t>into a series of small slices &amp; summing their areas</a:t>
            </a:r>
          </a:p>
          <a:p>
            <a:pPr lvl="1"/>
            <a:r>
              <a:rPr lang="en-US" dirty="0"/>
              <a:t>Each slice can be approximated by a trapezium</a:t>
            </a:r>
            <a:br>
              <a:rPr lang="en-US" dirty="0"/>
            </a:br>
            <a:r>
              <a:rPr lang="en-US" dirty="0"/>
              <a:t>whose area is given by  0.5 (y</a:t>
            </a:r>
            <a:r>
              <a:rPr lang="en-US" baseline="-25000" dirty="0"/>
              <a:t>i+1</a:t>
            </a:r>
            <a:r>
              <a:rPr lang="en-US" dirty="0"/>
              <a:t> + 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dirty="0"/>
              <a:t>)  (x</a:t>
            </a:r>
            <a:r>
              <a:rPr lang="en-US" baseline="-25000" dirty="0"/>
              <a:t>i+1</a:t>
            </a:r>
            <a:r>
              <a:rPr lang="en-US" dirty="0"/>
              <a:t> – x</a:t>
            </a:r>
            <a:r>
              <a:rPr lang="en-US" baseline="-25000" dirty="0"/>
              <a:t>i</a:t>
            </a:r>
            <a:r>
              <a:rPr lang="en-US" dirty="0"/>
              <a:t>)</a:t>
            </a:r>
            <a:endParaRPr lang="en-US" baseline="-2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7FF3D-342E-6C63-1CFA-C7B6A009D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7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FDDA123-C486-E48C-C70C-509E8D17FB5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5C5AF7-053E-50F6-3F49-FD6E8A5CC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796" y="1462000"/>
            <a:ext cx="4685705" cy="4249548"/>
          </a:xfrm>
          <a:prstGeom prst="rect">
            <a:avLst/>
          </a:prstGeom>
        </p:spPr>
      </p:pic>
      <p:pic>
        <p:nvPicPr>
          <p:cNvPr id="7" name="Picture 6" descr="A graph with lines and a red line&#10;&#10;Description automatically generated">
            <a:extLst>
              <a:ext uri="{FF2B5EF4-FFF2-40B4-BE49-F238E27FC236}">
                <a16:creationId xmlns:a16="http://schemas.microsoft.com/office/drawing/2014/main" id="{36FCFE38-9BEF-A4EB-1DD5-573422172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451" y="3215477"/>
            <a:ext cx="4891075" cy="3526612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4C599C1-9479-ACF9-D933-5CBCE62BA02F}"/>
              </a:ext>
            </a:extLst>
          </p:cNvPr>
          <p:cNvSpPr txBox="1">
            <a:spLocks/>
          </p:cNvSpPr>
          <p:nvPr/>
        </p:nvSpPr>
        <p:spPr>
          <a:xfrm>
            <a:off x="7001796" y="5798242"/>
            <a:ext cx="4685705" cy="1049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E.g</a:t>
            </a:r>
            <a:r>
              <a:rPr lang="en-US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: integral of cos</a:t>
            </a:r>
            <a:r>
              <a:rPr lang="el-GR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θ</a:t>
            </a: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from </a:t>
            </a:r>
            <a:r>
              <a:rPr lang="el-GR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–π/2</a:t>
            </a: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to</a:t>
            </a:r>
            <a:r>
              <a:rPr lang="el-GR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π/2</a:t>
            </a:r>
            <a:endParaRPr lang="en-GB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1"/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The smaller the slices the more accurate the answer (see notebook)</a:t>
            </a:r>
            <a:endParaRPr lang="en-US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B60F75A5-4188-339E-8F95-904DE01EBFEE}"/>
              </a:ext>
            </a:extLst>
          </p:cNvPr>
          <p:cNvSpPr/>
          <p:nvPr/>
        </p:nvSpPr>
        <p:spPr>
          <a:xfrm>
            <a:off x="2609850" y="4397375"/>
            <a:ext cx="873125" cy="2162175"/>
          </a:xfrm>
          <a:custGeom>
            <a:avLst/>
            <a:gdLst>
              <a:gd name="connsiteX0" fmla="*/ 0 w 873125"/>
              <a:gd name="connsiteY0" fmla="*/ 606425 h 2162175"/>
              <a:gd name="connsiteX1" fmla="*/ 873125 w 873125"/>
              <a:gd name="connsiteY1" fmla="*/ 0 h 2162175"/>
              <a:gd name="connsiteX2" fmla="*/ 873125 w 873125"/>
              <a:gd name="connsiteY2" fmla="*/ 2162175 h 2162175"/>
              <a:gd name="connsiteX3" fmla="*/ 0 w 873125"/>
              <a:gd name="connsiteY3" fmla="*/ 2155825 h 2162175"/>
              <a:gd name="connsiteX4" fmla="*/ 0 w 873125"/>
              <a:gd name="connsiteY4" fmla="*/ 606425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125" h="2162175">
                <a:moveTo>
                  <a:pt x="0" y="606425"/>
                </a:moveTo>
                <a:lnTo>
                  <a:pt x="873125" y="0"/>
                </a:lnTo>
                <a:lnTo>
                  <a:pt x="873125" y="2162175"/>
                </a:lnTo>
                <a:lnTo>
                  <a:pt x="0" y="2155825"/>
                </a:lnTo>
                <a:lnTo>
                  <a:pt x="0" y="606425"/>
                </a:lnTo>
                <a:close/>
              </a:path>
            </a:pathLst>
          </a:custGeom>
          <a:solidFill>
            <a:srgbClr val="C00000">
              <a:alpha val="3995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49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2BCD0-CA74-1145-B956-11BBCE38F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Solving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13FD2-07BF-784A-8A02-2C8B93BD1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473481"/>
          </a:xfrm>
        </p:spPr>
        <p:txBody>
          <a:bodyPr>
            <a:normAutofit/>
          </a:bodyPr>
          <a:lstStyle/>
          <a:p>
            <a:r>
              <a:rPr lang="en-GB" dirty="0"/>
              <a:t>Even many seemingly simple equations cannot be solved analytically using algebraic methods</a:t>
            </a:r>
          </a:p>
          <a:p>
            <a:pPr lvl="1"/>
            <a:endParaRPr lang="en-GB" dirty="0"/>
          </a:p>
          <a:p>
            <a:r>
              <a:rPr lang="en-GB" dirty="0"/>
              <a:t>Example: consider finding the solution(s) of </a:t>
            </a:r>
            <a:r>
              <a:rPr lang="en-GB" dirty="0">
                <a:solidFill>
                  <a:schemeClr val="accent1"/>
                </a:solidFill>
              </a:rPr>
              <a:t>cos(</a:t>
            </a:r>
            <a:r>
              <a:rPr lang="el-GR" dirty="0">
                <a:solidFill>
                  <a:schemeClr val="accent1"/>
                </a:solidFill>
              </a:rPr>
              <a:t>θ) – θ</a:t>
            </a:r>
            <a:r>
              <a:rPr lang="el-GR" baseline="30000" dirty="0">
                <a:solidFill>
                  <a:schemeClr val="accent1"/>
                </a:solidFill>
              </a:rPr>
              <a:t>3</a:t>
            </a:r>
            <a:r>
              <a:rPr lang="el-GR" dirty="0">
                <a:solidFill>
                  <a:schemeClr val="accent1"/>
                </a:solidFill>
              </a:rPr>
              <a:t> = 0</a:t>
            </a:r>
            <a:endParaRPr lang="en-GB" dirty="0">
              <a:solidFill>
                <a:schemeClr val="accent1"/>
              </a:solidFill>
            </a:endParaRPr>
          </a:p>
          <a:p>
            <a:pPr lvl="1"/>
            <a:r>
              <a:rPr lang="en-GB" dirty="0"/>
              <a:t>Plotting the function clearly shows a solution exists</a:t>
            </a:r>
          </a:p>
          <a:p>
            <a:pPr lvl="1"/>
            <a:r>
              <a:rPr lang="en-GB" dirty="0"/>
              <a:t>But it you ask programs like MathWorks or </a:t>
            </a:r>
            <a:r>
              <a:rPr lang="en-GB" dirty="0" err="1"/>
              <a:t>SymPy</a:t>
            </a:r>
            <a:br>
              <a:rPr lang="en-GB" dirty="0"/>
            </a:br>
            <a:r>
              <a:rPr lang="en-GB" dirty="0"/>
              <a:t>to solve it, they are unable to provide an answer</a:t>
            </a:r>
            <a:br>
              <a:rPr lang="en-GB" dirty="0"/>
            </a:br>
            <a:r>
              <a:rPr lang="en-GB" dirty="0"/>
              <a:t> 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sz="2000" dirty="0"/>
          </a:p>
          <a:p>
            <a:r>
              <a:rPr lang="en-GB" dirty="0"/>
              <a:t>Rather than just throwing our hands up, we must instead solve it using numerical methods</a:t>
            </a:r>
          </a:p>
          <a:p>
            <a:pPr lvl="1"/>
            <a:r>
              <a:rPr lang="en-GB" dirty="0"/>
              <a:t>Which can be achieved by various methods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48E277-9951-4C40-9BEA-FB3D4CAEC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8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47718EA-E14D-5447-A66C-A65523DCEC5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CE3009-48DA-182C-10D6-160A3806FD6E}"/>
              </a:ext>
            </a:extLst>
          </p:cNvPr>
          <p:cNvGrpSpPr/>
          <p:nvPr/>
        </p:nvGrpSpPr>
        <p:grpSpPr>
          <a:xfrm>
            <a:off x="7342469" y="1638937"/>
            <a:ext cx="4443982" cy="4034913"/>
            <a:chOff x="7342469" y="1638937"/>
            <a:chExt cx="4443982" cy="40349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38C0AD-35A0-C34B-A23F-12EFBF7C9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2469" y="1638937"/>
              <a:ext cx="4443982" cy="403491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5510E3-AA70-6647-B680-D2DE6A57CEC4}"/>
                </a:ext>
              </a:extLst>
            </p:cNvPr>
            <p:cNvSpPr txBox="1"/>
            <p:nvPr/>
          </p:nvSpPr>
          <p:spPr>
            <a:xfrm>
              <a:off x="11055751" y="4175392"/>
              <a:ext cx="466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dirty="0">
                  <a:latin typeface="Open Sans Light" pitchFamily="2" charset="0"/>
                </a:rPr>
                <a:t>*</a:t>
              </a:r>
              <a:endParaRPr lang="en-GB" dirty="0">
                <a:latin typeface="Open Sans Light" pitchFamily="2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88E7161-1991-FC15-F1A8-22F33D5BA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392" y="3040416"/>
            <a:ext cx="4137983" cy="217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95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601A-9149-3649-A0AE-5EEB4BEB5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Solving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E517E-1817-C54F-9F21-6AE8CA08E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37" y="1040525"/>
            <a:ext cx="5778063" cy="5624680"/>
          </a:xfrm>
        </p:spPr>
        <p:txBody>
          <a:bodyPr/>
          <a:lstStyle/>
          <a:p>
            <a:r>
              <a:rPr lang="en-GB" dirty="0"/>
              <a:t>Graphical approach: a naïve method is to draw a plot and simply read off the value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lvl="1"/>
            <a:r>
              <a:rPr lang="en-GB" dirty="0"/>
              <a:t>More accurate the more points you have </a:t>
            </a:r>
            <a:br>
              <a:rPr lang="en-GB" dirty="0"/>
            </a:br>
            <a:r>
              <a:rPr lang="en-GB" dirty="0"/>
              <a:t>but still relies on eyeballing the plot </a:t>
            </a:r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D45F21-1392-AF41-BD7A-D15CDC127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040524"/>
            <a:ext cx="5820101" cy="589630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NumPy approach: store values as arrays and do equivalent manipulation programmatically</a:t>
            </a:r>
          </a:p>
          <a:p>
            <a:pPr lvl="1"/>
            <a:r>
              <a:rPr lang="en-GB" dirty="0"/>
              <a:t>Create array of angles &amp; corresponding values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Use array-at-a-time operation to see where values are less than 0 </a:t>
            </a:r>
            <a:r>
              <a:rPr lang="en-GB" dirty="0">
                <a:sym typeface="Wingdings" pitchFamily="2" charset="2"/>
              </a:rPr>
              <a:t> array of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sym typeface="Wingdings" pitchFamily="2" charset="2"/>
              </a:rPr>
              <a:t>True</a:t>
            </a:r>
            <a:r>
              <a:rPr lang="en-GB" dirty="0">
                <a:sym typeface="Wingdings" pitchFamily="2" charset="2"/>
              </a:rPr>
              <a:t>/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sym typeface="Wingdings" pitchFamily="2" charset="2"/>
              </a:rPr>
              <a:t>False</a:t>
            </a:r>
          </a:p>
          <a:p>
            <a:pPr lvl="1"/>
            <a:endParaRPr lang="en-GB" dirty="0">
              <a:sym typeface="Wingdings" pitchFamily="2" charset="2"/>
            </a:endParaRPr>
          </a:p>
          <a:p>
            <a:pPr lvl="1"/>
            <a:endParaRPr lang="en-GB" dirty="0">
              <a:sym typeface="Wingdings" pitchFamily="2" charset="2"/>
            </a:endParaRPr>
          </a:p>
          <a:p>
            <a:pPr lvl="1"/>
            <a:endParaRPr lang="en-GB" dirty="0">
              <a:sym typeface="Wingdings" pitchFamily="2" charset="2"/>
            </a:endParaRPr>
          </a:p>
          <a:p>
            <a:pPr lvl="1"/>
            <a:endParaRPr lang="en-GB" sz="2400" dirty="0">
              <a:sym typeface="Wingdings" pitchFamily="2" charset="2"/>
            </a:endParaRPr>
          </a:p>
          <a:p>
            <a:pPr lvl="1"/>
            <a:endParaRPr lang="en-GB" sz="1600" dirty="0">
              <a:sym typeface="Wingdings" pitchFamily="2" charset="2"/>
            </a:endParaRPr>
          </a:p>
          <a:p>
            <a:pPr lvl="1"/>
            <a:r>
              <a:rPr lang="en-GB" dirty="0"/>
              <a:t>Convert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True</a:t>
            </a:r>
            <a:r>
              <a:rPr lang="en-GB" dirty="0"/>
              <a:t>/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False</a:t>
            </a:r>
            <a:r>
              <a:rPr lang="en-GB" dirty="0"/>
              <a:t> to integer (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1</a:t>
            </a:r>
            <a:r>
              <a:rPr lang="en-GB" dirty="0"/>
              <a:t>/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0</a:t>
            </a:r>
            <a:r>
              <a:rPr lang="en-GB" dirty="0"/>
              <a:t>) and use </a:t>
            </a:r>
            <a:r>
              <a:rPr lang="en-GB" dirty="0">
                <a:hlinkClick r:id="rId3"/>
              </a:rPr>
              <a:t>np.argmax </a:t>
            </a:r>
            <a:r>
              <a:rPr lang="en-GB" dirty="0"/>
              <a:t>to find index of first max value</a:t>
            </a:r>
          </a:p>
          <a:p>
            <a:pPr marL="457200" lvl="1" indent="0">
              <a:buNone/>
            </a:pPr>
            <a:endParaRPr lang="en-GB" sz="4000" dirty="0"/>
          </a:p>
          <a:p>
            <a:pPr marL="457200" lvl="1" indent="0">
              <a:buNone/>
            </a:pPr>
            <a:endParaRPr lang="en-GB" sz="4800" dirty="0"/>
          </a:p>
          <a:p>
            <a:pPr lvl="1"/>
            <a:r>
              <a:rPr lang="en-GB" dirty="0"/>
              <a:t>Use index to find solution in array of angles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3A473-105C-DE44-8C16-8CF27775F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9</a:t>
            </a:fld>
            <a:endParaRPr lang="en-GB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5E0C502-5162-0446-AE4F-3DE1D01D52B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58D359-AA09-E14C-B324-129255D4D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87" y="1854008"/>
            <a:ext cx="4425389" cy="40721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B72E0F-3CF2-174E-A42C-741C9E347E1B}"/>
              </a:ext>
            </a:extLst>
          </p:cNvPr>
          <p:cNvCxnSpPr>
            <a:cxnSpLocks/>
          </p:cNvCxnSpPr>
          <p:nvPr/>
        </p:nvCxnSpPr>
        <p:spPr>
          <a:xfrm flipH="1">
            <a:off x="1476261" y="4650900"/>
            <a:ext cx="345929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C593F4-0CD5-BA4A-B51F-41F3F1E607FA}"/>
              </a:ext>
            </a:extLst>
          </p:cNvPr>
          <p:cNvCxnSpPr>
            <a:cxnSpLocks/>
          </p:cNvCxnSpPr>
          <p:nvPr/>
        </p:nvCxnSpPr>
        <p:spPr>
          <a:xfrm>
            <a:off x="4691349" y="4439798"/>
            <a:ext cx="0" cy="114391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58DE9D3-80B2-9341-BBDD-ACB8729171C7}"/>
              </a:ext>
            </a:extLst>
          </p:cNvPr>
          <p:cNvSpPr txBox="1"/>
          <p:nvPr/>
        </p:nvSpPr>
        <p:spPr>
          <a:xfrm>
            <a:off x="3954845" y="4695358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≈0.85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46BAED4-E293-8844-9578-08EC11D6C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5662" y="3245233"/>
            <a:ext cx="1687413" cy="6299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73A3913-7CB2-A14A-939A-310474F98D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0183" y="3602256"/>
            <a:ext cx="3487318" cy="914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658FF46-F403-2D4D-9F44-7ED643E07B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3079" y="5334517"/>
            <a:ext cx="3487318" cy="8774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203FA3-AAA6-1F45-B170-B1F7ED089D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4947" y="1998540"/>
            <a:ext cx="2413511" cy="5931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B298324-D2C6-C14C-AB9D-634A6AB540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39327" y="2019844"/>
            <a:ext cx="2679406" cy="61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50288"/>
      </p:ext>
    </p:extLst>
  </p:cSld>
  <p:clrMapOvr>
    <a:masterClrMapping/>
  </p:clrMapOvr>
</p:sld>
</file>

<file path=ppt/theme/theme1.xml><?xml version="1.0" encoding="utf-8"?>
<a:theme xmlns:a="http://schemas.openxmlformats.org/drawingml/2006/main" name="Liverpool">
  <a:themeElements>
    <a:clrScheme name="#CD844F">
      <a:dk1>
        <a:srgbClr val="1D2978"/>
      </a:dk1>
      <a:lt1>
        <a:srgbClr val="FEFFFF"/>
      </a:lt1>
      <a:dk2>
        <a:srgbClr val="1C2977"/>
      </a:dk2>
      <a:lt2>
        <a:srgbClr val="FEFFFF"/>
      </a:lt2>
      <a:accent1>
        <a:srgbClr val="000000"/>
      </a:accent1>
      <a:accent2>
        <a:srgbClr val="707070"/>
      </a:accent2>
      <a:accent3>
        <a:srgbClr val="B5B5B5"/>
      </a:accent3>
      <a:accent4>
        <a:srgbClr val="C99B22"/>
      </a:accent4>
      <a:accent5>
        <a:srgbClr val="5DBE5D"/>
      </a:accent5>
      <a:accent6>
        <a:srgbClr val="36BDBD"/>
      </a:accent6>
      <a:hlink>
        <a:srgbClr val="5656D7"/>
      </a:hlink>
      <a:folHlink>
        <a:srgbClr val="D351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verpool" id="{253F74D8-802C-424D-A26A-EE1138226944}" vid="{98010D8F-45CC-4143-8078-60834F0A2D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Liverpool</Template>
  <TotalTime>69949</TotalTime>
  <Words>3683</Words>
  <Application>Microsoft Macintosh PowerPoint</Application>
  <PresentationFormat>Widescreen</PresentationFormat>
  <Paragraphs>331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Courier New</vt:lpstr>
      <vt:lpstr>Open Sans Light</vt:lpstr>
      <vt:lpstr>Arial</vt:lpstr>
      <vt:lpstr>Wingdings</vt:lpstr>
      <vt:lpstr>Liverpool</vt:lpstr>
      <vt:lpstr>Introduction to Computational Physics (PHYS105)</vt:lpstr>
      <vt:lpstr>Lecture 7: Recap</vt:lpstr>
      <vt:lpstr>Lecture 7: Formative problem solutions</vt:lpstr>
      <vt:lpstr>Lecture 7: Formative problem solutions (2)</vt:lpstr>
      <vt:lpstr>Physics calculations</vt:lpstr>
      <vt:lpstr>Differentiation</vt:lpstr>
      <vt:lpstr>Integration</vt:lpstr>
      <vt:lpstr>Solving equations</vt:lpstr>
      <vt:lpstr>Solving equations</vt:lpstr>
      <vt:lpstr>Solving equations (2)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Computational Physics (PHYS105)</dc:title>
  <dc:creator>Gwilliam, Carl</dc:creator>
  <cp:lastModifiedBy>Gwilliam, Carl</cp:lastModifiedBy>
  <cp:revision>1150</cp:revision>
  <cp:lastPrinted>2025-11-15T18:09:52Z</cp:lastPrinted>
  <dcterms:created xsi:type="dcterms:W3CDTF">2021-08-06T12:08:06Z</dcterms:created>
  <dcterms:modified xsi:type="dcterms:W3CDTF">2025-11-18T08:30:26Z</dcterms:modified>
</cp:coreProperties>
</file>