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1" r:id="rId1"/>
  </p:sldMasterIdLst>
  <p:notesMasterIdLst>
    <p:notesMasterId r:id="rId13"/>
  </p:notesMasterIdLst>
  <p:sldIdLst>
    <p:sldId id="260" r:id="rId2"/>
    <p:sldId id="306" r:id="rId3"/>
    <p:sldId id="307" r:id="rId4"/>
    <p:sldId id="313" r:id="rId5"/>
    <p:sldId id="314" r:id="rId6"/>
    <p:sldId id="322" r:id="rId7"/>
    <p:sldId id="325" r:id="rId8"/>
    <p:sldId id="319" r:id="rId9"/>
    <p:sldId id="323" r:id="rId10"/>
    <p:sldId id="324" r:id="rId11"/>
    <p:sldId id="326" r:id="rId12"/>
  </p:sldIdLst>
  <p:sldSz cx="12192000" cy="6858000"/>
  <p:notesSz cx="6858000" cy="9144000"/>
  <p:embeddedFontLst>
    <p:embeddedFont>
      <p:font typeface="Open Sans Light" pitchFamily="2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william, Carl" initials="GC" lastIdx="1" clrIdx="0">
    <p:extLst>
      <p:ext uri="{19B8F6BF-5375-455C-9EA6-DF929625EA0E}">
        <p15:presenceInfo xmlns:p15="http://schemas.microsoft.com/office/powerpoint/2012/main" userId="S::gwilliam@liverpool.ac.uk::3ebd9875-e400-418e-8c37-190df0add8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  <a:srgbClr val="046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86"/>
    <p:restoredTop sz="72214"/>
  </p:normalViewPr>
  <p:slideViewPr>
    <p:cSldViewPr snapToGrid="0" snapToObjects="1">
      <p:cViewPr varScale="1">
        <p:scale>
          <a:sx n="82" d="100"/>
          <a:sy n="82" d="100"/>
        </p:scale>
        <p:origin x="1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4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5E87F2A4-FFB4-5647-B07A-1AD7F0F160EB}" type="datetimeFigureOut">
              <a:rPr lang="en-GB" smtClean="0"/>
              <a:pPr/>
              <a:t>18/11/2025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CB743E82-51D4-4F4E-9D5A-25B1F93D6F0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219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595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14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43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32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246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861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77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36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65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38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55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1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234-D0ED-E64F-8088-EFE091CFC0DF}" type="datetime1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95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40524"/>
            <a:ext cx="5820101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558-6CF5-C040-AAD4-C6015759DC3B}" type="datetime1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60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40254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877" y="1040524"/>
            <a:ext cx="7546424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3485-3EFF-EC4B-BE82-D647F2618833}" type="datetime1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5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7514897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10" y="1040524"/>
            <a:ext cx="4056990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433-3724-A24A-BE09-207471A5D4AF}" type="datetime1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49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101291"/>
            <a:ext cx="5755839" cy="50679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738" y="1744717"/>
            <a:ext cx="5755838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8" y="1123124"/>
            <a:ext cx="5820101" cy="48495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44717"/>
            <a:ext cx="5820101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BEC3-FB8F-F446-8C88-140982148D5D}" type="datetime1">
              <a:rPr lang="en-GB" smtClean="0"/>
              <a:t>18/11/2025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56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BCC4-4FAD-3242-9CEA-81A956AE1E4C}" type="datetime1">
              <a:rPr lang="en-GB" smtClean="0"/>
              <a:t>18/11/2025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58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F167-CB41-DF42-BD7E-63061741D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3B666-B2CB-D042-AC16-FBAFF1702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934FF-B33D-684A-8C55-B6CD0ABC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93EB-DEBC-0348-8424-F481AC895D33}" type="datetime1">
              <a:rPr lang="en-GB" smtClean="0"/>
              <a:t>18/11/2025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A17F9-38E8-2A46-A043-33578545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9363D-4E16-C94D-B686-C783B099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62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04546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008993"/>
            <a:ext cx="11750565" cy="516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737" y="6482469"/>
            <a:ext cx="1187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33C493EB-DEBC-0348-8424-F481AC895D33}" type="datetime1">
              <a:rPr lang="en-GB" smtClean="0"/>
              <a:pPr/>
              <a:t>18/11/2025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5228" y="6482470"/>
            <a:ext cx="9354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2702" y="6482475"/>
            <a:ext cx="609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577" y="591176"/>
            <a:ext cx="11918724" cy="2391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Click to edit Master subtitle style</a:t>
            </a:r>
            <a:endParaRPr lang="en-GB" b="0" i="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0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4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/>
        <a:buChar char="•"/>
        <a:defRPr sz="2000" b="0" i="0" kern="1200">
          <a:solidFill>
            <a:schemeClr val="tx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800" b="0" i="0" kern="1200">
          <a:solidFill>
            <a:schemeClr val="accent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600" b="0" i="0" kern="1200">
          <a:solidFill>
            <a:schemeClr val="accent3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ipy.org/doc/scipy/reference/generated/scipy.optimize.fsolve.html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mathworks.com/help/symbolic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s://www.sympy.org/en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numpy.org/doc/stable/reference/generated/numpy.argmax.html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54E4-C358-784F-8069-76393BF9B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Computational Physics (PHYS105)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D0614-3A4F-1C46-AF4A-848AB2F2A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325" y="2559631"/>
            <a:ext cx="9144000" cy="423425"/>
          </a:xfrm>
        </p:spPr>
        <p:txBody>
          <a:bodyPr/>
          <a:lstStyle/>
          <a:p>
            <a:r>
              <a:rPr lang="en-GB" dirty="0"/>
              <a:t>Lecture 8: Numeric Calculations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C1045-50D8-AD48-8209-2942314607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5863" y="3773635"/>
            <a:ext cx="5002924" cy="1053545"/>
          </a:xfrm>
        </p:spPr>
        <p:txBody>
          <a:bodyPr>
            <a:normAutofit/>
          </a:bodyPr>
          <a:lstStyle/>
          <a:p>
            <a:r>
              <a:rPr lang="en-GB" dirty="0"/>
              <a:t>Carl Gwilliam</a:t>
            </a:r>
          </a:p>
          <a:p>
            <a:r>
              <a:rPr lang="en-GB" dirty="0"/>
              <a:t>(</a:t>
            </a:r>
            <a:r>
              <a:rPr lang="en-GB" dirty="0" err="1"/>
              <a:t>C.Gwilliam@liverpool.ac.uk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248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601A-9149-3649-A0AE-5EEB4BEB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equations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E517E-1817-C54F-9F21-6AE8CA08E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6" y="1040525"/>
            <a:ext cx="11645463" cy="710590"/>
          </a:xfrm>
        </p:spPr>
        <p:txBody>
          <a:bodyPr/>
          <a:lstStyle/>
          <a:p>
            <a:r>
              <a:rPr lang="en-GB" dirty="0"/>
              <a:t>Iterative approach: start from initial guess &amp; step left/right if function value less/greater than 0</a:t>
            </a:r>
          </a:p>
          <a:p>
            <a:pPr lvl="1"/>
            <a:r>
              <a:rPr lang="en-GB" dirty="0"/>
              <a:t>Revaluate function and keep stepping left/right till value is 0 within a certain tolerance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A43E8D-8331-D047-B6B4-41557EFE4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7351" y="5271304"/>
            <a:ext cx="5779848" cy="59080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 fact, </a:t>
            </a:r>
            <a:r>
              <a:rPr lang="en-GB" dirty="0" err="1"/>
              <a:t>scipy.optimize</a:t>
            </a:r>
            <a:r>
              <a:rPr lang="en-GB" dirty="0"/>
              <a:t> has a sophisticated iterative root-finding function called </a:t>
            </a:r>
            <a:r>
              <a:rPr lang="en-GB" dirty="0">
                <a:hlinkClick r:id="rId3"/>
              </a:rPr>
              <a:t>fsolve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3A473-105C-DE44-8C16-8CF27775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10</a:t>
            </a:fld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0E40976-4EF2-3F44-878D-DEAF73D4312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B8171-F7DD-3047-8FCB-C72BF13596CA}"/>
              </a:ext>
            </a:extLst>
          </p:cNvPr>
          <p:cNvGrpSpPr/>
          <p:nvPr/>
        </p:nvGrpSpPr>
        <p:grpSpPr>
          <a:xfrm>
            <a:off x="6915137" y="1827598"/>
            <a:ext cx="3657346" cy="3365373"/>
            <a:chOff x="6891387" y="1897483"/>
            <a:chExt cx="3657346" cy="33653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44A3B5-728A-D44B-9503-D5D7E718F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1387" y="1897483"/>
              <a:ext cx="3657346" cy="3365373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CD2A9A1-00CF-9A4A-AE03-250B4EBE7F4E}"/>
                </a:ext>
              </a:extLst>
            </p:cNvPr>
            <p:cNvCxnSpPr>
              <a:cxnSpLocks/>
            </p:cNvCxnSpPr>
            <p:nvPr/>
          </p:nvCxnSpPr>
          <p:spPr>
            <a:xfrm>
              <a:off x="9643995" y="3303159"/>
              <a:ext cx="109065" cy="212289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AA731C-CBAB-CB47-90C3-5B0C969C2671}"/>
                </a:ext>
              </a:extLst>
            </p:cNvPr>
            <p:cNvCxnSpPr>
              <a:cxnSpLocks/>
            </p:cNvCxnSpPr>
            <p:nvPr/>
          </p:nvCxnSpPr>
          <p:spPr>
            <a:xfrm>
              <a:off x="9753060" y="3530551"/>
              <a:ext cx="122671" cy="219475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53FB698-EB19-4A4A-97DD-0F793EFCCFA0}"/>
                </a:ext>
              </a:extLst>
            </p:cNvPr>
            <p:cNvCxnSpPr>
              <a:cxnSpLocks/>
            </p:cNvCxnSpPr>
            <p:nvPr/>
          </p:nvCxnSpPr>
          <p:spPr>
            <a:xfrm>
              <a:off x="9875731" y="3771481"/>
              <a:ext cx="122671" cy="219475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A7292-46C6-B44B-BB21-1B1EABF7893D}"/>
                </a:ext>
              </a:extLst>
            </p:cNvPr>
            <p:cNvCxnSpPr>
              <a:cxnSpLocks/>
            </p:cNvCxnSpPr>
            <p:nvPr/>
          </p:nvCxnSpPr>
          <p:spPr>
            <a:xfrm>
              <a:off x="9998402" y="4012411"/>
              <a:ext cx="68315" cy="213034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C8DD4A-8502-C44B-806E-7BAAFD7DD30F}"/>
                </a:ext>
              </a:extLst>
            </p:cNvPr>
            <p:cNvSpPr txBox="1"/>
            <p:nvPr/>
          </p:nvSpPr>
          <p:spPr>
            <a:xfrm>
              <a:off x="9454689" y="306066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B050"/>
                  </a:solidFill>
                  <a:latin typeface="Open Sans Light" pitchFamily="2" charset="0"/>
                </a:rPr>
                <a:t>*</a:t>
              </a:r>
              <a:endParaRPr lang="en-GB" dirty="0">
                <a:solidFill>
                  <a:srgbClr val="00B050"/>
                </a:solidFill>
                <a:latin typeface="Open Sans Light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C90625-8584-EC42-905F-42674ED06B71}"/>
                </a:ext>
              </a:extLst>
            </p:cNvPr>
            <p:cNvSpPr txBox="1"/>
            <p:nvPr/>
          </p:nvSpPr>
          <p:spPr>
            <a:xfrm>
              <a:off x="9691410" y="3028315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B050"/>
                  </a:solidFill>
                  <a:latin typeface="Open Sans Light" pitchFamily="2" charset="0"/>
                </a:rPr>
                <a:t>guess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E2366E-35DD-F943-A8A4-992E5B03943F}"/>
                </a:ext>
              </a:extLst>
            </p:cNvPr>
            <p:cNvSpPr txBox="1"/>
            <p:nvPr/>
          </p:nvSpPr>
          <p:spPr>
            <a:xfrm>
              <a:off x="9937066" y="4035232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C00000"/>
                  </a:solidFill>
                  <a:latin typeface="Open Sans Light" pitchFamily="2" charset="0"/>
                </a:rPr>
                <a:t>*</a:t>
              </a:r>
              <a:endParaRPr lang="en-GB" dirty="0">
                <a:solidFill>
                  <a:srgbClr val="C00000"/>
                </a:solidFill>
                <a:latin typeface="Open Sans Light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F01363-4C19-9349-B3B5-DDF90F402975}"/>
                </a:ext>
              </a:extLst>
            </p:cNvPr>
            <p:cNvSpPr txBox="1"/>
            <p:nvPr/>
          </p:nvSpPr>
          <p:spPr>
            <a:xfrm>
              <a:off x="9031323" y="4001238"/>
              <a:ext cx="1053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  <a:latin typeface="Open Sans Light" pitchFamily="2" charset="0"/>
                </a:rPr>
                <a:t>solution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9F47087-FB05-B14B-A25C-201A60B3B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9073" y="6042221"/>
            <a:ext cx="1064195" cy="4702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424B6C-CAFF-A044-9B9D-F4E330A64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8819" y="5939922"/>
            <a:ext cx="3149836" cy="8324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C5E22B-283E-904D-AE1E-00CA890C2A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100" y="1892596"/>
            <a:ext cx="5037303" cy="46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8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A70A-5D76-F6C8-DB48-7784CF90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81B62-0701-4596-EEDE-F2349A2EE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week we have started to look at how to tackle problems that cannot be calculated analytically</a:t>
            </a:r>
          </a:p>
          <a:p>
            <a:pPr lvl="1"/>
            <a:r>
              <a:rPr lang="en-US" dirty="0"/>
              <a:t>In particular: integration, differentiation and solving equations</a:t>
            </a:r>
          </a:p>
          <a:p>
            <a:pPr lvl="1"/>
            <a:endParaRPr lang="en-US" dirty="0"/>
          </a:p>
          <a:p>
            <a:r>
              <a:rPr lang="en-US" dirty="0"/>
              <a:t>In doing so we introduced the concept of numerical methods</a:t>
            </a:r>
          </a:p>
          <a:p>
            <a:pPr lvl="1"/>
            <a:r>
              <a:rPr lang="en-US" dirty="0"/>
              <a:t>Which are nothing more than a variety of approximations </a:t>
            </a:r>
          </a:p>
          <a:p>
            <a:pPr lvl="1"/>
            <a:r>
              <a:rPr lang="en-US" dirty="0"/>
              <a:t>Such as discretization, iteration and graphical approaches </a:t>
            </a:r>
          </a:p>
          <a:p>
            <a:pPr lvl="1"/>
            <a:endParaRPr lang="en-US" dirty="0"/>
          </a:p>
          <a:p>
            <a:r>
              <a:rPr lang="en-US" dirty="0"/>
              <a:t>The notebook will give you chance to try out these methods</a:t>
            </a:r>
          </a:p>
          <a:p>
            <a:pPr lvl="1"/>
            <a:r>
              <a:rPr lang="en-US" dirty="0"/>
              <a:t>While continuing to further practice your python coding</a:t>
            </a:r>
          </a:p>
          <a:p>
            <a:pPr lvl="1"/>
            <a:endParaRPr lang="en-US" dirty="0"/>
          </a:p>
          <a:p>
            <a:r>
              <a:rPr lang="en-US" dirty="0"/>
              <a:t>Next week, we will see how to solve differential equations numerically</a:t>
            </a:r>
          </a:p>
          <a:p>
            <a:pPr lvl="1"/>
            <a:r>
              <a:rPr lang="en-US" dirty="0"/>
              <a:t>And apply this to a real-world example, namely projectile motion taking into account  air resistance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23D64-FC73-DA0C-F428-156D76B9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11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50EED5B-1FE6-DD91-49AF-1DB4A65193E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026" name="Picture 2" descr="Working With Linear Systems in Python With scipy.linalg – Real Python">
            <a:extLst>
              <a:ext uri="{FF2B5EF4-FFF2-40B4-BE49-F238E27FC236}">
                <a16:creationId xmlns:a16="http://schemas.microsoft.com/office/drawing/2014/main" id="{F1E6201E-1A08-C04F-D3A4-478382B54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885" y="2077072"/>
            <a:ext cx="3463636" cy="19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81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31D4F2-5DA5-114D-AC16-AC688A01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7: Recap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8D6A9B-595F-C94B-9B65-F00EEA8FF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435256" cy="5838608"/>
          </a:xfrm>
        </p:spPr>
        <p:txBody>
          <a:bodyPr/>
          <a:lstStyle/>
          <a:p>
            <a:r>
              <a:rPr lang="en-GB" dirty="0"/>
              <a:t>Last week we looked at the various types of python errors we can get</a:t>
            </a:r>
          </a:p>
          <a:p>
            <a:pPr lvl="1"/>
            <a:r>
              <a:rPr lang="en-GB" dirty="0"/>
              <a:t>Code that is syntactically incorrect and therefore won’t parse at all </a:t>
            </a:r>
          </a:p>
          <a:p>
            <a:pPr lvl="1"/>
            <a:r>
              <a:rPr lang="en-GB" dirty="0"/>
              <a:t>Programs that start but give a run-time error and don’t complete</a:t>
            </a:r>
          </a:p>
          <a:p>
            <a:pPr lvl="1"/>
            <a:r>
              <a:rPr lang="en-GB" dirty="0"/>
              <a:t>Programs that run but produce incorrect results </a:t>
            </a:r>
          </a:p>
          <a:p>
            <a:pPr lvl="1"/>
            <a:endParaRPr lang="en-GB" dirty="0"/>
          </a:p>
          <a:p>
            <a:pPr lvl="1"/>
            <a:endParaRPr lang="en-GB" sz="1200" dirty="0"/>
          </a:p>
          <a:p>
            <a:r>
              <a:rPr lang="en-GB" dirty="0"/>
              <a:t>We saw how to understand and debug python error messages: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9DF8F-8A7A-994D-A97C-87B606E8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2</a:t>
            </a:fld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F056234-7001-7749-A320-6F7D8CA828E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3C7C20-7357-D343-929E-0337FF00B977}"/>
              </a:ext>
            </a:extLst>
          </p:cNvPr>
          <p:cNvSpPr txBox="1"/>
          <p:nvPr/>
        </p:nvSpPr>
        <p:spPr>
          <a:xfrm>
            <a:off x="383052" y="6355079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The error type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980601-1D92-0F41-81E9-0AED9FD6BACD}"/>
              </a:ext>
            </a:extLst>
          </p:cNvPr>
          <p:cNvSpPr txBox="1"/>
          <p:nvPr/>
        </p:nvSpPr>
        <p:spPr>
          <a:xfrm>
            <a:off x="2055555" y="6376462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Open Sans Light" pitchFamily="2" charset="0"/>
              </a:rPr>
              <a:t>The error message itself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43A248-C78D-6145-A926-48433FB6AB9E}"/>
              </a:ext>
            </a:extLst>
          </p:cNvPr>
          <p:cNvGrpSpPr/>
          <p:nvPr/>
        </p:nvGrpSpPr>
        <p:grpSpPr>
          <a:xfrm>
            <a:off x="978373" y="3398077"/>
            <a:ext cx="6817143" cy="2924847"/>
            <a:chOff x="1914544" y="3459654"/>
            <a:chExt cx="6817143" cy="292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5F646C6-3CA8-D948-B36F-A0D2323497CB}"/>
                </a:ext>
              </a:extLst>
            </p:cNvPr>
            <p:cNvGrpSpPr/>
            <p:nvPr/>
          </p:nvGrpSpPr>
          <p:grpSpPr>
            <a:xfrm>
              <a:off x="1914544" y="3459654"/>
              <a:ext cx="6817143" cy="2924847"/>
              <a:chOff x="1914544" y="3459654"/>
              <a:chExt cx="6817143" cy="292484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42E5D39-36D0-384C-BCDE-BF8285CF6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4544" y="3459654"/>
                <a:ext cx="6817143" cy="2924847"/>
              </a:xfrm>
              <a:prstGeom prst="rect">
                <a:avLst/>
              </a:prstGeom>
            </p:spPr>
          </p:pic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0487D6C-E589-EB4D-99FB-1D753A7CA7CA}"/>
                  </a:ext>
                </a:extLst>
              </p:cNvPr>
              <p:cNvSpPr/>
              <p:nvPr/>
            </p:nvSpPr>
            <p:spPr>
              <a:xfrm>
                <a:off x="1969529" y="6121146"/>
                <a:ext cx="881973" cy="250814"/>
              </a:xfrm>
              <a:prstGeom prst="round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Open Sans Light" pitchFamily="2" charset="0"/>
                </a:endParaRPr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0FB528A-D9CE-3549-9EF4-5FA959CF3769}"/>
                  </a:ext>
                </a:extLst>
              </p:cNvPr>
              <p:cNvSpPr/>
              <p:nvPr/>
            </p:nvSpPr>
            <p:spPr>
              <a:xfrm>
                <a:off x="2991726" y="6132032"/>
                <a:ext cx="2527332" cy="246477"/>
              </a:xfrm>
              <a:prstGeom prst="round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Open Sans Light" pitchFamily="2" charset="0"/>
                </a:endParaRPr>
              </a:p>
            </p:txBody>
          </p:sp>
        </p:grp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A4A1184-104C-744A-83C6-F1909D0C234A}"/>
                </a:ext>
              </a:extLst>
            </p:cNvPr>
            <p:cNvSpPr/>
            <p:nvPr/>
          </p:nvSpPr>
          <p:spPr>
            <a:xfrm>
              <a:off x="1977604" y="3491809"/>
              <a:ext cx="6754083" cy="2592064"/>
            </a:xfrm>
            <a:prstGeom prst="roundRect">
              <a:avLst>
                <a:gd name="adj" fmla="val 7880"/>
              </a:avLst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C000"/>
                </a:solidFill>
                <a:latin typeface="Open Sans Light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7AF6C9-D580-294E-9C22-23FFCA97215A}"/>
                </a:ext>
              </a:extLst>
            </p:cNvPr>
            <p:cNvSpPr txBox="1"/>
            <p:nvPr/>
          </p:nvSpPr>
          <p:spPr>
            <a:xfrm>
              <a:off x="5959365" y="3820198"/>
              <a:ext cx="27033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5"/>
                  </a:solidFill>
                  <a:latin typeface="Open Sans Light" pitchFamily="2" charset="0"/>
                </a:rPr>
                <a:t>Traceback: how the code got to the error point, with lines run indicated by ---&gt;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2164F4-23CD-B047-9CE6-C8A08730C5CF}"/>
              </a:ext>
            </a:extLst>
          </p:cNvPr>
          <p:cNvGrpSpPr/>
          <p:nvPr/>
        </p:nvGrpSpPr>
        <p:grpSpPr>
          <a:xfrm>
            <a:off x="7935740" y="3449756"/>
            <a:ext cx="536028" cy="2868093"/>
            <a:chOff x="10289627" y="3080546"/>
            <a:chExt cx="536028" cy="2868093"/>
          </a:xfrm>
        </p:grpSpPr>
        <p:sp>
          <p:nvSpPr>
            <p:cNvPr id="18" name="Up Arrow 17">
              <a:extLst>
                <a:ext uri="{FF2B5EF4-FFF2-40B4-BE49-F238E27FC236}">
                  <a16:creationId xmlns:a16="http://schemas.microsoft.com/office/drawing/2014/main" id="{BC71BCAA-77AA-B545-9286-761964EC2C49}"/>
                </a:ext>
              </a:extLst>
            </p:cNvPr>
            <p:cNvSpPr/>
            <p:nvPr/>
          </p:nvSpPr>
          <p:spPr>
            <a:xfrm>
              <a:off x="10289627" y="3101521"/>
              <a:ext cx="536028" cy="2796093"/>
            </a:xfrm>
            <a:prstGeom prst="upArrow">
              <a:avLst/>
            </a:prstGeom>
            <a:solidFill>
              <a:schemeClr val="accent5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FB76FA-8944-8B47-BE41-55CCC8B76A02}"/>
                </a:ext>
              </a:extLst>
            </p:cNvPr>
            <p:cNvSpPr txBox="1"/>
            <p:nvPr/>
          </p:nvSpPr>
          <p:spPr>
            <a:xfrm rot="16200000">
              <a:off x="9118339" y="4329927"/>
              <a:ext cx="2868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Open Sans Light" pitchFamily="2" charset="0"/>
                </a:rPr>
                <a:t>Read from bottom to top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A96CEB7-3D6C-FC42-9797-DEEE19A5B10E}"/>
              </a:ext>
            </a:extLst>
          </p:cNvPr>
          <p:cNvSpPr txBox="1"/>
          <p:nvPr/>
        </p:nvSpPr>
        <p:spPr>
          <a:xfrm rot="20361110">
            <a:off x="9022545" y="157397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ImportError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D4974B-A63F-C347-B6EE-26E8822BA25A}"/>
              </a:ext>
            </a:extLst>
          </p:cNvPr>
          <p:cNvSpPr txBox="1"/>
          <p:nvPr/>
        </p:nvSpPr>
        <p:spPr>
          <a:xfrm rot="724451">
            <a:off x="9127586" y="1109812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ModuleNotFoundError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DEEB27-3A0D-624B-837F-B1E86755B937}"/>
              </a:ext>
            </a:extLst>
          </p:cNvPr>
          <p:cNvSpPr txBox="1"/>
          <p:nvPr/>
        </p:nvSpPr>
        <p:spPr>
          <a:xfrm>
            <a:off x="9691909" y="2204739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SyntaxError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EB0A57-3D23-C34C-A578-798D8E25FB0F}"/>
              </a:ext>
            </a:extLst>
          </p:cNvPr>
          <p:cNvSpPr txBox="1"/>
          <p:nvPr/>
        </p:nvSpPr>
        <p:spPr>
          <a:xfrm rot="20248584">
            <a:off x="10579085" y="290517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TypeError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3D6904-0D6F-AC43-A01F-0C219AC2C6C2}"/>
              </a:ext>
            </a:extLst>
          </p:cNvPr>
          <p:cNvSpPr txBox="1"/>
          <p:nvPr/>
        </p:nvSpPr>
        <p:spPr>
          <a:xfrm rot="1252995">
            <a:off x="9132114" y="2883950"/>
            <a:ext cx="14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NameError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CFAFAC-6C65-AB49-A351-AE87380BE07E}"/>
              </a:ext>
            </a:extLst>
          </p:cNvPr>
          <p:cNvSpPr txBox="1"/>
          <p:nvPr/>
        </p:nvSpPr>
        <p:spPr>
          <a:xfrm rot="20236282">
            <a:off x="9027226" y="4200741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IndexError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0B6667-01D5-6747-A883-2C74108C4F2D}"/>
              </a:ext>
            </a:extLst>
          </p:cNvPr>
          <p:cNvSpPr txBox="1"/>
          <p:nvPr/>
        </p:nvSpPr>
        <p:spPr>
          <a:xfrm rot="1252995">
            <a:off x="10738936" y="421356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KeyError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38E064-0663-F245-913A-A9FEBFEF3CF2}"/>
              </a:ext>
            </a:extLst>
          </p:cNvPr>
          <p:cNvSpPr txBox="1"/>
          <p:nvPr/>
        </p:nvSpPr>
        <p:spPr>
          <a:xfrm>
            <a:off x="9594761" y="489544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AttributeError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BC0426-C0D1-124E-8506-9A2CDEBFD794}"/>
              </a:ext>
            </a:extLst>
          </p:cNvPr>
          <p:cNvSpPr txBox="1"/>
          <p:nvPr/>
        </p:nvSpPr>
        <p:spPr>
          <a:xfrm>
            <a:off x="9877375" y="3556813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ValueError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82483-F6E4-D34E-B462-502EAEAEA530}"/>
              </a:ext>
            </a:extLst>
          </p:cNvPr>
          <p:cNvSpPr txBox="1"/>
          <p:nvPr/>
        </p:nvSpPr>
        <p:spPr>
          <a:xfrm rot="735761">
            <a:off x="9696553" y="5555998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ZeroDivisionError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7D6ECB-7282-5844-AB6F-D4A5747E1B5C}"/>
              </a:ext>
            </a:extLst>
          </p:cNvPr>
          <p:cNvSpPr txBox="1"/>
          <p:nvPr/>
        </p:nvSpPr>
        <p:spPr>
          <a:xfrm rot="20308047">
            <a:off x="8898827" y="616269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IndentationError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4B97B9-DC44-ED1D-81EA-9BDDEAF8743E}"/>
              </a:ext>
            </a:extLst>
          </p:cNvPr>
          <p:cNvGrpSpPr/>
          <p:nvPr/>
        </p:nvGrpSpPr>
        <p:grpSpPr>
          <a:xfrm>
            <a:off x="7968166" y="658323"/>
            <a:ext cx="420657" cy="2399004"/>
            <a:chOff x="7968166" y="658323"/>
            <a:chExt cx="420657" cy="2399004"/>
          </a:xfrm>
        </p:grpSpPr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6AE3E804-71D1-05E6-26ED-00E55B3195D9}"/>
                </a:ext>
              </a:extLst>
            </p:cNvPr>
            <p:cNvSpPr/>
            <p:nvPr/>
          </p:nvSpPr>
          <p:spPr>
            <a:xfrm>
              <a:off x="7968166" y="1417601"/>
              <a:ext cx="420657" cy="971804"/>
            </a:xfrm>
            <a:prstGeom prst="downArrow">
              <a:avLst/>
            </a:prstGeom>
            <a:solidFill>
              <a:schemeClr val="accent5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26481CD-7E3D-6F4B-4C90-DD63DAD1E35C}"/>
                </a:ext>
              </a:extLst>
            </p:cNvPr>
            <p:cNvSpPr txBox="1"/>
            <p:nvPr/>
          </p:nvSpPr>
          <p:spPr>
            <a:xfrm rot="16200000">
              <a:off x="6982798" y="1673159"/>
              <a:ext cx="2399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  <a:latin typeface="Open Sans Light" pitchFamily="2" charset="0"/>
                </a:rPr>
                <a:t>Harder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48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356C-77C0-5C4F-BB5D-512BBBB9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7: Formative problem solutions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D7AF080-5B80-F54B-8EEB-6C9584061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413390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Exercise 1: Naming and comments</a:t>
            </a:r>
          </a:p>
          <a:p>
            <a:pPr lvl="1"/>
            <a:r>
              <a:rPr lang="en-GB" dirty="0"/>
              <a:t>Was not clear what the code does </a:t>
            </a:r>
            <a:r>
              <a:rPr lang="en-GB" dirty="0">
                <a:sym typeface="Wingdings" pitchFamily="2" charset="2"/>
              </a:rPr>
              <a:t> look from inside out, printing each step if needed</a:t>
            </a:r>
            <a:endParaRPr lang="en-GB" dirty="0"/>
          </a:p>
          <a:p>
            <a:pPr lvl="2"/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linspace</a:t>
            </a:r>
            <a:r>
              <a:rPr lang="en-GB" dirty="0"/>
              <a:t> creates array of numbers 1-10</a:t>
            </a:r>
          </a:p>
          <a:p>
            <a:pPr lvl="2"/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cumprod</a:t>
            </a:r>
            <a:r>
              <a:rPr lang="en-GB" dirty="0"/>
              <a:t> takes the cumulative product </a:t>
            </a:r>
          </a:p>
          <a:p>
            <a:pPr lvl="2"/>
            <a:r>
              <a:rPr lang="en-GB" dirty="0"/>
              <a:t>We then take the last item of product array</a:t>
            </a:r>
          </a:p>
          <a:p>
            <a:pPr lvl="2"/>
            <a:r>
              <a:rPr lang="en-GB" dirty="0"/>
              <a:t>Hence, factorial of number!</a:t>
            </a:r>
          </a:p>
          <a:p>
            <a:pPr lvl="1"/>
            <a:r>
              <a:rPr lang="en-GB" dirty="0"/>
              <a:t>Simply changing the name would help clarify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Comment(s) would help further</a:t>
            </a:r>
          </a:p>
          <a:p>
            <a:pPr lvl="2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394A1-8808-6144-BF06-737A83BD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3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E9E8FF8-1AA0-AF48-AA36-051C3A30566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6D9712-F482-D54C-8F08-8C9E48E6D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65" y="4906158"/>
            <a:ext cx="5373686" cy="1227208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8DE6CF2-6934-104B-991A-DB245A041514}"/>
              </a:ext>
            </a:extLst>
          </p:cNvPr>
          <p:cNvSpPr txBox="1">
            <a:spLocks/>
          </p:cNvSpPr>
          <p:nvPr/>
        </p:nvSpPr>
        <p:spPr>
          <a:xfrm>
            <a:off x="6310258" y="1043354"/>
            <a:ext cx="5778063" cy="1103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Exercise 2: Debugging </a:t>
            </a:r>
            <a:r>
              <a:rPr lang="en-GB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ModuleNotFoundError</a:t>
            </a:r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Simple typo in module name: </a:t>
            </a:r>
            <a:r>
              <a:rPr lang="en-GB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pyploy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 </a:t>
            </a:r>
            <a:r>
              <a:rPr lang="en-GB" dirty="0" err="1"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pyplot</a:t>
            </a:r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  <a:sym typeface="Wingdings" pitchFamily="2" charset="2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2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5192C8-96B6-E840-8CB8-E68AA8BCA1A4}"/>
              </a:ext>
            </a:extLst>
          </p:cNvPr>
          <p:cNvSpPr txBox="1">
            <a:spLocks/>
          </p:cNvSpPr>
          <p:nvPr/>
        </p:nvSpPr>
        <p:spPr>
          <a:xfrm>
            <a:off x="6310257" y="4077755"/>
            <a:ext cx="5778063" cy="719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Exercise 3: Debugging </a:t>
            </a:r>
            <a:r>
              <a:rPr lang="en-GB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NameError</a:t>
            </a:r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Typo in line accessing index 1: L 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 l</a:t>
            </a:r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2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2A53C81-CAAF-B342-9A6A-BF2F39DBE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571" y="2323376"/>
            <a:ext cx="3395277" cy="16158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E4BBA1-F61A-F24D-AAB7-ABE2F3B90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0263" y="5493027"/>
            <a:ext cx="2294881" cy="967450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94B46C4-D590-0646-B0C3-7E0F7EEC8EC0}"/>
              </a:ext>
            </a:extLst>
          </p:cNvPr>
          <p:cNvSpPr/>
          <p:nvPr/>
        </p:nvSpPr>
        <p:spPr>
          <a:xfrm>
            <a:off x="9115673" y="2398935"/>
            <a:ext cx="527125" cy="23666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EBF9BB6-6752-4A42-8B65-12F5D7BC6D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9410" y="4831115"/>
            <a:ext cx="2339878" cy="1057444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DEB849F-7BE2-C043-AAC4-01223D2EE220}"/>
              </a:ext>
            </a:extLst>
          </p:cNvPr>
          <p:cNvCxnSpPr>
            <a:cxnSpLocks/>
          </p:cNvCxnSpPr>
          <p:nvPr/>
        </p:nvCxnSpPr>
        <p:spPr>
          <a:xfrm>
            <a:off x="6766560" y="6116715"/>
            <a:ext cx="2513703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AD7FD87-983A-3645-AC4B-DE709F87DE0E}"/>
              </a:ext>
            </a:extLst>
          </p:cNvPr>
          <p:cNvCxnSpPr>
            <a:cxnSpLocks/>
          </p:cNvCxnSpPr>
          <p:nvPr/>
        </p:nvCxnSpPr>
        <p:spPr>
          <a:xfrm flipV="1">
            <a:off x="6779111" y="5460753"/>
            <a:ext cx="0" cy="666720"/>
          </a:xfrm>
          <a:prstGeom prst="straightConnector1">
            <a:avLst/>
          </a:prstGeom>
          <a:ln w="1905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252BB6-75DC-C848-B6CA-66D90670387A}"/>
              </a:ext>
            </a:extLst>
          </p:cNvPr>
          <p:cNvCxnSpPr>
            <a:cxnSpLocks/>
          </p:cNvCxnSpPr>
          <p:nvPr/>
        </p:nvCxnSpPr>
        <p:spPr>
          <a:xfrm>
            <a:off x="6766560" y="5460753"/>
            <a:ext cx="146640" cy="0"/>
          </a:xfrm>
          <a:prstGeom prst="straightConnector1">
            <a:avLst/>
          </a:prstGeom>
          <a:ln w="1905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550FEA49-97B3-8447-A011-763E2DEF56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6599" y="1854113"/>
            <a:ext cx="3307327" cy="3374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46775B9-7274-404D-8FD9-5463AEB344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2138" y="4913822"/>
            <a:ext cx="2305665" cy="3718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4C4B435-FB05-554B-8BAA-8B2F18B9AD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865" y="3281106"/>
            <a:ext cx="5373686" cy="105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0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19DF59C-6A28-9846-A3C8-504CF1BB8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156" y="3862910"/>
            <a:ext cx="8201844" cy="2802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79356C-77C0-5C4F-BB5D-512BBBB9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7: Formative problem solutions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6DDA-5E4D-E941-A644-BB1D2BA59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67177" cy="2148990"/>
          </a:xfrm>
        </p:spPr>
        <p:txBody>
          <a:bodyPr/>
          <a:lstStyle/>
          <a:p>
            <a:r>
              <a:rPr lang="en-GB" dirty="0"/>
              <a:t>Exercise 4: Explaining </a:t>
            </a:r>
            <a:r>
              <a:rPr lang="en-GB" dirty="0" err="1"/>
              <a:t>SyntaxError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We have used round brackets rather than square brackets to access the list element</a:t>
            </a:r>
          </a:p>
          <a:p>
            <a:pPr lvl="1"/>
            <a:r>
              <a:rPr lang="en-GB" dirty="0"/>
              <a:t>Python sees round brackets as us trying to call a function, hence complains as we can’t give a function a value using assignment (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=</a:t>
            </a:r>
            <a:r>
              <a:rPr lang="en-GB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394A1-8808-6144-BF06-737A83BD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4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E9E8FF8-1AA0-AF48-AA36-051C3A30566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F6F5C-091F-8949-B7E1-0EF131BC8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472" y="2710674"/>
            <a:ext cx="1896595" cy="539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038F80-7B89-DF48-9DB9-83609A7A5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200" y="2710083"/>
            <a:ext cx="1952378" cy="520634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54AC5F67-1E51-4D42-AB76-442711F078D8}"/>
              </a:ext>
            </a:extLst>
          </p:cNvPr>
          <p:cNvSpPr/>
          <p:nvPr/>
        </p:nvSpPr>
        <p:spPr>
          <a:xfrm>
            <a:off x="7681995" y="2703583"/>
            <a:ext cx="159010" cy="566057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D6B3CA-ABEE-E841-A10A-D734B2B8ED2D}"/>
              </a:ext>
            </a:extLst>
          </p:cNvPr>
          <p:cNvSpPr txBox="1">
            <a:spLocks/>
          </p:cNvSpPr>
          <p:nvPr/>
        </p:nvSpPr>
        <p:spPr>
          <a:xfrm>
            <a:off x="241736" y="3993677"/>
            <a:ext cx="3694181" cy="238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Exercise 6: Code runs but produces the wrong result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We have got the quadratic equation formula wrong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Should be -4ac not -3ac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Always check the results!</a:t>
            </a:r>
          </a:p>
          <a:p>
            <a:pPr lvl="2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E.g. with known cases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1773B05-0F3F-D54A-BB76-1F08644B108E}"/>
              </a:ext>
            </a:extLst>
          </p:cNvPr>
          <p:cNvSpPr txBox="1">
            <a:spLocks/>
          </p:cNvSpPr>
          <p:nvPr/>
        </p:nvSpPr>
        <p:spPr>
          <a:xfrm>
            <a:off x="6109138" y="1040524"/>
            <a:ext cx="5679633" cy="214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Exercise 5: Debugging </a:t>
            </a:r>
            <a:r>
              <a:rPr lang="en-GB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IndexError</a:t>
            </a:r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We are trying to use a float as an index but index must be an integer (or slice etc)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71E91-0621-0F4D-B84C-AD3232C2F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941" y="2906703"/>
            <a:ext cx="4454768" cy="3217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F6CE26-6AD5-934A-8277-128823D46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8599" y="2072043"/>
            <a:ext cx="5420172" cy="4295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7B9CB8-9E5B-0A44-9E10-10951A6774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1711" y="2691489"/>
            <a:ext cx="1933784" cy="539228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91064E96-AA96-414B-9625-775F3C271738}"/>
              </a:ext>
            </a:extLst>
          </p:cNvPr>
          <p:cNvSpPr/>
          <p:nvPr/>
        </p:nvSpPr>
        <p:spPr>
          <a:xfrm>
            <a:off x="9921982" y="2683845"/>
            <a:ext cx="159010" cy="566057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9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C608D1-CB8C-7547-923C-2FCA9A23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Physics calculations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D14283-A7E4-8A4D-9F80-32C03A70C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5609521"/>
          </a:xfrm>
        </p:spPr>
        <p:txBody>
          <a:bodyPr>
            <a:normAutofit/>
          </a:bodyPr>
          <a:lstStyle/>
          <a:p>
            <a:r>
              <a:rPr lang="en-GB" dirty="0"/>
              <a:t>Solving physics problems requires calculations that often involve evaluating equations</a:t>
            </a:r>
          </a:p>
          <a:p>
            <a:pPr lvl="1"/>
            <a:r>
              <a:rPr lang="en-GB" dirty="0"/>
              <a:t>Finding the roots</a:t>
            </a:r>
          </a:p>
          <a:p>
            <a:pPr lvl="1"/>
            <a:r>
              <a:rPr lang="en-GB" dirty="0"/>
              <a:t>Solving sets of equations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To solve these problems computationally we need to be able to deal with them in python</a:t>
            </a:r>
          </a:p>
          <a:p>
            <a:endParaRPr lang="en-GB" dirty="0"/>
          </a:p>
          <a:p>
            <a:r>
              <a:rPr lang="en-GB" dirty="0"/>
              <a:t>For some equations we are lucky enough to know the analytic form of the solution</a:t>
            </a:r>
          </a:p>
          <a:p>
            <a:pPr lvl="1"/>
            <a:r>
              <a:rPr lang="en-GB" dirty="0"/>
              <a:t>Even in this case, solving by hand quickly becomes time consuming</a:t>
            </a:r>
          </a:p>
          <a:p>
            <a:pPr lvl="1"/>
            <a:r>
              <a:rPr lang="en-GB" dirty="0"/>
              <a:t>Several dedicated programs have been developed to automate algebraic calculations</a:t>
            </a:r>
          </a:p>
          <a:p>
            <a:pPr lvl="2"/>
            <a:r>
              <a:rPr lang="en-GB" dirty="0"/>
              <a:t>E.g. </a:t>
            </a:r>
            <a:r>
              <a:rPr lang="en-GB" dirty="0">
                <a:hlinkClick r:id="rId3"/>
              </a:rPr>
              <a:t>MathWorks</a:t>
            </a:r>
            <a:r>
              <a:rPr lang="en-GB" dirty="0"/>
              <a:t> and even a python module </a:t>
            </a:r>
            <a:r>
              <a:rPr lang="en-GB" dirty="0">
                <a:hlinkClick r:id="rId4"/>
              </a:rPr>
              <a:t>SymPy</a:t>
            </a:r>
            <a:r>
              <a:rPr lang="en-GB" dirty="0"/>
              <a:t>, although we will not cover this in our course</a:t>
            </a:r>
          </a:p>
          <a:p>
            <a:pPr lvl="2"/>
            <a:endParaRPr lang="en-GB" dirty="0"/>
          </a:p>
          <a:p>
            <a:r>
              <a:rPr lang="en-GB" dirty="0"/>
              <a:t>For most equations this is not the case, so we need to solve them using numeric techniques</a:t>
            </a:r>
          </a:p>
          <a:p>
            <a:pPr lvl="1"/>
            <a:r>
              <a:rPr lang="en-GB" dirty="0"/>
              <a:t>Employing various approximate methods, such as graphical, discretisation, iteration, etc </a:t>
            </a:r>
          </a:p>
          <a:p>
            <a:pPr lvl="1"/>
            <a:endParaRPr lang="en-GB" dirty="0"/>
          </a:p>
          <a:p>
            <a:r>
              <a:rPr lang="en-GB" dirty="0"/>
              <a:t>We will look at such methods over the next few weeks</a:t>
            </a:r>
          </a:p>
          <a:p>
            <a:pPr lvl="1"/>
            <a:r>
              <a:rPr lang="en-GB" dirty="0"/>
              <a:t>Building up our python skills and solving real-world problems 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ABA99F-B73B-074E-A2D8-4414BBE8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5</a:t>
            </a:fld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9A5EEF5-3FA3-E243-97BB-D4240CC3DF3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7C47844-97A9-DC4A-B23C-E0F453F9D3C4}"/>
              </a:ext>
            </a:extLst>
          </p:cNvPr>
          <p:cNvSpPr txBox="1">
            <a:spLocks/>
          </p:cNvSpPr>
          <p:nvPr/>
        </p:nvSpPr>
        <p:spPr>
          <a:xfrm>
            <a:off x="4321628" y="1342697"/>
            <a:ext cx="4187245" cy="703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Integrating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Differentiating 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E5013C03-426E-634E-B75A-DAF83600E12F}"/>
              </a:ext>
            </a:extLst>
          </p:cNvPr>
          <p:cNvSpPr txBox="1">
            <a:spLocks/>
          </p:cNvSpPr>
          <p:nvPr/>
        </p:nvSpPr>
        <p:spPr>
          <a:xfrm>
            <a:off x="7195457" y="1368973"/>
            <a:ext cx="4187245" cy="703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Etc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061EB7-74D8-B640-B140-CA1800DFC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1949" y="3301593"/>
            <a:ext cx="1101690" cy="11016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4F04FD-21E3-3D43-949A-4E5FEE3C8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8681" y="5859357"/>
            <a:ext cx="1587805" cy="5509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420E09-28A4-1442-88D9-75C0D6C9A1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9494" y="5736853"/>
            <a:ext cx="1768889" cy="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8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8D3E1E-65C6-4ACC-DB2E-40CD4384CC5E}"/>
              </a:ext>
            </a:extLst>
          </p:cNvPr>
          <p:cNvGrpSpPr/>
          <p:nvPr/>
        </p:nvGrpSpPr>
        <p:grpSpPr>
          <a:xfrm>
            <a:off x="6759438" y="1988985"/>
            <a:ext cx="5123092" cy="4737254"/>
            <a:chOff x="6759438" y="1799805"/>
            <a:chExt cx="5123092" cy="473725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142DBE5-1B2B-904F-A334-1664BE1C8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9438" y="1799805"/>
              <a:ext cx="5123092" cy="473725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84C9061-A36A-A94F-9D40-A655F6795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87302" y="5451898"/>
              <a:ext cx="1370383" cy="55224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A6301B-04E6-E342-97D7-56572E0D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B2420-7DDA-C943-8A47-26C3DE433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722313"/>
          </a:xfrm>
        </p:spPr>
        <p:txBody>
          <a:bodyPr>
            <a:normAutofit/>
          </a:bodyPr>
          <a:lstStyle/>
          <a:p>
            <a:r>
              <a:rPr lang="en-GB" dirty="0"/>
              <a:t>Numerical methods may sound daunting but they are not really anything special</a:t>
            </a:r>
          </a:p>
          <a:p>
            <a:pPr lvl="1"/>
            <a:r>
              <a:rPr lang="en-GB" dirty="0"/>
              <a:t>You have almost certainty come across them before, just not called them this</a:t>
            </a:r>
          </a:p>
          <a:p>
            <a:pPr lvl="1"/>
            <a:endParaRPr lang="en-GB" dirty="0"/>
          </a:p>
          <a:p>
            <a:r>
              <a:rPr lang="en-GB" dirty="0"/>
              <a:t>Differentiation is simply the change in y over the </a:t>
            </a:r>
            <a:br>
              <a:rPr lang="en-GB" dirty="0"/>
            </a:br>
            <a:r>
              <a:rPr lang="en-GB" dirty="0"/>
              <a:t>change in x as the size of the x-step tends to 0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sz="2400" dirty="0"/>
          </a:p>
          <a:p>
            <a:r>
              <a:rPr lang="en-GB" dirty="0"/>
              <a:t>Can calculate a differential numerically using this</a:t>
            </a:r>
          </a:p>
          <a:p>
            <a:pPr lvl="1"/>
            <a:r>
              <a:rPr lang="en-GB" dirty="0"/>
              <a:t>Example: differentiation of cos</a:t>
            </a:r>
            <a:r>
              <a:rPr lang="el-GR" dirty="0"/>
              <a:t>θ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2400" dirty="0"/>
          </a:p>
          <a:p>
            <a:pPr lvl="1"/>
            <a:r>
              <a:rPr lang="en-GB" dirty="0"/>
              <a:t>Gets closer to the correct value the smaller d</a:t>
            </a:r>
            <a:r>
              <a:rPr lang="el-GR" dirty="0"/>
              <a:t>θ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F6B8B-E6A1-944A-82F8-757DE440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BB9CB2-DCDA-934A-A12F-438FF34CCA7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2FD936-2DFB-0347-883E-D4196B389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934" y="2767706"/>
            <a:ext cx="3130713" cy="7350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78D29B-F74C-F442-94D4-41D4CB688A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442" y="5456100"/>
            <a:ext cx="5150558" cy="11156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C0DC55-EB32-F64C-B29E-3986F109C5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036" y="4425263"/>
            <a:ext cx="5011103" cy="57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3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AD5B-DC6A-C42E-A729-B9E65062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B35EC-533F-C761-17AE-83CDD5CB3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2206483"/>
          </a:xfrm>
        </p:spPr>
        <p:txBody>
          <a:bodyPr/>
          <a:lstStyle/>
          <a:p>
            <a:r>
              <a:rPr lang="en-US" dirty="0"/>
              <a:t>We know that physically, integration is simply calculating the area under the given function </a:t>
            </a:r>
          </a:p>
          <a:p>
            <a:pPr lvl="1"/>
            <a:r>
              <a:rPr lang="en-US" dirty="0"/>
              <a:t>Between a given set of bounds in the discrete case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Can be calculated numerically by simply splitting</a:t>
            </a:r>
            <a:br>
              <a:rPr lang="en-US" dirty="0"/>
            </a:br>
            <a:r>
              <a:rPr lang="en-US" dirty="0"/>
              <a:t>into a series of small slices &amp; summing their areas</a:t>
            </a:r>
          </a:p>
          <a:p>
            <a:pPr lvl="1"/>
            <a:r>
              <a:rPr lang="en-US" dirty="0"/>
              <a:t>Each slice can be approximated by a trapezium</a:t>
            </a:r>
            <a:br>
              <a:rPr lang="en-US" dirty="0"/>
            </a:br>
            <a:r>
              <a:rPr lang="en-US" dirty="0"/>
              <a:t>whose area is given by  0.5 (y</a:t>
            </a:r>
            <a:r>
              <a:rPr lang="en-US" baseline="-25000" dirty="0"/>
              <a:t>i+1</a:t>
            </a:r>
            <a:r>
              <a:rPr lang="en-US" dirty="0"/>
              <a:t> +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)  (x</a:t>
            </a:r>
            <a:r>
              <a:rPr lang="en-US" baseline="-25000" dirty="0"/>
              <a:t>i+1</a:t>
            </a:r>
            <a:r>
              <a:rPr lang="en-US" dirty="0"/>
              <a:t> – x</a:t>
            </a:r>
            <a:r>
              <a:rPr lang="en-US" baseline="-25000" dirty="0"/>
              <a:t>i</a:t>
            </a:r>
            <a:r>
              <a:rPr lang="en-US" dirty="0"/>
              <a:t>)</a:t>
            </a:r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7FF3D-342E-6C63-1CFA-C7B6A009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7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DDA123-C486-E48C-C70C-509E8D17FB5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5C5AF7-053E-50F6-3F49-FD6E8A5CC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796" y="1462000"/>
            <a:ext cx="4685705" cy="4249548"/>
          </a:xfrm>
          <a:prstGeom prst="rect">
            <a:avLst/>
          </a:prstGeom>
        </p:spPr>
      </p:pic>
      <p:pic>
        <p:nvPicPr>
          <p:cNvPr id="7" name="Picture 6" descr="A graph with lines and a red line&#10;&#10;Description automatically generated">
            <a:extLst>
              <a:ext uri="{FF2B5EF4-FFF2-40B4-BE49-F238E27FC236}">
                <a16:creationId xmlns:a16="http://schemas.microsoft.com/office/drawing/2014/main" id="{36FCFE38-9BEF-A4EB-1DD5-57342217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51" y="3215477"/>
            <a:ext cx="4891075" cy="352661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4C599C1-9479-ACF9-D933-5CBCE62BA02F}"/>
              </a:ext>
            </a:extLst>
          </p:cNvPr>
          <p:cNvSpPr txBox="1">
            <a:spLocks/>
          </p:cNvSpPr>
          <p:nvPr/>
        </p:nvSpPr>
        <p:spPr>
          <a:xfrm>
            <a:off x="7001796" y="5798242"/>
            <a:ext cx="4685705" cy="1049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E.g</a:t>
            </a:r>
            <a:r>
              <a:rPr lang="en-US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: integral of cos</a:t>
            </a:r>
            <a:r>
              <a:rPr lang="el-GR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θ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from </a:t>
            </a:r>
            <a:r>
              <a:rPr lang="el-GR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–π/2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to</a:t>
            </a:r>
            <a:r>
              <a:rPr lang="el-GR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π/2</a:t>
            </a:r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The smaller the slices the more accurate the answer (see notebook)</a:t>
            </a:r>
            <a:endParaRPr lang="en-US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60F75A5-4188-339E-8F95-904DE01EBFEE}"/>
              </a:ext>
            </a:extLst>
          </p:cNvPr>
          <p:cNvSpPr/>
          <p:nvPr/>
        </p:nvSpPr>
        <p:spPr>
          <a:xfrm>
            <a:off x="2609850" y="4397375"/>
            <a:ext cx="873125" cy="2162175"/>
          </a:xfrm>
          <a:custGeom>
            <a:avLst/>
            <a:gdLst>
              <a:gd name="connsiteX0" fmla="*/ 0 w 873125"/>
              <a:gd name="connsiteY0" fmla="*/ 606425 h 2162175"/>
              <a:gd name="connsiteX1" fmla="*/ 873125 w 873125"/>
              <a:gd name="connsiteY1" fmla="*/ 0 h 2162175"/>
              <a:gd name="connsiteX2" fmla="*/ 873125 w 873125"/>
              <a:gd name="connsiteY2" fmla="*/ 2162175 h 2162175"/>
              <a:gd name="connsiteX3" fmla="*/ 0 w 873125"/>
              <a:gd name="connsiteY3" fmla="*/ 2155825 h 2162175"/>
              <a:gd name="connsiteX4" fmla="*/ 0 w 873125"/>
              <a:gd name="connsiteY4" fmla="*/ 60642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125" h="2162175">
                <a:moveTo>
                  <a:pt x="0" y="606425"/>
                </a:moveTo>
                <a:lnTo>
                  <a:pt x="873125" y="0"/>
                </a:lnTo>
                <a:lnTo>
                  <a:pt x="873125" y="2162175"/>
                </a:lnTo>
                <a:lnTo>
                  <a:pt x="0" y="2155825"/>
                </a:lnTo>
                <a:lnTo>
                  <a:pt x="0" y="606425"/>
                </a:lnTo>
                <a:close/>
              </a:path>
            </a:pathLst>
          </a:custGeom>
          <a:solidFill>
            <a:srgbClr val="C00000">
              <a:alpha val="3995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BCD0-CA74-1145-B956-11BBCE38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13FD2-07BF-784A-8A02-2C8B93BD1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473481"/>
          </a:xfrm>
        </p:spPr>
        <p:txBody>
          <a:bodyPr>
            <a:normAutofit/>
          </a:bodyPr>
          <a:lstStyle/>
          <a:p>
            <a:r>
              <a:rPr lang="en-GB" dirty="0"/>
              <a:t>Even many seemingly simple equations cannot be solved analytically using algebraic methods</a:t>
            </a:r>
          </a:p>
          <a:p>
            <a:pPr lvl="1"/>
            <a:endParaRPr lang="en-GB" dirty="0"/>
          </a:p>
          <a:p>
            <a:r>
              <a:rPr lang="en-GB" dirty="0"/>
              <a:t>Example: consider finding the solution(s) of </a:t>
            </a:r>
            <a:r>
              <a:rPr lang="en-GB" dirty="0">
                <a:solidFill>
                  <a:schemeClr val="accent1"/>
                </a:solidFill>
              </a:rPr>
              <a:t>cos(</a:t>
            </a:r>
            <a:r>
              <a:rPr lang="el-GR" dirty="0">
                <a:solidFill>
                  <a:schemeClr val="accent1"/>
                </a:solidFill>
              </a:rPr>
              <a:t>θ) – θ</a:t>
            </a:r>
            <a:r>
              <a:rPr lang="el-GR" baseline="30000" dirty="0">
                <a:solidFill>
                  <a:schemeClr val="accent1"/>
                </a:solidFill>
              </a:rPr>
              <a:t>3</a:t>
            </a:r>
            <a:r>
              <a:rPr lang="el-GR" dirty="0">
                <a:solidFill>
                  <a:schemeClr val="accent1"/>
                </a:solidFill>
              </a:rPr>
              <a:t> = 0</a:t>
            </a:r>
            <a:endParaRPr lang="en-GB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Plotting the function clearly shows a solution exists</a:t>
            </a:r>
          </a:p>
          <a:p>
            <a:pPr lvl="1"/>
            <a:r>
              <a:rPr lang="en-GB" dirty="0"/>
              <a:t>But it you ask programs like MathWorks or </a:t>
            </a:r>
            <a:r>
              <a:rPr lang="en-GB" dirty="0" err="1"/>
              <a:t>SymPy</a:t>
            </a:r>
            <a:br>
              <a:rPr lang="en-GB" dirty="0"/>
            </a:br>
            <a:r>
              <a:rPr lang="en-GB" dirty="0"/>
              <a:t>to solve it, they are unable to provide an answer</a:t>
            </a:r>
            <a:br>
              <a:rPr lang="en-GB" dirty="0"/>
            </a:br>
            <a:r>
              <a:rPr lang="en-GB" dirty="0"/>
              <a:t> 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sz="2000" dirty="0"/>
          </a:p>
          <a:p>
            <a:r>
              <a:rPr lang="en-GB" dirty="0"/>
              <a:t>Rather than just throwing our hands up, we must instead solve it using numerical methods</a:t>
            </a:r>
          </a:p>
          <a:p>
            <a:pPr lvl="1"/>
            <a:r>
              <a:rPr lang="en-GB" dirty="0"/>
              <a:t>Which can be achieved by various methods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8E277-9951-4C40-9BEA-FB3D4CAE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8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47718EA-E14D-5447-A66C-A65523DCEC5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CE3009-48DA-182C-10D6-160A3806FD6E}"/>
              </a:ext>
            </a:extLst>
          </p:cNvPr>
          <p:cNvGrpSpPr/>
          <p:nvPr/>
        </p:nvGrpSpPr>
        <p:grpSpPr>
          <a:xfrm>
            <a:off x="7342469" y="1638937"/>
            <a:ext cx="4443982" cy="4034913"/>
            <a:chOff x="7342469" y="1638937"/>
            <a:chExt cx="4443982" cy="40349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38C0AD-35A0-C34B-A23F-12EFBF7C9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2469" y="1638937"/>
              <a:ext cx="4443982" cy="403491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5510E3-AA70-6647-B680-D2DE6A57CEC4}"/>
                </a:ext>
              </a:extLst>
            </p:cNvPr>
            <p:cNvSpPr txBox="1"/>
            <p:nvPr/>
          </p:nvSpPr>
          <p:spPr>
            <a:xfrm>
              <a:off x="11055751" y="4175392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latin typeface="Open Sans Light" pitchFamily="2" charset="0"/>
                </a:rPr>
                <a:t>*</a:t>
              </a:r>
              <a:endParaRPr lang="en-GB" dirty="0">
                <a:latin typeface="Open Sans Light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88E7161-1991-FC15-F1A8-22F33D5BA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392" y="3040416"/>
            <a:ext cx="4137983" cy="217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9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601A-9149-3649-A0AE-5EEB4BEB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E517E-1817-C54F-9F21-6AE8CA08E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5"/>
            <a:ext cx="5778063" cy="5624680"/>
          </a:xfrm>
        </p:spPr>
        <p:txBody>
          <a:bodyPr/>
          <a:lstStyle/>
          <a:p>
            <a:r>
              <a:rPr lang="en-GB" dirty="0"/>
              <a:t>Graphical approach: a naïve method is to draw a plot and simply read off the value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r>
              <a:rPr lang="en-GB" dirty="0"/>
              <a:t>More accurate the more points you have </a:t>
            </a:r>
            <a:br>
              <a:rPr lang="en-GB" dirty="0"/>
            </a:br>
            <a:r>
              <a:rPr lang="en-GB" dirty="0"/>
              <a:t>but still relies on eyeballing the plot 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45F21-1392-AF41-BD7A-D15CDC127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40524"/>
            <a:ext cx="5820101" cy="589630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NumPy approach: store values as arrays and do equivalent manipulation programmatically</a:t>
            </a:r>
          </a:p>
          <a:p>
            <a:pPr lvl="1"/>
            <a:r>
              <a:rPr lang="en-GB" dirty="0"/>
              <a:t>Create array of angles &amp; corresponding values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Use array-at-a-time operation to see where values are less than 0 </a:t>
            </a:r>
            <a:r>
              <a:rPr lang="en-GB" dirty="0">
                <a:sym typeface="Wingdings" pitchFamily="2" charset="2"/>
              </a:rPr>
              <a:t> array of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sym typeface="Wingdings" pitchFamily="2" charset="2"/>
              </a:rPr>
              <a:t>True</a:t>
            </a:r>
            <a:r>
              <a:rPr lang="en-GB" dirty="0">
                <a:sym typeface="Wingdings" pitchFamily="2" charset="2"/>
              </a:rPr>
              <a:t>/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sym typeface="Wingdings" pitchFamily="2" charset="2"/>
              </a:rPr>
              <a:t>False</a:t>
            </a: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sz="2400" dirty="0">
              <a:sym typeface="Wingdings" pitchFamily="2" charset="2"/>
            </a:endParaRPr>
          </a:p>
          <a:p>
            <a:pPr lvl="1"/>
            <a:endParaRPr lang="en-GB" sz="1600" dirty="0">
              <a:sym typeface="Wingdings" pitchFamily="2" charset="2"/>
            </a:endParaRPr>
          </a:p>
          <a:p>
            <a:pPr lvl="1"/>
            <a:r>
              <a:rPr lang="en-GB" dirty="0"/>
              <a:t>Convert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True</a:t>
            </a:r>
            <a:r>
              <a:rPr lang="en-GB" dirty="0"/>
              <a:t>/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False</a:t>
            </a:r>
            <a:r>
              <a:rPr lang="en-GB" dirty="0"/>
              <a:t> to integer (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1</a:t>
            </a:r>
            <a:r>
              <a:rPr lang="en-GB" dirty="0"/>
              <a:t>/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0</a:t>
            </a:r>
            <a:r>
              <a:rPr lang="en-GB" dirty="0"/>
              <a:t>) and use </a:t>
            </a:r>
            <a:r>
              <a:rPr lang="en-GB" dirty="0">
                <a:hlinkClick r:id="rId3"/>
              </a:rPr>
              <a:t>np.argmax </a:t>
            </a:r>
            <a:r>
              <a:rPr lang="en-GB" dirty="0"/>
              <a:t>to find index of first max value</a:t>
            </a:r>
          </a:p>
          <a:p>
            <a:pPr marL="457200" lvl="1" indent="0">
              <a:buNone/>
            </a:pPr>
            <a:endParaRPr lang="en-GB" sz="4000" dirty="0"/>
          </a:p>
          <a:p>
            <a:pPr marL="457200" lvl="1" indent="0">
              <a:buNone/>
            </a:pPr>
            <a:endParaRPr lang="en-GB" sz="4800" dirty="0"/>
          </a:p>
          <a:p>
            <a:pPr lvl="1"/>
            <a:r>
              <a:rPr lang="en-GB" dirty="0"/>
              <a:t>Use index to find solution in array of angles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3A473-105C-DE44-8C16-8CF27775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9</a:t>
            </a:fld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5E0C502-5162-0446-AE4F-3DE1D01D52B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58D359-AA09-E14C-B324-129255D4D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87" y="1854008"/>
            <a:ext cx="4425389" cy="40721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B72E0F-3CF2-174E-A42C-741C9E347E1B}"/>
              </a:ext>
            </a:extLst>
          </p:cNvPr>
          <p:cNvCxnSpPr>
            <a:cxnSpLocks/>
          </p:cNvCxnSpPr>
          <p:nvPr/>
        </p:nvCxnSpPr>
        <p:spPr>
          <a:xfrm flipH="1">
            <a:off x="1476261" y="4650900"/>
            <a:ext cx="345929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C593F4-0CD5-BA4A-B51F-41F3F1E607FA}"/>
              </a:ext>
            </a:extLst>
          </p:cNvPr>
          <p:cNvCxnSpPr>
            <a:cxnSpLocks/>
          </p:cNvCxnSpPr>
          <p:nvPr/>
        </p:nvCxnSpPr>
        <p:spPr>
          <a:xfrm>
            <a:off x="4691349" y="4439798"/>
            <a:ext cx="0" cy="114391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58DE9D3-80B2-9341-BBDD-ACB8729171C7}"/>
              </a:ext>
            </a:extLst>
          </p:cNvPr>
          <p:cNvSpPr txBox="1"/>
          <p:nvPr/>
        </p:nvSpPr>
        <p:spPr>
          <a:xfrm>
            <a:off x="3954845" y="469535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≈0.85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6BAED4-E293-8844-9578-08EC11D6C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5662" y="3245233"/>
            <a:ext cx="1687413" cy="6299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3A3913-7CB2-A14A-939A-310474F98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0183" y="3602256"/>
            <a:ext cx="3487318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58FF46-F403-2D4D-9F44-7ED643E07B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3079" y="5334517"/>
            <a:ext cx="3487318" cy="8774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203FA3-AAA6-1F45-B170-B1F7ED089D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947" y="1998540"/>
            <a:ext cx="2413511" cy="5931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298324-D2C6-C14C-AB9D-634A6AB540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9327" y="2019844"/>
            <a:ext cx="2679406" cy="61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50288"/>
      </p:ext>
    </p:extLst>
  </p:cSld>
  <p:clrMapOvr>
    <a:masterClrMapping/>
  </p:clrMapOvr>
</p:sld>
</file>

<file path=ppt/theme/theme1.xml><?xml version="1.0" encoding="utf-8"?>
<a:theme xmlns:a="http://schemas.openxmlformats.org/drawingml/2006/main" name="Liverpool">
  <a:themeElements>
    <a:clrScheme name="#CD844F">
      <a:dk1>
        <a:srgbClr val="1D2978"/>
      </a:dk1>
      <a:lt1>
        <a:srgbClr val="FEFFFF"/>
      </a:lt1>
      <a:dk2>
        <a:srgbClr val="1C2977"/>
      </a:dk2>
      <a:lt2>
        <a:srgbClr val="FEFFFF"/>
      </a:lt2>
      <a:accent1>
        <a:srgbClr val="000000"/>
      </a:accent1>
      <a:accent2>
        <a:srgbClr val="707070"/>
      </a:accent2>
      <a:accent3>
        <a:srgbClr val="B5B5B5"/>
      </a:accent3>
      <a:accent4>
        <a:srgbClr val="C99B22"/>
      </a:accent4>
      <a:accent5>
        <a:srgbClr val="5DBE5D"/>
      </a:accent5>
      <a:accent6>
        <a:srgbClr val="36BDBD"/>
      </a:accent6>
      <a:hlink>
        <a:srgbClr val="5656D7"/>
      </a:hlink>
      <a:folHlink>
        <a:srgbClr val="D351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verpool" id="{253F74D8-802C-424D-A26A-EE1138226944}" vid="{98010D8F-45CC-4143-8078-60834F0A2D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Liverpool</Template>
  <TotalTime>66252</TotalTime>
  <Words>1033</Words>
  <Application>Microsoft Macintosh PowerPoint</Application>
  <PresentationFormat>Widescreen</PresentationFormat>
  <Paragraphs>200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Courier New</vt:lpstr>
      <vt:lpstr>Open Sans Light</vt:lpstr>
      <vt:lpstr>Arial</vt:lpstr>
      <vt:lpstr>Wingdings</vt:lpstr>
      <vt:lpstr>Liverpool</vt:lpstr>
      <vt:lpstr>Introduction to Computational Physics (PHYS105)</vt:lpstr>
      <vt:lpstr>Lecture 7: Recap</vt:lpstr>
      <vt:lpstr>Lecture 7: Formative problem solutions</vt:lpstr>
      <vt:lpstr>Lecture 7: Formative problem solutions (2)</vt:lpstr>
      <vt:lpstr>Physics calculations</vt:lpstr>
      <vt:lpstr>Differentiation</vt:lpstr>
      <vt:lpstr>Integration</vt:lpstr>
      <vt:lpstr>Solving equations</vt:lpstr>
      <vt:lpstr>Solving equations</vt:lpstr>
      <vt:lpstr>Solving equations (2)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Computational Physics (PHYS105)</dc:title>
  <dc:creator>Gwilliam, Carl</dc:creator>
  <cp:lastModifiedBy>Gwilliam, Carl</cp:lastModifiedBy>
  <cp:revision>1140</cp:revision>
  <cp:lastPrinted>2024-11-18T07:32:11Z</cp:lastPrinted>
  <dcterms:created xsi:type="dcterms:W3CDTF">2021-08-06T12:08:06Z</dcterms:created>
  <dcterms:modified xsi:type="dcterms:W3CDTF">2025-11-18T08:03:16Z</dcterms:modified>
</cp:coreProperties>
</file>