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1" r:id="rId1"/>
  </p:sldMasterIdLst>
  <p:notesMasterIdLst>
    <p:notesMasterId r:id="rId18"/>
  </p:notesMasterIdLst>
  <p:sldIdLst>
    <p:sldId id="299" r:id="rId2"/>
    <p:sldId id="260" r:id="rId3"/>
    <p:sldId id="306" r:id="rId4"/>
    <p:sldId id="307" r:id="rId5"/>
    <p:sldId id="308" r:id="rId6"/>
    <p:sldId id="313" r:id="rId7"/>
    <p:sldId id="314" r:id="rId8"/>
    <p:sldId id="323" r:id="rId9"/>
    <p:sldId id="311" r:id="rId10"/>
    <p:sldId id="316" r:id="rId11"/>
    <p:sldId id="317" r:id="rId12"/>
    <p:sldId id="319" r:id="rId13"/>
    <p:sldId id="320" r:id="rId14"/>
    <p:sldId id="321" r:id="rId15"/>
    <p:sldId id="322" r:id="rId16"/>
    <p:sldId id="312" r:id="rId17"/>
  </p:sldIdLst>
  <p:sldSz cx="12192000" cy="6858000"/>
  <p:notesSz cx="6858000" cy="9144000"/>
  <p:embeddedFontLst>
    <p:embeddedFont>
      <p:font typeface="Open Sans" pitchFamily="2" charset="0"/>
      <p:regular r:id="rId19"/>
      <p:bold r:id="rId20"/>
      <p:italic r:id="rId21"/>
      <p:boldItalic r:id="rId22"/>
    </p:embeddedFont>
    <p:embeddedFont>
      <p:font typeface="Open Sans Light" pitchFamily="2" charset="0"/>
      <p:regular r:id="rId23"/>
      <p: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6B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45"/>
    <p:restoredTop sz="64672"/>
  </p:normalViewPr>
  <p:slideViewPr>
    <p:cSldViewPr snapToGrid="0" snapToObjects="1">
      <p:cViewPr varScale="1">
        <p:scale>
          <a:sx n="96" d="100"/>
          <a:sy n="96" d="100"/>
        </p:scale>
        <p:origin x="331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8" d="100"/>
          <a:sy n="88" d="100"/>
        </p:scale>
        <p:origin x="3456" y="11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Open Sans Light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Open Sans Light" pitchFamily="2" charset="0"/>
              </a:defRPr>
            </a:lvl1pPr>
          </a:lstStyle>
          <a:p>
            <a:fld id="{5E87F2A4-FFB4-5647-B07A-1AD7F0F160EB}" type="datetimeFigureOut">
              <a:rPr lang="en-GB" smtClean="0"/>
              <a:pPr/>
              <a:t>07/11/2025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Open Sans Light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Open Sans Light" pitchFamily="2" charset="0"/>
              </a:defRPr>
            </a:lvl1pPr>
          </a:lstStyle>
          <a:p>
            <a:fld id="{CB743E82-51D4-4F4E-9D5A-25B1F93D6F0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376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Open Sans Light" pitchFamily="2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Open Sans Light" pitchFamily="2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Open Sans Light" pitchFamily="2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Open Sans Light" pitchFamily="2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Open Sans Light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b="1" dirty="0"/>
              <a:t>RECORD + Attendance code!!</a:t>
            </a:r>
            <a:endParaRPr lang="en-GB" sz="1600" b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b="0" dirty="0"/>
              <a:t>Morning everyone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sz="1600" b="1" dirty="0"/>
              <a:t>Please remember to register your attendance!!</a:t>
            </a:r>
            <a:endParaRPr lang="en-GB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Before starting, I am going to distribute the mid-module questionnaire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743E82-51D4-4F4E-9D5A-25B1F93D6F0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77042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/>
              <a:t>… we would get a scary-looking python error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/>
              <a:t>But, while it may look scary at first glance, the error message is our friend and tells us how to identify the error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sz="1600" dirty="0"/>
              <a:t>We just need to </a:t>
            </a:r>
            <a:r>
              <a:rPr lang="en-GB" sz="1600" b="1" dirty="0"/>
              <a:t>remember</a:t>
            </a:r>
            <a:r>
              <a:rPr lang="en-GB" sz="1600" dirty="0"/>
              <a:t> how to read it …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743E82-51D4-4F4E-9D5A-25B1F93D6F09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87315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/>
              <a:t>The first thing is that you should always start reading the error message at the bottom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sz="1600" dirty="0"/>
              <a:t>Which gives the summary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600" dirty="0"/>
              <a:t>And work our way up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sz="1600" dirty="0"/>
              <a:t>Which shows how python got to the point of error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743E82-51D4-4F4E-9D5A-25B1F93D6F09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25765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/>
              <a:t>We starting by looking at the bit highlighted in the red box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/>
              <a:t>Which tells us what the type or class of error encountered was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sz="1600" b="1" dirty="0"/>
              <a:t>We will go over the different types in a bit and in the notebook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600" dirty="0"/>
              <a:t>In this case it is a so-called </a:t>
            </a:r>
            <a:r>
              <a:rPr lang="en-GB" sz="1600" dirty="0" err="1"/>
              <a:t>TypeError</a:t>
            </a:r>
            <a:endParaRPr lang="en-GB" sz="1600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sz="1600" dirty="0"/>
              <a:t>i.e. we are doing something that is not supported by the type of variable we have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743E82-51D4-4F4E-9D5A-25B1F93D6F09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67521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/>
              <a:t>We then look at the error message itself, which is highlighted in the purple box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/>
              <a:t>Call integer … which is not possible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sz="1600" b="1" dirty="0"/>
              <a:t>Hence the </a:t>
            </a:r>
            <a:r>
              <a:rPr lang="en-GB" sz="1600" b="1" dirty="0" err="1"/>
              <a:t>TypeError</a:t>
            </a:r>
            <a:r>
              <a:rPr lang="en-GB" sz="1600" b="1" dirty="0"/>
              <a:t> since we can’t call an integer type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743E82-51D4-4F4E-9D5A-25B1F93D6F09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61881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dirty="0"/>
              <a:t>The remaining part of the error message, highlighted in the green box is the so-called traceback …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400" dirty="0"/>
              <a:t>In this case it says that the error is on line 7 (point to error)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sz="1400" dirty="0"/>
              <a:t>Which is the line calculating the area (as we can see in the code, point)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400" dirty="0"/>
              <a:t>It got to that line by calling the </a:t>
            </a:r>
            <a:r>
              <a:rPr lang="en-GB" sz="1400" dirty="0" err="1"/>
              <a:t>rectPrimsParams</a:t>
            </a:r>
            <a:r>
              <a:rPr lang="en-GB" sz="1400" dirty="0"/>
              <a:t> function on L12 (point)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sz="1400" dirty="0"/>
              <a:t>Which is here in the code (point)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400" dirty="0"/>
              <a:t>So now we know that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sz="1400" dirty="0"/>
              <a:t>Python called our function on L12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sz="1400" dirty="0"/>
              <a:t>Executed the code in the function till line 7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sz="1400" dirty="0"/>
              <a:t>Tried to call an integer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sz="1400" dirty="0"/>
              <a:t>and failed with a </a:t>
            </a:r>
            <a:r>
              <a:rPr lang="en-GB" sz="1400" dirty="0" err="1"/>
              <a:t>TypeError</a:t>
            </a:r>
            <a:r>
              <a:rPr lang="en-GB" sz="1400" dirty="0"/>
              <a:t> because this is not possible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400" b="1" dirty="0"/>
              <a:t>QUESTION: So, can anyone tell me what the error on line 7 is?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743E82-51D4-4F4E-9D5A-25B1F93D6F09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76153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dirty="0"/>
              <a:t>Yes, we are missing a multiplication sign between the integer and the brackets (on both L7 and, in fact, L8)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dirty="0"/>
              <a:t>While this indicates multiplication in maths it doesn’t in python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sz="1400" dirty="0"/>
              <a:t>We must explicitly specify this with the asterisk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400" dirty="0"/>
              <a:t>If we don’t python sees 2 followed by round brackets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sz="1400" dirty="0"/>
              <a:t>Which it reads as if we are trying to call the function named 2.  But 2 is not a function, it is an integer.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sz="1400" dirty="0"/>
              <a:t>So we can’t do this -&gt; bang! an error message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400" b="1" dirty="0"/>
              <a:t>So, we see how we can use the error message to help us find and fix errors in our code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sz="1400" b="1" dirty="0"/>
              <a:t>Now the only way we can get comfortable with debugging errors this way is to practice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sz="1400" b="1" dirty="0"/>
              <a:t>Let’s do this for a few diff. kinds interactively now!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sz="1400" b="1" dirty="0"/>
              <a:t>(You will do more in the notebook)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400" b="1" dirty="0"/>
              <a:t>But first any QUESTIONS on how to understand error messages?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743E82-51D4-4F4E-9D5A-25B1F93D6F09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01768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/>
              <a:t>Any questions on these errors?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/>
              <a:t>The example errors are available with the rest of the lecture code snippets in this week’s </a:t>
            </a:r>
            <a:r>
              <a:rPr lang="en-GB" sz="1200" b="1" dirty="0" err="1"/>
              <a:t>CoCalc</a:t>
            </a:r>
            <a:r>
              <a:rPr lang="en-GB" sz="1200" b="1" dirty="0"/>
              <a:t> assignment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sz="1200" b="1" dirty="0"/>
              <a:t>There is also a version with the errors fixed so you can see what we did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/>
              <a:t>Any final questions?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743E82-51D4-4F4E-9D5A-25B1F93D6F09}" type="slidenum">
              <a:rPr lang="en-GB" smtClean="0"/>
              <a:pPr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18840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800" b="0" dirty="0"/>
              <a:t>This week we are going to look at good coding practice and how to debug code errors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800" b="1" dirty="0"/>
              <a:t>As always, please interrupt if you have questions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743E82-51D4-4F4E-9D5A-25B1F93D6F09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6824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b="1" dirty="0"/>
              <a:t>First lets recap what we learnt last week, where we started …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b="1" dirty="0"/>
              <a:t>In particular, we were fitting a functional form to data to determine the values of the free parameters that best describe it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/>
              <a:t>Let’s summarise the steps we needed to do this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sz="1000" dirty="0"/>
              <a:t>Read in …. using </a:t>
            </a:r>
            <a:r>
              <a:rPr lang="en-GB" sz="1000" dirty="0" err="1"/>
              <a:t>np.loadtxt</a:t>
            </a:r>
            <a:r>
              <a:rPr lang="en-GB" sz="1000" dirty="0"/>
              <a:t>() + Plot to … and find …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sz="1000" b="1" dirty="0"/>
              <a:t>Define … which are the functional form for the model, in our case a straight line, and its differential, which is needed to translate error on x to corresponding y-error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sz="1000" b="1" dirty="0"/>
              <a:t>Also, the function that uses these to calculate array of point-by-point residuals [point + explain] (remember </a:t>
            </a:r>
            <a:r>
              <a:rPr lang="en-GB" sz="1000" b="1" dirty="0" err="1"/>
              <a:t>scipy</a:t>
            </a:r>
            <a:r>
              <a:rPr lang="en-GB" sz="1000" b="1" dirty="0"/>
              <a:t> will take care of summing and squaring)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sz="1000" dirty="0"/>
              <a:t>Run the fit using … which is so called because it minimises the sum of the squares of the residuals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GB" sz="1000" b="1" dirty="0"/>
              <a:t>This takes the residual function, the initial guess of the parameters and the data + errors as arguments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GB" sz="1000" b="1" dirty="0"/>
              <a:t>… using corresponding properties of the results object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sz="1000" dirty="0"/>
              <a:t>Calculate the chi2 test statistic from the residuals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sz="1000" dirty="0"/>
              <a:t>Calculate parameter errors from the Jacobian matrix, which you will learn more about in PHYS108 next semester, and print…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sz="1000" b="1" dirty="0"/>
              <a:t>We then pass the best-fit parameters, along with x data, back to our model function to get the fitted y values and plot along with data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000" b="1" dirty="0"/>
              <a:t>This is what </a:t>
            </a:r>
            <a:r>
              <a:rPr lang="en-GB" sz="1000" b="1" dirty="0" err="1"/>
              <a:t>LabModule,py</a:t>
            </a:r>
            <a:r>
              <a:rPr lang="en-GB" sz="1000" b="1" dirty="0"/>
              <a:t> does and the result looks something like this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743E82-51D4-4F4E-9D5A-25B1F93D6F09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77002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050" dirty="0"/>
              <a:t>As usual, we will now look at the solutions to last week’s formative problems and feedback on some common issues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050" dirty="0"/>
              <a:t>Ex1: Plot the data and fix and issues (don’t need </a:t>
            </a:r>
            <a:r>
              <a:rPr lang="en-GB" sz="1050" dirty="0" err="1"/>
              <a:t>scipy</a:t>
            </a:r>
            <a:r>
              <a:rPr lang="en-GB" sz="1050" dirty="0"/>
              <a:t> yet as not fitting)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050" dirty="0"/>
              <a:t>Take the data that was read from the file and plot using matplotlib as usual, using the error bar function (point)</a:t>
            </a:r>
          </a:p>
          <a:p>
            <a:pPr marL="10858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050" dirty="0">
                <a:sym typeface="Wingdings" pitchFamily="2" charset="2"/>
              </a:rPr>
              <a:t>Several people did both plot and </a:t>
            </a:r>
            <a:r>
              <a:rPr lang="en-GB" sz="1050" dirty="0" err="1">
                <a:sym typeface="Wingdings" pitchFamily="2" charset="2"/>
              </a:rPr>
              <a:t>errorbar</a:t>
            </a:r>
            <a:r>
              <a:rPr lang="en-GB" sz="1050" dirty="0">
                <a:sym typeface="Wingdings" pitchFamily="2" charset="2"/>
              </a:rPr>
              <a:t> but you only need the latter as </a:t>
            </a:r>
            <a:r>
              <a:rPr lang="en-GB" sz="1050" dirty="0" err="1">
                <a:sym typeface="Wingdings" pitchFamily="2" charset="2"/>
              </a:rPr>
              <a:t>errorbar</a:t>
            </a:r>
            <a:r>
              <a:rPr lang="en-GB" sz="1050" dirty="0">
                <a:sym typeface="Wingdings" pitchFamily="2" charset="2"/>
              </a:rPr>
              <a:t> can do everything we need</a:t>
            </a:r>
            <a:endParaRPr lang="en-GB" sz="1050" dirty="0"/>
          </a:p>
          <a:p>
            <a:pPr marL="10858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050" dirty="0"/>
              <a:t>However, when plotting data don’t join the markers up </a:t>
            </a:r>
            <a:r>
              <a:rPr lang="en-GB" sz="1050" dirty="0">
                <a:sym typeface="Wingdings" pitchFamily="2" charset="2"/>
              </a:rPr>
              <a:t> </a:t>
            </a:r>
            <a:r>
              <a:rPr lang="en-GB" sz="1050" dirty="0" err="1">
                <a:sym typeface="Wingdings" pitchFamily="2" charset="2"/>
              </a:rPr>
              <a:t>linestyle</a:t>
            </a:r>
            <a:r>
              <a:rPr lang="en-GB" sz="1050" dirty="0">
                <a:sym typeface="Wingdings" pitchFamily="2" charset="2"/>
              </a:rPr>
              <a:t> = ”” (point) to remove line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050" dirty="0">
                <a:sym typeface="Wingdings" pitchFamily="2" charset="2"/>
              </a:rPr>
              <a:t>Point 8 clearly doesn’t lie on the straight line and if we compare to the table in the notebook the file has a mistake for that point in its x and y values (important to check!)</a:t>
            </a:r>
          </a:p>
          <a:p>
            <a:pPr marL="10858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050" dirty="0">
                <a:sym typeface="Wingdings" pitchFamily="2" charset="2"/>
              </a:rPr>
              <a:t>Fix by updating the csv file or simply resetting the values [point] in the np array you have read </a:t>
            </a:r>
          </a:p>
          <a:p>
            <a:pPr marL="10858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050" b="1" dirty="0">
                <a:sym typeface="Wingdings" pitchFamily="2" charset="2"/>
              </a:rPr>
              <a:t>Some people struggled doing this: remember can access any element of a data structure sing square brackets with the index (remembering it starts form 0 -&gt; 7 for the 8</a:t>
            </a:r>
            <a:r>
              <a:rPr lang="en-GB" sz="1050" b="1" baseline="30000" dirty="0">
                <a:sym typeface="Wingdings" pitchFamily="2" charset="2"/>
              </a:rPr>
              <a:t>th</a:t>
            </a:r>
            <a:r>
              <a:rPr lang="en-GB" sz="1050" b="1" dirty="0">
                <a:sym typeface="Wingdings" pitchFamily="2" charset="2"/>
              </a:rPr>
              <a:t> point) and then, just like any variable, assign a value to this using equals (as we saw in week 2). Need to do this for both the x and y values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050" b="1" dirty="0">
                <a:sym typeface="Wingdings" pitchFamily="2" charset="2"/>
              </a:rPr>
              <a:t>Replotting, it looks much better &amp; consistent with a straight line by eye</a:t>
            </a:r>
          </a:p>
          <a:p>
            <a:pPr marL="10858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050" b="1" dirty="0">
                <a:sym typeface="Wingdings" pitchFamily="2" charset="2"/>
              </a:rPr>
              <a:t>And we fitted it as an example and showed that is the case</a:t>
            </a:r>
            <a:endParaRPr lang="en-GB" sz="1050" b="1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743E82-51D4-4F4E-9D5A-25B1F93D6F09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0471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/>
              <a:t>Ex2:  The data was extended by two extra points and we needed to update the fit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b="1" dirty="0"/>
              <a:t>People struggled with which bits needs to be rerun (and in which order).  Lets go through it following the overview from the first slide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sz="1000" dirty="0"/>
              <a:t>Read in the data: in this case rather than updating the CSV file I just used </a:t>
            </a:r>
            <a:r>
              <a:rPr lang="en-GB" sz="1000" dirty="0" err="1"/>
              <a:t>np.append</a:t>
            </a:r>
            <a:r>
              <a:rPr lang="en-GB" sz="1000" dirty="0"/>
              <a:t> to add the new points to the already read np arrays (point)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GB" sz="1000" dirty="0"/>
              <a:t>Called new arrays a different name to make it clear and avoid any conflicts 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GB" sz="1000" dirty="0"/>
              <a:t>Note: </a:t>
            </a:r>
            <a:r>
              <a:rPr lang="en-GB" sz="1000" dirty="0" err="1"/>
              <a:t>np.append</a:t>
            </a:r>
            <a:r>
              <a:rPr lang="en-GB" sz="1000" dirty="0"/>
              <a:t> doesn’t change original array but returns a new array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sz="1000" b="1" dirty="0"/>
              <a:t>Since we are still dealing with a straight line our model functions and the residual function don’t change so we don’t need to redefine them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GB" sz="1000" b="1" dirty="0"/>
              <a:t>Can also use the same initial parameter guess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sz="1000" b="1" dirty="0"/>
              <a:t>Need to rerun the fit with the new data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GB" sz="1000" b="1" dirty="0"/>
              <a:t>Call </a:t>
            </a:r>
            <a:r>
              <a:rPr lang="en-GB" sz="1000" b="1" dirty="0" err="1"/>
              <a:t>least_squares</a:t>
            </a:r>
            <a:r>
              <a:rPr lang="en-GB" sz="1000" b="1" dirty="0"/>
              <a:t> with minimise function, initial param guesses and xdata2 etc (point) in correct order (same as residual </a:t>
            </a:r>
            <a:r>
              <a:rPr lang="en-GB" sz="1000" b="1" dirty="0" err="1"/>
              <a:t>func</a:t>
            </a:r>
            <a:r>
              <a:rPr lang="en-GB" sz="1000" b="1" dirty="0"/>
              <a:t>)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GB" sz="1000" b="1" dirty="0"/>
              <a:t>Some people missed this (which is what actually does the fit) </a:t>
            </a:r>
            <a:r>
              <a:rPr lang="en-GB" sz="1000" b="1" dirty="0">
                <a:sym typeface="Wingdings" pitchFamily="2" charset="2"/>
              </a:rPr>
              <a:t> results will then be from the 10-point fit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GB" sz="1000" b="1" dirty="0">
                <a:sym typeface="Wingdings" pitchFamily="2" charset="2"/>
              </a:rPr>
              <a:t>Check new fit succeeds and get updated fitted parameters from </a:t>
            </a:r>
            <a:r>
              <a:rPr lang="en-GB" sz="1000" b="1" dirty="0" err="1">
                <a:sym typeface="Wingdings" pitchFamily="2" charset="2"/>
              </a:rPr>
              <a:t>result.x</a:t>
            </a:r>
            <a:r>
              <a:rPr lang="en-GB" sz="1000" b="1" dirty="0">
                <a:sym typeface="Wingdings" pitchFamily="2" charset="2"/>
              </a:rPr>
              <a:t> (point)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sz="1000" dirty="0">
                <a:sym typeface="Wingdings" pitchFamily="2" charset="2"/>
              </a:rPr>
              <a:t>Calculate chi2 test statistic from the residuals obtained from  </a:t>
            </a:r>
            <a:r>
              <a:rPr lang="en-GB" sz="1000" dirty="0" err="1">
                <a:sym typeface="Wingdings" pitchFamily="2" charset="2"/>
              </a:rPr>
              <a:t>result.fun</a:t>
            </a:r>
            <a:r>
              <a:rPr lang="en-GB" sz="1000" dirty="0">
                <a:sym typeface="Wingdings" pitchFamily="2" charset="2"/>
              </a:rPr>
              <a:t> (point), by squaring and summing it, and divide by the NDF (points – params)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GB" sz="1000" dirty="0">
                <a:sym typeface="Wingdings" pitchFamily="2" charset="2"/>
              </a:rPr>
              <a:t>Then check good fit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sz="1000" dirty="0">
                <a:sym typeface="Wingdings" pitchFamily="2" charset="2"/>
              </a:rPr>
              <a:t>Calculate the parameter errors from the </a:t>
            </a:r>
            <a:r>
              <a:rPr lang="en-GB" sz="1000" dirty="0" err="1">
                <a:sym typeface="Wingdings" pitchFamily="2" charset="2"/>
              </a:rPr>
              <a:t>result.jac</a:t>
            </a:r>
            <a:endParaRPr lang="en-GB" sz="1000" dirty="0">
              <a:sym typeface="Wingdings" pitchFamily="2" charset="2"/>
            </a:endParaRP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GB" sz="1000" dirty="0">
                <a:sym typeface="Wingdings" pitchFamily="2" charset="2"/>
              </a:rPr>
              <a:t>Printing the result of the parameters, along with their errors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endParaRPr lang="en-GB" dirty="0">
              <a:sym typeface="Wingdings" pitchFamily="2" charset="2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GB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GB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GB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743E82-51D4-4F4E-9D5A-25B1F93D6F09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82786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/>
              <a:t>Ex2 cont.:  Finally, we plot the data (as points) and best-fit function (as line)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sz="1600" b="1" dirty="0"/>
              <a:t>Passing the NEW best fit parameters and the NEW x data to the </a:t>
            </a:r>
            <a:r>
              <a:rPr lang="en-GB" sz="1600" b="1" dirty="0" err="1"/>
              <a:t>straight_line</a:t>
            </a:r>
            <a:r>
              <a:rPr lang="en-GB" sz="1600" b="1" dirty="0"/>
              <a:t> model function  (point)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sz="1600" b="1" dirty="0"/>
              <a:t>Some people passed the old </a:t>
            </a:r>
            <a:r>
              <a:rPr lang="en-GB" sz="1600" b="1" dirty="0" err="1"/>
              <a:t>xdata</a:t>
            </a:r>
            <a:r>
              <a:rPr lang="en-GB" sz="1600" b="1" dirty="0"/>
              <a:t> here and </a:t>
            </a:r>
            <a:r>
              <a:rPr lang="en-GB" sz="1600" b="1" dirty="0" err="1"/>
              <a:t>yfit</a:t>
            </a:r>
            <a:r>
              <a:rPr lang="en-GB" sz="1600" b="1" dirty="0"/>
              <a:t> will only be 10 elements long </a:t>
            </a:r>
            <a:r>
              <a:rPr lang="en-GB" sz="1600" b="1" dirty="0">
                <a:sym typeface="Wingdings" pitchFamily="2" charset="2"/>
              </a:rPr>
              <a:t> matplotlib will complain about different sized x and y arrays if pass xdata2 when plotting</a:t>
            </a:r>
            <a:endParaRPr lang="en-GB" sz="1600" b="1" dirty="0"/>
          </a:p>
          <a:p>
            <a:r>
              <a:rPr lang="en-GB" dirty="0"/>
              <a:t>* This cell (examples) has everything we need to do the fit and we put it in a function at the end of the notebook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743E82-51D4-4F4E-9D5A-25B1F93D6F09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4089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50" b="1" dirty="0"/>
              <a:t>Ex3: was about getting you used to thinking about the results of your fit, and doing so in a quantitative manner (which will be needed in labs etc)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850" dirty="0"/>
              <a:t>The first part asked if the straight line still fit the data.  To answer that we simply need to check our chi2 test statistics. 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sz="850" dirty="0"/>
              <a:t>The chi2/</a:t>
            </a:r>
            <a:r>
              <a:rPr lang="en-GB" sz="850" dirty="0" err="1"/>
              <a:t>ndf</a:t>
            </a:r>
            <a:r>
              <a:rPr lang="en-GB" sz="850" dirty="0"/>
              <a:t> is between ¼ and 4 + the chi2 prob is &gt; 5%, so yes, the straight line fits the data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850" dirty="0"/>
              <a:t>The second part asked if the fitted gradient or intercept has changed significantly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sz="850" dirty="0"/>
              <a:t>We can only answer this by considering the uncertainties on the parameters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sz="850" b="1" dirty="0"/>
              <a:t>E.g. the question is 12 compatible with 10 makes no sense w/o the error; with the error we can say e.g. is 12+-2 consistent with 10 (yes) or is 12+-0.1 consistent with 10 (no)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sz="850" dirty="0"/>
              <a:t>To do this mathematically we use the consistency check you learnt in labs (if you do PHYS106) or was described in the question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sz="850" dirty="0"/>
              <a:t>This says that we take the modulus of the difference between the two values (point) and divide by the total error (adding the errors on each in quadrature) 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GB" sz="850" dirty="0"/>
              <a:t>The result tells us how many times the total error they are apart 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GB" sz="850" dirty="0"/>
              <a:t>Generally acceptable if &lt; 3 (covers 99.7% of real consistent cases, while 1sigma = 68% and 2sigma = 95%)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sz="850" dirty="0"/>
              <a:t>On the python side, we can write a simple function, that I am going to call sigma, to do this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GB" sz="850" dirty="0"/>
              <a:t>it takes the two values, x1 and x2, along with the two corresponding errors, e1 and e2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GB" sz="850" dirty="0"/>
              <a:t>We subtract the two using the abs function to take the modulus 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GB" sz="850" dirty="0"/>
              <a:t>Then we divide by the total error, which we find by adding the two in quad and </a:t>
            </a:r>
            <a:r>
              <a:rPr lang="en-GB" sz="850" dirty="0" err="1"/>
              <a:t>sqrting</a:t>
            </a:r>
            <a:r>
              <a:rPr lang="en-GB" sz="850" dirty="0"/>
              <a:t>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sz="850" b="1" dirty="0"/>
              <a:t>We can call this for both the intercept and gradient, c and m, and in this case both are consistent within 3 sigma (in fact even 1 sigma) so there is no significant change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850" b="1" dirty="0"/>
              <a:t>Note: once you have this function, you can use it each time you need to do such a check in labs!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sz="850" b="1" dirty="0"/>
              <a:t>Can put it in your lab module in lecture 11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850" b="1" dirty="0"/>
              <a:t>Grades for summative assignment 5, where the average was 82%, were released on canvas on Monday, but 20 people didn’t submit anything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850" b="1" dirty="0"/>
              <a:t>Any Questions on last week’s formative problems?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743E82-51D4-4F4E-9D5A-25B1F93D6F09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97954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b="1" dirty="0"/>
              <a:t>Good practice: you will see examples of this later in the lecture and in the notebook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b="1" dirty="0"/>
              <a:t>Syntactically incorrect, i.e. not valid python, so it doesn’t know how to execute it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b="1" dirty="0"/>
              <a:t>Run-time error, since we ask python to do something incorrect, and don’t complete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b="1" dirty="0"/>
              <a:t>Finally: Run without an error message but produce the incorrect result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dirty="0"/>
              <a:t>These types of error get harder to the debug as we go down the list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743E82-51D4-4F4E-9D5A-25B1F93D6F09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04690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b="1" dirty="0"/>
              <a:t>Let’s take a look at a real example I saw during </a:t>
            </a:r>
            <a:r>
              <a:rPr lang="en-GB" sz="1400" b="1"/>
              <a:t>the lecture </a:t>
            </a:r>
            <a:r>
              <a:rPr lang="en-GB" sz="1400" b="1" dirty="0"/>
              <a:t>3</a:t>
            </a:r>
            <a:r>
              <a:rPr lang="en-GB" sz="1400" b="1"/>
              <a:t> </a:t>
            </a:r>
            <a:r>
              <a:rPr lang="en-GB" sz="1400" b="1" dirty="0"/>
              <a:t>PC class for the exercise calculating the rectangular prism parameters …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400" dirty="0"/>
              <a:t>As a reminder, we wrote a function that takes the width, length and height of the prism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sz="1400" dirty="0"/>
              <a:t>Calculates the volume, surface area and length of edges and returns these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400" b="1" dirty="0"/>
              <a:t>We call this function with some example parameters and print the returned results </a:t>
            </a:r>
            <a:endParaRPr lang="en-GB" sz="14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400" dirty="0"/>
              <a:t>The first thing to do to help debugging is to remember to turn on the line numbers in your </a:t>
            </a:r>
            <a:r>
              <a:rPr lang="en-GB" sz="1400" dirty="0" err="1"/>
              <a:t>jupyter</a:t>
            </a:r>
            <a:r>
              <a:rPr lang="en-GB" sz="1400" dirty="0"/>
              <a:t> notebook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sz="1400" dirty="0"/>
              <a:t>By going to the view menu and selecting line numbers and show --&gt; see them here on the left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400" dirty="0"/>
              <a:t>If we were to run this …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743E82-51D4-4F4E-9D5A-25B1F93D6F09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9722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3509963"/>
          </a:xfrm>
        </p:spPr>
        <p:txBody>
          <a:bodyPr anchor="ctr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5325" y="2309260"/>
            <a:ext cx="9144000" cy="42342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3991" y="4617124"/>
            <a:ext cx="3463636" cy="871157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415863" y="3773636"/>
            <a:ext cx="5002924" cy="378570"/>
          </a:xfrm>
        </p:spPr>
        <p:txBody>
          <a:bodyPr/>
          <a:lstStyle>
            <a:lvl1pPr marL="0" indent="0" algn="ctr">
              <a:buFont typeface="Arial" charset="0"/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</a:t>
            </a:r>
            <a:r>
              <a:rPr lang="en-GB"/>
              <a:t>add author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7367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3509963"/>
          </a:xfrm>
        </p:spPr>
        <p:txBody>
          <a:bodyPr anchor="ctr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5325" y="2309260"/>
            <a:ext cx="9144000" cy="42342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3991" y="4617124"/>
            <a:ext cx="3463636" cy="871157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415863" y="3773636"/>
            <a:ext cx="5002924" cy="378570"/>
          </a:xfrm>
        </p:spPr>
        <p:txBody>
          <a:bodyPr/>
          <a:lstStyle>
            <a:lvl1pPr marL="0" indent="0" algn="ctr">
              <a:buFont typeface="Arial" charset="0"/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</a:t>
            </a:r>
            <a:r>
              <a:rPr lang="en-GB"/>
              <a:t>add author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6176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>
                <a:solidFill>
                  <a:schemeClr val="accent3">
                    <a:lumMod val="75000"/>
                  </a:schemeClr>
                </a:solidFill>
              </a:defRPr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DD234-D0ED-E64F-8088-EFE091CFC0DF}" type="datetime1">
              <a:rPr lang="en-GB" smtClean="0"/>
              <a:t>07/11/2025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Subtitle 2"/>
          <p:cNvSpPr>
            <a:spLocks noGrp="1"/>
          </p:cNvSpPr>
          <p:nvPr>
            <p:ph type="subTitle" idx="13"/>
          </p:nvPr>
        </p:nvSpPr>
        <p:spPr>
          <a:xfrm>
            <a:off x="73577" y="591176"/>
            <a:ext cx="11918724" cy="239142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1552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1737" y="1040524"/>
            <a:ext cx="5778063" cy="5136439"/>
          </a:xfrm>
        </p:spPr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>
                <a:solidFill>
                  <a:schemeClr val="accent3">
                    <a:lumMod val="75000"/>
                  </a:schemeClr>
                </a:solidFill>
              </a:defRPr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040524"/>
            <a:ext cx="5820101" cy="5136439"/>
          </a:xfrm>
        </p:spPr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>
                <a:solidFill>
                  <a:schemeClr val="accent3">
                    <a:lumMod val="75000"/>
                  </a:schemeClr>
                </a:solidFill>
              </a:defRPr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88558-6CF5-C040-AAD4-C6015759DC3B}" type="datetime1">
              <a:rPr lang="en-GB" smtClean="0"/>
              <a:t>07/11/2025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Subtitle 2"/>
          <p:cNvSpPr>
            <a:spLocks noGrp="1"/>
          </p:cNvSpPr>
          <p:nvPr>
            <p:ph type="subTitle" idx="13"/>
          </p:nvPr>
        </p:nvSpPr>
        <p:spPr>
          <a:xfrm>
            <a:off x="73577" y="591176"/>
            <a:ext cx="11918724" cy="239142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9017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1737" y="1040524"/>
            <a:ext cx="4025463" cy="5136439"/>
          </a:xfrm>
        </p:spPr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>
                <a:solidFill>
                  <a:schemeClr val="accent3">
                    <a:lumMod val="75000"/>
                  </a:schemeClr>
                </a:solidFill>
              </a:defRPr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45877" y="1040524"/>
            <a:ext cx="7546424" cy="5136439"/>
          </a:xfrm>
        </p:spPr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>
                <a:solidFill>
                  <a:schemeClr val="accent3">
                    <a:lumMod val="75000"/>
                  </a:schemeClr>
                </a:solidFill>
              </a:defRPr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63485-3EFF-EC4B-BE82-D647F2618833}" type="datetime1">
              <a:rPr lang="en-GB" smtClean="0"/>
              <a:t>07/11/2025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Subtitle 2"/>
          <p:cNvSpPr>
            <a:spLocks noGrp="1"/>
          </p:cNvSpPr>
          <p:nvPr>
            <p:ph type="subTitle" idx="13"/>
          </p:nvPr>
        </p:nvSpPr>
        <p:spPr>
          <a:xfrm>
            <a:off x="73577" y="591176"/>
            <a:ext cx="11918724" cy="239142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0296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1737" y="1040524"/>
            <a:ext cx="7514897" cy="5136439"/>
          </a:xfrm>
        </p:spPr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>
                <a:solidFill>
                  <a:schemeClr val="accent3">
                    <a:lumMod val="75000"/>
                  </a:schemeClr>
                </a:solidFill>
              </a:defRPr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35310" y="1040524"/>
            <a:ext cx="4056990" cy="5136439"/>
          </a:xfrm>
        </p:spPr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>
                <a:solidFill>
                  <a:schemeClr val="accent3">
                    <a:lumMod val="75000"/>
                  </a:schemeClr>
                </a:solidFill>
              </a:defRPr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C1433-3724-A24A-BE09-207471A5D4AF}" type="datetime1">
              <a:rPr lang="en-GB" smtClean="0"/>
              <a:t>07/11/2025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Subtitle 2"/>
          <p:cNvSpPr>
            <a:spLocks noGrp="1"/>
          </p:cNvSpPr>
          <p:nvPr>
            <p:ph type="subTitle" idx="13"/>
          </p:nvPr>
        </p:nvSpPr>
        <p:spPr>
          <a:xfrm>
            <a:off x="73577" y="591176"/>
            <a:ext cx="11918724" cy="239142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6226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1737" y="1101291"/>
            <a:ext cx="5755839" cy="506792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1738" y="1744717"/>
            <a:ext cx="5755838" cy="4444946"/>
          </a:xfrm>
        </p:spPr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>
                <a:solidFill>
                  <a:schemeClr val="accent3">
                    <a:lumMod val="75000"/>
                  </a:schemeClr>
                </a:solidFill>
              </a:defRPr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198" y="1123124"/>
            <a:ext cx="5820101" cy="484959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199" y="1744717"/>
            <a:ext cx="5820101" cy="4444946"/>
          </a:xfrm>
        </p:spPr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>
                <a:solidFill>
                  <a:schemeClr val="accent3">
                    <a:lumMod val="75000"/>
                  </a:schemeClr>
                </a:solidFill>
              </a:defRPr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5BEC3-FB8F-F446-8C88-140982148D5D}" type="datetime1">
              <a:rPr lang="en-GB" smtClean="0"/>
              <a:t>07/11/2025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30316"/>
          </a:xfrm>
        </p:spPr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3"/>
          </p:nvPr>
        </p:nvSpPr>
        <p:spPr>
          <a:xfrm>
            <a:off x="73577" y="591176"/>
            <a:ext cx="11918724" cy="239142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3092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BCC4-4FAD-3242-9CEA-81A956AE1E4C}" type="datetime1">
              <a:rPr lang="en-GB" smtClean="0"/>
              <a:t>07/11/2025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t>‹#›</a:t>
            </a:fld>
            <a:endParaRPr lang="en-GB"/>
          </a:p>
        </p:txBody>
      </p:sp>
      <p:sp>
        <p:nvSpPr>
          <p:cNvPr id="6" name="Subtitle 2"/>
          <p:cNvSpPr>
            <a:spLocks noGrp="1"/>
          </p:cNvSpPr>
          <p:nvPr>
            <p:ph type="subTitle" idx="13"/>
          </p:nvPr>
        </p:nvSpPr>
        <p:spPr>
          <a:xfrm>
            <a:off x="73577" y="591176"/>
            <a:ext cx="11918724" cy="239142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4902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7F167-CB41-DF42-BD7E-63061741D6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63B666-B2CB-D042-AC16-FBAFF1702E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E934FF-B33D-684A-8C55-B6CD0ABCC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493EB-DEBC-0348-8424-F481AC895D33}" type="datetime1">
              <a:rPr lang="en-GB" smtClean="0"/>
              <a:t>07/11/2025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5A17F9-38E8-2A46-A043-33578545F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D9363D-4E16-C94D-B686-C783B099F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3747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3509963"/>
          </a:xfrm>
        </p:spPr>
        <p:txBody>
          <a:bodyPr anchor="ctr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5325" y="2309260"/>
            <a:ext cx="9144000" cy="42342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3991" y="4617124"/>
            <a:ext cx="3463636" cy="871157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415863" y="3773636"/>
            <a:ext cx="5002924" cy="378570"/>
          </a:xfrm>
        </p:spPr>
        <p:txBody>
          <a:bodyPr/>
          <a:lstStyle>
            <a:lvl1pPr marL="0" indent="0" algn="ctr">
              <a:buFont typeface="Arial" charset="0"/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</a:t>
            </a:r>
            <a:r>
              <a:rPr lang="en-GB"/>
              <a:t>add author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8456023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30316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1737" y="1008993"/>
            <a:ext cx="11750565" cy="51679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1737" y="6482469"/>
            <a:ext cx="11876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>
                    <a:tint val="75000"/>
                  </a:schemeClr>
                </a:solidFill>
                <a:latin typeface="Open Sans Light" pitchFamily="2" charset="0"/>
              </a:defRPr>
            </a:lvl1pPr>
          </a:lstStyle>
          <a:p>
            <a:fld id="{33C493EB-DEBC-0348-8424-F481AC895D33}" type="datetime1">
              <a:rPr lang="en-GB" smtClean="0"/>
              <a:pPr/>
              <a:t>07/11/2025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55228" y="6482470"/>
            <a:ext cx="93542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 i="0">
                <a:solidFill>
                  <a:schemeClr val="tx1">
                    <a:tint val="75000"/>
                  </a:schemeClr>
                </a:solidFill>
                <a:latin typeface="Open Sans Light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82702" y="6482475"/>
            <a:ext cx="6095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>
                    <a:tint val="75000"/>
                  </a:schemeClr>
                </a:solidFill>
                <a:latin typeface="Open Sans Light" pitchFamily="2" charset="0"/>
              </a:defRPr>
            </a:lvl1pPr>
          </a:lstStyle>
          <a:p>
            <a:fld id="{D0CD9598-3AC8-0F44-9366-CD3A2FEFAAD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73577" y="591176"/>
            <a:ext cx="11918724" cy="23914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400" kern="1200">
                <a:solidFill>
                  <a:schemeClr val="accent4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accent2"/>
                </a:solidFill>
                <a:latin typeface="Open Sans Light" charset="0"/>
                <a:ea typeface="Open Sans Light" charset="0"/>
                <a:cs typeface="Open Sans Light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accent3"/>
                </a:solidFill>
                <a:latin typeface="Open Sans Light" charset="0"/>
                <a:ea typeface="Open Sans Light" charset="0"/>
                <a:cs typeface="Open Sans Light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Open Sans Light" charset="0"/>
                <a:ea typeface="Open Sans Light" charset="0"/>
                <a:cs typeface="Open Sans Light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Open Sans Light" charset="0"/>
                <a:ea typeface="Open Sans Light" charset="0"/>
                <a:cs typeface="Open Sans Light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i="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Click to edit Master subtitle style</a:t>
            </a:r>
            <a:endParaRPr lang="en-GB" b="0" i="0" dirty="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863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49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chemeClr val="bg1"/>
          </a:solidFill>
          <a:latin typeface="Open Sans Light" pitchFamily="2" charset="0"/>
          <a:ea typeface="Open Sans Light" pitchFamily="2" charset="0"/>
          <a:cs typeface="Open Sans Light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4"/>
        </a:buClr>
        <a:buFont typeface="Arial"/>
        <a:buChar char="•"/>
        <a:defRPr sz="2000" b="0" i="0" kern="1200">
          <a:solidFill>
            <a:schemeClr val="tx2"/>
          </a:solidFill>
          <a:latin typeface="Open Sans Light" pitchFamily="2" charset="0"/>
          <a:ea typeface="Open Sans Light" pitchFamily="2" charset="0"/>
          <a:cs typeface="Open Sans Light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/>
        <a:buChar char="•"/>
        <a:defRPr sz="1800" b="0" i="0" kern="1200">
          <a:solidFill>
            <a:schemeClr val="accent2"/>
          </a:solidFill>
          <a:latin typeface="Open Sans Light" pitchFamily="2" charset="0"/>
          <a:ea typeface="Open Sans Light" pitchFamily="2" charset="0"/>
          <a:cs typeface="Open Sans Light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/>
        <a:buChar char="•"/>
        <a:defRPr sz="1600" b="0" i="0" kern="1200">
          <a:solidFill>
            <a:schemeClr val="accent3"/>
          </a:solidFill>
          <a:latin typeface="Open Sans Light" pitchFamily="2" charset="0"/>
          <a:ea typeface="Open Sans Light" pitchFamily="2" charset="0"/>
          <a:cs typeface="Open Sans Light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 Sans Light" charset="0"/>
          <a:ea typeface="Open Sans Light" charset="0"/>
          <a:cs typeface="Open Sans Light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 Sans Light" charset="0"/>
          <a:ea typeface="Open Sans Light" charset="0"/>
          <a:cs typeface="Open Sans Ligh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0D2A4-B171-D147-88D0-B80C636F2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Mid-Module Questionnaire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39F043-5A64-FF4F-81F4-A016BC7A57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This is your chance to have a say on how the course is run and raise any issues you may have</a:t>
            </a:r>
          </a:p>
          <a:p>
            <a:pPr lvl="1"/>
            <a:r>
              <a:rPr lang="en-GB" dirty="0"/>
              <a:t>There will also be another questionnaire at the end of the module</a:t>
            </a:r>
          </a:p>
          <a:p>
            <a:pPr lvl="1"/>
            <a:endParaRPr lang="en-GB" dirty="0"/>
          </a:p>
          <a:p>
            <a:r>
              <a:rPr lang="en-GB" dirty="0"/>
              <a:t>We will take your views on board</a:t>
            </a:r>
          </a:p>
          <a:p>
            <a:pPr lvl="1"/>
            <a:r>
              <a:rPr lang="en-GB" dirty="0"/>
              <a:t>Reporting back common items in the lecture and canvas</a:t>
            </a:r>
          </a:p>
          <a:p>
            <a:pPr lvl="1"/>
            <a:r>
              <a:rPr lang="en-GB" dirty="0"/>
              <a:t>Making changes to alleviate issues where possible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Please pick up a form from the front of the lecture theatre</a:t>
            </a:r>
          </a:p>
          <a:p>
            <a:pPr lvl="1"/>
            <a:r>
              <a:rPr lang="en-GB" dirty="0"/>
              <a:t>And take 5 minutes to fill this is now</a:t>
            </a:r>
          </a:p>
          <a:p>
            <a:pPr lvl="1"/>
            <a:endParaRPr lang="en-GB" dirty="0"/>
          </a:p>
          <a:p>
            <a:r>
              <a:rPr lang="en-GB" dirty="0"/>
              <a:t>At the end of the lecture please bring your forms to the front.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929A16-E96E-4842-9321-87C101C09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t>1</a:t>
            </a:fld>
            <a:endParaRPr lang="en-GB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EF6767E-708A-294D-993A-4F51904767E3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>
            <a:normAutofit fontScale="92500" lnSpcReduction="20000"/>
          </a:bodyPr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3365DFE-9174-C74B-9D3B-0DB2F23729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59910" y="1862169"/>
            <a:ext cx="3188647" cy="318864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633834A-6A95-2723-6555-2A45AE718B73}"/>
              </a:ext>
            </a:extLst>
          </p:cNvPr>
          <p:cNvSpPr txBox="1"/>
          <p:nvPr/>
        </p:nvSpPr>
        <p:spPr>
          <a:xfrm>
            <a:off x="3592286" y="-69668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4848C2-CF25-A593-FDDC-A87337F17CAD}"/>
              </a:ext>
            </a:extLst>
          </p:cNvPr>
          <p:cNvSpPr txBox="1"/>
          <p:nvPr/>
        </p:nvSpPr>
        <p:spPr>
          <a:xfrm>
            <a:off x="2975594" y="5825613"/>
            <a:ext cx="62408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Attendance code: 277907</a:t>
            </a:r>
          </a:p>
        </p:txBody>
      </p:sp>
    </p:spTree>
    <p:extLst>
      <p:ext uri="{BB962C8B-B14F-4D97-AF65-F5344CB8AC3E}">
        <p14:creationId xmlns:p14="http://schemas.microsoft.com/office/powerpoint/2010/main" val="23111961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C4D7A-F65E-9C41-9C75-169145141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Understanding and debugging error messages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560E7C1-34D4-75DE-FC7B-F964C37A14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659" y="978747"/>
            <a:ext cx="5486398" cy="412499"/>
          </a:xfrm>
        </p:spPr>
        <p:txBody>
          <a:bodyPr/>
          <a:lstStyle/>
          <a:p>
            <a:r>
              <a:rPr lang="en-GB" dirty="0"/>
              <a:t>Real example saw during week 4 PC class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2CAA76-004D-FD4D-8D5B-3C17F8339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8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DC29F50D-4AC3-B14D-8F8C-07E2279F7486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>
            <a:normAutofit fontScale="92500" lnSpcReduction="20000"/>
          </a:bodyPr>
          <a:lstStyle/>
          <a:p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4160AF5-FF86-5C4E-8F8F-E038FCD411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699" y="1391247"/>
            <a:ext cx="5150558" cy="277051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035CEFF-EED3-ED42-BBEB-E8D1B3390A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7030" y="3037145"/>
            <a:ext cx="6817143" cy="2924847"/>
          </a:xfrm>
          <a:prstGeom prst="rect">
            <a:avLst/>
          </a:prstGeom>
        </p:spPr>
      </p:pic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1C96E022-876C-5341-9B47-94E95D747AD4}"/>
              </a:ext>
            </a:extLst>
          </p:cNvPr>
          <p:cNvSpPr/>
          <p:nvPr/>
        </p:nvSpPr>
        <p:spPr>
          <a:xfrm rot="16200000">
            <a:off x="-866685" y="2652383"/>
            <a:ext cx="2616743" cy="275895"/>
          </a:xfrm>
          <a:prstGeom prst="round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Open Sans Light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3BBEB4-EEEB-CA0A-6D86-1132089ADA8D}"/>
              </a:ext>
            </a:extLst>
          </p:cNvPr>
          <p:cNvSpPr txBox="1">
            <a:spLocks/>
          </p:cNvSpPr>
          <p:nvPr/>
        </p:nvSpPr>
        <p:spPr>
          <a:xfrm>
            <a:off x="-311588" y="4161763"/>
            <a:ext cx="3758981" cy="5678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4"/>
              </a:buClr>
              <a:buFont typeface="Arial"/>
              <a:buChar char="•"/>
              <a:defRPr sz="2000" kern="1200">
                <a:solidFill>
                  <a:schemeClr val="tx2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/>
              <a:buChar char="•"/>
              <a:defRPr sz="1800" kern="1200">
                <a:solidFill>
                  <a:schemeClr val="accent2"/>
                </a:solidFill>
                <a:latin typeface="Open Sans Light" charset="0"/>
                <a:ea typeface="Open Sans Light" charset="0"/>
                <a:cs typeface="Open Sans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/>
              <a:buChar char="•"/>
              <a:defRPr sz="1600" kern="1200">
                <a:solidFill>
                  <a:schemeClr val="accent3">
                    <a:lumMod val="7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Open Sans Light" charset="0"/>
                <a:ea typeface="Open Sans Light" charset="0"/>
                <a:cs typeface="Open Sans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Open Sans Light" charset="0"/>
                <a:ea typeface="Open Sans Light" charset="0"/>
                <a:cs typeface="Open Sans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GB" sz="16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Can turn on line numbers by </a:t>
            </a:r>
            <a:br>
              <a:rPr lang="en-GB" sz="16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</a:br>
            <a:r>
              <a:rPr lang="en-GB" sz="16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View </a:t>
            </a:r>
            <a:r>
              <a:rPr lang="en-GB" sz="1600" dirty="0">
                <a:latin typeface="Open Sans Light" pitchFamily="2" charset="0"/>
                <a:ea typeface="Open Sans Light" pitchFamily="2" charset="0"/>
                <a:cs typeface="Open Sans Light" pitchFamily="2" charset="0"/>
                <a:sym typeface="Wingdings" pitchFamily="2" charset="2"/>
              </a:rPr>
              <a:t> Line Numbers  Show</a:t>
            </a:r>
            <a:endParaRPr lang="en-GB" sz="1600" dirty="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42970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C4D7A-F65E-9C41-9C75-169145141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Understanding and debugging error messages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CA03C8-679B-A74D-B85D-DAF711197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659" y="978747"/>
            <a:ext cx="5486398" cy="412499"/>
          </a:xfrm>
        </p:spPr>
        <p:txBody>
          <a:bodyPr/>
          <a:lstStyle/>
          <a:p>
            <a:r>
              <a:rPr lang="en-GB" dirty="0"/>
              <a:t>Real example saw during week 4 PC class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2CAA76-004D-FD4D-8D5B-3C17F8339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8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DC29F50D-4AC3-B14D-8F8C-07E2279F7486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>
            <a:normAutofit fontScale="92500" lnSpcReduction="20000"/>
          </a:bodyPr>
          <a:lstStyle/>
          <a:p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4160AF5-FF86-5C4E-8F8F-E038FCD411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699" y="1391247"/>
            <a:ext cx="5150558" cy="277051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035CEFF-EED3-ED42-BBEB-E8D1B3390A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7030" y="3037145"/>
            <a:ext cx="6817143" cy="2924847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88DD2D0D-72B7-154A-A881-C4B306D1E92A}"/>
              </a:ext>
            </a:extLst>
          </p:cNvPr>
          <p:cNvGrpSpPr/>
          <p:nvPr/>
        </p:nvGrpSpPr>
        <p:grpSpPr>
          <a:xfrm>
            <a:off x="10289627" y="3080546"/>
            <a:ext cx="536028" cy="2868093"/>
            <a:chOff x="10289627" y="3080546"/>
            <a:chExt cx="536028" cy="2868093"/>
          </a:xfrm>
        </p:grpSpPr>
        <p:sp>
          <p:nvSpPr>
            <p:cNvPr id="12" name="Up Arrow 11">
              <a:extLst>
                <a:ext uri="{FF2B5EF4-FFF2-40B4-BE49-F238E27FC236}">
                  <a16:creationId xmlns:a16="http://schemas.microsoft.com/office/drawing/2014/main" id="{E1A7ADDA-B8B9-6149-84EF-A5DF0CEF58D9}"/>
                </a:ext>
              </a:extLst>
            </p:cNvPr>
            <p:cNvSpPr/>
            <p:nvPr/>
          </p:nvSpPr>
          <p:spPr>
            <a:xfrm>
              <a:off x="10289627" y="3101521"/>
              <a:ext cx="536028" cy="2796093"/>
            </a:xfrm>
            <a:prstGeom prst="upArrow">
              <a:avLst/>
            </a:prstGeom>
            <a:solidFill>
              <a:schemeClr val="accent5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Open Sans Light" pitchFamily="2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422FEB1-554E-E945-9A03-F598DF7422E9}"/>
                </a:ext>
              </a:extLst>
            </p:cNvPr>
            <p:cNvSpPr txBox="1"/>
            <p:nvPr/>
          </p:nvSpPr>
          <p:spPr>
            <a:xfrm rot="16200000">
              <a:off x="9118339" y="4329927"/>
              <a:ext cx="28680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bg1"/>
                  </a:solidFill>
                  <a:latin typeface="Open Sans Light" pitchFamily="2" charset="0"/>
                </a:rPr>
                <a:t>Read from bottom to top</a:t>
              </a:r>
            </a:p>
          </p:txBody>
        </p:sp>
      </p:grp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02A160DE-6318-4740-8357-D9183F5194B1}"/>
              </a:ext>
            </a:extLst>
          </p:cNvPr>
          <p:cNvSpPr/>
          <p:nvPr/>
        </p:nvSpPr>
        <p:spPr>
          <a:xfrm rot="16200000">
            <a:off x="-866685" y="2652383"/>
            <a:ext cx="2616743" cy="275895"/>
          </a:xfrm>
          <a:prstGeom prst="round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Open Sans Light" pitchFamily="2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C1D0692-358F-0C17-06B8-A4CE1E573229}"/>
              </a:ext>
            </a:extLst>
          </p:cNvPr>
          <p:cNvSpPr txBox="1">
            <a:spLocks/>
          </p:cNvSpPr>
          <p:nvPr/>
        </p:nvSpPr>
        <p:spPr>
          <a:xfrm>
            <a:off x="-311588" y="4161763"/>
            <a:ext cx="3758981" cy="5678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4"/>
              </a:buClr>
              <a:buFont typeface="Arial"/>
              <a:buChar char="•"/>
              <a:defRPr sz="2000" kern="1200">
                <a:solidFill>
                  <a:schemeClr val="tx2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/>
              <a:buChar char="•"/>
              <a:defRPr sz="1800" kern="1200">
                <a:solidFill>
                  <a:schemeClr val="accent2"/>
                </a:solidFill>
                <a:latin typeface="Open Sans Light" charset="0"/>
                <a:ea typeface="Open Sans Light" charset="0"/>
                <a:cs typeface="Open Sans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/>
              <a:buChar char="•"/>
              <a:defRPr sz="1600" kern="1200">
                <a:solidFill>
                  <a:schemeClr val="accent3">
                    <a:lumMod val="7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Open Sans Light" charset="0"/>
                <a:ea typeface="Open Sans Light" charset="0"/>
                <a:cs typeface="Open Sans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Open Sans Light" charset="0"/>
                <a:ea typeface="Open Sans Light" charset="0"/>
                <a:cs typeface="Open Sans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GB" sz="16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Can turn on line numbers by </a:t>
            </a:r>
            <a:br>
              <a:rPr lang="en-GB" sz="16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</a:br>
            <a:r>
              <a:rPr lang="en-GB" sz="16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View </a:t>
            </a:r>
            <a:r>
              <a:rPr lang="en-GB" sz="1600" dirty="0">
                <a:latin typeface="Open Sans Light" pitchFamily="2" charset="0"/>
                <a:ea typeface="Open Sans Light" pitchFamily="2" charset="0"/>
                <a:cs typeface="Open Sans Light" pitchFamily="2" charset="0"/>
                <a:sym typeface="Wingdings" pitchFamily="2" charset="2"/>
              </a:rPr>
              <a:t> Line Numbers  Show</a:t>
            </a:r>
            <a:endParaRPr lang="en-GB" sz="1600" dirty="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4603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C4D7A-F65E-9C41-9C75-169145141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Understanding and debugging error messages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CA03C8-679B-A74D-B85D-DAF711197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659" y="978747"/>
            <a:ext cx="5486398" cy="412499"/>
          </a:xfrm>
        </p:spPr>
        <p:txBody>
          <a:bodyPr/>
          <a:lstStyle/>
          <a:p>
            <a:r>
              <a:rPr lang="en-GB" dirty="0"/>
              <a:t>Real example saw during week 4 PC class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2CAA76-004D-FD4D-8D5B-3C17F8339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8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DC29F50D-4AC3-B14D-8F8C-07E2279F7486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>
            <a:normAutofit fontScale="92500" lnSpcReduction="20000"/>
          </a:bodyPr>
          <a:lstStyle/>
          <a:p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4160AF5-FF86-5C4E-8F8F-E038FCD411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699" y="1391247"/>
            <a:ext cx="5150558" cy="277051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035CEFF-EED3-ED42-BBEB-E8D1B3390A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7030" y="3037145"/>
            <a:ext cx="6817143" cy="2924847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88DD2D0D-72B7-154A-A881-C4B306D1E92A}"/>
              </a:ext>
            </a:extLst>
          </p:cNvPr>
          <p:cNvGrpSpPr/>
          <p:nvPr/>
        </p:nvGrpSpPr>
        <p:grpSpPr>
          <a:xfrm>
            <a:off x="10289627" y="3080546"/>
            <a:ext cx="536028" cy="2868093"/>
            <a:chOff x="10289627" y="3080546"/>
            <a:chExt cx="536028" cy="2868093"/>
          </a:xfrm>
        </p:grpSpPr>
        <p:sp>
          <p:nvSpPr>
            <p:cNvPr id="12" name="Up Arrow 11">
              <a:extLst>
                <a:ext uri="{FF2B5EF4-FFF2-40B4-BE49-F238E27FC236}">
                  <a16:creationId xmlns:a16="http://schemas.microsoft.com/office/drawing/2014/main" id="{E1A7ADDA-B8B9-6149-84EF-A5DF0CEF58D9}"/>
                </a:ext>
              </a:extLst>
            </p:cNvPr>
            <p:cNvSpPr/>
            <p:nvPr/>
          </p:nvSpPr>
          <p:spPr>
            <a:xfrm>
              <a:off x="10289627" y="3101521"/>
              <a:ext cx="536028" cy="2796093"/>
            </a:xfrm>
            <a:prstGeom prst="upArrow">
              <a:avLst/>
            </a:prstGeom>
            <a:solidFill>
              <a:schemeClr val="accent5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Open Sans Light" pitchFamily="2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422FEB1-554E-E945-9A03-F598DF7422E9}"/>
                </a:ext>
              </a:extLst>
            </p:cNvPr>
            <p:cNvSpPr txBox="1"/>
            <p:nvPr/>
          </p:nvSpPr>
          <p:spPr>
            <a:xfrm rot="16200000">
              <a:off x="9118339" y="4329927"/>
              <a:ext cx="28680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bg1"/>
                  </a:solidFill>
                  <a:latin typeface="Open Sans Light" pitchFamily="2" charset="0"/>
                </a:rPr>
                <a:t>Read from bottom to top</a:t>
              </a:r>
            </a:p>
          </p:txBody>
        </p:sp>
      </p:grp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245A2015-E265-8445-ACEC-45B8B5DC848A}"/>
              </a:ext>
            </a:extLst>
          </p:cNvPr>
          <p:cNvSpPr/>
          <p:nvPr/>
        </p:nvSpPr>
        <p:spPr>
          <a:xfrm>
            <a:off x="3360090" y="5686097"/>
            <a:ext cx="970170" cy="275895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Open Sans Light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795667F-30DC-4D4C-9A4D-89652F25C640}"/>
              </a:ext>
            </a:extLst>
          </p:cNvPr>
          <p:cNvSpPr txBox="1"/>
          <p:nvPr/>
        </p:nvSpPr>
        <p:spPr>
          <a:xfrm>
            <a:off x="0" y="5373477"/>
            <a:ext cx="386682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C00000"/>
                </a:solidFill>
                <a:latin typeface="Open Sans Light" pitchFamily="2" charset="0"/>
              </a:rPr>
              <a:t>The specific type of error </a:t>
            </a:r>
            <a:br>
              <a:rPr lang="en-GB" dirty="0">
                <a:solidFill>
                  <a:srgbClr val="C00000"/>
                </a:solidFill>
                <a:latin typeface="Open Sans Light" pitchFamily="2" charset="0"/>
              </a:rPr>
            </a:br>
            <a:r>
              <a:rPr lang="en-GB" dirty="0">
                <a:solidFill>
                  <a:srgbClr val="C00000"/>
                </a:solidFill>
                <a:latin typeface="Open Sans Light" pitchFamily="2" charset="0"/>
              </a:rPr>
              <a:t>that was encountered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C00000"/>
                </a:solidFill>
                <a:latin typeface="Open Sans Light" pitchFamily="2" charset="0"/>
              </a:rPr>
              <a:t>In this case a “</a:t>
            </a:r>
            <a:r>
              <a:rPr lang="en-GB" dirty="0" err="1">
                <a:solidFill>
                  <a:srgbClr val="C00000"/>
                </a:solidFill>
                <a:latin typeface="Open Sans Light" pitchFamily="2" charset="0"/>
              </a:rPr>
              <a:t>TypeError</a:t>
            </a:r>
            <a:r>
              <a:rPr lang="en-GB" dirty="0">
                <a:solidFill>
                  <a:srgbClr val="C00000"/>
                </a:solidFill>
                <a:latin typeface="Open Sans Light" pitchFamily="2" charset="0"/>
              </a:rPr>
              <a:t>”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C00000"/>
                </a:solidFill>
                <a:latin typeface="Open Sans Light" pitchFamily="2" charset="0"/>
              </a:rPr>
              <a:t>Python is telling us the type of the object is incorrect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Open Sans Light" pitchFamily="2" charset="0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D97B77A8-0274-BE4C-9DD6-21615DD46755}"/>
              </a:ext>
            </a:extLst>
          </p:cNvPr>
          <p:cNvSpPr/>
          <p:nvPr/>
        </p:nvSpPr>
        <p:spPr>
          <a:xfrm rot="16200000">
            <a:off x="-866685" y="2652383"/>
            <a:ext cx="2616743" cy="275895"/>
          </a:xfrm>
          <a:prstGeom prst="round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Open Sans Light" pitchFamily="2" charset="0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68E1EF18-8F25-3E85-10B9-50C2CCA707B9}"/>
              </a:ext>
            </a:extLst>
          </p:cNvPr>
          <p:cNvSpPr txBox="1">
            <a:spLocks/>
          </p:cNvSpPr>
          <p:nvPr/>
        </p:nvSpPr>
        <p:spPr>
          <a:xfrm>
            <a:off x="-311588" y="4161763"/>
            <a:ext cx="3758981" cy="5678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4"/>
              </a:buClr>
              <a:buFont typeface="Arial"/>
              <a:buChar char="•"/>
              <a:defRPr sz="2000" kern="1200">
                <a:solidFill>
                  <a:schemeClr val="tx2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/>
              <a:buChar char="•"/>
              <a:defRPr sz="1800" kern="1200">
                <a:solidFill>
                  <a:schemeClr val="accent2"/>
                </a:solidFill>
                <a:latin typeface="Open Sans Light" charset="0"/>
                <a:ea typeface="Open Sans Light" charset="0"/>
                <a:cs typeface="Open Sans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/>
              <a:buChar char="•"/>
              <a:defRPr sz="1600" kern="1200">
                <a:solidFill>
                  <a:schemeClr val="accent3">
                    <a:lumMod val="7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Open Sans Light" charset="0"/>
                <a:ea typeface="Open Sans Light" charset="0"/>
                <a:cs typeface="Open Sans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Open Sans Light" charset="0"/>
                <a:ea typeface="Open Sans Light" charset="0"/>
                <a:cs typeface="Open Sans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GB" sz="16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Can turn on line numbers by </a:t>
            </a:r>
            <a:br>
              <a:rPr lang="en-GB" sz="16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</a:br>
            <a:r>
              <a:rPr lang="en-GB" sz="16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View </a:t>
            </a:r>
            <a:r>
              <a:rPr lang="en-GB" sz="1600" dirty="0">
                <a:latin typeface="Open Sans Light" pitchFamily="2" charset="0"/>
                <a:ea typeface="Open Sans Light" pitchFamily="2" charset="0"/>
                <a:cs typeface="Open Sans Light" pitchFamily="2" charset="0"/>
                <a:sym typeface="Wingdings" pitchFamily="2" charset="2"/>
              </a:rPr>
              <a:t> Line Numbers  Show</a:t>
            </a:r>
            <a:endParaRPr lang="en-GB" sz="1600" dirty="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89164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C4D7A-F65E-9C41-9C75-169145141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Understanding and debugging error messages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CA03C8-679B-A74D-B85D-DAF711197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659" y="978747"/>
            <a:ext cx="5486398" cy="412499"/>
          </a:xfrm>
        </p:spPr>
        <p:txBody>
          <a:bodyPr/>
          <a:lstStyle/>
          <a:p>
            <a:r>
              <a:rPr lang="en-GB" dirty="0"/>
              <a:t>Real example saw during week 4 PC class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2CAA76-004D-FD4D-8D5B-3C17F8339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8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DC29F50D-4AC3-B14D-8F8C-07E2279F7486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>
            <a:normAutofit fontScale="92500" lnSpcReduction="20000"/>
          </a:bodyPr>
          <a:lstStyle/>
          <a:p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4160AF5-FF86-5C4E-8F8F-E038FCD411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699" y="1391247"/>
            <a:ext cx="5150558" cy="277051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035CEFF-EED3-ED42-BBEB-E8D1B3390A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7030" y="3037145"/>
            <a:ext cx="6817143" cy="2924847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88DD2D0D-72B7-154A-A881-C4B306D1E92A}"/>
              </a:ext>
            </a:extLst>
          </p:cNvPr>
          <p:cNvGrpSpPr/>
          <p:nvPr/>
        </p:nvGrpSpPr>
        <p:grpSpPr>
          <a:xfrm>
            <a:off x="10289627" y="3080546"/>
            <a:ext cx="536028" cy="2868093"/>
            <a:chOff x="10289627" y="3080546"/>
            <a:chExt cx="536028" cy="2868093"/>
          </a:xfrm>
        </p:grpSpPr>
        <p:sp>
          <p:nvSpPr>
            <p:cNvPr id="12" name="Up Arrow 11">
              <a:extLst>
                <a:ext uri="{FF2B5EF4-FFF2-40B4-BE49-F238E27FC236}">
                  <a16:creationId xmlns:a16="http://schemas.microsoft.com/office/drawing/2014/main" id="{E1A7ADDA-B8B9-6149-84EF-A5DF0CEF58D9}"/>
                </a:ext>
              </a:extLst>
            </p:cNvPr>
            <p:cNvSpPr/>
            <p:nvPr/>
          </p:nvSpPr>
          <p:spPr>
            <a:xfrm>
              <a:off x="10289627" y="3101521"/>
              <a:ext cx="536028" cy="2796093"/>
            </a:xfrm>
            <a:prstGeom prst="upArrow">
              <a:avLst/>
            </a:prstGeom>
            <a:solidFill>
              <a:schemeClr val="accent5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Open Sans Light" pitchFamily="2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422FEB1-554E-E945-9A03-F598DF7422E9}"/>
                </a:ext>
              </a:extLst>
            </p:cNvPr>
            <p:cNvSpPr txBox="1"/>
            <p:nvPr/>
          </p:nvSpPr>
          <p:spPr>
            <a:xfrm rot="16200000">
              <a:off x="9118339" y="4329927"/>
              <a:ext cx="28680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bg1"/>
                  </a:solidFill>
                  <a:latin typeface="Open Sans Light" pitchFamily="2" charset="0"/>
                </a:rPr>
                <a:t>Read from bottom to top</a:t>
              </a:r>
            </a:p>
          </p:txBody>
        </p:sp>
      </p:grp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245A2015-E265-8445-ACEC-45B8B5DC848A}"/>
              </a:ext>
            </a:extLst>
          </p:cNvPr>
          <p:cNvSpPr/>
          <p:nvPr/>
        </p:nvSpPr>
        <p:spPr>
          <a:xfrm>
            <a:off x="3360090" y="5686097"/>
            <a:ext cx="970170" cy="275895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Open Sans Light" pitchFamily="2" charset="0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23273558-971C-E94F-93E1-A27E404E513A}"/>
              </a:ext>
            </a:extLst>
          </p:cNvPr>
          <p:cNvSpPr/>
          <p:nvPr/>
        </p:nvSpPr>
        <p:spPr>
          <a:xfrm>
            <a:off x="4361789" y="5686096"/>
            <a:ext cx="2564528" cy="275895"/>
          </a:xfrm>
          <a:prstGeom prst="roundRect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  <a:latin typeface="Open Sans Light" pitchFamily="2" charset="0"/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A1AF29EF-EB55-EB48-8AF8-C9046F42EEFC}"/>
              </a:ext>
            </a:extLst>
          </p:cNvPr>
          <p:cNvSpPr/>
          <p:nvPr/>
        </p:nvSpPr>
        <p:spPr>
          <a:xfrm rot="16200000">
            <a:off x="-866685" y="2652383"/>
            <a:ext cx="2616743" cy="275895"/>
          </a:xfrm>
          <a:prstGeom prst="round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Open Sans Light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3134FCF-D31E-3046-D417-B97E46618B56}"/>
              </a:ext>
            </a:extLst>
          </p:cNvPr>
          <p:cNvSpPr txBox="1"/>
          <p:nvPr/>
        </p:nvSpPr>
        <p:spPr>
          <a:xfrm>
            <a:off x="0" y="5373477"/>
            <a:ext cx="386682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C00000"/>
                </a:solidFill>
                <a:latin typeface="Open Sans Light" pitchFamily="2" charset="0"/>
              </a:rPr>
              <a:t>The specific type of error </a:t>
            </a:r>
            <a:br>
              <a:rPr lang="en-GB" dirty="0">
                <a:solidFill>
                  <a:srgbClr val="C00000"/>
                </a:solidFill>
                <a:latin typeface="Open Sans Light" pitchFamily="2" charset="0"/>
              </a:rPr>
            </a:br>
            <a:r>
              <a:rPr lang="en-GB" dirty="0">
                <a:solidFill>
                  <a:srgbClr val="C00000"/>
                </a:solidFill>
                <a:latin typeface="Open Sans Light" pitchFamily="2" charset="0"/>
              </a:rPr>
              <a:t>that was encountered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C00000"/>
                </a:solidFill>
                <a:latin typeface="Open Sans Light" pitchFamily="2" charset="0"/>
              </a:rPr>
              <a:t>In this case a “</a:t>
            </a:r>
            <a:r>
              <a:rPr lang="en-GB" dirty="0" err="1">
                <a:solidFill>
                  <a:srgbClr val="C00000"/>
                </a:solidFill>
                <a:latin typeface="Open Sans Light" pitchFamily="2" charset="0"/>
              </a:rPr>
              <a:t>TypeError</a:t>
            </a:r>
            <a:r>
              <a:rPr lang="en-GB" dirty="0">
                <a:solidFill>
                  <a:srgbClr val="C00000"/>
                </a:solidFill>
                <a:latin typeface="Open Sans Light" pitchFamily="2" charset="0"/>
              </a:rPr>
              <a:t>”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C00000"/>
                </a:solidFill>
                <a:latin typeface="Open Sans Light" pitchFamily="2" charset="0"/>
              </a:rPr>
              <a:t>Python is telling us the type of the object is incorrect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Open Sans Light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36ECE6B-D0EE-BCFB-AE42-823C9C120EBC}"/>
              </a:ext>
            </a:extLst>
          </p:cNvPr>
          <p:cNvSpPr txBox="1"/>
          <p:nvPr/>
        </p:nvSpPr>
        <p:spPr>
          <a:xfrm>
            <a:off x="4361789" y="5934670"/>
            <a:ext cx="56367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7030A0"/>
                </a:solidFill>
                <a:latin typeface="Open Sans Light" pitchFamily="2" charset="0"/>
              </a:rPr>
              <a:t>The error message itself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7030A0"/>
                </a:solidFill>
                <a:latin typeface="Open Sans Light" pitchFamily="2" charset="0"/>
              </a:rPr>
              <a:t>In this case python thinks we are trying to </a:t>
            </a:r>
            <a:br>
              <a:rPr lang="en-GB" dirty="0">
                <a:solidFill>
                  <a:srgbClr val="7030A0"/>
                </a:solidFill>
                <a:latin typeface="Open Sans Light" pitchFamily="2" charset="0"/>
              </a:rPr>
            </a:br>
            <a:r>
              <a:rPr lang="en-GB" dirty="0">
                <a:solidFill>
                  <a:srgbClr val="7030A0"/>
                </a:solidFill>
                <a:latin typeface="Open Sans Light" pitchFamily="2" charset="0"/>
              </a:rPr>
              <a:t>call an integer (like we would do a function) </a:t>
            </a:r>
            <a:r>
              <a:rPr lang="en-GB" dirty="0">
                <a:latin typeface="Open Sans Light" pitchFamily="2" charset="0"/>
              </a:rPr>
              <a:t>	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4B80521-BAB9-E266-76D4-CD79FF49AA6F}"/>
              </a:ext>
            </a:extLst>
          </p:cNvPr>
          <p:cNvSpPr txBox="1">
            <a:spLocks/>
          </p:cNvSpPr>
          <p:nvPr/>
        </p:nvSpPr>
        <p:spPr>
          <a:xfrm>
            <a:off x="-311588" y="4161763"/>
            <a:ext cx="3758981" cy="5678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4"/>
              </a:buClr>
              <a:buFont typeface="Arial"/>
              <a:buChar char="•"/>
              <a:defRPr sz="2000" kern="1200">
                <a:solidFill>
                  <a:schemeClr val="tx2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/>
              <a:buChar char="•"/>
              <a:defRPr sz="1800" kern="1200">
                <a:solidFill>
                  <a:schemeClr val="accent2"/>
                </a:solidFill>
                <a:latin typeface="Open Sans Light" charset="0"/>
                <a:ea typeface="Open Sans Light" charset="0"/>
                <a:cs typeface="Open Sans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/>
              <a:buChar char="•"/>
              <a:defRPr sz="1600" kern="1200">
                <a:solidFill>
                  <a:schemeClr val="accent3">
                    <a:lumMod val="7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Open Sans Light" charset="0"/>
                <a:ea typeface="Open Sans Light" charset="0"/>
                <a:cs typeface="Open Sans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Open Sans Light" charset="0"/>
                <a:ea typeface="Open Sans Light" charset="0"/>
                <a:cs typeface="Open Sans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GB" sz="16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Can turn on line numbers by </a:t>
            </a:r>
            <a:br>
              <a:rPr lang="en-GB" sz="16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</a:br>
            <a:r>
              <a:rPr lang="en-GB" sz="16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View </a:t>
            </a:r>
            <a:r>
              <a:rPr lang="en-GB" sz="1600" dirty="0">
                <a:latin typeface="Open Sans Light" pitchFamily="2" charset="0"/>
                <a:ea typeface="Open Sans Light" pitchFamily="2" charset="0"/>
                <a:cs typeface="Open Sans Light" pitchFamily="2" charset="0"/>
                <a:sym typeface="Wingdings" pitchFamily="2" charset="2"/>
              </a:rPr>
              <a:t> Line Numbers  Show</a:t>
            </a:r>
            <a:endParaRPr lang="en-GB" sz="1600" dirty="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42694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C4D7A-F65E-9C41-9C75-169145141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Understanding and debugging error messages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CA03C8-679B-A74D-B85D-DAF711197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659" y="978747"/>
            <a:ext cx="5486398" cy="412499"/>
          </a:xfrm>
        </p:spPr>
        <p:txBody>
          <a:bodyPr/>
          <a:lstStyle/>
          <a:p>
            <a:r>
              <a:rPr lang="en-GB" dirty="0"/>
              <a:t>Real example saw during week 4 PC class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2CAA76-004D-FD4D-8D5B-3C17F8339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8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DC29F50D-4AC3-B14D-8F8C-07E2279F7486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>
            <a:normAutofit fontScale="92500" lnSpcReduction="20000"/>
          </a:bodyPr>
          <a:lstStyle/>
          <a:p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4160AF5-FF86-5C4E-8F8F-E038FCD411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699" y="1391247"/>
            <a:ext cx="5150558" cy="277051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035CEFF-EED3-ED42-BBEB-E8D1B3390A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7030" y="3037145"/>
            <a:ext cx="6817143" cy="2924847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88DD2D0D-72B7-154A-A881-C4B306D1E92A}"/>
              </a:ext>
            </a:extLst>
          </p:cNvPr>
          <p:cNvGrpSpPr/>
          <p:nvPr/>
        </p:nvGrpSpPr>
        <p:grpSpPr>
          <a:xfrm>
            <a:off x="10289627" y="3080546"/>
            <a:ext cx="536028" cy="2868093"/>
            <a:chOff x="10289627" y="3080546"/>
            <a:chExt cx="536028" cy="2868093"/>
          </a:xfrm>
        </p:grpSpPr>
        <p:sp>
          <p:nvSpPr>
            <p:cNvPr id="12" name="Up Arrow 11">
              <a:extLst>
                <a:ext uri="{FF2B5EF4-FFF2-40B4-BE49-F238E27FC236}">
                  <a16:creationId xmlns:a16="http://schemas.microsoft.com/office/drawing/2014/main" id="{E1A7ADDA-B8B9-6149-84EF-A5DF0CEF58D9}"/>
                </a:ext>
              </a:extLst>
            </p:cNvPr>
            <p:cNvSpPr/>
            <p:nvPr/>
          </p:nvSpPr>
          <p:spPr>
            <a:xfrm>
              <a:off x="10289627" y="3101521"/>
              <a:ext cx="536028" cy="2796093"/>
            </a:xfrm>
            <a:prstGeom prst="upArrow">
              <a:avLst/>
            </a:prstGeom>
            <a:solidFill>
              <a:schemeClr val="accent5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Open Sans Light" pitchFamily="2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422FEB1-554E-E945-9A03-F598DF7422E9}"/>
                </a:ext>
              </a:extLst>
            </p:cNvPr>
            <p:cNvSpPr txBox="1"/>
            <p:nvPr/>
          </p:nvSpPr>
          <p:spPr>
            <a:xfrm rot="16200000">
              <a:off x="9118339" y="4329927"/>
              <a:ext cx="28680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bg1"/>
                  </a:solidFill>
                  <a:latin typeface="Open Sans Light" pitchFamily="2" charset="0"/>
                </a:rPr>
                <a:t>Read from bottom to top</a:t>
              </a:r>
            </a:p>
          </p:txBody>
        </p:sp>
      </p:grp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245A2015-E265-8445-ACEC-45B8B5DC848A}"/>
              </a:ext>
            </a:extLst>
          </p:cNvPr>
          <p:cNvSpPr/>
          <p:nvPr/>
        </p:nvSpPr>
        <p:spPr>
          <a:xfrm>
            <a:off x="3360090" y="5686097"/>
            <a:ext cx="970170" cy="275895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Open Sans Light" pitchFamily="2" charset="0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23273558-971C-E94F-93E1-A27E404E513A}"/>
              </a:ext>
            </a:extLst>
          </p:cNvPr>
          <p:cNvSpPr/>
          <p:nvPr/>
        </p:nvSpPr>
        <p:spPr>
          <a:xfrm>
            <a:off x="4361789" y="5686096"/>
            <a:ext cx="2564528" cy="275895"/>
          </a:xfrm>
          <a:prstGeom prst="roundRect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  <a:latin typeface="Open Sans Light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124A29-D8A1-3943-B8AF-A776BD235DFD}"/>
              </a:ext>
            </a:extLst>
          </p:cNvPr>
          <p:cNvSpPr txBox="1"/>
          <p:nvPr/>
        </p:nvSpPr>
        <p:spPr>
          <a:xfrm>
            <a:off x="4361789" y="5934670"/>
            <a:ext cx="56367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7030A0"/>
                </a:solidFill>
                <a:latin typeface="Open Sans Light" pitchFamily="2" charset="0"/>
              </a:rPr>
              <a:t>The error message itself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7030A0"/>
                </a:solidFill>
                <a:latin typeface="Open Sans Light" pitchFamily="2" charset="0"/>
              </a:rPr>
              <a:t>In this case python thinks we are tying to </a:t>
            </a:r>
            <a:br>
              <a:rPr lang="en-GB" dirty="0">
                <a:solidFill>
                  <a:srgbClr val="7030A0"/>
                </a:solidFill>
                <a:latin typeface="Open Sans Light" pitchFamily="2" charset="0"/>
              </a:rPr>
            </a:br>
            <a:r>
              <a:rPr lang="en-GB" dirty="0">
                <a:solidFill>
                  <a:srgbClr val="7030A0"/>
                </a:solidFill>
                <a:latin typeface="Open Sans Light" pitchFamily="2" charset="0"/>
              </a:rPr>
              <a:t>call an integer (like we would do a function) </a:t>
            </a:r>
            <a:r>
              <a:rPr lang="en-GB" dirty="0">
                <a:latin typeface="Open Sans Light" pitchFamily="2" charset="0"/>
              </a:rPr>
              <a:t>	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890FA7D8-9EC0-D548-8306-F530C1B98EDF}"/>
              </a:ext>
            </a:extLst>
          </p:cNvPr>
          <p:cNvSpPr/>
          <p:nvPr/>
        </p:nvSpPr>
        <p:spPr>
          <a:xfrm>
            <a:off x="3370599" y="3153105"/>
            <a:ext cx="6754083" cy="2511970"/>
          </a:xfrm>
          <a:prstGeom prst="roundRect">
            <a:avLst>
              <a:gd name="adj" fmla="val 7880"/>
            </a:avLst>
          </a:prstGeom>
          <a:noFill/>
          <a:ln w="190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C000"/>
              </a:solidFill>
              <a:latin typeface="Open Sans Light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9F410B5-10E4-BE43-ABFB-0CBE656BEE4F}"/>
              </a:ext>
            </a:extLst>
          </p:cNvPr>
          <p:cNvSpPr txBox="1"/>
          <p:nvPr/>
        </p:nvSpPr>
        <p:spPr>
          <a:xfrm>
            <a:off x="5644053" y="962542"/>
            <a:ext cx="60882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5"/>
                </a:solidFill>
                <a:latin typeface="Open Sans Light" pitchFamily="2" charset="0"/>
              </a:rPr>
              <a:t>The “traceback”, showing how the code got to the point of the error through various function calls, going from most recent at the bottom to least recent at the top.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5"/>
                </a:solidFill>
                <a:latin typeface="Open Sans Light" pitchFamily="2" charset="0"/>
              </a:rPr>
              <a:t>The lines indicated by the ‘---&gt;’ are the ones called; the others are for context.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5"/>
                </a:solidFill>
                <a:latin typeface="Open Sans Light" pitchFamily="2" charset="0"/>
              </a:rPr>
              <a:t>In this case it calls </a:t>
            </a:r>
            <a:r>
              <a:rPr lang="en-GB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rectPrimsPamas</a:t>
            </a:r>
            <a:r>
              <a:rPr lang="en-GB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(…)</a:t>
            </a:r>
            <a:r>
              <a:rPr lang="en-GB" dirty="0">
                <a:solidFill>
                  <a:schemeClr val="accent5"/>
                </a:solidFill>
                <a:latin typeface="Open Sans Light" pitchFamily="2" charset="0"/>
              </a:rPr>
              <a:t>on L12 &amp; then gives an error in calculating the area on L7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Open Sans Light" pitchFamily="2" charset="0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7DF822E2-A1D2-374B-9933-F5763D038EFC}"/>
              </a:ext>
            </a:extLst>
          </p:cNvPr>
          <p:cNvSpPr/>
          <p:nvPr/>
        </p:nvSpPr>
        <p:spPr>
          <a:xfrm rot="16200000">
            <a:off x="-866685" y="2652383"/>
            <a:ext cx="2616743" cy="275895"/>
          </a:xfrm>
          <a:prstGeom prst="round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Open Sans Light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FEDC0DF-B597-DE21-BB39-73CA0170C21D}"/>
              </a:ext>
            </a:extLst>
          </p:cNvPr>
          <p:cNvSpPr txBox="1"/>
          <p:nvPr/>
        </p:nvSpPr>
        <p:spPr>
          <a:xfrm>
            <a:off x="0" y="5373477"/>
            <a:ext cx="386682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C00000"/>
                </a:solidFill>
                <a:latin typeface="Open Sans Light" pitchFamily="2" charset="0"/>
              </a:rPr>
              <a:t>The specific type of error </a:t>
            </a:r>
            <a:br>
              <a:rPr lang="en-GB" dirty="0">
                <a:solidFill>
                  <a:srgbClr val="C00000"/>
                </a:solidFill>
                <a:latin typeface="Open Sans Light" pitchFamily="2" charset="0"/>
              </a:rPr>
            </a:br>
            <a:r>
              <a:rPr lang="en-GB" dirty="0">
                <a:solidFill>
                  <a:srgbClr val="C00000"/>
                </a:solidFill>
                <a:latin typeface="Open Sans Light" pitchFamily="2" charset="0"/>
              </a:rPr>
              <a:t>that was encountered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C00000"/>
                </a:solidFill>
                <a:latin typeface="Open Sans Light" pitchFamily="2" charset="0"/>
              </a:rPr>
              <a:t>In this case a “</a:t>
            </a:r>
            <a:r>
              <a:rPr lang="en-GB" dirty="0" err="1">
                <a:solidFill>
                  <a:srgbClr val="C00000"/>
                </a:solidFill>
                <a:latin typeface="Open Sans Light" pitchFamily="2" charset="0"/>
              </a:rPr>
              <a:t>TypeError</a:t>
            </a:r>
            <a:r>
              <a:rPr lang="en-GB" dirty="0">
                <a:solidFill>
                  <a:srgbClr val="C00000"/>
                </a:solidFill>
                <a:latin typeface="Open Sans Light" pitchFamily="2" charset="0"/>
              </a:rPr>
              <a:t>”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C00000"/>
                </a:solidFill>
                <a:latin typeface="Open Sans Light" pitchFamily="2" charset="0"/>
              </a:rPr>
              <a:t>Python is telling us the type of the object is incorrect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Open Sans Light" pitchFamily="2" charset="0"/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E878C50-E798-4965-C36D-EEFA2954857B}"/>
              </a:ext>
            </a:extLst>
          </p:cNvPr>
          <p:cNvSpPr txBox="1">
            <a:spLocks/>
          </p:cNvSpPr>
          <p:nvPr/>
        </p:nvSpPr>
        <p:spPr>
          <a:xfrm>
            <a:off x="-311588" y="4161763"/>
            <a:ext cx="3758981" cy="5678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4"/>
              </a:buClr>
              <a:buFont typeface="Arial"/>
              <a:buChar char="•"/>
              <a:defRPr sz="2000" kern="1200">
                <a:solidFill>
                  <a:schemeClr val="tx2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/>
              <a:buChar char="•"/>
              <a:defRPr sz="1800" kern="1200">
                <a:solidFill>
                  <a:schemeClr val="accent2"/>
                </a:solidFill>
                <a:latin typeface="Open Sans Light" charset="0"/>
                <a:ea typeface="Open Sans Light" charset="0"/>
                <a:cs typeface="Open Sans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/>
              <a:buChar char="•"/>
              <a:defRPr sz="1600" kern="1200">
                <a:solidFill>
                  <a:schemeClr val="accent3">
                    <a:lumMod val="7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Open Sans Light" charset="0"/>
                <a:ea typeface="Open Sans Light" charset="0"/>
                <a:cs typeface="Open Sans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Open Sans Light" charset="0"/>
                <a:ea typeface="Open Sans Light" charset="0"/>
                <a:cs typeface="Open Sans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GB" sz="16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Can turn on line numbers by </a:t>
            </a:r>
            <a:br>
              <a:rPr lang="en-GB" sz="16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</a:br>
            <a:r>
              <a:rPr lang="en-GB" sz="16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View </a:t>
            </a:r>
            <a:r>
              <a:rPr lang="en-GB" sz="1600" dirty="0">
                <a:latin typeface="Open Sans Light" pitchFamily="2" charset="0"/>
                <a:ea typeface="Open Sans Light" pitchFamily="2" charset="0"/>
                <a:cs typeface="Open Sans Light" pitchFamily="2" charset="0"/>
                <a:sym typeface="Wingdings" pitchFamily="2" charset="2"/>
              </a:rPr>
              <a:t> Line Numbers  Show</a:t>
            </a:r>
            <a:endParaRPr lang="en-GB" sz="1600" dirty="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6586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C4D7A-F65E-9C41-9C75-169145141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Understanding and debugging error messages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CA03C8-679B-A74D-B85D-DAF711197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659" y="978747"/>
            <a:ext cx="5486398" cy="412499"/>
          </a:xfrm>
        </p:spPr>
        <p:txBody>
          <a:bodyPr/>
          <a:lstStyle/>
          <a:p>
            <a:r>
              <a:rPr lang="en-GB" dirty="0"/>
              <a:t>Real example saw during </a:t>
            </a:r>
            <a:r>
              <a:rPr lang="en-GB"/>
              <a:t>week 4 </a:t>
            </a:r>
            <a:r>
              <a:rPr lang="en-GB" dirty="0"/>
              <a:t>PC class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2CAA76-004D-FD4D-8D5B-3C17F8339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8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DC29F50D-4AC3-B14D-8F8C-07E2279F7486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>
            <a:normAutofit fontScale="92500" lnSpcReduction="20000"/>
          </a:bodyPr>
          <a:lstStyle/>
          <a:p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4160AF5-FF86-5C4E-8F8F-E038FCD411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699" y="1391247"/>
            <a:ext cx="5150558" cy="277051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035CEFF-EED3-ED42-BBEB-E8D1B3390A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7030" y="3037145"/>
            <a:ext cx="6817143" cy="2924847"/>
          </a:xfrm>
          <a:prstGeom prst="rect">
            <a:avLst/>
          </a:prstGeom>
        </p:spPr>
      </p:pic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1C96E022-876C-5341-9B47-94E95D747AD4}"/>
              </a:ext>
            </a:extLst>
          </p:cNvPr>
          <p:cNvSpPr/>
          <p:nvPr/>
        </p:nvSpPr>
        <p:spPr>
          <a:xfrm rot="16200000">
            <a:off x="-866685" y="2652383"/>
            <a:ext cx="2616743" cy="275895"/>
          </a:xfrm>
          <a:prstGeom prst="round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Open Sans Light" pitchFamily="2" charset="0"/>
            </a:endParaRPr>
          </a:p>
        </p:txBody>
      </p:sp>
      <p:cxnSp>
        <p:nvCxnSpPr>
          <p:cNvPr id="7" name="Curved Connector 6">
            <a:extLst>
              <a:ext uri="{FF2B5EF4-FFF2-40B4-BE49-F238E27FC236}">
                <a16:creationId xmlns:a16="http://schemas.microsoft.com/office/drawing/2014/main" id="{BF308952-E3AD-8745-86D7-6C67819F3D94}"/>
              </a:ext>
            </a:extLst>
          </p:cNvPr>
          <p:cNvCxnSpPr>
            <a:cxnSpLocks/>
          </p:cNvCxnSpPr>
          <p:nvPr/>
        </p:nvCxnSpPr>
        <p:spPr>
          <a:xfrm rot="16200000" flipV="1">
            <a:off x="1135434" y="3026661"/>
            <a:ext cx="3056219" cy="2216029"/>
          </a:xfrm>
          <a:prstGeom prst="curvedConnector3">
            <a:avLst>
              <a:gd name="adj1" fmla="val 50000"/>
            </a:avLst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D041AB42-1E70-D04E-ADA5-0B4E03F20FC6}"/>
              </a:ext>
            </a:extLst>
          </p:cNvPr>
          <p:cNvSpPr txBox="1">
            <a:spLocks/>
          </p:cNvSpPr>
          <p:nvPr/>
        </p:nvSpPr>
        <p:spPr>
          <a:xfrm>
            <a:off x="5871882" y="975830"/>
            <a:ext cx="6016379" cy="18934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4"/>
              </a:buClr>
              <a:buFont typeface="Arial"/>
              <a:buChar char="•"/>
              <a:defRPr sz="2000" kern="1200">
                <a:solidFill>
                  <a:schemeClr val="tx2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/>
              <a:buChar char="•"/>
              <a:defRPr sz="1800" kern="1200">
                <a:solidFill>
                  <a:schemeClr val="accent2"/>
                </a:solidFill>
                <a:latin typeface="Open Sans Light" charset="0"/>
                <a:ea typeface="Open Sans Light" charset="0"/>
                <a:cs typeface="Open Sans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/>
              <a:buChar char="•"/>
              <a:defRPr sz="1600" kern="1200">
                <a:solidFill>
                  <a:schemeClr val="accent3">
                    <a:lumMod val="7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Open Sans Light" charset="0"/>
                <a:ea typeface="Open Sans Light" charset="0"/>
                <a:cs typeface="Open Sans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Open Sans Light" charset="0"/>
                <a:ea typeface="Open Sans Light" charset="0"/>
                <a:cs typeface="Open Sans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So, what’s the mistake in the code here?</a:t>
            </a:r>
          </a:p>
          <a:p>
            <a:pPr lvl="1"/>
            <a:r>
              <a:rPr lang="en-GB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We are missing a multiplication sign </a:t>
            </a:r>
            <a:r>
              <a:rPr lang="en-GB" dirty="0">
                <a:solidFill>
                  <a:schemeClr val="accent1"/>
                </a:solidFill>
                <a:latin typeface="Courier New" panose="02070309020205020404" pitchFamily="49" charset="0"/>
                <a:ea typeface="Open Sans Light" pitchFamily="2" charset="0"/>
                <a:cs typeface="Open Sans Light" pitchFamily="2" charset="0"/>
              </a:rPr>
              <a:t>*</a:t>
            </a:r>
            <a:r>
              <a:rPr lang="en-GB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between the integer and the brackets!</a:t>
            </a:r>
          </a:p>
          <a:p>
            <a:pPr lvl="1"/>
            <a:r>
              <a:rPr lang="en-GB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Python sees this as trying to call a function: </a:t>
            </a:r>
            <a:r>
              <a:rPr lang="en-GB" dirty="0">
                <a:solidFill>
                  <a:schemeClr val="accent1"/>
                </a:solidFill>
                <a:latin typeface="Courier New" panose="02070309020205020404" pitchFamily="49" charset="0"/>
                <a:ea typeface="Open Sans Light" pitchFamily="2" charset="0"/>
                <a:cs typeface="Open Sans Light" pitchFamily="2" charset="0"/>
              </a:rPr>
              <a:t>2()</a:t>
            </a:r>
          </a:p>
          <a:p>
            <a:pPr lvl="1"/>
            <a:r>
              <a:rPr lang="en-GB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But you can’t call an integer, hence the error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C4F8021-5E75-2743-B7CD-7F545CE5CE65}"/>
              </a:ext>
            </a:extLst>
          </p:cNvPr>
          <p:cNvSpPr txBox="1"/>
          <p:nvPr/>
        </p:nvSpPr>
        <p:spPr>
          <a:xfrm>
            <a:off x="2283763" y="4098702"/>
            <a:ext cx="49564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>
                <a:solidFill>
                  <a:schemeClr val="accent5"/>
                </a:solidFill>
                <a:latin typeface="Open Sans Light" pitchFamily="2" charset="0"/>
              </a:rPr>
              <a:t>*</a:t>
            </a:r>
            <a:endParaRPr lang="en-GB" dirty="0">
              <a:solidFill>
                <a:schemeClr val="accent5"/>
              </a:solidFill>
              <a:latin typeface="Open Sans Light" pitchFamily="2" charset="0"/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01A82AFF-3FAA-274C-BE63-121F6E548EA5}"/>
              </a:ext>
            </a:extLst>
          </p:cNvPr>
          <p:cNvSpPr txBox="1">
            <a:spLocks/>
          </p:cNvSpPr>
          <p:nvPr/>
        </p:nvSpPr>
        <p:spPr>
          <a:xfrm>
            <a:off x="157659" y="6252538"/>
            <a:ext cx="11403720" cy="4124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4"/>
              </a:buClr>
              <a:buFont typeface="Arial"/>
              <a:buChar char="•"/>
              <a:defRPr sz="2000" kern="1200">
                <a:solidFill>
                  <a:schemeClr val="tx2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/>
              <a:buChar char="•"/>
              <a:defRPr sz="1800" kern="1200">
                <a:solidFill>
                  <a:schemeClr val="accent2"/>
                </a:solidFill>
                <a:latin typeface="Open Sans Light" charset="0"/>
                <a:ea typeface="Open Sans Light" charset="0"/>
                <a:cs typeface="Open Sans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/>
              <a:buChar char="•"/>
              <a:defRPr sz="1600" kern="1200">
                <a:solidFill>
                  <a:schemeClr val="accent3">
                    <a:lumMod val="7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Open Sans Light" charset="0"/>
                <a:ea typeface="Open Sans Light" charset="0"/>
                <a:cs typeface="Open Sans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Open Sans Light" charset="0"/>
                <a:ea typeface="Open Sans Light" charset="0"/>
                <a:cs typeface="Open Sans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The best way to get familiar with this is practice </a:t>
            </a:r>
            <a:r>
              <a:rPr lang="en-GB" dirty="0">
                <a:latin typeface="Open Sans Light" pitchFamily="2" charset="0"/>
                <a:ea typeface="Open Sans Light" pitchFamily="2" charset="0"/>
                <a:cs typeface="Open Sans Light" pitchFamily="2" charset="0"/>
                <a:sym typeface="Wingdings" pitchFamily="2" charset="2"/>
              </a:rPr>
              <a:t> let’s look at some in a notebook now …</a:t>
            </a:r>
            <a:endParaRPr lang="en-GB" dirty="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8417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CDE2F-C231-3D45-8E4D-DDD8E74D6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FAB255-650F-CF49-B7CC-E9F353DD8A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737" y="1008992"/>
            <a:ext cx="11750565" cy="5707118"/>
          </a:xfrm>
        </p:spPr>
        <p:txBody>
          <a:bodyPr/>
          <a:lstStyle/>
          <a:p>
            <a:r>
              <a:rPr lang="en-GB" dirty="0"/>
              <a:t>This week we looked at various python errors and how to understand and debug them</a:t>
            </a:r>
          </a:p>
          <a:p>
            <a:endParaRPr lang="en-GB" dirty="0"/>
          </a:p>
          <a:p>
            <a:r>
              <a:rPr lang="en-GB" dirty="0"/>
              <a:t>In particular, in the lecture we looked at:</a:t>
            </a:r>
          </a:p>
          <a:p>
            <a:pPr lvl="1"/>
            <a:r>
              <a:rPr lang="en-GB" dirty="0"/>
              <a:t>Errors that prevent the program running at all</a:t>
            </a:r>
          </a:p>
          <a:p>
            <a:pPr lvl="1"/>
            <a:r>
              <a:rPr lang="en-GB" dirty="0"/>
              <a:t>Programs that start but don’t complete</a:t>
            </a:r>
          </a:p>
          <a:p>
            <a:pPr lvl="1"/>
            <a:endParaRPr lang="en-GB" dirty="0"/>
          </a:p>
          <a:p>
            <a:r>
              <a:rPr lang="en-GB" dirty="0"/>
              <a:t>Learnt more about how to read python error messages </a:t>
            </a:r>
          </a:p>
          <a:p>
            <a:pPr lvl="1"/>
            <a:r>
              <a:rPr lang="en-GB" dirty="0"/>
              <a:t>And practiced this with several different error types</a:t>
            </a:r>
          </a:p>
          <a:p>
            <a:pPr lvl="1"/>
            <a:endParaRPr lang="en-GB" dirty="0"/>
          </a:p>
          <a:p>
            <a:r>
              <a:rPr lang="en-GB" dirty="0"/>
              <a:t>In this week’s notebook you will explore errors further: </a:t>
            </a:r>
          </a:p>
          <a:p>
            <a:pPr lvl="1"/>
            <a:r>
              <a:rPr lang="en-GB" dirty="0"/>
              <a:t>How to reduce the scope for errors with good coding practice</a:t>
            </a:r>
          </a:p>
          <a:p>
            <a:pPr lvl="1"/>
            <a:r>
              <a:rPr lang="en-GB" dirty="0"/>
              <a:t>Debugging more of the above errors yourself</a:t>
            </a:r>
          </a:p>
          <a:p>
            <a:pPr lvl="1"/>
            <a:r>
              <a:rPr lang="en-GB" dirty="0"/>
              <a:t>Finally, some programs that run but give the incorrect result!</a:t>
            </a:r>
          </a:p>
          <a:p>
            <a:endParaRPr lang="en-GB" dirty="0"/>
          </a:p>
          <a:p>
            <a:r>
              <a:rPr lang="en-GB" dirty="0"/>
              <a:t>You will make coding mistakes (I still make many!)</a:t>
            </a:r>
          </a:p>
          <a:p>
            <a:pPr lvl="1"/>
            <a:r>
              <a:rPr lang="en-GB" dirty="0"/>
              <a:t>But with practice you can find and fix them quicker!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FABE4A-01DC-1D40-BFEF-66D522EE6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9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10CE8A0-6D25-C044-A0CD-1431D6A44B54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>
            <a:normAutofit fontScale="92500" lnSpcReduction="20000"/>
          </a:bodyPr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F61E59-3B82-874D-9B81-B181F96A4A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6701" y="1922299"/>
            <a:ext cx="3860800" cy="438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498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754E4-C358-784F-8069-76393BF9BEF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Introduction to Computational Physics (PHYS105)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0D0614-3A4F-1C46-AF4A-848AB2F2AF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5325" y="2559631"/>
            <a:ext cx="9144000" cy="423425"/>
          </a:xfrm>
        </p:spPr>
        <p:txBody>
          <a:bodyPr/>
          <a:lstStyle/>
          <a:p>
            <a:r>
              <a:rPr lang="en-GB" dirty="0"/>
              <a:t>Lecture 7: Good Practice and Debugging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4C1045-50D8-AD48-8209-29423146079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15863" y="3773635"/>
            <a:ext cx="5002924" cy="927837"/>
          </a:xfrm>
        </p:spPr>
        <p:txBody>
          <a:bodyPr>
            <a:normAutofit/>
          </a:bodyPr>
          <a:lstStyle/>
          <a:p>
            <a:r>
              <a:rPr lang="en-GB" dirty="0"/>
              <a:t>Carl Gwilliam</a:t>
            </a:r>
          </a:p>
          <a:p>
            <a:r>
              <a:rPr lang="en-GB" dirty="0"/>
              <a:t>(</a:t>
            </a:r>
            <a:r>
              <a:rPr lang="en-GB" dirty="0" err="1"/>
              <a:t>C.Gwilliam@liverpool.ac.uk</a:t>
            </a:r>
            <a:r>
              <a:rPr lang="en-GB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42483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B31D4F2-5DA5-114D-AC16-AC688A018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Lecture </a:t>
            </a:r>
            <a:r>
              <a:rPr lang="en-GB" dirty="0"/>
              <a:t>6: Recap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C8D6A9B-595F-C94B-9B65-F00EEA8FFD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737" y="1008992"/>
            <a:ext cx="11435256" cy="5838608"/>
          </a:xfrm>
        </p:spPr>
        <p:txBody>
          <a:bodyPr/>
          <a:lstStyle/>
          <a:p>
            <a:r>
              <a:rPr lang="en-GB" dirty="0"/>
              <a:t>Last week we started the second part of the course, using python for real physics problems!</a:t>
            </a:r>
          </a:p>
          <a:p>
            <a:endParaRPr lang="en-GB" sz="1000" dirty="0"/>
          </a:p>
          <a:p>
            <a:r>
              <a:rPr lang="en-GB" dirty="0"/>
              <a:t>Started with fitting a functional form to data.  </a:t>
            </a:r>
          </a:p>
          <a:p>
            <a:pPr lvl="1"/>
            <a:r>
              <a:rPr lang="en-GB" dirty="0"/>
              <a:t>Read in data from files (using </a:t>
            </a:r>
            <a:r>
              <a:rPr lang="en-GB" dirty="0" err="1">
                <a:solidFill>
                  <a:schemeClr val="accent1"/>
                </a:solidFill>
                <a:latin typeface="Courier New" panose="02070309020205020404" pitchFamily="49" charset="0"/>
              </a:rPr>
              <a:t>np.loadtxt</a:t>
            </a:r>
            <a:r>
              <a:rPr lang="en-GB" dirty="0"/>
              <a:t>)</a:t>
            </a:r>
          </a:p>
          <a:p>
            <a:pPr lvl="2"/>
            <a:r>
              <a:rPr lang="en-GB" dirty="0"/>
              <a:t>Plot to check sensible</a:t>
            </a:r>
          </a:p>
          <a:p>
            <a:pPr lvl="2"/>
            <a:r>
              <a:rPr lang="en-GB" dirty="0"/>
              <a:t>Find initial params</a:t>
            </a:r>
          </a:p>
          <a:p>
            <a:pPr lvl="1"/>
            <a:r>
              <a:rPr lang="en-GB" dirty="0"/>
              <a:t>Define necessary functions</a:t>
            </a:r>
          </a:p>
          <a:p>
            <a:pPr lvl="2"/>
            <a:r>
              <a:rPr lang="en-GB" dirty="0"/>
              <a:t>Functional form and its differential </a:t>
            </a:r>
          </a:p>
          <a:p>
            <a:pPr lvl="2"/>
            <a:r>
              <a:rPr lang="en-GB" dirty="0"/>
              <a:t>Point-by-point residuals </a:t>
            </a:r>
          </a:p>
          <a:p>
            <a:pPr lvl="1"/>
            <a:r>
              <a:rPr lang="en-GB" dirty="0"/>
              <a:t>Run </a:t>
            </a:r>
            <a:r>
              <a:rPr lang="en-GB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least_squares</a:t>
            </a:r>
            <a:r>
              <a:rPr lang="en-GB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GB" dirty="0"/>
              <a:t> from </a:t>
            </a:r>
            <a:r>
              <a:rPr lang="en-GB" dirty="0" err="1">
                <a:solidFill>
                  <a:schemeClr val="accent1"/>
                </a:solidFill>
              </a:rPr>
              <a:t>scipy.optimize</a:t>
            </a:r>
            <a:endParaRPr lang="en-GB" dirty="0">
              <a:solidFill>
                <a:schemeClr val="accent1"/>
              </a:solidFill>
            </a:endParaRPr>
          </a:p>
          <a:p>
            <a:pPr lvl="2"/>
            <a:r>
              <a:rPr lang="en-GB" dirty="0"/>
              <a:t>Check fit succeeds and get fitted params</a:t>
            </a:r>
          </a:p>
          <a:p>
            <a:pPr lvl="1"/>
            <a:r>
              <a:rPr lang="en-GB" dirty="0"/>
              <a:t>Calculate </a:t>
            </a:r>
            <a:r>
              <a:rPr lang="el-GR" dirty="0"/>
              <a:t>χ</a:t>
            </a:r>
            <a:r>
              <a:rPr lang="en-GB" baseline="30000" dirty="0"/>
              <a:t>2</a:t>
            </a:r>
            <a:r>
              <a:rPr lang="en-GB" dirty="0"/>
              <a:t> test statistic from the residuals</a:t>
            </a:r>
            <a:endParaRPr lang="en-GB" baseline="30000" dirty="0"/>
          </a:p>
          <a:p>
            <a:pPr lvl="2"/>
            <a:r>
              <a:rPr lang="en-GB" dirty="0"/>
              <a:t>Check fit is good e.g. 0.25 &lt; </a:t>
            </a:r>
            <a:r>
              <a:rPr lang="el-GR" dirty="0"/>
              <a:t>χ</a:t>
            </a:r>
            <a:r>
              <a:rPr lang="en-GB" baseline="30000" dirty="0"/>
              <a:t>2</a:t>
            </a:r>
            <a:r>
              <a:rPr lang="en-GB" dirty="0"/>
              <a:t>/NDF &lt; 4</a:t>
            </a:r>
          </a:p>
          <a:p>
            <a:pPr lvl="1"/>
            <a:r>
              <a:rPr lang="en-GB" dirty="0"/>
              <a:t>Calculate parameter errors </a:t>
            </a:r>
          </a:p>
          <a:p>
            <a:pPr lvl="2"/>
            <a:r>
              <a:rPr lang="en-GB" dirty="0"/>
              <a:t>Print best-fit parameters and associated error </a:t>
            </a:r>
          </a:p>
          <a:p>
            <a:pPr lvl="1"/>
            <a:r>
              <a:rPr lang="en-GB" dirty="0"/>
              <a:t>Plot data and fitted function</a:t>
            </a:r>
          </a:p>
          <a:p>
            <a:pPr lvl="2"/>
            <a:r>
              <a:rPr lang="en-GB" dirty="0"/>
              <a:t>Passing best fit params to functional form</a:t>
            </a:r>
          </a:p>
          <a:p>
            <a:pPr lvl="2"/>
            <a:endParaRPr lang="en-GB" sz="1000" dirty="0"/>
          </a:p>
          <a:p>
            <a:r>
              <a:rPr lang="en-GB" dirty="0"/>
              <a:t>Encapsulated all this in a reusable function</a:t>
            </a:r>
          </a:p>
          <a:p>
            <a:pPr lvl="2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99DF8F-8A7A-994D-A97C-87B606E8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t>3</a:t>
            </a:fld>
            <a:endParaRPr lang="en-GB"/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BF056234-7001-7749-A320-6F7D8CA828E4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>
            <a:normAutofit fontScale="92500" lnSpcReduction="20000"/>
          </a:bodyPr>
          <a:lstStyle/>
          <a:p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1FD7E05-E1B5-0643-B4B6-BF04A6A7D9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1411" y="1622696"/>
            <a:ext cx="5236090" cy="3967975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FA397ED-EF80-4445-A7A0-FDCF7F9A1EAC}"/>
              </a:ext>
            </a:extLst>
          </p:cNvPr>
          <p:cNvSpPr txBox="1">
            <a:spLocks/>
          </p:cNvSpPr>
          <p:nvPr/>
        </p:nvSpPr>
        <p:spPr>
          <a:xfrm>
            <a:off x="6760567" y="5711117"/>
            <a:ext cx="4926934" cy="1015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4"/>
              </a:buClr>
              <a:buFont typeface="Arial"/>
              <a:buChar char="•"/>
              <a:defRPr sz="2000" kern="1200">
                <a:solidFill>
                  <a:schemeClr val="tx2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/>
              <a:buChar char="•"/>
              <a:defRPr sz="1800" kern="1200">
                <a:solidFill>
                  <a:schemeClr val="accent2"/>
                </a:solidFill>
                <a:latin typeface="Open Sans Light" charset="0"/>
                <a:ea typeface="Open Sans Light" charset="0"/>
                <a:cs typeface="Open Sans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/>
              <a:buChar char="•"/>
              <a:defRPr sz="1600" kern="1200">
                <a:solidFill>
                  <a:schemeClr val="accent3">
                    <a:lumMod val="7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Open Sans Light" charset="0"/>
                <a:ea typeface="Open Sans Light" charset="0"/>
                <a:cs typeface="Open Sans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Open Sans Light" charset="0"/>
                <a:ea typeface="Open Sans Light" charset="0"/>
                <a:cs typeface="Open Sans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You will use this over-and-over in labs</a:t>
            </a:r>
          </a:p>
          <a:p>
            <a:pPr lvl="1"/>
            <a:r>
              <a:rPr lang="en-GB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Will create your own python module for this in the last week of PHYS105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30DB413-865E-EA46-B37C-233F0A83A3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5403" y="1892317"/>
            <a:ext cx="2623363" cy="618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480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Left Arrow 9">
            <a:extLst>
              <a:ext uri="{FF2B5EF4-FFF2-40B4-BE49-F238E27FC236}">
                <a16:creationId xmlns:a16="http://schemas.microsoft.com/office/drawing/2014/main" id="{1E10DCBD-9CF9-BF44-A420-BEAA25BC7611}"/>
              </a:ext>
            </a:extLst>
          </p:cNvPr>
          <p:cNvSpPr/>
          <p:nvPr/>
        </p:nvSpPr>
        <p:spPr>
          <a:xfrm>
            <a:off x="5431355" y="4290827"/>
            <a:ext cx="1600066" cy="1227104"/>
          </a:xfrm>
          <a:prstGeom prst="left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Open Sans Light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79356C-77C0-5C4F-BB5D-512BBBB98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Lecture 6: Formative problem solutions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816DDA-5E4D-E941-A644-BB1D2BA59F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1737" y="1040524"/>
            <a:ext cx="5778063" cy="1923393"/>
          </a:xfrm>
        </p:spPr>
        <p:txBody>
          <a:bodyPr/>
          <a:lstStyle/>
          <a:p>
            <a:r>
              <a:rPr lang="en-GB" dirty="0"/>
              <a:t>Exercise 1: Plot the experimental data and fix any errors compared to the table above</a:t>
            </a:r>
          </a:p>
          <a:p>
            <a:pPr lvl="1"/>
            <a:r>
              <a:rPr lang="en-GB" dirty="0"/>
              <a:t>Plot data read from csv file using </a:t>
            </a:r>
            <a:r>
              <a:rPr lang="en-GB" dirty="0" err="1">
                <a:solidFill>
                  <a:schemeClr val="accent1"/>
                </a:solidFill>
                <a:latin typeface="Courier New" panose="02070309020205020404" pitchFamily="49" charset="0"/>
              </a:rPr>
              <a:t>errorbar</a:t>
            </a:r>
            <a:r>
              <a:rPr lang="en-GB" dirty="0">
                <a:solidFill>
                  <a:schemeClr val="accent1"/>
                </a:solidFill>
                <a:latin typeface="Courier New" panose="02070309020205020404" pitchFamily="49" charset="0"/>
              </a:rPr>
              <a:t>()</a:t>
            </a:r>
          </a:p>
          <a:p>
            <a:pPr lvl="1"/>
            <a:r>
              <a:rPr lang="en-GB" dirty="0"/>
              <a:t>Clear that 8</a:t>
            </a:r>
            <a:r>
              <a:rPr lang="en-GB" baseline="30000" dirty="0"/>
              <a:t>th</a:t>
            </a:r>
            <a:r>
              <a:rPr lang="en-GB" dirty="0"/>
              <a:t> point is incorrect </a:t>
            </a:r>
            <a:r>
              <a:rPr lang="en-GB" dirty="0">
                <a:sym typeface="Wingdings" pitchFamily="2" charset="2"/>
              </a:rPr>
              <a:t> fix by updating array value at </a:t>
            </a:r>
            <a:r>
              <a:rPr lang="en-GB" b="1" dirty="0">
                <a:sym typeface="Wingdings" pitchFamily="2" charset="2"/>
              </a:rPr>
              <a:t>index</a:t>
            </a:r>
            <a:r>
              <a:rPr lang="en-GB" dirty="0">
                <a:sym typeface="Wingdings" pitchFamily="2" charset="2"/>
              </a:rPr>
              <a:t> 7 and replot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B394A1-8808-6144-BF06-737A83BDB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t>4</a:t>
            </a:fld>
            <a:endParaRPr lang="en-GB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EE9E8FF8-1AA0-AF48-AA36-051C3A305665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>
            <a:normAutofit fontScale="92500" lnSpcReduction="20000"/>
          </a:bodyPr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D38485C-FA9E-6243-A98C-4DBFF978E4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7369" y="919470"/>
            <a:ext cx="4722894" cy="57455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D401DFE-F7D8-DE46-A2DD-1BB3DC5E92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119" y="2949602"/>
            <a:ext cx="4815864" cy="353287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C569C37-5161-D547-B805-42D7F7FBFE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3434" y="4657769"/>
            <a:ext cx="1247663" cy="490884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866AA5D9-9857-0441-AF82-6137CD171E27}"/>
              </a:ext>
            </a:extLst>
          </p:cNvPr>
          <p:cNvSpPr/>
          <p:nvPr/>
        </p:nvSpPr>
        <p:spPr>
          <a:xfrm>
            <a:off x="9795641" y="3899338"/>
            <a:ext cx="391489" cy="391489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Open Sans Light" pitchFamily="2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2FE0A96-6F52-1844-B31B-33AD96A47218}"/>
              </a:ext>
            </a:extLst>
          </p:cNvPr>
          <p:cNvSpPr/>
          <p:nvPr/>
        </p:nvSpPr>
        <p:spPr>
          <a:xfrm>
            <a:off x="3602026" y="4086017"/>
            <a:ext cx="391489" cy="391489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Open Sans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808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9356C-77C0-5C4F-BB5D-512BBBB98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Lecture 6: Formative problem solutions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816DDA-5E4D-E941-A644-BB1D2BA59F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1737" y="1040524"/>
            <a:ext cx="5778063" cy="515007"/>
          </a:xfrm>
        </p:spPr>
        <p:txBody>
          <a:bodyPr/>
          <a:lstStyle/>
          <a:p>
            <a:r>
              <a:rPr lang="en-GB" dirty="0"/>
              <a:t>Exercise 2: Fit extended data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B394A1-8808-6144-BF06-737A83BDB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t>5</a:t>
            </a:fld>
            <a:endParaRPr lang="en-GB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EE9E8FF8-1AA0-AF48-AA36-051C3A305665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>
            <a:normAutofit fontScale="92500" lnSpcReduction="20000"/>
          </a:bodyPr>
          <a:lstStyle/>
          <a:p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22BF336-7758-9241-ADBF-04C40F2298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6330" y="1040524"/>
            <a:ext cx="5612028" cy="312718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3F20B71-82CB-484E-B85B-DCF47903B9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783" y="1521403"/>
            <a:ext cx="4766628" cy="95767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BD6FBB5-CB63-9A43-B8A1-D39299849D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3122" y="4481691"/>
            <a:ext cx="5665236" cy="209605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166B953-EB1E-3041-9BCD-2199F9E2D9B3}"/>
              </a:ext>
            </a:extLst>
          </p:cNvPr>
          <p:cNvSpPr txBox="1"/>
          <p:nvPr/>
        </p:nvSpPr>
        <p:spPr>
          <a:xfrm>
            <a:off x="4039209" y="1555531"/>
            <a:ext cx="1265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accent5"/>
                </a:solidFill>
                <a:latin typeface="Open Sans Light" pitchFamily="2" charset="0"/>
              </a:rPr>
              <a:t>Read data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6A74F8A-51FE-6E45-AACD-5FE341F0089C}"/>
              </a:ext>
            </a:extLst>
          </p:cNvPr>
          <p:cNvSpPr txBox="1"/>
          <p:nvPr/>
        </p:nvSpPr>
        <p:spPr>
          <a:xfrm>
            <a:off x="10054786" y="1059738"/>
            <a:ext cx="14735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>
                <a:solidFill>
                  <a:schemeClr val="accent5"/>
                </a:solidFill>
                <a:latin typeface="Open Sans Light" pitchFamily="2" charset="0"/>
              </a:rPr>
              <a:t>Calculate </a:t>
            </a:r>
            <a:r>
              <a:rPr lang="el-GR" dirty="0">
                <a:solidFill>
                  <a:schemeClr val="accent5"/>
                </a:solidFill>
                <a:latin typeface="Open Sans Light" pitchFamily="2" charset="0"/>
              </a:rPr>
              <a:t>χ</a:t>
            </a:r>
            <a:r>
              <a:rPr lang="en-GB" baseline="30000" dirty="0">
                <a:solidFill>
                  <a:schemeClr val="accent5"/>
                </a:solidFill>
                <a:latin typeface="Open Sans Light" pitchFamily="2" charset="0"/>
              </a:rPr>
              <a:t>2</a:t>
            </a:r>
            <a:r>
              <a:rPr lang="en-GB" dirty="0">
                <a:solidFill>
                  <a:schemeClr val="accent5"/>
                </a:solidFill>
                <a:latin typeface="Open Sans Light" pitchFamily="2" charset="0"/>
              </a:rPr>
              <a:t> and check fit is good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1318F2E-EA89-E64F-8D8A-C413D0907A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8605" y="2728872"/>
            <a:ext cx="4725235" cy="355438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65AC2E3-C9A1-B341-9A0D-7B000B120EBC}"/>
              </a:ext>
            </a:extLst>
          </p:cNvPr>
          <p:cNvSpPr txBox="1"/>
          <p:nvPr/>
        </p:nvSpPr>
        <p:spPr>
          <a:xfrm>
            <a:off x="3923977" y="2753369"/>
            <a:ext cx="13614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>
                <a:solidFill>
                  <a:schemeClr val="accent5"/>
                </a:solidFill>
                <a:latin typeface="Open Sans Light" pitchFamily="2" charset="0"/>
              </a:rPr>
              <a:t>Run fit and check it succeeds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94CF6D7-827C-684C-A5E9-D7C9EDD9C0C9}"/>
              </a:ext>
            </a:extLst>
          </p:cNvPr>
          <p:cNvSpPr txBox="1"/>
          <p:nvPr/>
        </p:nvSpPr>
        <p:spPr>
          <a:xfrm>
            <a:off x="3770889" y="5602360"/>
            <a:ext cx="1489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>
                <a:solidFill>
                  <a:schemeClr val="accent5"/>
                </a:solidFill>
                <a:latin typeface="Open Sans Light" pitchFamily="2" charset="0"/>
              </a:rPr>
              <a:t>Get fitted parameters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C6A0B78-76C8-4345-A0BD-1AB605910425}"/>
              </a:ext>
            </a:extLst>
          </p:cNvPr>
          <p:cNvSpPr txBox="1"/>
          <p:nvPr/>
        </p:nvSpPr>
        <p:spPr>
          <a:xfrm>
            <a:off x="9645203" y="4442501"/>
            <a:ext cx="19210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>
                <a:solidFill>
                  <a:schemeClr val="accent5"/>
                </a:solidFill>
                <a:latin typeface="Open Sans Light" pitchFamily="2" charset="0"/>
              </a:rPr>
              <a:t>Calculate  param errors and print 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E9BC273-4635-6741-8DDB-1C599CD3C76E}"/>
              </a:ext>
            </a:extLst>
          </p:cNvPr>
          <p:cNvGrpSpPr/>
          <p:nvPr/>
        </p:nvGrpSpPr>
        <p:grpSpPr>
          <a:xfrm>
            <a:off x="2449693" y="4420927"/>
            <a:ext cx="2054576" cy="372451"/>
            <a:chOff x="2449693" y="4420927"/>
            <a:chExt cx="2054576" cy="372451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091368F-6A25-F645-A600-B6F2CA962543}"/>
                </a:ext>
              </a:extLst>
            </p:cNvPr>
            <p:cNvSpPr txBox="1"/>
            <p:nvPr/>
          </p:nvSpPr>
          <p:spPr>
            <a:xfrm>
              <a:off x="3108190" y="4516379"/>
              <a:ext cx="86433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>
                  <a:solidFill>
                    <a:srgbClr val="C00000"/>
                  </a:solidFill>
                  <a:latin typeface="Open Sans Light" pitchFamily="2" charset="0"/>
                </a:rPr>
                <a:t>New data</a:t>
              </a:r>
            </a:p>
          </p:txBody>
        </p:sp>
        <p:sp>
          <p:nvSpPr>
            <p:cNvPr id="21" name="Left Brace 20">
              <a:extLst>
                <a:ext uri="{FF2B5EF4-FFF2-40B4-BE49-F238E27FC236}">
                  <a16:creationId xmlns:a16="http://schemas.microsoft.com/office/drawing/2014/main" id="{9DC2D4D2-B6E3-CE47-A91C-796BB19AB804}"/>
                </a:ext>
              </a:extLst>
            </p:cNvPr>
            <p:cNvSpPr/>
            <p:nvPr/>
          </p:nvSpPr>
          <p:spPr>
            <a:xfrm rot="16200000">
              <a:off x="3381529" y="3489091"/>
              <a:ext cx="190904" cy="2054576"/>
            </a:xfrm>
            <a:prstGeom prst="leftBrac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Open Sans Light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08082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9356C-77C0-5C4F-BB5D-512BBBB98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Lecture 6: Formative problem solutions (3)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816DDA-5E4D-E941-A644-BB1D2BA59F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1737" y="1040524"/>
            <a:ext cx="5778063" cy="515007"/>
          </a:xfrm>
        </p:spPr>
        <p:txBody>
          <a:bodyPr/>
          <a:lstStyle/>
          <a:p>
            <a:r>
              <a:rPr lang="en-GB" dirty="0"/>
              <a:t>Exercise 2 (</a:t>
            </a:r>
            <a:r>
              <a:rPr lang="en-GB" dirty="0" err="1"/>
              <a:t>cont</a:t>
            </a:r>
            <a:r>
              <a:rPr lang="en-GB" dirty="0"/>
              <a:t>): Fit extended data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B394A1-8808-6144-BF06-737A83BDB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t>6</a:t>
            </a:fld>
            <a:endParaRPr lang="en-GB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EE9E8FF8-1AA0-AF48-AA36-051C3A305665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>
            <a:normAutofit fontScale="92500" lnSpcReduction="20000"/>
          </a:bodyPr>
          <a:lstStyle/>
          <a:p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DCFAA6B-C744-204C-A7F8-0D636F5AD9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0369" y="974582"/>
            <a:ext cx="5466657" cy="49088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949B8F3-FB45-C649-A1A1-857E77D20D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933" y="1933902"/>
            <a:ext cx="5528867" cy="341269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4659A24-A4A7-0348-A7FC-FC719C851229}"/>
              </a:ext>
            </a:extLst>
          </p:cNvPr>
          <p:cNvSpPr txBox="1"/>
          <p:nvPr/>
        </p:nvSpPr>
        <p:spPr>
          <a:xfrm>
            <a:off x="4727134" y="1933902"/>
            <a:ext cx="12926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>
                <a:solidFill>
                  <a:schemeClr val="accent5"/>
                </a:solidFill>
                <a:latin typeface="Open Sans Light" pitchFamily="2" charset="0"/>
              </a:rPr>
              <a:t>Evaluate best fit y and plot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B0CCA6C-1C72-4545-BE6A-59CA4A8114BD}"/>
              </a:ext>
            </a:extLst>
          </p:cNvPr>
          <p:cNvGrpSpPr/>
          <p:nvPr/>
        </p:nvGrpSpPr>
        <p:grpSpPr>
          <a:xfrm>
            <a:off x="1531081" y="3113903"/>
            <a:ext cx="3311852" cy="371543"/>
            <a:chOff x="1531081" y="3113903"/>
            <a:chExt cx="3311852" cy="371543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72992C9-D318-AB42-9D26-E11F8FD4F73E}"/>
                </a:ext>
              </a:extLst>
            </p:cNvPr>
            <p:cNvSpPr txBox="1"/>
            <p:nvPr/>
          </p:nvSpPr>
          <p:spPr>
            <a:xfrm>
              <a:off x="3648487" y="3113903"/>
              <a:ext cx="87395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>
                  <a:solidFill>
                    <a:srgbClr val="C00000"/>
                  </a:solidFill>
                  <a:latin typeface="Open Sans Light" pitchFamily="2" charset="0"/>
                </a:rPr>
                <a:t>New data!</a:t>
              </a:r>
            </a:p>
          </p:txBody>
        </p:sp>
        <p:sp>
          <p:nvSpPr>
            <p:cNvPr id="14" name="Left Brace 13">
              <a:extLst>
                <a:ext uri="{FF2B5EF4-FFF2-40B4-BE49-F238E27FC236}">
                  <a16:creationId xmlns:a16="http://schemas.microsoft.com/office/drawing/2014/main" id="{7D21175B-EBFC-3E4C-82BC-348E3B56203A}"/>
                </a:ext>
              </a:extLst>
            </p:cNvPr>
            <p:cNvSpPr/>
            <p:nvPr/>
          </p:nvSpPr>
          <p:spPr>
            <a:xfrm rot="5400000">
              <a:off x="3092463" y="1734976"/>
              <a:ext cx="189088" cy="3311852"/>
            </a:xfrm>
            <a:prstGeom prst="leftBrac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Open Sans Light" pitchFamily="2" charset="0"/>
              </a:endParaRPr>
            </a:p>
          </p:txBody>
        </p:sp>
      </p:grp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BF5A71C-1797-D8E8-0FBB-BF6A752A61D8}"/>
              </a:ext>
            </a:extLst>
          </p:cNvPr>
          <p:cNvCxnSpPr/>
          <p:nvPr/>
        </p:nvCxnSpPr>
        <p:spPr>
          <a:xfrm flipH="1" flipV="1">
            <a:off x="3406877" y="2300748"/>
            <a:ext cx="678426" cy="81315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62727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F9291-7C1A-104A-AC4A-6C66FA8B2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Lecture 6: Formative problem solutions (4)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34E4B4-876D-784E-A3AF-BA1F327F06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1737" y="1040524"/>
            <a:ext cx="5778063" cy="3773214"/>
          </a:xfrm>
        </p:spPr>
        <p:txBody>
          <a:bodyPr/>
          <a:lstStyle/>
          <a:p>
            <a:r>
              <a:rPr lang="en-GB" dirty="0"/>
              <a:t>Exercise 3: Does straight line still fit the data</a:t>
            </a:r>
          </a:p>
          <a:p>
            <a:pPr lvl="1"/>
            <a:r>
              <a:rPr lang="en-GB" dirty="0"/>
              <a:t>Yes, as shown by </a:t>
            </a:r>
            <a:r>
              <a:rPr lang="el-GR" dirty="0"/>
              <a:t>χ</a:t>
            </a:r>
            <a:r>
              <a:rPr lang="en-GB" baseline="30000" dirty="0"/>
              <a:t>2:</a:t>
            </a:r>
            <a:endParaRPr lang="en-GB" dirty="0"/>
          </a:p>
          <a:p>
            <a:pPr lvl="2"/>
            <a:r>
              <a:rPr lang="el-GR" dirty="0"/>
              <a:t>χ</a:t>
            </a:r>
            <a:r>
              <a:rPr lang="en-GB" baseline="30000" dirty="0"/>
              <a:t>2</a:t>
            </a:r>
            <a:r>
              <a:rPr lang="en-GB" dirty="0"/>
              <a:t>/</a:t>
            </a:r>
            <a:r>
              <a:rPr lang="en-GB" dirty="0" err="1"/>
              <a:t>ndf</a:t>
            </a:r>
            <a:r>
              <a:rPr lang="en-GB" dirty="0"/>
              <a:t> between ¼ and 4 </a:t>
            </a:r>
          </a:p>
          <a:p>
            <a:pPr lvl="2"/>
            <a:r>
              <a:rPr lang="el-GR" dirty="0"/>
              <a:t>χ</a:t>
            </a:r>
            <a:r>
              <a:rPr lang="en-GB" baseline="30000" dirty="0"/>
              <a:t>2</a:t>
            </a:r>
            <a:r>
              <a:rPr lang="en-GB" dirty="0"/>
              <a:t> prob greater than 5% </a:t>
            </a:r>
          </a:p>
          <a:p>
            <a:pPr lvl="1"/>
            <a:endParaRPr lang="en-GB" dirty="0"/>
          </a:p>
          <a:p>
            <a:r>
              <a:rPr lang="en-GB" dirty="0"/>
              <a:t>Have  the gradient or intercept changed significantly?</a:t>
            </a:r>
          </a:p>
          <a:p>
            <a:pPr lvl="1"/>
            <a:r>
              <a:rPr lang="en-GB" dirty="0"/>
              <a:t>No, values are still compatible within errors</a:t>
            </a:r>
          </a:p>
          <a:p>
            <a:pPr lvl="1"/>
            <a:r>
              <a:rPr lang="en-GB" dirty="0"/>
              <a:t>Quantify by ”Consistency Check” (as in labs)</a:t>
            </a:r>
          </a:p>
          <a:p>
            <a:pPr lvl="1"/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685CCC-8B83-DE42-98C0-8AFBA21CA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t>7</a:t>
            </a:fld>
            <a:endParaRPr lang="en-GB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D3C4A0DB-950D-5740-A1DE-FC92217ED924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>
            <a:normAutofit fontScale="92500" lnSpcReduction="20000"/>
          </a:bodyPr>
          <a:lstStyle/>
          <a:p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9201D42-7219-B842-8C8E-EDB004B457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9587" y="1996371"/>
            <a:ext cx="1765405" cy="2206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8EE2EB6-600E-0C4D-83D7-50CC4869EA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2591" y="1744920"/>
            <a:ext cx="1544729" cy="180552"/>
          </a:xfrm>
          <a:prstGeom prst="rect">
            <a:avLst/>
          </a:prstGeom>
        </p:spPr>
      </p:pic>
      <p:sp>
        <p:nvSpPr>
          <p:cNvPr id="13" name="Content Placeholder 7">
            <a:extLst>
              <a:ext uri="{FF2B5EF4-FFF2-40B4-BE49-F238E27FC236}">
                <a16:creationId xmlns:a16="http://schemas.microsoft.com/office/drawing/2014/main" id="{E3BEA8FF-FE73-8D4A-9D83-0BC342F17C3D}"/>
              </a:ext>
            </a:extLst>
          </p:cNvPr>
          <p:cNvSpPr txBox="1">
            <a:spLocks/>
          </p:cNvSpPr>
          <p:nvPr/>
        </p:nvSpPr>
        <p:spPr>
          <a:xfrm>
            <a:off x="241737" y="6167120"/>
            <a:ext cx="11750565" cy="4124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4"/>
              </a:buClr>
              <a:buFont typeface="Arial"/>
              <a:buChar char="•"/>
              <a:defRPr sz="2000" kern="1200">
                <a:solidFill>
                  <a:schemeClr val="tx2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/>
              <a:buChar char="•"/>
              <a:defRPr sz="1800" kern="1200">
                <a:solidFill>
                  <a:schemeClr val="accent2"/>
                </a:solidFill>
                <a:latin typeface="Open Sans Light" charset="0"/>
                <a:ea typeface="Open Sans Light" charset="0"/>
                <a:cs typeface="Open Sans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/>
              <a:buChar char="•"/>
              <a:defRPr sz="1600" kern="1200">
                <a:solidFill>
                  <a:schemeClr val="accent3">
                    <a:lumMod val="7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Open Sans Light" charset="0"/>
                <a:ea typeface="Open Sans Light" charset="0"/>
                <a:cs typeface="Open Sans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Open Sans Light" charset="0"/>
                <a:ea typeface="Open Sans Light" charset="0"/>
                <a:cs typeface="Open Sans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Now that we have developed our first real physics program, it is time to take a step back …</a:t>
            </a:r>
          </a:p>
          <a:p>
            <a:endParaRPr lang="en-GB" dirty="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17DEC63-7B47-174C-8ED4-13A83C2476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1148" y="4021534"/>
            <a:ext cx="2565982" cy="7065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A51F8E8-CDE2-8B42-A426-5DD63C897F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44980" y="1102380"/>
            <a:ext cx="4851362" cy="3296222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DB594B7D-4652-3C45-8F68-768996857304}"/>
              </a:ext>
            </a:extLst>
          </p:cNvPr>
          <p:cNvGrpSpPr/>
          <p:nvPr/>
        </p:nvGrpSpPr>
        <p:grpSpPr>
          <a:xfrm>
            <a:off x="3054139" y="4761502"/>
            <a:ext cx="947695" cy="544495"/>
            <a:chOff x="2449693" y="4420926"/>
            <a:chExt cx="947695" cy="54449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12CFF5C-59E4-5A43-B22B-11AFE67A8C07}"/>
                </a:ext>
              </a:extLst>
            </p:cNvPr>
            <p:cNvSpPr txBox="1"/>
            <p:nvPr/>
          </p:nvSpPr>
          <p:spPr>
            <a:xfrm>
              <a:off x="2449693" y="4688422"/>
              <a:ext cx="94769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>
                  <a:solidFill>
                    <a:srgbClr val="C00000"/>
                  </a:solidFill>
                  <a:latin typeface="Open Sans Light" pitchFamily="2" charset="0"/>
                </a:rPr>
                <a:t>Total error</a:t>
              </a:r>
            </a:p>
          </p:txBody>
        </p:sp>
        <p:sp>
          <p:nvSpPr>
            <p:cNvPr id="16" name="Left Brace 15">
              <a:extLst>
                <a:ext uri="{FF2B5EF4-FFF2-40B4-BE49-F238E27FC236}">
                  <a16:creationId xmlns:a16="http://schemas.microsoft.com/office/drawing/2014/main" id="{31753406-0791-C441-A48F-BD6C4B8B092D}"/>
                </a:ext>
              </a:extLst>
            </p:cNvPr>
            <p:cNvSpPr/>
            <p:nvPr/>
          </p:nvSpPr>
          <p:spPr>
            <a:xfrm rot="16200000">
              <a:off x="2709349" y="4161270"/>
              <a:ext cx="262441" cy="781753"/>
            </a:xfrm>
            <a:prstGeom prst="leftBrac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Open Sans Light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574598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5A769E8-E4AF-E042-876B-B33738625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Python errors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0465C22-925E-7F4C-8CC5-04CA5A86BA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737" y="1008993"/>
            <a:ext cx="11750565" cy="5759669"/>
          </a:xfrm>
        </p:spPr>
        <p:txBody>
          <a:bodyPr/>
          <a:lstStyle/>
          <a:p>
            <a:r>
              <a:rPr lang="en-GB" dirty="0"/>
              <a:t>At many points during the course you will have come across issues with your code</a:t>
            </a:r>
          </a:p>
          <a:p>
            <a:pPr lvl="1"/>
            <a:r>
              <a:rPr lang="en-GB" dirty="0"/>
              <a:t>Where python has given you a big fat error message or you get the wrong result </a:t>
            </a:r>
          </a:p>
          <a:p>
            <a:pPr lvl="1"/>
            <a:endParaRPr lang="en-GB" dirty="0"/>
          </a:p>
          <a:p>
            <a:r>
              <a:rPr lang="en-GB" dirty="0"/>
              <a:t>We can try to avoid these via good coding practice</a:t>
            </a:r>
          </a:p>
          <a:p>
            <a:pPr lvl="1"/>
            <a:r>
              <a:rPr lang="en-GB" dirty="0"/>
              <a:t>Using sensible variable names, </a:t>
            </a:r>
          </a:p>
          <a:p>
            <a:pPr lvl="1"/>
            <a:r>
              <a:rPr lang="en-GB" dirty="0"/>
              <a:t>Writing useful comments,</a:t>
            </a:r>
          </a:p>
          <a:p>
            <a:pPr lvl="1"/>
            <a:r>
              <a:rPr lang="en-GB" dirty="0"/>
              <a:t>Checking inputs/values, etc</a:t>
            </a:r>
          </a:p>
          <a:p>
            <a:pPr lvl="1"/>
            <a:endParaRPr lang="en-GB" dirty="0"/>
          </a:p>
          <a:p>
            <a:r>
              <a:rPr lang="en-GB" dirty="0"/>
              <a:t>But no matter how good we are, as we write more </a:t>
            </a:r>
            <a:br>
              <a:rPr lang="en-GB" dirty="0"/>
            </a:br>
            <a:r>
              <a:rPr lang="en-GB" dirty="0"/>
              <a:t>complex programs we’ll encounter them more often</a:t>
            </a:r>
          </a:p>
          <a:p>
            <a:pPr marL="457200" lvl="1" indent="0">
              <a:buNone/>
            </a:pPr>
            <a:endParaRPr lang="en-GB" dirty="0"/>
          </a:p>
          <a:p>
            <a:r>
              <a:rPr lang="en-GB" dirty="0"/>
              <a:t>There are several different types of error we may encounter </a:t>
            </a:r>
          </a:p>
          <a:p>
            <a:pPr lvl="1"/>
            <a:r>
              <a:rPr lang="en-GB" dirty="0"/>
              <a:t>Code that is syntactically incorrect and therefore won’t parse at all </a:t>
            </a:r>
          </a:p>
          <a:p>
            <a:pPr lvl="1"/>
            <a:r>
              <a:rPr lang="en-GB" dirty="0"/>
              <a:t>Programs that start but give a run-time error and don’t complete</a:t>
            </a:r>
          </a:p>
          <a:p>
            <a:pPr lvl="1"/>
            <a:r>
              <a:rPr lang="en-GB" dirty="0"/>
              <a:t>Programs that run but produce incorrect results </a:t>
            </a:r>
          </a:p>
          <a:p>
            <a:pPr lvl="1"/>
            <a:endParaRPr lang="en-GB" dirty="0"/>
          </a:p>
          <a:p>
            <a:r>
              <a:rPr lang="en-GB" dirty="0"/>
              <a:t>This week, we are going to look in detail at how to understand these errors and debug them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60F474-43EF-B942-A64F-8D91F0C21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t>8</a:t>
            </a:fld>
            <a:endParaRPr lang="en-GB"/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DC26BE32-A97B-3945-A9A9-677871B44C57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>
            <a:normAutofit fontScale="92500" lnSpcReduction="20000"/>
          </a:bodyPr>
          <a:lstStyle/>
          <a:p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92932B-3AC6-C84D-B8D5-4CAF63DE7E08}"/>
              </a:ext>
            </a:extLst>
          </p:cNvPr>
          <p:cNvSpPr txBox="1"/>
          <p:nvPr/>
        </p:nvSpPr>
        <p:spPr>
          <a:xfrm>
            <a:off x="8983698" y="5131024"/>
            <a:ext cx="23990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chemeClr val="accent5"/>
                </a:solidFill>
                <a:latin typeface="Open Sans Light" pitchFamily="2" charset="0"/>
              </a:rPr>
              <a:t>Harder to debug</a:t>
            </a:r>
          </a:p>
        </p:txBody>
      </p:sp>
      <p:pic>
        <p:nvPicPr>
          <p:cNvPr id="1026" name="Picture 2" descr="Understanding the Python Traceback">
            <a:extLst>
              <a:ext uri="{FF2B5EF4-FFF2-40B4-BE49-F238E27FC236}">
                <a16:creationId xmlns:a16="http://schemas.microsoft.com/office/drawing/2014/main" id="{27031309-8D49-1B4A-B3B9-97FDF9491E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751" y="1897120"/>
            <a:ext cx="4700544" cy="2644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own Arrow 1">
            <a:extLst>
              <a:ext uri="{FF2B5EF4-FFF2-40B4-BE49-F238E27FC236}">
                <a16:creationId xmlns:a16="http://schemas.microsoft.com/office/drawing/2014/main" id="{AFC61996-9A2D-B04D-9A13-02F4FA9655CE}"/>
              </a:ext>
            </a:extLst>
          </p:cNvPr>
          <p:cNvSpPr/>
          <p:nvPr/>
        </p:nvSpPr>
        <p:spPr>
          <a:xfrm>
            <a:off x="8439808" y="4914597"/>
            <a:ext cx="420657" cy="971804"/>
          </a:xfrm>
          <a:prstGeom prst="downArrow">
            <a:avLst/>
          </a:prstGeom>
          <a:solidFill>
            <a:schemeClr val="accent5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Open Sans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8335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C4D7A-F65E-9C41-9C75-169145141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Understanding and debugging error messages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CA03C8-679B-A74D-B85D-DAF711197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659" y="978747"/>
            <a:ext cx="5486398" cy="412499"/>
          </a:xfrm>
        </p:spPr>
        <p:txBody>
          <a:bodyPr/>
          <a:lstStyle/>
          <a:p>
            <a:r>
              <a:rPr lang="en-GB" dirty="0"/>
              <a:t>Real example saw during week 4 PC class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2CAA76-004D-FD4D-8D5B-3C17F8339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t>9</a:t>
            </a:fld>
            <a:endParaRPr lang="en-GB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DC29F50D-4AC3-B14D-8F8C-07E2279F7486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>
            <a:normAutofit fontScale="92500" lnSpcReduction="20000"/>
          </a:bodyPr>
          <a:lstStyle/>
          <a:p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4160AF5-FF86-5C4E-8F8F-E038FCD411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699" y="1391247"/>
            <a:ext cx="5150558" cy="2770516"/>
          </a:xfrm>
          <a:prstGeom prst="rect">
            <a:avLst/>
          </a:prstGeom>
        </p:spPr>
      </p:pic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9D389F57-45DC-4D40-BA92-38B0418892D8}"/>
              </a:ext>
            </a:extLst>
          </p:cNvPr>
          <p:cNvSpPr/>
          <p:nvPr/>
        </p:nvSpPr>
        <p:spPr>
          <a:xfrm rot="16200000">
            <a:off x="-866685" y="2652383"/>
            <a:ext cx="2616743" cy="275895"/>
          </a:xfrm>
          <a:prstGeom prst="round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Open Sans Light" pitchFamily="2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17DF6C2-26D1-0108-16DF-D5A3D3C7194E}"/>
              </a:ext>
            </a:extLst>
          </p:cNvPr>
          <p:cNvSpPr txBox="1">
            <a:spLocks/>
          </p:cNvSpPr>
          <p:nvPr/>
        </p:nvSpPr>
        <p:spPr>
          <a:xfrm>
            <a:off x="-311588" y="4161763"/>
            <a:ext cx="3758981" cy="5678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4"/>
              </a:buClr>
              <a:buFont typeface="Arial"/>
              <a:buChar char="•"/>
              <a:defRPr sz="2000" kern="1200">
                <a:solidFill>
                  <a:schemeClr val="tx2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/>
              <a:buChar char="•"/>
              <a:defRPr sz="1800" kern="1200">
                <a:solidFill>
                  <a:schemeClr val="accent2"/>
                </a:solidFill>
                <a:latin typeface="Open Sans Light" charset="0"/>
                <a:ea typeface="Open Sans Light" charset="0"/>
                <a:cs typeface="Open Sans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/>
              <a:buChar char="•"/>
              <a:defRPr sz="1600" kern="1200">
                <a:solidFill>
                  <a:schemeClr val="accent3">
                    <a:lumMod val="7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Open Sans Light" charset="0"/>
                <a:ea typeface="Open Sans Light" charset="0"/>
                <a:cs typeface="Open Sans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Open Sans Light" charset="0"/>
                <a:ea typeface="Open Sans Light" charset="0"/>
                <a:cs typeface="Open Sans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GB" sz="16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Can turn on line numbers by </a:t>
            </a:r>
            <a:br>
              <a:rPr lang="en-GB" sz="16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</a:br>
            <a:r>
              <a:rPr lang="en-GB" sz="16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View </a:t>
            </a:r>
            <a:r>
              <a:rPr lang="en-GB" sz="1600" dirty="0">
                <a:latin typeface="Open Sans Light" pitchFamily="2" charset="0"/>
                <a:ea typeface="Open Sans Light" pitchFamily="2" charset="0"/>
                <a:cs typeface="Open Sans Light" pitchFamily="2" charset="0"/>
                <a:sym typeface="Wingdings" pitchFamily="2" charset="2"/>
              </a:rPr>
              <a:t> Line Numbers  Show</a:t>
            </a:r>
            <a:endParaRPr lang="en-GB" sz="1600" dirty="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7444903"/>
      </p:ext>
    </p:extLst>
  </p:cSld>
  <p:clrMapOvr>
    <a:masterClrMapping/>
  </p:clrMapOvr>
</p:sld>
</file>

<file path=ppt/theme/theme1.xml><?xml version="1.0" encoding="utf-8"?>
<a:theme xmlns:a="http://schemas.openxmlformats.org/drawingml/2006/main" name="Liverpool">
  <a:themeElements>
    <a:clrScheme name="#CD844F">
      <a:dk1>
        <a:srgbClr val="1D2978"/>
      </a:dk1>
      <a:lt1>
        <a:srgbClr val="FEFFFF"/>
      </a:lt1>
      <a:dk2>
        <a:srgbClr val="1C2977"/>
      </a:dk2>
      <a:lt2>
        <a:srgbClr val="FEFFFF"/>
      </a:lt2>
      <a:accent1>
        <a:srgbClr val="000000"/>
      </a:accent1>
      <a:accent2>
        <a:srgbClr val="707070"/>
      </a:accent2>
      <a:accent3>
        <a:srgbClr val="B5B5B5"/>
      </a:accent3>
      <a:accent4>
        <a:srgbClr val="C99B22"/>
      </a:accent4>
      <a:accent5>
        <a:srgbClr val="5DBE5D"/>
      </a:accent5>
      <a:accent6>
        <a:srgbClr val="36BDBD"/>
      </a:accent6>
      <a:hlink>
        <a:srgbClr val="5656D7"/>
      </a:hlink>
      <a:folHlink>
        <a:srgbClr val="D351FF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iverpool" id="{253F74D8-802C-424D-A26A-EE1138226944}" vid="{98010D8F-45CC-4143-8078-60834F0A2D6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Liverpool</Template>
  <TotalTime>70889</TotalTime>
  <Words>3277</Words>
  <Application>Microsoft Macintosh PowerPoint</Application>
  <PresentationFormat>Widescreen</PresentationFormat>
  <Paragraphs>310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Wingdings</vt:lpstr>
      <vt:lpstr>Courier New</vt:lpstr>
      <vt:lpstr>Arial</vt:lpstr>
      <vt:lpstr>Open Sans Light</vt:lpstr>
      <vt:lpstr>Open Sans</vt:lpstr>
      <vt:lpstr>Liverpool</vt:lpstr>
      <vt:lpstr>Mid-Module Questionnaire</vt:lpstr>
      <vt:lpstr>Introduction to Computational Physics (PHYS105)</vt:lpstr>
      <vt:lpstr>Lecture 6: Recap</vt:lpstr>
      <vt:lpstr>Lecture 6: Formative problem solutions</vt:lpstr>
      <vt:lpstr>Lecture 6: Formative problem solutions (2)</vt:lpstr>
      <vt:lpstr>Lecture 6: Formative problem solutions (3)</vt:lpstr>
      <vt:lpstr>Lecture 6: Formative problem solutions (4)</vt:lpstr>
      <vt:lpstr>Python errors</vt:lpstr>
      <vt:lpstr>Understanding and debugging error messages</vt:lpstr>
      <vt:lpstr>Understanding and debugging error messages</vt:lpstr>
      <vt:lpstr>Understanding and debugging error messages</vt:lpstr>
      <vt:lpstr>Understanding and debugging error messages</vt:lpstr>
      <vt:lpstr>Understanding and debugging error messages</vt:lpstr>
      <vt:lpstr>Understanding and debugging error messages</vt:lpstr>
      <vt:lpstr>Understanding and debugging error messages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Computational Physics (PHYS105)</dc:title>
  <dc:creator>Gwilliam, Carl</dc:creator>
  <cp:lastModifiedBy>Gwilliam, Carl</cp:lastModifiedBy>
  <cp:revision>959</cp:revision>
  <cp:lastPrinted>2025-11-11T08:06:48Z</cp:lastPrinted>
  <dcterms:created xsi:type="dcterms:W3CDTF">2021-08-06T12:08:06Z</dcterms:created>
  <dcterms:modified xsi:type="dcterms:W3CDTF">2025-11-11T08:34:55Z</dcterms:modified>
</cp:coreProperties>
</file>