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</p:sldMasterIdLst>
  <p:notesMasterIdLst>
    <p:notesMasterId r:id="rId17"/>
  </p:notesMasterIdLst>
  <p:sldIdLst>
    <p:sldId id="260" r:id="rId2"/>
    <p:sldId id="306" r:id="rId3"/>
    <p:sldId id="307" r:id="rId4"/>
    <p:sldId id="308" r:id="rId5"/>
    <p:sldId id="313" r:id="rId6"/>
    <p:sldId id="314" r:id="rId7"/>
    <p:sldId id="323" r:id="rId8"/>
    <p:sldId id="311" r:id="rId9"/>
    <p:sldId id="316" r:id="rId10"/>
    <p:sldId id="317" r:id="rId11"/>
    <p:sldId id="319" r:id="rId12"/>
    <p:sldId id="320" r:id="rId13"/>
    <p:sldId id="321" r:id="rId14"/>
    <p:sldId id="322" r:id="rId15"/>
    <p:sldId id="312" r:id="rId16"/>
  </p:sldIdLst>
  <p:sldSz cx="12192000" cy="6858000"/>
  <p:notesSz cx="6858000" cy="9144000"/>
  <p:embeddedFontLst>
    <p:embeddedFont>
      <p:font typeface="Open Sans Light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8"/>
    <p:restoredTop sz="59733"/>
  </p:normalViewPr>
  <p:slideViewPr>
    <p:cSldViewPr snapToGrid="0" snapToObjects="1">
      <p:cViewPr varScale="1">
        <p:scale>
          <a:sx n="67" d="100"/>
          <a:sy n="67" d="100"/>
        </p:scale>
        <p:origin x="2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4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07/11/2025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576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752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18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61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176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88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70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7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0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9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46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2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73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36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07/11/2025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55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01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29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07/11/2025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22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07/11/2025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09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07/11/2025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90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t>07/11/2025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74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4560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07/11/2025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7: Good Practice and Debugging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5"/>
            <a:ext cx="5002924" cy="927837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DD2D0D-72B7-154A-A881-C4B306D1E92A}"/>
              </a:ext>
            </a:extLst>
          </p:cNvPr>
          <p:cNvGrpSpPr/>
          <p:nvPr/>
        </p:nvGrpSpPr>
        <p:grpSpPr>
          <a:xfrm>
            <a:off x="10289627" y="3080546"/>
            <a:ext cx="536028" cy="2868093"/>
            <a:chOff x="10289627" y="3080546"/>
            <a:chExt cx="536028" cy="2868093"/>
          </a:xfrm>
        </p:grpSpPr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E1A7ADDA-B8B9-6149-84EF-A5DF0CEF58D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2FEB1-554E-E945-9A03-F598DF7422E9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A160DE-6318-4740-8357-D9183F5194B1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1D0692-358F-0C17-06B8-A4CE1E573229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6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DD2D0D-72B7-154A-A881-C4B306D1E92A}"/>
              </a:ext>
            </a:extLst>
          </p:cNvPr>
          <p:cNvGrpSpPr/>
          <p:nvPr/>
        </p:nvGrpSpPr>
        <p:grpSpPr>
          <a:xfrm>
            <a:off x="10289627" y="3080546"/>
            <a:ext cx="536028" cy="2868093"/>
            <a:chOff x="10289627" y="3080546"/>
            <a:chExt cx="536028" cy="2868093"/>
          </a:xfrm>
        </p:grpSpPr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E1A7ADDA-B8B9-6149-84EF-A5DF0CEF58D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2FEB1-554E-E945-9A03-F598DF7422E9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5A2015-E265-8445-ACEC-45B8B5DC848A}"/>
              </a:ext>
            </a:extLst>
          </p:cNvPr>
          <p:cNvSpPr/>
          <p:nvPr/>
        </p:nvSpPr>
        <p:spPr>
          <a:xfrm>
            <a:off x="3360090" y="5686097"/>
            <a:ext cx="970170" cy="275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5667F-30DC-4D4C-9A4D-89652F25C640}"/>
              </a:ext>
            </a:extLst>
          </p:cNvPr>
          <p:cNvSpPr txBox="1"/>
          <p:nvPr/>
        </p:nvSpPr>
        <p:spPr>
          <a:xfrm>
            <a:off x="0" y="5373477"/>
            <a:ext cx="3866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The specific type of error </a:t>
            </a:r>
            <a:br>
              <a:rPr lang="en-GB" dirty="0">
                <a:solidFill>
                  <a:srgbClr val="C0000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that was encountered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In this case a “</a:t>
            </a:r>
            <a:r>
              <a:rPr lang="en-GB" dirty="0" err="1">
                <a:solidFill>
                  <a:srgbClr val="C00000"/>
                </a:solidFill>
                <a:latin typeface="Open Sans Light" pitchFamily="2" charset="0"/>
              </a:rPr>
              <a:t>TypeError</a:t>
            </a: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Python is telling us the type of the object is incorrect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 Light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97B77A8-0274-BE4C-9DD6-21615DD46755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E1EF18-8F25-3E85-10B9-50C2CCA707B9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1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DD2D0D-72B7-154A-A881-C4B306D1E92A}"/>
              </a:ext>
            </a:extLst>
          </p:cNvPr>
          <p:cNvGrpSpPr/>
          <p:nvPr/>
        </p:nvGrpSpPr>
        <p:grpSpPr>
          <a:xfrm>
            <a:off x="10289627" y="3080546"/>
            <a:ext cx="536028" cy="2868093"/>
            <a:chOff x="10289627" y="3080546"/>
            <a:chExt cx="536028" cy="2868093"/>
          </a:xfrm>
        </p:grpSpPr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E1A7ADDA-B8B9-6149-84EF-A5DF0CEF58D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2FEB1-554E-E945-9A03-F598DF7422E9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5A2015-E265-8445-ACEC-45B8B5DC848A}"/>
              </a:ext>
            </a:extLst>
          </p:cNvPr>
          <p:cNvSpPr/>
          <p:nvPr/>
        </p:nvSpPr>
        <p:spPr>
          <a:xfrm>
            <a:off x="3360090" y="5686097"/>
            <a:ext cx="970170" cy="275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273558-971C-E94F-93E1-A27E404E513A}"/>
              </a:ext>
            </a:extLst>
          </p:cNvPr>
          <p:cNvSpPr/>
          <p:nvPr/>
        </p:nvSpPr>
        <p:spPr>
          <a:xfrm>
            <a:off x="4361789" y="5686096"/>
            <a:ext cx="2564528" cy="275895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 Sans Light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F29EF-EB55-EB48-8AF8-C9046F42EEFC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34FCF-D31E-3046-D417-B97E46618B56}"/>
              </a:ext>
            </a:extLst>
          </p:cNvPr>
          <p:cNvSpPr txBox="1"/>
          <p:nvPr/>
        </p:nvSpPr>
        <p:spPr>
          <a:xfrm>
            <a:off x="0" y="5373477"/>
            <a:ext cx="3866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The specific type of error </a:t>
            </a:r>
            <a:br>
              <a:rPr lang="en-GB" dirty="0">
                <a:solidFill>
                  <a:srgbClr val="C0000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that was encountered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In this case a “</a:t>
            </a:r>
            <a:r>
              <a:rPr lang="en-GB" dirty="0" err="1">
                <a:solidFill>
                  <a:srgbClr val="C00000"/>
                </a:solidFill>
                <a:latin typeface="Open Sans Light" pitchFamily="2" charset="0"/>
              </a:rPr>
              <a:t>TypeError</a:t>
            </a: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Python is telling us the type of the object is incorrect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 Ligh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ECE6B-D0EE-BCFB-AE42-823C9C120EBC}"/>
              </a:ext>
            </a:extLst>
          </p:cNvPr>
          <p:cNvSpPr txBox="1"/>
          <p:nvPr/>
        </p:nvSpPr>
        <p:spPr>
          <a:xfrm>
            <a:off x="4361789" y="5934670"/>
            <a:ext cx="563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The error message itself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In this case python thinks we are trying to </a:t>
            </a:r>
            <a:br>
              <a:rPr lang="en-GB" dirty="0">
                <a:solidFill>
                  <a:srgbClr val="7030A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call an integer (like we would do a function) </a:t>
            </a:r>
            <a:r>
              <a:rPr lang="en-GB" dirty="0">
                <a:latin typeface="Open Sans Light" pitchFamily="2" charset="0"/>
              </a:rPr>
              <a:t>	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80521-BAB9-E266-76D4-CD79FF49AA6F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6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DD2D0D-72B7-154A-A881-C4B306D1E92A}"/>
              </a:ext>
            </a:extLst>
          </p:cNvPr>
          <p:cNvGrpSpPr/>
          <p:nvPr/>
        </p:nvGrpSpPr>
        <p:grpSpPr>
          <a:xfrm>
            <a:off x="10289627" y="3080546"/>
            <a:ext cx="536028" cy="2868093"/>
            <a:chOff x="10289627" y="3080546"/>
            <a:chExt cx="536028" cy="2868093"/>
          </a:xfrm>
        </p:grpSpPr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E1A7ADDA-B8B9-6149-84EF-A5DF0CEF58D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2FEB1-554E-E945-9A03-F598DF7422E9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45A2015-E265-8445-ACEC-45B8B5DC848A}"/>
              </a:ext>
            </a:extLst>
          </p:cNvPr>
          <p:cNvSpPr/>
          <p:nvPr/>
        </p:nvSpPr>
        <p:spPr>
          <a:xfrm>
            <a:off x="3360090" y="5686097"/>
            <a:ext cx="970170" cy="27589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273558-971C-E94F-93E1-A27E404E513A}"/>
              </a:ext>
            </a:extLst>
          </p:cNvPr>
          <p:cNvSpPr/>
          <p:nvPr/>
        </p:nvSpPr>
        <p:spPr>
          <a:xfrm>
            <a:off x="4361789" y="5686096"/>
            <a:ext cx="2564528" cy="275895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 Sans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24A29-D8A1-3943-B8AF-A776BD235DFD}"/>
              </a:ext>
            </a:extLst>
          </p:cNvPr>
          <p:cNvSpPr txBox="1"/>
          <p:nvPr/>
        </p:nvSpPr>
        <p:spPr>
          <a:xfrm>
            <a:off x="4361789" y="5934670"/>
            <a:ext cx="563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The error message itself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In this case python thinks we are tying to </a:t>
            </a:r>
            <a:br>
              <a:rPr lang="en-GB" dirty="0">
                <a:solidFill>
                  <a:srgbClr val="7030A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call an integer (like we would do a function) </a:t>
            </a:r>
            <a:r>
              <a:rPr lang="en-GB" dirty="0">
                <a:latin typeface="Open Sans Light" pitchFamily="2" charset="0"/>
              </a:rPr>
              <a:t>	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0FA7D8-9EC0-D548-8306-F530C1B98EDF}"/>
              </a:ext>
            </a:extLst>
          </p:cNvPr>
          <p:cNvSpPr/>
          <p:nvPr/>
        </p:nvSpPr>
        <p:spPr>
          <a:xfrm>
            <a:off x="3370599" y="3153105"/>
            <a:ext cx="6754083" cy="2511970"/>
          </a:xfrm>
          <a:prstGeom prst="roundRect">
            <a:avLst>
              <a:gd name="adj" fmla="val 7880"/>
            </a:avLst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  <a:latin typeface="Open Sans Ligh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F410B5-10E4-BE43-ABFB-0CBE656BEE4F}"/>
              </a:ext>
            </a:extLst>
          </p:cNvPr>
          <p:cNvSpPr txBox="1"/>
          <p:nvPr/>
        </p:nvSpPr>
        <p:spPr>
          <a:xfrm>
            <a:off x="5644053" y="962542"/>
            <a:ext cx="6088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The “traceback”, showing how the code got to the point of the error through various function calls, going from most recent at the bottom to least recent at the top.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The lines indicated by the ‘---&gt;’ are the ones called; the others are for context.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In this case it calls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rectPrimsPamas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on L12 &amp; then gives an error in calculating the area on L7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 Light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DF822E2-A1D2-374B-9933-F5763D038EFC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DC0DF-B597-DE21-BB39-73CA0170C21D}"/>
              </a:ext>
            </a:extLst>
          </p:cNvPr>
          <p:cNvSpPr txBox="1"/>
          <p:nvPr/>
        </p:nvSpPr>
        <p:spPr>
          <a:xfrm>
            <a:off x="0" y="5373477"/>
            <a:ext cx="3866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The specific type of error </a:t>
            </a:r>
            <a:br>
              <a:rPr lang="en-GB" dirty="0">
                <a:solidFill>
                  <a:srgbClr val="C0000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that was encountered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In this case a “</a:t>
            </a:r>
            <a:r>
              <a:rPr lang="en-GB" dirty="0" err="1">
                <a:solidFill>
                  <a:srgbClr val="C00000"/>
                </a:solidFill>
                <a:latin typeface="Open Sans Light" pitchFamily="2" charset="0"/>
              </a:rPr>
              <a:t>TypeError</a:t>
            </a: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Python is telling us the type of the object is incorrect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 Light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878C50-E798-4965-C36D-EEFA2954857B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5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</a:t>
            </a:r>
            <a:r>
              <a:rPr lang="en-GB"/>
              <a:t>week 4 </a:t>
            </a:r>
            <a:r>
              <a:rPr lang="en-GB" dirty="0"/>
              <a:t>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C96E022-876C-5341-9B47-94E95D747AD4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BF308952-E3AD-8745-86D7-6C67819F3D94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35434" y="3026661"/>
            <a:ext cx="3056219" cy="2216029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41AB42-1E70-D04E-ADA5-0B4E03F20FC6}"/>
              </a:ext>
            </a:extLst>
          </p:cNvPr>
          <p:cNvSpPr txBox="1">
            <a:spLocks/>
          </p:cNvSpPr>
          <p:nvPr/>
        </p:nvSpPr>
        <p:spPr>
          <a:xfrm>
            <a:off x="5871882" y="975830"/>
            <a:ext cx="6016379" cy="189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So, what’s the mistake in the code here?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are missing a multiplication sign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*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between the integer and the brackets!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Python sees this as trying to call a function: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2()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But you can’t call an integer, hence the error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F8021-5E75-2743-B7CD-7F545CE5CE65}"/>
              </a:ext>
            </a:extLst>
          </p:cNvPr>
          <p:cNvSpPr txBox="1"/>
          <p:nvPr/>
        </p:nvSpPr>
        <p:spPr>
          <a:xfrm>
            <a:off x="2283763" y="4098702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5"/>
                </a:solidFill>
                <a:latin typeface="Open Sans Light" pitchFamily="2" charset="0"/>
              </a:rPr>
              <a:t>*</a:t>
            </a:r>
            <a:endParaRPr lang="en-GB" dirty="0">
              <a:solidFill>
                <a:schemeClr val="accent5"/>
              </a:solidFill>
              <a:latin typeface="Open Sans Light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1A82AFF-3FAA-274C-BE63-121F6E548EA5}"/>
              </a:ext>
            </a:extLst>
          </p:cNvPr>
          <p:cNvSpPr txBox="1">
            <a:spLocks/>
          </p:cNvSpPr>
          <p:nvPr/>
        </p:nvSpPr>
        <p:spPr>
          <a:xfrm>
            <a:off x="157659" y="6252538"/>
            <a:ext cx="11403720" cy="41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best way to get familiar with this is practice 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let’s look at some in a notebook now …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DE2F-C231-3D45-8E4D-DDD8E74D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AB255-650F-CF49-B7CC-E9F353DD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07118"/>
          </a:xfrm>
        </p:spPr>
        <p:txBody>
          <a:bodyPr/>
          <a:lstStyle/>
          <a:p>
            <a:r>
              <a:rPr lang="en-GB" dirty="0"/>
              <a:t>This week we looked at various python errors and how to understand and debug them</a:t>
            </a:r>
          </a:p>
          <a:p>
            <a:endParaRPr lang="en-GB" dirty="0"/>
          </a:p>
          <a:p>
            <a:r>
              <a:rPr lang="en-GB" dirty="0"/>
              <a:t>In particular, in the lecture we looked at:</a:t>
            </a:r>
          </a:p>
          <a:p>
            <a:pPr lvl="1"/>
            <a:r>
              <a:rPr lang="en-GB" dirty="0"/>
              <a:t>Errors that prevent the program running at all</a:t>
            </a:r>
          </a:p>
          <a:p>
            <a:pPr lvl="1"/>
            <a:r>
              <a:rPr lang="en-GB" dirty="0"/>
              <a:t>Programs that start but don’t complete</a:t>
            </a:r>
          </a:p>
          <a:p>
            <a:pPr lvl="1"/>
            <a:endParaRPr lang="en-GB" dirty="0"/>
          </a:p>
          <a:p>
            <a:r>
              <a:rPr lang="en-GB" dirty="0"/>
              <a:t>Learnt more about how to read python error messages </a:t>
            </a:r>
          </a:p>
          <a:p>
            <a:pPr lvl="1"/>
            <a:r>
              <a:rPr lang="en-GB" dirty="0"/>
              <a:t>And practiced this with several different error types</a:t>
            </a:r>
          </a:p>
          <a:p>
            <a:pPr lvl="1"/>
            <a:endParaRPr lang="en-GB" dirty="0"/>
          </a:p>
          <a:p>
            <a:r>
              <a:rPr lang="en-GB" dirty="0"/>
              <a:t>In this week’s notebook you will explore errors further: </a:t>
            </a:r>
          </a:p>
          <a:p>
            <a:pPr lvl="1"/>
            <a:r>
              <a:rPr lang="en-GB" dirty="0"/>
              <a:t>How to reduce the scope for errors with good coding practice</a:t>
            </a:r>
          </a:p>
          <a:p>
            <a:pPr lvl="1"/>
            <a:r>
              <a:rPr lang="en-GB" dirty="0"/>
              <a:t>Debugging more of the above errors yourself</a:t>
            </a:r>
          </a:p>
          <a:p>
            <a:pPr lvl="1"/>
            <a:r>
              <a:rPr lang="en-GB" dirty="0"/>
              <a:t>Finally, some programs that run but give the incorrect result!</a:t>
            </a:r>
          </a:p>
          <a:p>
            <a:endParaRPr lang="en-GB" dirty="0"/>
          </a:p>
          <a:p>
            <a:r>
              <a:rPr lang="en-GB" dirty="0"/>
              <a:t>You will make coding mistakes (I still make many!)</a:t>
            </a:r>
          </a:p>
          <a:p>
            <a:pPr lvl="1"/>
            <a:r>
              <a:rPr lang="en-GB" dirty="0"/>
              <a:t>But with practice you can find and fix them quicker!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ABE4A-01DC-1D40-BFEF-66D522EE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0CE8A0-6D25-C044-A0CD-1431D6A44B5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61E59-3B82-874D-9B81-B181F96A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701" y="1922299"/>
            <a:ext cx="3860800" cy="43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31D4F2-5DA5-114D-AC16-AC688A01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</a:t>
            </a:r>
            <a:r>
              <a:rPr lang="en-GB" dirty="0"/>
              <a:t>6: Recap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8D6A9B-595F-C94B-9B65-F00EEA8F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435256" cy="5838608"/>
          </a:xfrm>
        </p:spPr>
        <p:txBody>
          <a:bodyPr/>
          <a:lstStyle/>
          <a:p>
            <a:r>
              <a:rPr lang="en-GB" dirty="0"/>
              <a:t>Last week we started the second part of the course, using python for real physics problems!</a:t>
            </a:r>
          </a:p>
          <a:p>
            <a:endParaRPr lang="en-GB" sz="1000" dirty="0"/>
          </a:p>
          <a:p>
            <a:r>
              <a:rPr lang="en-GB" dirty="0"/>
              <a:t>Started with fitting a functional form to data.  </a:t>
            </a:r>
          </a:p>
          <a:p>
            <a:pPr lvl="1"/>
            <a:r>
              <a:rPr lang="en-GB" dirty="0"/>
              <a:t>Read in data from files (using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np.loadtxt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Plot to check sensible</a:t>
            </a:r>
          </a:p>
          <a:p>
            <a:pPr lvl="2"/>
            <a:r>
              <a:rPr lang="en-GB" dirty="0"/>
              <a:t>Find initial params</a:t>
            </a:r>
          </a:p>
          <a:p>
            <a:pPr lvl="1"/>
            <a:r>
              <a:rPr lang="en-GB" dirty="0"/>
              <a:t>Define necessary functions</a:t>
            </a:r>
          </a:p>
          <a:p>
            <a:pPr lvl="2"/>
            <a:r>
              <a:rPr lang="en-GB" dirty="0"/>
              <a:t>Functional form and its differential </a:t>
            </a:r>
          </a:p>
          <a:p>
            <a:pPr lvl="2"/>
            <a:r>
              <a:rPr lang="en-GB" dirty="0"/>
              <a:t>Point-by-point residuals </a:t>
            </a:r>
          </a:p>
          <a:p>
            <a:pPr lvl="1"/>
            <a:r>
              <a:rPr lang="en-GB" dirty="0"/>
              <a:t>Run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least_squares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/>
              <a:t> from </a:t>
            </a:r>
            <a:r>
              <a:rPr lang="en-GB" dirty="0" err="1">
                <a:solidFill>
                  <a:schemeClr val="accent1"/>
                </a:solidFill>
              </a:rPr>
              <a:t>scipy.optimize</a:t>
            </a:r>
            <a:endParaRPr lang="en-GB" dirty="0">
              <a:solidFill>
                <a:schemeClr val="accent1"/>
              </a:solidFill>
            </a:endParaRPr>
          </a:p>
          <a:p>
            <a:pPr lvl="2"/>
            <a:r>
              <a:rPr lang="en-GB" dirty="0"/>
              <a:t>Check fit succeeds and get fitted params</a:t>
            </a:r>
          </a:p>
          <a:p>
            <a:pPr lvl="1"/>
            <a:r>
              <a:rPr lang="en-GB" dirty="0"/>
              <a:t>Calculate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test statistic from the residuals</a:t>
            </a:r>
            <a:endParaRPr lang="en-GB" baseline="30000" dirty="0"/>
          </a:p>
          <a:p>
            <a:pPr lvl="2"/>
            <a:r>
              <a:rPr lang="en-GB" dirty="0"/>
              <a:t>Check fit is good e.g. 0.25 &lt;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/NDF &lt; 4</a:t>
            </a:r>
          </a:p>
          <a:p>
            <a:pPr lvl="1"/>
            <a:r>
              <a:rPr lang="en-GB" dirty="0"/>
              <a:t>Calculate parameter errors </a:t>
            </a:r>
          </a:p>
          <a:p>
            <a:pPr lvl="2"/>
            <a:r>
              <a:rPr lang="en-GB" dirty="0"/>
              <a:t>Print best-fit parameters and associated error </a:t>
            </a:r>
          </a:p>
          <a:p>
            <a:pPr lvl="1"/>
            <a:r>
              <a:rPr lang="en-GB" dirty="0"/>
              <a:t>Plot data and fitted function</a:t>
            </a:r>
          </a:p>
          <a:p>
            <a:pPr lvl="2"/>
            <a:r>
              <a:rPr lang="en-GB" dirty="0"/>
              <a:t>Passing best fit params to functional form</a:t>
            </a:r>
          </a:p>
          <a:p>
            <a:pPr lvl="2"/>
            <a:endParaRPr lang="en-GB" sz="1000" dirty="0"/>
          </a:p>
          <a:p>
            <a:r>
              <a:rPr lang="en-GB" dirty="0"/>
              <a:t>Encapsulated all this in a reusable function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9DF8F-8A7A-994D-A97C-87B606E8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F056234-7001-7749-A320-6F7D8CA828E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D7E05-E1B5-0643-B4B6-BF04A6A7D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411" y="1622696"/>
            <a:ext cx="5236090" cy="396797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A397ED-EF80-4445-A7A0-FDCF7F9A1EAC}"/>
              </a:ext>
            </a:extLst>
          </p:cNvPr>
          <p:cNvSpPr txBox="1">
            <a:spLocks/>
          </p:cNvSpPr>
          <p:nvPr/>
        </p:nvSpPr>
        <p:spPr>
          <a:xfrm>
            <a:off x="6760567" y="5711117"/>
            <a:ext cx="4926934" cy="101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 will use this over-and-over in labs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Will create your own python module for this in the last week of PHYS105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0DB413-865E-EA46-B37C-233F0A83A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403" y="1892317"/>
            <a:ext cx="2623363" cy="6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9">
            <a:extLst>
              <a:ext uri="{FF2B5EF4-FFF2-40B4-BE49-F238E27FC236}">
                <a16:creationId xmlns:a16="http://schemas.microsoft.com/office/drawing/2014/main" id="{1E10DCBD-9CF9-BF44-A420-BEAA25BC7611}"/>
              </a:ext>
            </a:extLst>
          </p:cNvPr>
          <p:cNvSpPr/>
          <p:nvPr/>
        </p:nvSpPr>
        <p:spPr>
          <a:xfrm>
            <a:off x="5431355" y="4290827"/>
            <a:ext cx="1600066" cy="1227104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6: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6DDA-5E4D-E941-A644-BB1D2BA59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1923393"/>
          </a:xfrm>
        </p:spPr>
        <p:txBody>
          <a:bodyPr/>
          <a:lstStyle/>
          <a:p>
            <a:r>
              <a:rPr lang="en-GB" dirty="0"/>
              <a:t>Exercise 1: Plot the experimental data and fix any errors compared to the table above</a:t>
            </a:r>
          </a:p>
          <a:p>
            <a:pPr lvl="1"/>
            <a:r>
              <a:rPr lang="en-GB" dirty="0"/>
              <a:t>Plot data read from csv file 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errorbar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GB" dirty="0"/>
              <a:t>Clear that 8</a:t>
            </a:r>
            <a:r>
              <a:rPr lang="en-GB" baseline="30000" dirty="0"/>
              <a:t>th</a:t>
            </a:r>
            <a:r>
              <a:rPr lang="en-GB" dirty="0"/>
              <a:t> point is incorrect </a:t>
            </a:r>
            <a:r>
              <a:rPr lang="en-GB" dirty="0">
                <a:sym typeface="Wingdings" pitchFamily="2" charset="2"/>
              </a:rPr>
              <a:t> fix by updating array value at </a:t>
            </a:r>
            <a:r>
              <a:rPr lang="en-GB" b="1" dirty="0">
                <a:sym typeface="Wingdings" pitchFamily="2" charset="2"/>
              </a:rPr>
              <a:t>index</a:t>
            </a:r>
            <a:r>
              <a:rPr lang="en-GB" dirty="0">
                <a:sym typeface="Wingdings" pitchFamily="2" charset="2"/>
              </a:rPr>
              <a:t> 7 and replot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8485C-FA9E-6243-A98C-4DBFF978E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369" y="919470"/>
            <a:ext cx="4722894" cy="5745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401DFE-F7D8-DE46-A2DD-1BB3DC5E9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19" y="2949602"/>
            <a:ext cx="4815864" cy="3532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569C37-5161-D547-B805-42D7F7FBF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4" y="4657769"/>
            <a:ext cx="1247663" cy="4908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66AA5D9-9857-0441-AF82-6137CD171E27}"/>
              </a:ext>
            </a:extLst>
          </p:cNvPr>
          <p:cNvSpPr/>
          <p:nvPr/>
        </p:nvSpPr>
        <p:spPr>
          <a:xfrm>
            <a:off x="9795641" y="3899338"/>
            <a:ext cx="391489" cy="3914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FE0A96-6F52-1844-B31B-33AD96A47218}"/>
              </a:ext>
            </a:extLst>
          </p:cNvPr>
          <p:cNvSpPr/>
          <p:nvPr/>
        </p:nvSpPr>
        <p:spPr>
          <a:xfrm>
            <a:off x="3602026" y="4086017"/>
            <a:ext cx="391489" cy="3914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0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6: Formative problem solutions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6DDA-5E4D-E941-A644-BB1D2BA59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5007"/>
          </a:xfrm>
        </p:spPr>
        <p:txBody>
          <a:bodyPr/>
          <a:lstStyle/>
          <a:p>
            <a:r>
              <a:rPr lang="en-GB" dirty="0"/>
              <a:t>Exercise 2: Fit extended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BF336-7758-9241-ADBF-04C40F22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330" y="1040524"/>
            <a:ext cx="5612028" cy="3127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20B71-82CB-484E-B85B-DCF47903B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3" y="1521403"/>
            <a:ext cx="4766628" cy="957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D6FBB5-CB63-9A43-B8A1-D39299849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122" y="4481691"/>
            <a:ext cx="5665236" cy="20960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66B953-EB1E-3041-9BCD-2199F9E2D9B3}"/>
              </a:ext>
            </a:extLst>
          </p:cNvPr>
          <p:cNvSpPr txBox="1"/>
          <p:nvPr/>
        </p:nvSpPr>
        <p:spPr>
          <a:xfrm>
            <a:off x="4039209" y="1555531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Read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74F8A-51FE-6E45-AACD-5FE341F0089C}"/>
              </a:ext>
            </a:extLst>
          </p:cNvPr>
          <p:cNvSpPr txBox="1"/>
          <p:nvPr/>
        </p:nvSpPr>
        <p:spPr>
          <a:xfrm>
            <a:off x="10054786" y="1059738"/>
            <a:ext cx="147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Calculate </a:t>
            </a:r>
            <a:r>
              <a:rPr lang="el-GR" dirty="0">
                <a:solidFill>
                  <a:schemeClr val="accent5"/>
                </a:solidFill>
                <a:latin typeface="Open Sans Light" pitchFamily="2" charset="0"/>
              </a:rPr>
              <a:t>χ</a:t>
            </a:r>
            <a:r>
              <a:rPr lang="en-GB" baseline="30000" dirty="0">
                <a:solidFill>
                  <a:schemeClr val="accent5"/>
                </a:solidFill>
                <a:latin typeface="Open Sans Light" pitchFamily="2" charset="0"/>
              </a:rPr>
              <a:t>2</a:t>
            </a: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 and check fit is good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318F2E-EA89-E64F-8D8A-C413D0907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5" y="2728872"/>
            <a:ext cx="4725235" cy="35543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5AC2E3-C9A1-B341-9A0D-7B000B120EBC}"/>
              </a:ext>
            </a:extLst>
          </p:cNvPr>
          <p:cNvSpPr txBox="1"/>
          <p:nvPr/>
        </p:nvSpPr>
        <p:spPr>
          <a:xfrm>
            <a:off x="3923977" y="2753369"/>
            <a:ext cx="136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Run fit and check it succeeds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4CF6D7-827C-684C-A5E9-D7C9EDD9C0C9}"/>
              </a:ext>
            </a:extLst>
          </p:cNvPr>
          <p:cNvSpPr txBox="1"/>
          <p:nvPr/>
        </p:nvSpPr>
        <p:spPr>
          <a:xfrm>
            <a:off x="3770889" y="5602360"/>
            <a:ext cx="148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Get fitted parameters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A0B78-76C8-4345-A0BD-1AB605910425}"/>
              </a:ext>
            </a:extLst>
          </p:cNvPr>
          <p:cNvSpPr txBox="1"/>
          <p:nvPr/>
        </p:nvSpPr>
        <p:spPr>
          <a:xfrm>
            <a:off x="9645203" y="4442501"/>
            <a:ext cx="1921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Calculate  param errors and print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9BC273-4635-6741-8DDB-1C599CD3C76E}"/>
              </a:ext>
            </a:extLst>
          </p:cNvPr>
          <p:cNvGrpSpPr/>
          <p:nvPr/>
        </p:nvGrpSpPr>
        <p:grpSpPr>
          <a:xfrm>
            <a:off x="2449693" y="4420927"/>
            <a:ext cx="2054576" cy="372451"/>
            <a:chOff x="2449693" y="4420927"/>
            <a:chExt cx="2054576" cy="3724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91368F-6A25-F645-A600-B6F2CA962543}"/>
                </a:ext>
              </a:extLst>
            </p:cNvPr>
            <p:cNvSpPr txBox="1"/>
            <p:nvPr/>
          </p:nvSpPr>
          <p:spPr>
            <a:xfrm>
              <a:off x="3108190" y="4516379"/>
              <a:ext cx="8643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C00000"/>
                  </a:solidFill>
                  <a:latin typeface="Open Sans Light" pitchFamily="2" charset="0"/>
                </a:rPr>
                <a:t>New data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9DC2D4D2-B6E3-CE47-A91C-796BB19AB804}"/>
                </a:ext>
              </a:extLst>
            </p:cNvPr>
            <p:cNvSpPr/>
            <p:nvPr/>
          </p:nvSpPr>
          <p:spPr>
            <a:xfrm rot="16200000">
              <a:off x="3381529" y="3489091"/>
              <a:ext cx="190904" cy="2054576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80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6: Formative problem solutions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6DDA-5E4D-E941-A644-BB1D2BA59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5007"/>
          </a:xfrm>
        </p:spPr>
        <p:txBody>
          <a:bodyPr/>
          <a:lstStyle/>
          <a:p>
            <a:r>
              <a:rPr lang="en-GB" dirty="0"/>
              <a:t>Exercise 2 (</a:t>
            </a:r>
            <a:r>
              <a:rPr lang="en-GB" dirty="0" err="1"/>
              <a:t>cont</a:t>
            </a:r>
            <a:r>
              <a:rPr lang="en-GB" dirty="0"/>
              <a:t>): Fit extended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CFAA6B-C744-204C-A7F8-0D636F5AD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69" y="974582"/>
            <a:ext cx="5466657" cy="4908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49B8F3-FB45-C649-A1A1-857E77D20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33" y="1933902"/>
            <a:ext cx="5528867" cy="3412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659A24-A4A7-0348-A7FC-FC719C851229}"/>
              </a:ext>
            </a:extLst>
          </p:cNvPr>
          <p:cNvSpPr txBox="1"/>
          <p:nvPr/>
        </p:nvSpPr>
        <p:spPr>
          <a:xfrm>
            <a:off x="4727134" y="1933902"/>
            <a:ext cx="129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Evaluate best fit y and plot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0CCA6C-1C72-4545-BE6A-59CA4A8114BD}"/>
              </a:ext>
            </a:extLst>
          </p:cNvPr>
          <p:cNvGrpSpPr/>
          <p:nvPr/>
        </p:nvGrpSpPr>
        <p:grpSpPr>
          <a:xfrm>
            <a:off x="1531081" y="3113903"/>
            <a:ext cx="3311852" cy="371543"/>
            <a:chOff x="1531081" y="3113903"/>
            <a:chExt cx="3311852" cy="3715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2992C9-D318-AB42-9D26-E11F8FD4F73E}"/>
                </a:ext>
              </a:extLst>
            </p:cNvPr>
            <p:cNvSpPr txBox="1"/>
            <p:nvPr/>
          </p:nvSpPr>
          <p:spPr>
            <a:xfrm>
              <a:off x="3648487" y="3113903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C00000"/>
                  </a:solidFill>
                  <a:latin typeface="Open Sans Light" pitchFamily="2" charset="0"/>
                </a:rPr>
                <a:t>New data!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7D21175B-EBFC-3E4C-82BC-348E3B56203A}"/>
                </a:ext>
              </a:extLst>
            </p:cNvPr>
            <p:cNvSpPr/>
            <p:nvPr/>
          </p:nvSpPr>
          <p:spPr>
            <a:xfrm rot="5400000">
              <a:off x="3092463" y="1734976"/>
              <a:ext cx="189088" cy="3311852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65BDF7-036B-0556-5A92-23D74CA78EC1}"/>
              </a:ext>
            </a:extLst>
          </p:cNvPr>
          <p:cNvCxnSpPr/>
          <p:nvPr/>
        </p:nvCxnSpPr>
        <p:spPr>
          <a:xfrm flipH="1" flipV="1">
            <a:off x="3406877" y="2300748"/>
            <a:ext cx="678426" cy="8131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9291-7C1A-104A-AC4A-6C66FA8B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6: Formative problem solutions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4E4B4-876D-784E-A3AF-BA1F327F0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3773214"/>
          </a:xfrm>
        </p:spPr>
        <p:txBody>
          <a:bodyPr/>
          <a:lstStyle/>
          <a:p>
            <a:r>
              <a:rPr lang="en-GB" dirty="0"/>
              <a:t>Exercise 3: Does straight line still fit the data</a:t>
            </a:r>
          </a:p>
          <a:p>
            <a:pPr lvl="1"/>
            <a:r>
              <a:rPr lang="en-GB" dirty="0"/>
              <a:t>Yes, as shown by </a:t>
            </a:r>
            <a:r>
              <a:rPr lang="el-GR" dirty="0"/>
              <a:t>χ</a:t>
            </a:r>
            <a:r>
              <a:rPr lang="en-GB" baseline="30000" dirty="0"/>
              <a:t>2:</a:t>
            </a:r>
            <a:endParaRPr lang="en-GB" dirty="0"/>
          </a:p>
          <a:p>
            <a:pPr lvl="2"/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</a:t>
            </a:r>
            <a:r>
              <a:rPr lang="en-GB" dirty="0" err="1"/>
              <a:t>ndf</a:t>
            </a:r>
            <a:r>
              <a:rPr lang="en-GB" dirty="0"/>
              <a:t> between ¼ and 4 </a:t>
            </a:r>
          </a:p>
          <a:p>
            <a:pPr lvl="2"/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prob greater than 5% </a:t>
            </a:r>
          </a:p>
          <a:p>
            <a:pPr lvl="1"/>
            <a:endParaRPr lang="en-GB" dirty="0"/>
          </a:p>
          <a:p>
            <a:r>
              <a:rPr lang="en-GB" dirty="0"/>
              <a:t>Have  the gradient or intercept changed significantly?</a:t>
            </a:r>
          </a:p>
          <a:p>
            <a:pPr lvl="1"/>
            <a:r>
              <a:rPr lang="en-GB" dirty="0"/>
              <a:t>No, values are still compatible within errors</a:t>
            </a:r>
          </a:p>
          <a:p>
            <a:pPr lvl="1"/>
            <a:r>
              <a:rPr lang="en-GB" dirty="0"/>
              <a:t>Quantify by ”Consistency Check” (as in labs)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85CCC-8B83-DE42-98C0-8AFBA21C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3C4A0DB-950D-5740-A1DE-FC92217ED92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01D42-7219-B842-8C8E-EDB004B4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587" y="1996371"/>
            <a:ext cx="1765405" cy="220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E2EB6-600E-0C4D-83D7-50CC4869E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91" y="1744920"/>
            <a:ext cx="1544729" cy="180552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E3BEA8FF-FE73-8D4A-9D83-0BC342F17C3D}"/>
              </a:ext>
            </a:extLst>
          </p:cNvPr>
          <p:cNvSpPr txBox="1">
            <a:spLocks/>
          </p:cNvSpPr>
          <p:nvPr/>
        </p:nvSpPr>
        <p:spPr>
          <a:xfrm>
            <a:off x="241737" y="6167120"/>
            <a:ext cx="11750565" cy="41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Now that we have developed our first real physics program, it is time to take a step back …</a:t>
            </a: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7DEC63-7B47-174C-8ED4-13A83C247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148" y="4021534"/>
            <a:ext cx="2565982" cy="70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51F8E8-CDE2-8B42-A426-5DD63C897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980" y="1102380"/>
            <a:ext cx="4851362" cy="32962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B594B7D-4652-3C45-8F68-768996857304}"/>
              </a:ext>
            </a:extLst>
          </p:cNvPr>
          <p:cNvGrpSpPr/>
          <p:nvPr/>
        </p:nvGrpSpPr>
        <p:grpSpPr>
          <a:xfrm>
            <a:off x="3054139" y="4761502"/>
            <a:ext cx="947695" cy="544495"/>
            <a:chOff x="2449693" y="4420926"/>
            <a:chExt cx="947695" cy="5444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2CFF5C-59E4-5A43-B22B-11AFE67A8C07}"/>
                </a:ext>
              </a:extLst>
            </p:cNvPr>
            <p:cNvSpPr txBox="1"/>
            <p:nvPr/>
          </p:nvSpPr>
          <p:spPr>
            <a:xfrm>
              <a:off x="2449693" y="4688422"/>
              <a:ext cx="947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C00000"/>
                  </a:solidFill>
                  <a:latin typeface="Open Sans Light" pitchFamily="2" charset="0"/>
                </a:rPr>
                <a:t>Total error</a:t>
              </a:r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31753406-0791-C441-A48F-BD6C4B8B092D}"/>
                </a:ext>
              </a:extLst>
            </p:cNvPr>
            <p:cNvSpPr/>
            <p:nvPr/>
          </p:nvSpPr>
          <p:spPr>
            <a:xfrm rot="16200000">
              <a:off x="2709349" y="4161270"/>
              <a:ext cx="262441" cy="781753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45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A769E8-E4AF-E042-876B-B3373862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errors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465C22-925E-7F4C-8CC5-04CA5A86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759669"/>
          </a:xfrm>
        </p:spPr>
        <p:txBody>
          <a:bodyPr/>
          <a:lstStyle/>
          <a:p>
            <a:r>
              <a:rPr lang="en-GB" dirty="0"/>
              <a:t>At many points during the course you will have come across issues with your code</a:t>
            </a:r>
          </a:p>
          <a:p>
            <a:pPr lvl="1"/>
            <a:r>
              <a:rPr lang="en-GB" dirty="0"/>
              <a:t>Where python has given you a big fat error message or you get the wrong result </a:t>
            </a:r>
          </a:p>
          <a:p>
            <a:pPr lvl="1"/>
            <a:endParaRPr lang="en-GB" dirty="0"/>
          </a:p>
          <a:p>
            <a:r>
              <a:rPr lang="en-GB" dirty="0"/>
              <a:t>We can try to avoid these via good coding practice</a:t>
            </a:r>
          </a:p>
          <a:p>
            <a:pPr lvl="1"/>
            <a:r>
              <a:rPr lang="en-GB" dirty="0"/>
              <a:t>Using sensible variable names, </a:t>
            </a:r>
          </a:p>
          <a:p>
            <a:pPr lvl="1"/>
            <a:r>
              <a:rPr lang="en-GB" dirty="0"/>
              <a:t>Writing useful comments,</a:t>
            </a:r>
          </a:p>
          <a:p>
            <a:pPr lvl="1"/>
            <a:r>
              <a:rPr lang="en-GB" dirty="0"/>
              <a:t>Checking inputs/values, etc</a:t>
            </a:r>
          </a:p>
          <a:p>
            <a:pPr lvl="1"/>
            <a:endParaRPr lang="en-GB" dirty="0"/>
          </a:p>
          <a:p>
            <a:r>
              <a:rPr lang="en-GB" dirty="0"/>
              <a:t>But no matter how good we are, as we write more </a:t>
            </a:r>
            <a:br>
              <a:rPr lang="en-GB" dirty="0"/>
            </a:br>
            <a:r>
              <a:rPr lang="en-GB" dirty="0"/>
              <a:t>complex programs we’ll encounter them more often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There are several different types of error we may encounter </a:t>
            </a:r>
          </a:p>
          <a:p>
            <a:pPr lvl="1"/>
            <a:r>
              <a:rPr lang="en-GB" dirty="0"/>
              <a:t>Code that is syntactically incorrect and therefore won’t parse at all </a:t>
            </a:r>
          </a:p>
          <a:p>
            <a:pPr lvl="1"/>
            <a:r>
              <a:rPr lang="en-GB" dirty="0"/>
              <a:t>Programs that start but give a run-time error and don’t complete</a:t>
            </a:r>
          </a:p>
          <a:p>
            <a:pPr lvl="1"/>
            <a:r>
              <a:rPr lang="en-GB" dirty="0"/>
              <a:t>Programs that run but produce incorrect results </a:t>
            </a:r>
          </a:p>
          <a:p>
            <a:pPr lvl="1"/>
            <a:endParaRPr lang="en-GB" dirty="0"/>
          </a:p>
          <a:p>
            <a:r>
              <a:rPr lang="en-GB" dirty="0"/>
              <a:t>This week, we are going to look in detail at how to understand these errors and debug them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0F474-43EF-B942-A64F-8D91F0C2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C26BE32-A97B-3945-A9A9-677871B44C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2932B-3AC6-C84D-B8D5-4CAF63DE7E08}"/>
              </a:ext>
            </a:extLst>
          </p:cNvPr>
          <p:cNvSpPr txBox="1"/>
          <p:nvPr/>
        </p:nvSpPr>
        <p:spPr>
          <a:xfrm>
            <a:off x="8983698" y="5131024"/>
            <a:ext cx="239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/>
                </a:solidFill>
                <a:latin typeface="Open Sans Light" pitchFamily="2" charset="0"/>
              </a:rPr>
              <a:t>Harder to debug</a:t>
            </a:r>
          </a:p>
        </p:txBody>
      </p:sp>
      <p:pic>
        <p:nvPicPr>
          <p:cNvPr id="1026" name="Picture 2" descr="Understanding the Python Traceback">
            <a:extLst>
              <a:ext uri="{FF2B5EF4-FFF2-40B4-BE49-F238E27FC236}">
                <a16:creationId xmlns:a16="http://schemas.microsoft.com/office/drawing/2014/main" id="{27031309-8D49-1B4A-B3B9-97FDF949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51" y="1897120"/>
            <a:ext cx="4700544" cy="2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AFC61996-9A2D-B04D-9A13-02F4FA9655CE}"/>
              </a:ext>
            </a:extLst>
          </p:cNvPr>
          <p:cNvSpPr/>
          <p:nvPr/>
        </p:nvSpPr>
        <p:spPr>
          <a:xfrm>
            <a:off x="8439808" y="4914597"/>
            <a:ext cx="420657" cy="971804"/>
          </a:xfrm>
          <a:prstGeom prst="downArrow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3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03C8-679B-A74D-B85D-DAF7111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389F57-45DC-4D40-BA92-38B0418892D8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7DF6C2-26D1-0108-16DF-D5A3D3C7194E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4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4D7A-F65E-9C41-9C75-1691451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and debugging error messages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60E7C1-34D4-75DE-FC7B-F964C37A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9" y="978747"/>
            <a:ext cx="5486398" cy="412499"/>
          </a:xfrm>
        </p:spPr>
        <p:txBody>
          <a:bodyPr/>
          <a:lstStyle/>
          <a:p>
            <a:r>
              <a:rPr lang="en-GB" dirty="0"/>
              <a:t>Real example saw during week 4 PC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AA76-004D-FD4D-8D5B-3C17F83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9F50D-4AC3-B14D-8F8C-07E2279F74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60AF5-FF86-5C4E-8F8F-E038FCD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9" y="1391247"/>
            <a:ext cx="5150558" cy="2770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5CEFF-EED3-ED42-BBEB-E8D1B3390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3037145"/>
            <a:ext cx="6817143" cy="292484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C96E022-876C-5341-9B47-94E95D747AD4}"/>
              </a:ext>
            </a:extLst>
          </p:cNvPr>
          <p:cNvSpPr/>
          <p:nvPr/>
        </p:nvSpPr>
        <p:spPr>
          <a:xfrm rot="16200000">
            <a:off x="-866685" y="2652383"/>
            <a:ext cx="2616743" cy="27589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BBEB4-EEEB-CA0A-6D86-1132089ADA8D}"/>
              </a:ext>
            </a:extLst>
          </p:cNvPr>
          <p:cNvSpPr txBox="1">
            <a:spLocks/>
          </p:cNvSpPr>
          <p:nvPr/>
        </p:nvSpPr>
        <p:spPr>
          <a:xfrm>
            <a:off x="-311588" y="4161763"/>
            <a:ext cx="3758981" cy="5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turn on line numbers by </a:t>
            </a:r>
            <a:b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View </a:t>
            </a:r>
            <a:r>
              <a:rPr lang="en-GB" sz="1600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Line Numbers  Show</a:t>
            </a: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97092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66623</TotalTime>
  <Words>1128</Words>
  <Application>Microsoft Macintosh PowerPoint</Application>
  <PresentationFormat>Widescreen</PresentationFormat>
  <Paragraphs>174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Wingdings</vt:lpstr>
      <vt:lpstr>Courier New</vt:lpstr>
      <vt:lpstr>Arial</vt:lpstr>
      <vt:lpstr>Open Sans Light</vt:lpstr>
      <vt:lpstr>Liverpool</vt:lpstr>
      <vt:lpstr>Introduction to Computational Physics (PHYS105)</vt:lpstr>
      <vt:lpstr>Lecture 6: Recap</vt:lpstr>
      <vt:lpstr>Lecture 6: Formative problem solutions</vt:lpstr>
      <vt:lpstr>Lecture 6: Formative problem solutions (2)</vt:lpstr>
      <vt:lpstr>Lecture 6: Formative problem solutions (3)</vt:lpstr>
      <vt:lpstr>Lecture 6: Formative problem solutions (4)</vt:lpstr>
      <vt:lpstr>Python errors</vt:lpstr>
      <vt:lpstr>Understanding and debugging error messages</vt:lpstr>
      <vt:lpstr>Understanding and debugging error messages</vt:lpstr>
      <vt:lpstr>Understanding and debugging error messages</vt:lpstr>
      <vt:lpstr>Understanding and debugging error messages</vt:lpstr>
      <vt:lpstr>Understanding and debugging error messages</vt:lpstr>
      <vt:lpstr>Understanding and debugging error messages</vt:lpstr>
      <vt:lpstr>Understanding and debugging error messages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943</cp:revision>
  <cp:lastPrinted>2024-11-11T07:32:23Z</cp:lastPrinted>
  <dcterms:created xsi:type="dcterms:W3CDTF">2021-08-06T12:08:06Z</dcterms:created>
  <dcterms:modified xsi:type="dcterms:W3CDTF">2025-11-10T18:21:02Z</dcterms:modified>
</cp:coreProperties>
</file>