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1" r:id="rId1"/>
  </p:sldMasterIdLst>
  <p:notesMasterIdLst>
    <p:notesMasterId r:id="rId18"/>
  </p:notesMasterIdLst>
  <p:sldIdLst>
    <p:sldId id="260" r:id="rId2"/>
    <p:sldId id="306" r:id="rId3"/>
    <p:sldId id="282" r:id="rId4"/>
    <p:sldId id="307" r:id="rId5"/>
    <p:sldId id="308" r:id="rId6"/>
    <p:sldId id="295" r:id="rId7"/>
    <p:sldId id="318" r:id="rId8"/>
    <p:sldId id="321" r:id="rId9"/>
    <p:sldId id="297" r:id="rId10"/>
    <p:sldId id="311" r:id="rId11"/>
    <p:sldId id="299" r:id="rId12"/>
    <p:sldId id="313" r:id="rId13"/>
    <p:sldId id="312" r:id="rId14"/>
    <p:sldId id="302" r:id="rId15"/>
    <p:sldId id="304" r:id="rId16"/>
    <p:sldId id="305" r:id="rId17"/>
  </p:sldIdLst>
  <p:sldSz cx="12192000" cy="6858000"/>
  <p:notesSz cx="6858000" cy="9144000"/>
  <p:embeddedFontLst>
    <p:embeddedFont>
      <p:font typeface="Open Sans Light" pitchFamily="2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6"/>
    <p:restoredTop sz="70282"/>
  </p:normalViewPr>
  <p:slideViewPr>
    <p:cSldViewPr snapToGrid="0" snapToObjects="1">
      <p:cViewPr varScale="1">
        <p:scale>
          <a:sx n="80" d="100"/>
          <a:sy n="80" d="100"/>
        </p:scale>
        <p:origin x="1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4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28/10/2025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85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87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84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818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638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06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32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2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00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88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8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529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 not modify the notes in this section to avoid tampering with the Poll Everywhere activity.
More info at polleverywhere.com/support
How confident do you feel with programming in python?</a:t>
            </a:r>
          </a:p>
          <a:p>
            <a:r>
              <a:rPr lang="en-GB"/>
              <a:t>https://www.polleverywhere.com/multiple_choice_polls/et7NdcQJVI9TlAqWvZj97?state=opened&amp;flow=Default&amp;onscreen=persist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301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10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26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983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28/10/2025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31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28/10/2025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79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28/10/2025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06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28/10/2025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71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28/10/2025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98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28/10/2025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87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167-CB41-DF42-BD7E-63061741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3B666-B2CB-D042-AC16-FBAFF170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34FF-B33D-684A-8C55-B6CD0AB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t>28/10/2025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17F9-38E8-2A46-A043-33578545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363D-4E16-C94D-B686-C783B099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0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6232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28/10/2025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99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py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docs.scipy.org/doc/scipy/reference/generated/scipy.optimize.least_squares.html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ipy.org/doc/scipy/reference/generated/scipy.optimize.least_squares.html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Lecture 6: Fitting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5"/>
            <a:ext cx="5002924" cy="1033033"/>
          </a:xfrm>
        </p:spPr>
        <p:txBody>
          <a:bodyPr>
            <a:normAutofit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2D7663-6194-28F6-BD9E-49BA798CCCE7}"/>
              </a:ext>
            </a:extLst>
          </p:cNvPr>
          <p:cNvSpPr txBox="1"/>
          <p:nvPr/>
        </p:nvSpPr>
        <p:spPr>
          <a:xfrm>
            <a:off x="2453817" y="5903495"/>
            <a:ext cx="7284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Attendance code: 283985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3855-AF49-004D-8D3F-8D394344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best fit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92AB8-FF7A-EE45-8C56-8D738443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23585" cy="5473482"/>
          </a:xfrm>
        </p:spPr>
        <p:txBody>
          <a:bodyPr/>
          <a:lstStyle/>
          <a:p>
            <a:r>
              <a:rPr lang="en-GB" dirty="0"/>
              <a:t>In simple terms, the best fit is the one that lies closest to the set of data points overall</a:t>
            </a:r>
          </a:p>
          <a:p>
            <a:pPr lvl="1"/>
            <a:r>
              <a:rPr lang="en-GB" dirty="0"/>
              <a:t>This is where the sum of the distance between the prediction and each data point is smallest</a:t>
            </a:r>
          </a:p>
          <a:p>
            <a:pPr lvl="1"/>
            <a:r>
              <a:rPr lang="en-GB" dirty="0"/>
              <a:t>This distance is called the “residual” and for each point </a:t>
            </a:r>
            <a:r>
              <a:rPr lang="en-GB" dirty="0" err="1">
                <a:solidFill>
                  <a:schemeClr val="accent1"/>
                </a:solidFill>
              </a:rPr>
              <a:t>i</a:t>
            </a:r>
            <a:r>
              <a:rPr lang="en-GB" dirty="0"/>
              <a:t> is given by</a:t>
            </a:r>
          </a:p>
          <a:p>
            <a:endParaRPr lang="en-GB" sz="1000" dirty="0"/>
          </a:p>
          <a:p>
            <a:r>
              <a:rPr lang="en-GB" dirty="0"/>
              <a:t>The most common method is the least-squared method</a:t>
            </a:r>
          </a:p>
          <a:p>
            <a:pPr lvl="1"/>
            <a:r>
              <a:rPr lang="en-GB" dirty="0"/>
              <a:t>So-called because it minimises the squares of the residuals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r>
              <a:rPr lang="en-GB" dirty="0"/>
              <a:t>The above formula assumes that we measure the data </a:t>
            </a:r>
            <a:br>
              <a:rPr lang="en-GB" dirty="0"/>
            </a:br>
            <a:r>
              <a:rPr lang="en-GB" dirty="0"/>
              <a:t>points exactly, but in reality, they have an uncertainty 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en-GB" baseline="-25000" dirty="0" err="1">
                <a:solidFill>
                  <a:schemeClr val="accent1"/>
                </a:solidFill>
              </a:rPr>
              <a:t>yi</a:t>
            </a:r>
            <a:endParaRPr lang="en-GB" baseline="-25000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The larger the uncertainty the less we trust that point</a:t>
            </a:r>
            <a:br>
              <a:rPr lang="en-GB" dirty="0"/>
            </a:b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points with smaller error have a larger weight </a:t>
            </a:r>
          </a:p>
          <a:p>
            <a:pPr lvl="1"/>
            <a:r>
              <a:rPr lang="en-GB" dirty="0"/>
              <a:t>We take this into account by measuring the residuals </a:t>
            </a:r>
            <a:br>
              <a:rPr lang="en-GB" dirty="0"/>
            </a:br>
            <a:r>
              <a:rPr lang="en-GB" dirty="0"/>
              <a:t>in terms of the size of the uncertainty on the point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BB4A2-CC3F-5041-AE0E-734D21A8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10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D6EB1E9-EA31-B84B-B5DE-7027B8659A7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58AC1E-065D-2244-9ED7-5CE10971E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69"/>
          <a:stretch/>
        </p:blipFill>
        <p:spPr>
          <a:xfrm>
            <a:off x="1968850" y="3020222"/>
            <a:ext cx="3234162" cy="817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3E1B5-7003-5D49-91BC-22CFABC2D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122" y="1618723"/>
            <a:ext cx="1992903" cy="3623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51EE39-B05E-2945-BB43-7EBEFEF0E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313" y="6006617"/>
            <a:ext cx="2885699" cy="68059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E0EB88-6D2B-D445-B78C-4AC0F7016422}"/>
              </a:ext>
            </a:extLst>
          </p:cNvPr>
          <p:cNvCxnSpPr>
            <a:cxnSpLocks/>
          </p:cNvCxnSpPr>
          <p:nvPr/>
        </p:nvCxnSpPr>
        <p:spPr>
          <a:xfrm flipV="1">
            <a:off x="7804908" y="2543461"/>
            <a:ext cx="0" cy="38034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90FC73-DF03-1548-B9D7-F5689DE4DFA4}"/>
              </a:ext>
            </a:extLst>
          </p:cNvPr>
          <p:cNvCxnSpPr>
            <a:cxnSpLocks/>
          </p:cNvCxnSpPr>
          <p:nvPr/>
        </p:nvCxnSpPr>
        <p:spPr>
          <a:xfrm flipV="1">
            <a:off x="7395005" y="5864773"/>
            <a:ext cx="4214649" cy="104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8C6A930-8871-5A49-880E-42326AFF5A17}"/>
              </a:ext>
            </a:extLst>
          </p:cNvPr>
          <p:cNvCxnSpPr>
            <a:cxnSpLocks/>
          </p:cNvCxnSpPr>
          <p:nvPr/>
        </p:nvCxnSpPr>
        <p:spPr>
          <a:xfrm flipV="1">
            <a:off x="7395005" y="3028273"/>
            <a:ext cx="4214649" cy="2481777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16B59E-9178-0F4C-9D59-6F1FA38B72FA}"/>
              </a:ext>
            </a:extLst>
          </p:cNvPr>
          <p:cNvGrpSpPr/>
          <p:nvPr/>
        </p:nvGrpSpPr>
        <p:grpSpPr>
          <a:xfrm>
            <a:off x="8978129" y="4821188"/>
            <a:ext cx="126125" cy="641131"/>
            <a:chOff x="9371285" y="4716088"/>
            <a:chExt cx="126125" cy="64113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6C996C0-FC3E-1044-94BD-21DF20E54230}"/>
                </a:ext>
              </a:extLst>
            </p:cNvPr>
            <p:cNvSpPr/>
            <p:nvPr/>
          </p:nvSpPr>
          <p:spPr>
            <a:xfrm>
              <a:off x="9371285" y="4989996"/>
              <a:ext cx="126125" cy="130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EDA7AD3-5881-6743-86B9-8DAD488C3E5D}"/>
                </a:ext>
              </a:extLst>
            </p:cNvPr>
            <p:cNvCxnSpPr/>
            <p:nvPr/>
          </p:nvCxnSpPr>
          <p:spPr>
            <a:xfrm>
              <a:off x="9434347" y="4716088"/>
              <a:ext cx="0" cy="64113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DDB32C-5425-FE45-ACFC-762716DB4B33}"/>
              </a:ext>
            </a:extLst>
          </p:cNvPr>
          <p:cNvGrpSpPr/>
          <p:nvPr/>
        </p:nvGrpSpPr>
        <p:grpSpPr>
          <a:xfrm>
            <a:off x="8214812" y="4507321"/>
            <a:ext cx="126125" cy="396513"/>
            <a:chOff x="8481848" y="4507321"/>
            <a:chExt cx="126125" cy="39651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541E71A-5A7F-5D4E-945E-0F28EC595B30}"/>
                </a:ext>
              </a:extLst>
            </p:cNvPr>
            <p:cNvSpPr/>
            <p:nvPr/>
          </p:nvSpPr>
          <p:spPr>
            <a:xfrm>
              <a:off x="8481848" y="4661161"/>
              <a:ext cx="126125" cy="130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577F1EF-0EDB-8345-9A89-0B14459203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43598" y="4507321"/>
              <a:ext cx="1312" cy="39651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AD95CD-A413-884A-AFD9-20290B116465}"/>
              </a:ext>
            </a:extLst>
          </p:cNvPr>
          <p:cNvGrpSpPr/>
          <p:nvPr/>
        </p:nvGrpSpPr>
        <p:grpSpPr>
          <a:xfrm>
            <a:off x="11294340" y="3102849"/>
            <a:ext cx="126125" cy="223399"/>
            <a:chOff x="11561376" y="3099462"/>
            <a:chExt cx="126125" cy="22339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D37D3A5-6304-9548-8769-A0A99E224426}"/>
                </a:ext>
              </a:extLst>
            </p:cNvPr>
            <p:cNvSpPr/>
            <p:nvPr/>
          </p:nvSpPr>
          <p:spPr>
            <a:xfrm>
              <a:off x="11561376" y="3150182"/>
              <a:ext cx="126125" cy="130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23EBAE4-8765-6B4B-98AD-8AEA390974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24438" y="3099462"/>
              <a:ext cx="2358" cy="22339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24EC56D-2DC4-7040-B687-F53EED1657E8}"/>
              </a:ext>
            </a:extLst>
          </p:cNvPr>
          <p:cNvGrpSpPr/>
          <p:nvPr/>
        </p:nvGrpSpPr>
        <p:grpSpPr>
          <a:xfrm>
            <a:off x="10477164" y="3702750"/>
            <a:ext cx="126125" cy="396513"/>
            <a:chOff x="10796750" y="3671220"/>
            <a:chExt cx="126125" cy="39651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B13A6B-1FDC-1145-8059-5B89E8AE9DC4}"/>
                </a:ext>
              </a:extLst>
            </p:cNvPr>
            <p:cNvSpPr/>
            <p:nvPr/>
          </p:nvSpPr>
          <p:spPr>
            <a:xfrm>
              <a:off x="10796750" y="3804040"/>
              <a:ext cx="126125" cy="130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C04090-FD79-0448-9261-57EA961AB0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59812" y="3671220"/>
              <a:ext cx="1312" cy="39651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FCCAA7-CF81-094F-8179-0FFC22B81F2A}"/>
              </a:ext>
            </a:extLst>
          </p:cNvPr>
          <p:cNvGrpSpPr/>
          <p:nvPr/>
        </p:nvGrpSpPr>
        <p:grpSpPr>
          <a:xfrm>
            <a:off x="9702025" y="3605640"/>
            <a:ext cx="126125" cy="295393"/>
            <a:chOff x="9969061" y="3574110"/>
            <a:chExt cx="126125" cy="29539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7A0C3BE-7379-A146-8DBD-A8DB56E8BFC3}"/>
                </a:ext>
              </a:extLst>
            </p:cNvPr>
            <p:cNvSpPr/>
            <p:nvPr/>
          </p:nvSpPr>
          <p:spPr>
            <a:xfrm>
              <a:off x="9969061" y="3656370"/>
              <a:ext cx="126125" cy="1308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Open Sans Light" pitchFamily="2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8009E9F-9D1A-FC4B-9641-311787C042F0}"/>
                </a:ext>
              </a:extLst>
            </p:cNvPr>
            <p:cNvCxnSpPr>
              <a:cxnSpLocks/>
            </p:cNvCxnSpPr>
            <p:nvPr/>
          </p:nvCxnSpPr>
          <p:spPr>
            <a:xfrm>
              <a:off x="10032123" y="3574110"/>
              <a:ext cx="0" cy="29539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A7540C7-540E-D54B-8677-D636AA95C5A2}"/>
              </a:ext>
            </a:extLst>
          </p:cNvPr>
          <p:cNvSpPr txBox="1"/>
          <p:nvPr/>
        </p:nvSpPr>
        <p:spPr>
          <a:xfrm rot="19683458">
            <a:off x="9841465" y="2969109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y = f(x,</a:t>
            </a:r>
            <a:r>
              <a:rPr lang="el-GR" dirty="0">
                <a:solidFill>
                  <a:schemeClr val="accent5"/>
                </a:solidFill>
                <a:latin typeface="Open Sans Light" pitchFamily="2" charset="0"/>
              </a:rPr>
              <a:t>β</a:t>
            </a:r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)= mx + 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7DAA8F-79F7-D14F-A306-01574C502D15}"/>
              </a:ext>
            </a:extLst>
          </p:cNvPr>
          <p:cNvSpPr txBox="1"/>
          <p:nvPr/>
        </p:nvSpPr>
        <p:spPr>
          <a:xfrm>
            <a:off x="7660477" y="216958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</a:rPr>
              <a:t>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51023F-02C8-054C-BA72-0FF18E6FCB6C}"/>
              </a:ext>
            </a:extLst>
          </p:cNvPr>
          <p:cNvSpPr txBox="1"/>
          <p:nvPr/>
        </p:nvSpPr>
        <p:spPr>
          <a:xfrm>
            <a:off x="11609653" y="563728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</a:rPr>
              <a:t>x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E700B6-3E29-B841-8A52-7E61D6113471}"/>
              </a:ext>
            </a:extLst>
          </p:cNvPr>
          <p:cNvSpPr txBox="1"/>
          <p:nvPr/>
        </p:nvSpPr>
        <p:spPr>
          <a:xfrm>
            <a:off x="7767599" y="5122129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c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F11B4B-AE8F-EB49-9837-39AC3143148B}"/>
              </a:ext>
            </a:extLst>
          </p:cNvPr>
          <p:cNvGrpSpPr/>
          <p:nvPr/>
        </p:nvGrpSpPr>
        <p:grpSpPr>
          <a:xfrm>
            <a:off x="8123510" y="5805690"/>
            <a:ext cx="393056" cy="445983"/>
            <a:chOff x="8390546" y="5805690"/>
            <a:chExt cx="393056" cy="44598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6B84447-FE97-3443-A46F-75FDFBC65CE8}"/>
                </a:ext>
              </a:extLst>
            </p:cNvPr>
            <p:cNvSpPr txBox="1"/>
            <p:nvPr/>
          </p:nvSpPr>
          <p:spPr>
            <a:xfrm>
              <a:off x="8390546" y="5882341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x</a:t>
              </a:r>
              <a:r>
                <a:rPr lang="en-GB" baseline="-25000" dirty="0">
                  <a:solidFill>
                    <a:schemeClr val="accent1"/>
                  </a:solidFill>
                  <a:latin typeface="Open Sans Light" pitchFamily="2" charset="0"/>
                </a:rPr>
                <a:t>1</a:t>
              </a:r>
              <a:endParaRPr lang="en-GB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880A9AF-4D6C-D142-8A17-0C941998944F}"/>
                </a:ext>
              </a:extLst>
            </p:cNvPr>
            <p:cNvCxnSpPr>
              <a:cxnSpLocks/>
            </p:cNvCxnSpPr>
            <p:nvPr/>
          </p:nvCxnSpPr>
          <p:spPr>
            <a:xfrm>
              <a:off x="8540509" y="5805690"/>
              <a:ext cx="0" cy="13786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1334D56-76E8-9646-A9C1-70D7643EF1CD}"/>
              </a:ext>
            </a:extLst>
          </p:cNvPr>
          <p:cNvGrpSpPr/>
          <p:nvPr/>
        </p:nvGrpSpPr>
        <p:grpSpPr>
          <a:xfrm>
            <a:off x="8876669" y="5814045"/>
            <a:ext cx="393056" cy="445983"/>
            <a:chOff x="8390546" y="5805690"/>
            <a:chExt cx="393056" cy="44598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52F3ADD-5F4E-1545-AAFA-F68B53A8ACD0}"/>
                </a:ext>
              </a:extLst>
            </p:cNvPr>
            <p:cNvSpPr txBox="1"/>
            <p:nvPr/>
          </p:nvSpPr>
          <p:spPr>
            <a:xfrm>
              <a:off x="8390546" y="5882341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x</a:t>
              </a:r>
              <a:r>
                <a:rPr lang="en-GB" baseline="-25000" dirty="0">
                  <a:solidFill>
                    <a:schemeClr val="accent1"/>
                  </a:solidFill>
                  <a:latin typeface="Open Sans Light" pitchFamily="2" charset="0"/>
                </a:rPr>
                <a:t>2</a:t>
              </a:r>
              <a:endParaRPr lang="en-GB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F362F67-A5D6-3B43-B56F-1A60442F26B5}"/>
                </a:ext>
              </a:extLst>
            </p:cNvPr>
            <p:cNvCxnSpPr>
              <a:cxnSpLocks/>
            </p:cNvCxnSpPr>
            <p:nvPr/>
          </p:nvCxnSpPr>
          <p:spPr>
            <a:xfrm>
              <a:off x="8540509" y="5805690"/>
              <a:ext cx="0" cy="13786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7C92607-74DC-114E-BA19-D472DB23EAC1}"/>
              </a:ext>
            </a:extLst>
          </p:cNvPr>
          <p:cNvGrpSpPr/>
          <p:nvPr/>
        </p:nvGrpSpPr>
        <p:grpSpPr>
          <a:xfrm>
            <a:off x="9610664" y="5803400"/>
            <a:ext cx="393056" cy="445983"/>
            <a:chOff x="8390546" y="5805690"/>
            <a:chExt cx="393056" cy="44598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41D6382-0B7E-5B4A-A657-940CDB1F44FA}"/>
                </a:ext>
              </a:extLst>
            </p:cNvPr>
            <p:cNvSpPr txBox="1"/>
            <p:nvPr/>
          </p:nvSpPr>
          <p:spPr>
            <a:xfrm>
              <a:off x="8390546" y="5882341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x</a:t>
              </a:r>
              <a:r>
                <a:rPr lang="en-GB" baseline="-25000" dirty="0">
                  <a:solidFill>
                    <a:schemeClr val="accent1"/>
                  </a:solidFill>
                  <a:latin typeface="Open Sans Light" pitchFamily="2" charset="0"/>
                </a:rPr>
                <a:t>3</a:t>
              </a:r>
              <a:endParaRPr lang="en-GB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7485F98-64E8-A74C-9B72-1BE838867EB7}"/>
                </a:ext>
              </a:extLst>
            </p:cNvPr>
            <p:cNvCxnSpPr>
              <a:cxnSpLocks/>
            </p:cNvCxnSpPr>
            <p:nvPr/>
          </p:nvCxnSpPr>
          <p:spPr>
            <a:xfrm>
              <a:off x="8540509" y="5805690"/>
              <a:ext cx="0" cy="13786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D7BE67-813A-2042-A593-7A6379B697A5}"/>
              </a:ext>
            </a:extLst>
          </p:cNvPr>
          <p:cNvGrpSpPr/>
          <p:nvPr/>
        </p:nvGrpSpPr>
        <p:grpSpPr>
          <a:xfrm>
            <a:off x="10351252" y="5803400"/>
            <a:ext cx="393056" cy="445983"/>
            <a:chOff x="8390546" y="5805690"/>
            <a:chExt cx="393056" cy="44598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DBC9B9-A596-6443-8E75-ABE7EF7FFEA4}"/>
                </a:ext>
              </a:extLst>
            </p:cNvPr>
            <p:cNvSpPr txBox="1"/>
            <p:nvPr/>
          </p:nvSpPr>
          <p:spPr>
            <a:xfrm>
              <a:off x="8390546" y="5882341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x</a:t>
              </a:r>
              <a:r>
                <a:rPr lang="en-GB" baseline="-25000" dirty="0">
                  <a:solidFill>
                    <a:schemeClr val="accent1"/>
                  </a:solidFill>
                  <a:latin typeface="Open Sans Light" pitchFamily="2" charset="0"/>
                </a:rPr>
                <a:t>4</a:t>
              </a:r>
              <a:endParaRPr lang="en-GB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8CA7E70-BD5E-6C4F-B848-585EF12C1B87}"/>
                </a:ext>
              </a:extLst>
            </p:cNvPr>
            <p:cNvCxnSpPr>
              <a:cxnSpLocks/>
            </p:cNvCxnSpPr>
            <p:nvPr/>
          </p:nvCxnSpPr>
          <p:spPr>
            <a:xfrm>
              <a:off x="8540509" y="5805690"/>
              <a:ext cx="0" cy="13786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566F22A-8780-D44C-93F4-C746F6B10B55}"/>
              </a:ext>
            </a:extLst>
          </p:cNvPr>
          <p:cNvGrpSpPr/>
          <p:nvPr/>
        </p:nvGrpSpPr>
        <p:grpSpPr>
          <a:xfrm>
            <a:off x="11097735" y="5798563"/>
            <a:ext cx="393056" cy="445983"/>
            <a:chOff x="8390546" y="5805690"/>
            <a:chExt cx="393056" cy="44598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4ACC4A7-8771-FC47-9EE2-461C561346C8}"/>
                </a:ext>
              </a:extLst>
            </p:cNvPr>
            <p:cNvSpPr txBox="1"/>
            <p:nvPr/>
          </p:nvSpPr>
          <p:spPr>
            <a:xfrm>
              <a:off x="8390546" y="5882341"/>
              <a:ext cx="393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x</a:t>
              </a:r>
              <a:r>
                <a:rPr lang="en-GB" baseline="-25000" dirty="0">
                  <a:solidFill>
                    <a:schemeClr val="accent1"/>
                  </a:solidFill>
                  <a:latin typeface="Open Sans Light" pitchFamily="2" charset="0"/>
                </a:rPr>
                <a:t>5</a:t>
              </a:r>
              <a:endParaRPr lang="en-GB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B48562A-BCA2-AA45-A81E-AA4A06DC14FD}"/>
                </a:ext>
              </a:extLst>
            </p:cNvPr>
            <p:cNvCxnSpPr>
              <a:cxnSpLocks/>
            </p:cNvCxnSpPr>
            <p:nvPr/>
          </p:nvCxnSpPr>
          <p:spPr>
            <a:xfrm>
              <a:off x="8540509" y="5805690"/>
              <a:ext cx="0" cy="137867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7342B25-19A0-CA44-B956-AD3A3EDE3CA9}"/>
              </a:ext>
            </a:extLst>
          </p:cNvPr>
          <p:cNvGrpSpPr/>
          <p:nvPr/>
        </p:nvGrpSpPr>
        <p:grpSpPr>
          <a:xfrm>
            <a:off x="9302329" y="4409230"/>
            <a:ext cx="1650029" cy="706609"/>
            <a:chOff x="9264029" y="4351064"/>
            <a:chExt cx="1650029" cy="70660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5586D73-4456-7543-B56C-31A59577F255}"/>
                </a:ext>
              </a:extLst>
            </p:cNvPr>
            <p:cNvSpPr txBox="1"/>
            <p:nvPr/>
          </p:nvSpPr>
          <p:spPr>
            <a:xfrm>
              <a:off x="9713088" y="4351064"/>
              <a:ext cx="1200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y</a:t>
              </a:r>
              <a:r>
                <a:rPr lang="en-GB" baseline="-25000" dirty="0">
                  <a:solidFill>
                    <a:schemeClr val="accent1"/>
                  </a:solidFill>
                  <a:latin typeface="Open Sans Light" pitchFamily="2" charset="0"/>
                </a:rPr>
                <a:t>2</a:t>
              </a:r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 – </a:t>
              </a:r>
              <a:r>
                <a:rPr lang="en-GB" dirty="0">
                  <a:solidFill>
                    <a:schemeClr val="accent5"/>
                  </a:solidFill>
                  <a:latin typeface="Open Sans Light" pitchFamily="2" charset="0"/>
                </a:rPr>
                <a:t>f(x</a:t>
              </a:r>
              <a:r>
                <a:rPr lang="en-GB" baseline="-25000" dirty="0">
                  <a:solidFill>
                    <a:schemeClr val="accent5"/>
                  </a:solidFill>
                  <a:latin typeface="Open Sans Light" pitchFamily="2" charset="0"/>
                </a:rPr>
                <a:t>2</a:t>
              </a:r>
              <a:r>
                <a:rPr lang="en-GB" dirty="0">
                  <a:solidFill>
                    <a:schemeClr val="accent5"/>
                  </a:solidFill>
                  <a:latin typeface="Open Sans Light" pitchFamily="2" charset="0"/>
                </a:rPr>
                <a:t>,</a:t>
              </a:r>
              <a:r>
                <a:rPr lang="el-GR" dirty="0">
                  <a:solidFill>
                    <a:schemeClr val="accent5"/>
                  </a:solidFill>
                  <a:latin typeface="Open Sans Light" pitchFamily="2" charset="0"/>
                </a:rPr>
                <a:t>β</a:t>
              </a:r>
              <a:r>
                <a:rPr lang="en-GB" dirty="0">
                  <a:solidFill>
                    <a:schemeClr val="accent5"/>
                  </a:solidFill>
                  <a:latin typeface="Open Sans Light" pitchFamily="2" charset="0"/>
                </a:rPr>
                <a:t>)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98986F2-B687-4D46-81D2-14AFE2290764}"/>
                </a:ext>
              </a:extLst>
            </p:cNvPr>
            <p:cNvSpPr txBox="1"/>
            <p:nvPr/>
          </p:nvSpPr>
          <p:spPr>
            <a:xfrm>
              <a:off x="9970501" y="4688341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C00000"/>
                  </a:solidFill>
                  <a:latin typeface="Open Sans Light" pitchFamily="2" charset="0"/>
                </a:rPr>
                <a:t>σ</a:t>
              </a:r>
              <a:r>
                <a:rPr lang="en-GB" baseline="-25000" dirty="0">
                  <a:solidFill>
                    <a:srgbClr val="C00000"/>
                  </a:solidFill>
                  <a:latin typeface="Open Sans Light" pitchFamily="2" charset="0"/>
                </a:rPr>
                <a:t>y2</a:t>
              </a:r>
              <a:endParaRPr lang="en-GB" dirty="0">
                <a:solidFill>
                  <a:srgbClr val="C00000"/>
                </a:solidFill>
                <a:latin typeface="Open Sans Light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F375F60-1F3D-904B-BC0F-3B3B1B95D615}"/>
                </a:ext>
              </a:extLst>
            </p:cNvPr>
            <p:cNvSpPr txBox="1"/>
            <p:nvPr/>
          </p:nvSpPr>
          <p:spPr>
            <a:xfrm>
              <a:off x="9264029" y="4571735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Open Sans Light" pitchFamily="2" charset="0"/>
                </a:rPr>
                <a:t>r</a:t>
              </a:r>
              <a:r>
                <a:rPr lang="en-GB" baseline="-25000" dirty="0">
                  <a:solidFill>
                    <a:schemeClr val="tx2"/>
                  </a:solidFill>
                  <a:latin typeface="Open Sans Light" pitchFamily="2" charset="0"/>
                </a:rPr>
                <a:t>2</a:t>
              </a:r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 = 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4705B3C-BCA7-0441-9963-62ACB65C9A1E}"/>
                </a:ext>
              </a:extLst>
            </p:cNvPr>
            <p:cNvCxnSpPr>
              <a:cxnSpLocks/>
            </p:cNvCxnSpPr>
            <p:nvPr/>
          </p:nvCxnSpPr>
          <p:spPr>
            <a:xfrm>
              <a:off x="9798036" y="4756401"/>
              <a:ext cx="96422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ight Brace 66">
            <a:extLst>
              <a:ext uri="{FF2B5EF4-FFF2-40B4-BE49-F238E27FC236}">
                <a16:creationId xmlns:a16="http://schemas.microsoft.com/office/drawing/2014/main" id="{D5A717E1-AE6E-D141-9D23-17E6BA8400CE}"/>
              </a:ext>
            </a:extLst>
          </p:cNvPr>
          <p:cNvSpPr/>
          <p:nvPr/>
        </p:nvSpPr>
        <p:spPr>
          <a:xfrm>
            <a:off x="9180563" y="4529500"/>
            <a:ext cx="152995" cy="612253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2D7356-3B81-404D-B2E7-CFA4D765D5D6}"/>
              </a:ext>
            </a:extLst>
          </p:cNvPr>
          <p:cNvSpPr txBox="1"/>
          <p:nvPr/>
        </p:nvSpPr>
        <p:spPr>
          <a:xfrm rot="16200000">
            <a:off x="8479349" y="4974245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error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25ECD9-52A2-BF49-8667-945F549C4971}"/>
              </a:ext>
            </a:extLst>
          </p:cNvPr>
          <p:cNvGrpSpPr/>
          <p:nvPr/>
        </p:nvGrpSpPr>
        <p:grpSpPr>
          <a:xfrm>
            <a:off x="7393077" y="4510570"/>
            <a:ext cx="496806" cy="369332"/>
            <a:chOff x="8422076" y="5724685"/>
            <a:chExt cx="496806" cy="369332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F6D51D7-1AB5-614F-84E8-31457F7DB0B4}"/>
                </a:ext>
              </a:extLst>
            </p:cNvPr>
            <p:cNvSpPr txBox="1"/>
            <p:nvPr/>
          </p:nvSpPr>
          <p:spPr>
            <a:xfrm>
              <a:off x="8422076" y="5724685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y</a:t>
              </a:r>
              <a:r>
                <a:rPr lang="en-GB" baseline="-25000" dirty="0">
                  <a:solidFill>
                    <a:schemeClr val="accent1"/>
                  </a:solidFill>
                  <a:latin typeface="Open Sans Light" pitchFamily="2" charset="0"/>
                </a:rPr>
                <a:t>1</a:t>
              </a:r>
              <a:endParaRPr lang="en-GB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7FB5FD-9A34-4F40-A2BA-8B2538C017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8919" y="5943557"/>
              <a:ext cx="14996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C219248-77B2-9047-AB2C-72B507B9D2B3}"/>
              </a:ext>
            </a:extLst>
          </p:cNvPr>
          <p:cNvGrpSpPr/>
          <p:nvPr/>
        </p:nvGrpSpPr>
        <p:grpSpPr>
          <a:xfrm>
            <a:off x="7381840" y="4946929"/>
            <a:ext cx="496806" cy="369332"/>
            <a:chOff x="8422076" y="5724685"/>
            <a:chExt cx="496806" cy="36933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2C0629F-73D7-CE4B-9959-836B9528FDF3}"/>
                </a:ext>
              </a:extLst>
            </p:cNvPr>
            <p:cNvSpPr txBox="1"/>
            <p:nvPr/>
          </p:nvSpPr>
          <p:spPr>
            <a:xfrm>
              <a:off x="8422076" y="5724685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y</a:t>
              </a:r>
              <a:r>
                <a:rPr lang="en-GB" baseline="-25000" dirty="0">
                  <a:solidFill>
                    <a:schemeClr val="accent1"/>
                  </a:solidFill>
                  <a:latin typeface="Open Sans Light" pitchFamily="2" charset="0"/>
                </a:rPr>
                <a:t>2</a:t>
              </a:r>
              <a:endParaRPr lang="en-GB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9601AA8-F647-0846-BD95-3EA2F6BC4DBE}"/>
                </a:ext>
              </a:extLst>
            </p:cNvPr>
            <p:cNvCxnSpPr>
              <a:cxnSpLocks/>
            </p:cNvCxnSpPr>
            <p:nvPr/>
          </p:nvCxnSpPr>
          <p:spPr>
            <a:xfrm>
              <a:off x="8768919" y="5943557"/>
              <a:ext cx="14996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8EB0323-C906-6D44-9506-63246A083F5D}"/>
              </a:ext>
            </a:extLst>
          </p:cNvPr>
          <p:cNvGrpSpPr/>
          <p:nvPr/>
        </p:nvGrpSpPr>
        <p:grpSpPr>
          <a:xfrm>
            <a:off x="7392226" y="3683453"/>
            <a:ext cx="496806" cy="369332"/>
            <a:chOff x="8422076" y="5724685"/>
            <a:chExt cx="496806" cy="36933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483E8D0-4860-0A4E-BB3F-70FA98FDDBA4}"/>
                </a:ext>
              </a:extLst>
            </p:cNvPr>
            <p:cNvSpPr txBox="1"/>
            <p:nvPr/>
          </p:nvSpPr>
          <p:spPr>
            <a:xfrm>
              <a:off x="8422076" y="5724685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y</a:t>
              </a:r>
              <a:r>
                <a:rPr lang="en-GB" baseline="-25000" dirty="0">
                  <a:solidFill>
                    <a:schemeClr val="accent1"/>
                  </a:solidFill>
                  <a:latin typeface="Open Sans Light" pitchFamily="2" charset="0"/>
                </a:rPr>
                <a:t>3</a:t>
              </a:r>
              <a:endParaRPr lang="en-GB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96BAA7B-BD4F-E349-97E4-A1B69929AAB5}"/>
                </a:ext>
              </a:extLst>
            </p:cNvPr>
            <p:cNvCxnSpPr>
              <a:cxnSpLocks/>
            </p:cNvCxnSpPr>
            <p:nvPr/>
          </p:nvCxnSpPr>
          <p:spPr>
            <a:xfrm>
              <a:off x="8768919" y="5943557"/>
              <a:ext cx="14996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36392EE-ADD5-C44B-B7AC-B8AEE67855E1}"/>
              </a:ext>
            </a:extLst>
          </p:cNvPr>
          <p:cNvGrpSpPr/>
          <p:nvPr/>
        </p:nvGrpSpPr>
        <p:grpSpPr>
          <a:xfrm>
            <a:off x="7381840" y="3510164"/>
            <a:ext cx="496806" cy="369332"/>
            <a:chOff x="8422076" y="5724685"/>
            <a:chExt cx="496806" cy="36933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A01CC71-7F15-A442-863A-F6B4C4996FF7}"/>
                </a:ext>
              </a:extLst>
            </p:cNvPr>
            <p:cNvSpPr txBox="1"/>
            <p:nvPr/>
          </p:nvSpPr>
          <p:spPr>
            <a:xfrm>
              <a:off x="8422076" y="5724685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y</a:t>
              </a:r>
              <a:r>
                <a:rPr lang="en-GB" baseline="-25000" dirty="0">
                  <a:solidFill>
                    <a:schemeClr val="accent1"/>
                  </a:solidFill>
                  <a:latin typeface="Open Sans Light" pitchFamily="2" charset="0"/>
                </a:rPr>
                <a:t>4</a:t>
              </a:r>
              <a:endParaRPr lang="en-GB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F64843B-8E7E-C641-A365-B66F9E94502B}"/>
                </a:ext>
              </a:extLst>
            </p:cNvPr>
            <p:cNvCxnSpPr>
              <a:cxnSpLocks/>
            </p:cNvCxnSpPr>
            <p:nvPr/>
          </p:nvCxnSpPr>
          <p:spPr>
            <a:xfrm>
              <a:off x="8768919" y="5943557"/>
              <a:ext cx="14996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2E0D402-EF5C-F54C-B779-63F38F010204}"/>
              </a:ext>
            </a:extLst>
          </p:cNvPr>
          <p:cNvGrpSpPr/>
          <p:nvPr/>
        </p:nvGrpSpPr>
        <p:grpSpPr>
          <a:xfrm>
            <a:off x="7392226" y="2968264"/>
            <a:ext cx="496806" cy="369332"/>
            <a:chOff x="8422076" y="5724685"/>
            <a:chExt cx="496806" cy="369332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CA53EB2-6702-5A4B-A76B-1FBCBAC293FA}"/>
                </a:ext>
              </a:extLst>
            </p:cNvPr>
            <p:cNvSpPr txBox="1"/>
            <p:nvPr/>
          </p:nvSpPr>
          <p:spPr>
            <a:xfrm>
              <a:off x="8422076" y="5724685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y</a:t>
              </a:r>
              <a:r>
                <a:rPr lang="en-GB" baseline="-25000" dirty="0">
                  <a:solidFill>
                    <a:schemeClr val="accent1"/>
                  </a:solidFill>
                  <a:latin typeface="Open Sans Light" pitchFamily="2" charset="0"/>
                </a:rPr>
                <a:t>5</a:t>
              </a:r>
              <a:endParaRPr lang="en-GB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D659C05-25B5-A049-9C77-26A54E978330}"/>
                </a:ext>
              </a:extLst>
            </p:cNvPr>
            <p:cNvCxnSpPr>
              <a:cxnSpLocks/>
            </p:cNvCxnSpPr>
            <p:nvPr/>
          </p:nvCxnSpPr>
          <p:spPr>
            <a:xfrm>
              <a:off x="8768919" y="5943557"/>
              <a:ext cx="14996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18ED9B7-59DF-474E-95BB-9AC9F4375BA0}"/>
              </a:ext>
            </a:extLst>
          </p:cNvPr>
          <p:cNvGrpSpPr/>
          <p:nvPr/>
        </p:nvGrpSpPr>
        <p:grpSpPr>
          <a:xfrm>
            <a:off x="9322242" y="3744875"/>
            <a:ext cx="426720" cy="437066"/>
            <a:chOff x="9589278" y="3744875"/>
            <a:chExt cx="426720" cy="437066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27918CF-0F57-304F-B733-5BF887872760}"/>
                </a:ext>
              </a:extLst>
            </p:cNvPr>
            <p:cNvSpPr txBox="1"/>
            <p:nvPr/>
          </p:nvSpPr>
          <p:spPr>
            <a:xfrm>
              <a:off x="9589278" y="3744875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Open Sans Light" pitchFamily="2" charset="0"/>
                </a:rPr>
                <a:t>r</a:t>
              </a:r>
              <a:r>
                <a:rPr lang="en-GB" baseline="-25000" dirty="0">
                  <a:solidFill>
                    <a:schemeClr val="tx2"/>
                  </a:solidFill>
                  <a:latin typeface="Open Sans Light" pitchFamily="2" charset="0"/>
                </a:rPr>
                <a:t>3</a:t>
              </a:r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 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0902B7A-A675-3443-B47E-0FDB5399DFF0}"/>
                </a:ext>
              </a:extLst>
            </p:cNvPr>
            <p:cNvCxnSpPr>
              <a:cxnSpLocks/>
            </p:cNvCxnSpPr>
            <p:nvPr/>
          </p:nvCxnSpPr>
          <p:spPr>
            <a:xfrm>
              <a:off x="9924303" y="3759803"/>
              <a:ext cx="0" cy="422138"/>
            </a:xfrm>
            <a:prstGeom prst="line">
              <a:avLst/>
            </a:prstGeom>
            <a:ln w="1905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F4F66E4-2153-8140-86ED-9EAEEC624AB5}"/>
              </a:ext>
            </a:extLst>
          </p:cNvPr>
          <p:cNvGrpSpPr/>
          <p:nvPr/>
        </p:nvGrpSpPr>
        <p:grpSpPr>
          <a:xfrm>
            <a:off x="7823920" y="4642596"/>
            <a:ext cx="426720" cy="369332"/>
            <a:chOff x="9334970" y="3742586"/>
            <a:chExt cx="426720" cy="369332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CFCBBA0-E7B9-F243-846E-A5E2FD520BC3}"/>
                </a:ext>
              </a:extLst>
            </p:cNvPr>
            <p:cNvSpPr txBox="1"/>
            <p:nvPr/>
          </p:nvSpPr>
          <p:spPr>
            <a:xfrm>
              <a:off x="9334970" y="3742586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Open Sans Light" pitchFamily="2" charset="0"/>
                </a:rPr>
                <a:t>r</a:t>
              </a:r>
              <a:r>
                <a:rPr lang="en-GB" baseline="-25000" dirty="0">
                  <a:solidFill>
                    <a:schemeClr val="tx2"/>
                  </a:solidFill>
                  <a:latin typeface="Open Sans Light" pitchFamily="2" charset="0"/>
                </a:rPr>
                <a:t>1</a:t>
              </a:r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 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5C40084-1E4D-A245-B77E-5F6DC5D753DA}"/>
                </a:ext>
              </a:extLst>
            </p:cNvPr>
            <p:cNvCxnSpPr>
              <a:cxnSpLocks/>
            </p:cNvCxnSpPr>
            <p:nvPr/>
          </p:nvCxnSpPr>
          <p:spPr>
            <a:xfrm>
              <a:off x="9662428" y="3817490"/>
              <a:ext cx="0" cy="278244"/>
            </a:xfrm>
            <a:prstGeom prst="line">
              <a:avLst/>
            </a:prstGeom>
            <a:ln w="1905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A119A53-C7D1-CE44-8B68-0BB7C35FE648}"/>
              </a:ext>
            </a:extLst>
          </p:cNvPr>
          <p:cNvGrpSpPr/>
          <p:nvPr/>
        </p:nvGrpSpPr>
        <p:grpSpPr>
          <a:xfrm>
            <a:off x="10657929" y="3545411"/>
            <a:ext cx="426720" cy="378766"/>
            <a:chOff x="9645524" y="3644773"/>
            <a:chExt cx="426720" cy="378766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8B1B609-2A29-DA43-BA27-66871C1C8805}"/>
                </a:ext>
              </a:extLst>
            </p:cNvPr>
            <p:cNvSpPr txBox="1"/>
            <p:nvPr/>
          </p:nvSpPr>
          <p:spPr>
            <a:xfrm>
              <a:off x="9645524" y="3644773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Open Sans Light" pitchFamily="2" charset="0"/>
                </a:rPr>
                <a:t>r</a:t>
              </a:r>
              <a:r>
                <a:rPr lang="en-GB" baseline="-25000" dirty="0">
                  <a:solidFill>
                    <a:schemeClr val="tx2"/>
                  </a:solidFill>
                  <a:latin typeface="Open Sans Light" pitchFamily="2" charset="0"/>
                </a:rPr>
                <a:t>4</a:t>
              </a:r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 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FDE647F-7DFA-264F-B8DE-AC2BE1194ADF}"/>
                </a:ext>
              </a:extLst>
            </p:cNvPr>
            <p:cNvCxnSpPr>
              <a:cxnSpLocks/>
            </p:cNvCxnSpPr>
            <p:nvPr/>
          </p:nvCxnSpPr>
          <p:spPr>
            <a:xfrm>
              <a:off x="9649640" y="3705002"/>
              <a:ext cx="0" cy="318537"/>
            </a:xfrm>
            <a:prstGeom prst="line">
              <a:avLst/>
            </a:prstGeom>
            <a:ln w="1905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9738D26-4498-D54E-9AD8-96575358AD0F}"/>
              </a:ext>
            </a:extLst>
          </p:cNvPr>
          <p:cNvGrpSpPr/>
          <p:nvPr/>
        </p:nvGrpSpPr>
        <p:grpSpPr>
          <a:xfrm>
            <a:off x="11448392" y="2951878"/>
            <a:ext cx="426720" cy="369332"/>
            <a:chOff x="9682394" y="3634211"/>
            <a:chExt cx="426720" cy="369332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C8E2DDB-3998-CE45-A077-9BA49F930EA1}"/>
                </a:ext>
              </a:extLst>
            </p:cNvPr>
            <p:cNvSpPr txBox="1"/>
            <p:nvPr/>
          </p:nvSpPr>
          <p:spPr>
            <a:xfrm>
              <a:off x="9682394" y="3634211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  <a:latin typeface="Open Sans Light" pitchFamily="2" charset="0"/>
                </a:rPr>
                <a:t>r</a:t>
              </a:r>
              <a:r>
                <a:rPr lang="en-GB" baseline="-25000" dirty="0">
                  <a:solidFill>
                    <a:schemeClr val="tx2"/>
                  </a:solidFill>
                  <a:latin typeface="Open Sans Light" pitchFamily="2" charset="0"/>
                </a:rPr>
                <a:t>5</a:t>
              </a:r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 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A4FEF85-A70D-1B42-B432-C25AD17C99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11713" y="3770971"/>
              <a:ext cx="363" cy="142730"/>
            </a:xfrm>
            <a:prstGeom prst="line">
              <a:avLst/>
            </a:prstGeom>
            <a:ln w="1905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304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670F-4D15-F34E-A84E-FBCCFD69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the best fit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A099D-ED4A-6E46-A130-868C4F4E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59670"/>
          </a:xfrm>
        </p:spPr>
        <p:txBody>
          <a:bodyPr/>
          <a:lstStyle/>
          <a:p>
            <a:r>
              <a:rPr lang="en-GB" dirty="0"/>
              <a:t>Now that we have a measure of how good a fit is (S) we want to find the best fit </a:t>
            </a:r>
          </a:p>
          <a:p>
            <a:pPr lvl="1"/>
            <a:r>
              <a:rPr lang="en-GB" dirty="0"/>
              <a:t>By varying the free parameters </a:t>
            </a:r>
            <a:r>
              <a:rPr lang="el-GR" dirty="0"/>
              <a:t>β</a:t>
            </a:r>
            <a:r>
              <a:rPr lang="en-GB" dirty="0"/>
              <a:t> to get the minimal value of S</a:t>
            </a:r>
          </a:p>
          <a:p>
            <a:pPr lvl="1"/>
            <a:endParaRPr lang="en-GB" dirty="0"/>
          </a:p>
          <a:p>
            <a:r>
              <a:rPr lang="en-GB" dirty="0"/>
              <a:t>In principle, this is simple: differentiate </a:t>
            </a:r>
            <a:r>
              <a:rPr lang="en-GB" dirty="0" err="1"/>
              <a:t>wrt</a:t>
            </a:r>
            <a:r>
              <a:rPr lang="en-GB" dirty="0"/>
              <a:t> </a:t>
            </a:r>
            <a:r>
              <a:rPr lang="el-GR" dirty="0"/>
              <a:t>β</a:t>
            </a:r>
            <a:r>
              <a:rPr lang="en-GB" dirty="0"/>
              <a:t> and set to zero: </a:t>
            </a:r>
            <a:r>
              <a:rPr lang="en-GB" dirty="0" err="1"/>
              <a:t>dS</a:t>
            </a:r>
            <a:r>
              <a:rPr lang="en-GB" dirty="0"/>
              <a:t>/d</a:t>
            </a:r>
            <a:r>
              <a:rPr lang="el-GR" dirty="0"/>
              <a:t>β</a:t>
            </a:r>
            <a:r>
              <a:rPr lang="en-GB" dirty="0"/>
              <a:t> = 0</a:t>
            </a:r>
          </a:p>
          <a:p>
            <a:pPr lvl="1"/>
            <a:r>
              <a:rPr lang="en-GB" dirty="0"/>
              <a:t>And for a straight line, y = mx + c, this can be done analytically</a:t>
            </a:r>
          </a:p>
          <a:p>
            <a:pPr lvl="1"/>
            <a:endParaRPr lang="en-GB" dirty="0"/>
          </a:p>
          <a:p>
            <a:r>
              <a:rPr lang="en-GB" dirty="0"/>
              <a:t>But, in general, there is no analytical solution, so we need to use a numerical method</a:t>
            </a:r>
          </a:p>
          <a:p>
            <a:pPr lvl="1"/>
            <a:r>
              <a:rPr lang="en-GB" dirty="0"/>
              <a:t>Starting from an initial guess of the solution and then iterating to improve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can use the third-party </a:t>
            </a:r>
            <a:r>
              <a:rPr lang="en-GB" dirty="0">
                <a:hlinkClick r:id="rId3"/>
              </a:rPr>
              <a:t>Scientific Python</a:t>
            </a:r>
            <a:r>
              <a:rPr lang="en-GB" dirty="0"/>
              <a:t> (SciPy) library to do this</a:t>
            </a:r>
          </a:p>
          <a:p>
            <a:pPr lvl="1"/>
            <a:r>
              <a:rPr lang="en-GB" dirty="0"/>
              <a:t>Provides a wide range of mathematical &amp; scientific routines</a:t>
            </a:r>
          </a:p>
          <a:p>
            <a:pPr lvl="1"/>
            <a:r>
              <a:rPr lang="en-GB" dirty="0"/>
              <a:t>Works with NumPy arrays, of course!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Includes an optimisation module that provides a </a:t>
            </a:r>
            <a:r>
              <a:rPr lang="en-GB" dirty="0" err="1">
                <a:solidFill>
                  <a:schemeClr val="accent1"/>
                </a:solidFill>
              </a:rPr>
              <a:t>least_squares</a:t>
            </a:r>
            <a:r>
              <a:rPr lang="en-GB" dirty="0"/>
              <a:t> fitting routine</a:t>
            </a:r>
            <a:endParaRPr lang="en-GB" sz="2800" dirty="0"/>
          </a:p>
          <a:p>
            <a:pPr lvl="1"/>
            <a:r>
              <a:rPr lang="en-GB" dirty="0"/>
              <a:t>(We will see in the later weeks how simple numerical methods work)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75598-A838-3E4C-8862-9714C266D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11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B23FD2-3CE6-9543-8102-1A8CD86A187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3DAA74-6372-994C-9563-8F25A45A3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102" y="3990364"/>
            <a:ext cx="1293091" cy="129309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12C1F84-285F-CD41-AE4C-C136A013291D}"/>
              </a:ext>
            </a:extLst>
          </p:cNvPr>
          <p:cNvGrpSpPr/>
          <p:nvPr/>
        </p:nvGrpSpPr>
        <p:grpSpPr>
          <a:xfrm>
            <a:off x="9559191" y="1538205"/>
            <a:ext cx="2112325" cy="1412127"/>
            <a:chOff x="9690398" y="1764185"/>
            <a:chExt cx="2112325" cy="14121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1B485A-BA72-3141-A72F-7BB39BA1DB01}"/>
                </a:ext>
              </a:extLst>
            </p:cNvPr>
            <p:cNvGrpSpPr/>
            <p:nvPr/>
          </p:nvGrpSpPr>
          <p:grpSpPr>
            <a:xfrm>
              <a:off x="9690398" y="1764185"/>
              <a:ext cx="2112325" cy="1412127"/>
              <a:chOff x="9839875" y="1776997"/>
              <a:chExt cx="2112325" cy="1412127"/>
            </a:xfrm>
          </p:grpSpPr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820F10A5-921B-C941-A43A-B900EF684457}"/>
                  </a:ext>
                </a:extLst>
              </p:cNvPr>
              <p:cNvSpPr/>
              <p:nvPr/>
            </p:nvSpPr>
            <p:spPr>
              <a:xfrm>
                <a:off x="10332478" y="1961848"/>
                <a:ext cx="1185705" cy="923242"/>
              </a:xfrm>
              <a:custGeom>
                <a:avLst/>
                <a:gdLst>
                  <a:gd name="connsiteX0" fmla="*/ 0 w 1185705"/>
                  <a:gd name="connsiteY0" fmla="*/ 0 h 1256047"/>
                  <a:gd name="connsiteX1" fmla="*/ 572756 w 1185705"/>
                  <a:gd name="connsiteY1" fmla="*/ 1256044 h 1256047"/>
                  <a:gd name="connsiteX2" fmla="*/ 1185705 w 1185705"/>
                  <a:gd name="connsiteY2" fmla="*/ 10049 h 1256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5705" h="1256047">
                    <a:moveTo>
                      <a:pt x="0" y="0"/>
                    </a:moveTo>
                    <a:cubicBezTo>
                      <a:pt x="187569" y="627184"/>
                      <a:pt x="375139" y="1254369"/>
                      <a:pt x="572756" y="1256044"/>
                    </a:cubicBezTo>
                    <a:cubicBezTo>
                      <a:pt x="770373" y="1257719"/>
                      <a:pt x="978039" y="633884"/>
                      <a:pt x="1185705" y="10049"/>
                    </a:cubicBezTo>
                  </a:path>
                </a:pathLst>
              </a:cu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Open Sans Light" pitchFamily="2" charset="0"/>
                </a:endParaRP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67ED81F-66C8-0243-A0C8-12D6EB5216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8786" y="1889090"/>
                <a:ext cx="0" cy="1135464"/>
              </a:xfrm>
              <a:prstGeom prst="line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FEB092-F511-9D49-A009-4E156E0AD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8738" y="3026229"/>
                <a:ext cx="1558763" cy="0"/>
              </a:xfrm>
              <a:prstGeom prst="line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1D2B2E-C19A-BB45-805E-C24BBE86C6EC}"/>
                  </a:ext>
                </a:extLst>
              </p:cNvPr>
              <p:cNvSpPr txBox="1"/>
              <p:nvPr/>
            </p:nvSpPr>
            <p:spPr>
              <a:xfrm>
                <a:off x="9839875" y="1776997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  <a:latin typeface="Open Sans Light" pitchFamily="2" charset="0"/>
                  </a:rPr>
                  <a:t>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9577B2-82F2-E14E-8347-E117E22A9EAC}"/>
                  </a:ext>
                </a:extLst>
              </p:cNvPr>
              <p:cNvSpPr txBox="1"/>
              <p:nvPr/>
            </p:nvSpPr>
            <p:spPr>
              <a:xfrm>
                <a:off x="11623264" y="2819792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solidFill>
                      <a:schemeClr val="accent1"/>
                    </a:solidFill>
                    <a:latin typeface="Open Sans Light" pitchFamily="2" charset="0"/>
                  </a:rPr>
                  <a:t>β</a:t>
                </a:r>
                <a:endParaRPr lang="en-GB" dirty="0">
                  <a:solidFill>
                    <a:schemeClr val="accent1"/>
                  </a:solidFill>
                  <a:latin typeface="Open Sans Light" pitchFamily="2" charset="0"/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0A33AA4-55D5-DE4C-863E-07F1C5FEDC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94887" y="2895138"/>
                <a:ext cx="673038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BEB572-1704-4743-8435-7E6C59701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71541" y="2092016"/>
              <a:ext cx="608623" cy="441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180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1FD9-F353-384E-AD2C-0D6E1188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Least-squares: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501C9-A10A-B24E-8546-6F83D724B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2402824"/>
          </a:xfrm>
        </p:spPr>
        <p:txBody>
          <a:bodyPr/>
          <a:lstStyle/>
          <a:p>
            <a:r>
              <a:rPr lang="en-GB" dirty="0"/>
              <a:t>SciPy’s </a:t>
            </a:r>
            <a:r>
              <a:rPr lang="en-GB" dirty="0">
                <a:hlinkClick r:id="rId3"/>
              </a:rPr>
              <a:t>least_squares</a:t>
            </a:r>
            <a:r>
              <a:rPr lang="en-GB" dirty="0"/>
              <a:t> function can take many arguments, but for our needs it looks like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first </a:t>
            </a:r>
            <a:r>
              <a:rPr lang="en-GB" dirty="0" err="1"/>
              <a:t>arg</a:t>
            </a:r>
            <a:r>
              <a:rPr lang="en-GB" dirty="0"/>
              <a:t> is the function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fun</a:t>
            </a:r>
            <a:r>
              <a:rPr lang="en-GB" dirty="0"/>
              <a:t>) that that computes the residuals and will be minimised</a:t>
            </a:r>
          </a:p>
          <a:p>
            <a:pPr lvl="1"/>
            <a:r>
              <a:rPr lang="en-GB" dirty="0"/>
              <a:t>Note, this must simply return a NumPy array of individual residuals per point</a:t>
            </a:r>
          </a:p>
          <a:p>
            <a:pPr lvl="1"/>
            <a:r>
              <a:rPr lang="en-GB" dirty="0"/>
              <a:t>SciPy takes care of squaring and summing these internally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7278B-A5AA-0E46-882B-D561A329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CF6EBB-1400-B041-8D74-461EC5E2A32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3028D3-23D3-DB41-BA1B-ECFEB7DE5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046" y="1498119"/>
            <a:ext cx="5632832" cy="395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6544E-9E71-E344-B180-E1756F79EB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348" y="4893480"/>
            <a:ext cx="8713181" cy="17385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70A07-544D-424D-893E-C6A4968A0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7450" y="3455274"/>
            <a:ext cx="2789855" cy="1169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890AC4-D6E5-B54E-A2ED-E8CE4BAA9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964" y="3429000"/>
            <a:ext cx="3959793" cy="1057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572064-7664-884E-841A-CA7F613ECA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2183" y="3367576"/>
            <a:ext cx="2137840" cy="905865"/>
          </a:xfrm>
          <a:prstGeom prst="rect">
            <a:avLst/>
          </a:prstGeo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8B338B4C-AC34-7C49-99B0-D43C98CC74B8}"/>
              </a:ext>
            </a:extLst>
          </p:cNvPr>
          <p:cNvSpPr/>
          <p:nvPr/>
        </p:nvSpPr>
        <p:spPr>
          <a:xfrm>
            <a:off x="5875280" y="4344143"/>
            <a:ext cx="914400" cy="400027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DD057DD-E787-EC4D-8485-72D0F2EBBEF3}"/>
              </a:ext>
            </a:extLst>
          </p:cNvPr>
          <p:cNvCxnSpPr>
            <a:cxnSpLocks/>
          </p:cNvCxnSpPr>
          <p:nvPr/>
        </p:nvCxnSpPr>
        <p:spPr>
          <a:xfrm flipH="1">
            <a:off x="7105529" y="3633984"/>
            <a:ext cx="117662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B234A8-4518-8F44-ACDA-6F7F087FB09A}"/>
              </a:ext>
            </a:extLst>
          </p:cNvPr>
          <p:cNvCxnSpPr>
            <a:cxnSpLocks/>
          </p:cNvCxnSpPr>
          <p:nvPr/>
        </p:nvCxnSpPr>
        <p:spPr>
          <a:xfrm>
            <a:off x="4687077" y="4043614"/>
            <a:ext cx="1535046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>
            <a:extLst>
              <a:ext uri="{FF2B5EF4-FFF2-40B4-BE49-F238E27FC236}">
                <a16:creationId xmlns:a16="http://schemas.microsoft.com/office/drawing/2014/main" id="{D4538F2A-558C-2444-A60B-87CFB5E40788}"/>
              </a:ext>
            </a:extLst>
          </p:cNvPr>
          <p:cNvSpPr/>
          <p:nvPr/>
        </p:nvSpPr>
        <p:spPr>
          <a:xfrm rot="16200000">
            <a:off x="7773122" y="3978888"/>
            <a:ext cx="197037" cy="4541684"/>
          </a:xfrm>
          <a:prstGeom prst="leftBrac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AA8231-1A25-8543-A000-0B524F855206}"/>
              </a:ext>
            </a:extLst>
          </p:cNvPr>
          <p:cNvSpPr txBox="1"/>
          <p:nvPr/>
        </p:nvSpPr>
        <p:spPr>
          <a:xfrm>
            <a:off x="7037020" y="6380475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5"/>
                </a:solidFill>
                <a:latin typeface="Open Sans Light" pitchFamily="2" charset="0"/>
              </a:rPr>
              <a:t>Total error on 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D30821-E03B-5B41-A17B-BF1F0E2571BB}"/>
              </a:ext>
            </a:extLst>
          </p:cNvPr>
          <p:cNvGrpSpPr/>
          <p:nvPr/>
        </p:nvGrpSpPr>
        <p:grpSpPr>
          <a:xfrm>
            <a:off x="10428314" y="5095609"/>
            <a:ext cx="1559205" cy="1133108"/>
            <a:chOff x="-1465303" y="3780380"/>
            <a:chExt cx="1559205" cy="113310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A45B77-49D1-AD43-9ECF-6FB6F31AF152}"/>
                </a:ext>
              </a:extLst>
            </p:cNvPr>
            <p:cNvGrpSpPr/>
            <p:nvPr/>
          </p:nvGrpSpPr>
          <p:grpSpPr>
            <a:xfrm>
              <a:off x="-1465303" y="3780380"/>
              <a:ext cx="1559205" cy="1133108"/>
              <a:chOff x="9839875" y="1776997"/>
              <a:chExt cx="1559205" cy="1133108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E728436-E30A-9C43-A69B-5EAC5396C9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38786" y="1889090"/>
                <a:ext cx="0" cy="851697"/>
              </a:xfrm>
              <a:prstGeom prst="line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F7DF9DD8-15EA-4946-8253-0BFDD2680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8737" y="2740787"/>
                <a:ext cx="1025716" cy="0"/>
              </a:xfrm>
              <a:prstGeom prst="line">
                <a:avLst/>
              </a:prstGeom>
              <a:ln w="1905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392A06-0370-D646-8960-7B5D53324B5B}"/>
                  </a:ext>
                </a:extLst>
              </p:cNvPr>
              <p:cNvSpPr txBox="1"/>
              <p:nvPr/>
            </p:nvSpPr>
            <p:spPr>
              <a:xfrm>
                <a:off x="9839875" y="177699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  <a:latin typeface="Open Sans Light" pitchFamily="2" charset="0"/>
                  </a:rPr>
                  <a:t>y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41196D1-9748-D048-9B42-52AA0C54B9EF}"/>
                  </a:ext>
                </a:extLst>
              </p:cNvPr>
              <p:cNvSpPr txBox="1"/>
              <p:nvPr/>
            </p:nvSpPr>
            <p:spPr>
              <a:xfrm>
                <a:off x="11094188" y="2540773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  <a:latin typeface="Open Sans Light" pitchFamily="2" charset="0"/>
                  </a:rPr>
                  <a:t>x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9202200-48C1-6A41-A197-81A7F273A3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1176440" y="3955815"/>
              <a:ext cx="883670" cy="635980"/>
            </a:xfrm>
            <a:prstGeom prst="line">
              <a:avLst/>
            </a:prstGeom>
            <a:ln w="190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A293404-52E6-884B-B642-E4D219F7B84A}"/>
                </a:ext>
              </a:extLst>
            </p:cNvPr>
            <p:cNvCxnSpPr>
              <a:cxnSpLocks/>
            </p:cNvCxnSpPr>
            <p:nvPr/>
          </p:nvCxnSpPr>
          <p:spPr>
            <a:xfrm>
              <a:off x="-965808" y="4467351"/>
              <a:ext cx="523681" cy="6467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FAE8998-0B9B-6947-A056-9B27F6D4007C}"/>
                </a:ext>
              </a:extLst>
            </p:cNvPr>
            <p:cNvCxnSpPr>
              <a:cxnSpLocks/>
            </p:cNvCxnSpPr>
            <p:nvPr/>
          </p:nvCxnSpPr>
          <p:spPr>
            <a:xfrm>
              <a:off x="-442127" y="4053689"/>
              <a:ext cx="0" cy="413662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B2D372-A263-7F43-AAA2-FCC3FE52959D}"/>
                </a:ext>
              </a:extLst>
            </p:cNvPr>
            <p:cNvSpPr txBox="1"/>
            <p:nvPr/>
          </p:nvSpPr>
          <p:spPr>
            <a:xfrm>
              <a:off x="-906908" y="4416482"/>
              <a:ext cx="44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dx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34CA86-17F2-C545-A1B0-AE4D2A3C09FC}"/>
                </a:ext>
              </a:extLst>
            </p:cNvPr>
            <p:cNvSpPr txBox="1"/>
            <p:nvPr/>
          </p:nvSpPr>
          <p:spPr>
            <a:xfrm>
              <a:off x="-465055" y="4087107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accent1"/>
                  </a:solidFill>
                  <a:latin typeface="Open Sans Light" pitchFamily="2" charset="0"/>
                </a:rPr>
                <a:t>dy</a:t>
              </a:r>
              <a:endParaRPr lang="en-GB" dirty="0">
                <a:solidFill>
                  <a:schemeClr val="accent1"/>
                </a:solidFill>
                <a:latin typeface="Open Sans 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36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31FD9-F353-384E-AD2C-0D6E1188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Least-squares: input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501C9-A10A-B24E-8546-6F83D724B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838608"/>
          </a:xfrm>
        </p:spPr>
        <p:txBody>
          <a:bodyPr/>
          <a:lstStyle/>
          <a:p>
            <a:r>
              <a:rPr lang="en-GB" dirty="0"/>
              <a:t>SciPy’s </a:t>
            </a:r>
            <a:r>
              <a:rPr lang="en-GB" dirty="0">
                <a:hlinkClick r:id="rId3"/>
              </a:rPr>
              <a:t>least_squares</a:t>
            </a:r>
            <a:r>
              <a:rPr lang="en-GB" dirty="0"/>
              <a:t> function can take many arguments, but for our needs it looks like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second </a:t>
            </a:r>
            <a:r>
              <a:rPr lang="en-GB" dirty="0" err="1"/>
              <a:t>arg</a:t>
            </a:r>
            <a:r>
              <a:rPr lang="en-GB" dirty="0"/>
              <a:t> is an initial guess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x0</a:t>
            </a:r>
            <a:r>
              <a:rPr lang="en-GB" dirty="0"/>
              <a:t>) of the free parameters </a:t>
            </a:r>
            <a:r>
              <a:rPr lang="el-GR" dirty="0"/>
              <a:t>β</a:t>
            </a:r>
            <a:endParaRPr lang="en-GB" dirty="0"/>
          </a:p>
          <a:p>
            <a:pPr lvl="1"/>
            <a:r>
              <a:rPr lang="en-GB" dirty="0"/>
              <a:t>This is a sequence (list, tuple, array) of numbers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Its length must equal the number of parameters</a:t>
            </a:r>
          </a:p>
          <a:p>
            <a:pPr lvl="1"/>
            <a:r>
              <a:rPr lang="en-GB" dirty="0"/>
              <a:t>Can usually be determined by eye from a plot of the data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Lastly,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args</a:t>
            </a:r>
            <a:r>
              <a:rPr lang="en-GB" dirty="0"/>
              <a:t> is a a tuple of the input “data” that our function will be minimised with respect to</a:t>
            </a:r>
          </a:p>
          <a:p>
            <a:pPr lvl="1"/>
            <a:r>
              <a:rPr lang="en-GB" dirty="0"/>
              <a:t>In our case four NumPy arrays (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xdata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,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ydata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,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xerrors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, 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yerrors</a:t>
            </a:r>
            <a:r>
              <a:rPr lang="en-GB" dirty="0"/>
              <a:t>), often read from a file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800" dirty="0"/>
          </a:p>
          <a:p>
            <a:pPr lvl="1"/>
            <a:endParaRPr lang="en-GB" dirty="0"/>
          </a:p>
          <a:p>
            <a:pPr lvl="1"/>
            <a:r>
              <a:rPr lang="en-GB" dirty="0"/>
              <a:t>Gets passed indirectly into the residual function during minimisation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7278B-A5AA-0E46-882B-D561A329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13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CF6EBB-1400-B041-8D74-461EC5E2A32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3028D3-23D3-DB41-BA1B-ECFEB7DE5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046" y="1498119"/>
            <a:ext cx="5632832" cy="395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1E5A0-E42A-BC45-BA87-7DAEBD722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524" y="2889972"/>
            <a:ext cx="2695133" cy="539028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5F86132-3B1B-6A43-B696-6B34786E6C9C}"/>
              </a:ext>
            </a:extLst>
          </p:cNvPr>
          <p:cNvGrpSpPr/>
          <p:nvPr/>
        </p:nvGrpSpPr>
        <p:grpSpPr>
          <a:xfrm>
            <a:off x="8060841" y="1801975"/>
            <a:ext cx="3597381" cy="2504821"/>
            <a:chOff x="7482791" y="1907075"/>
            <a:chExt cx="3597381" cy="250482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106B243-6926-7040-A523-654CBABDF1DD}"/>
                </a:ext>
              </a:extLst>
            </p:cNvPr>
            <p:cNvGrpSpPr/>
            <p:nvPr/>
          </p:nvGrpSpPr>
          <p:grpSpPr>
            <a:xfrm>
              <a:off x="7837735" y="1907075"/>
              <a:ext cx="3242437" cy="2504821"/>
              <a:chOff x="7117216" y="2898629"/>
              <a:chExt cx="4747252" cy="366730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79F244B6-11DA-1241-B6C4-3E1C784CB8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7216" y="2898629"/>
                <a:ext cx="4747252" cy="3667308"/>
              </a:xfrm>
              <a:prstGeom prst="rect">
                <a:avLst/>
              </a:prstGeom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48A8639-2724-DD48-BF83-FBAD83B7F9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29346" y="3450022"/>
                <a:ext cx="4100502" cy="2765572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083C1D-CB7B-0147-9F07-67CB32AF7743}"/>
                </a:ext>
              </a:extLst>
            </p:cNvPr>
            <p:cNvSpPr txBox="1"/>
            <p:nvPr/>
          </p:nvSpPr>
          <p:spPr>
            <a:xfrm>
              <a:off x="7482791" y="4016009"/>
              <a:ext cx="622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</a:rPr>
                <a:t>c ≈ 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0C2D3E7-C1B1-0640-BC7D-71B4EC88FD40}"/>
                </a:ext>
              </a:extLst>
            </p:cNvPr>
            <p:cNvCxnSpPr/>
            <p:nvPr/>
          </p:nvCxnSpPr>
          <p:spPr>
            <a:xfrm>
              <a:off x="10342179" y="2711297"/>
              <a:ext cx="0" cy="775822"/>
            </a:xfrm>
            <a:prstGeom prst="line">
              <a:avLst/>
            </a:prstGeom>
            <a:ln w="190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4BE6FAA-630E-414E-B100-F7DBA174D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01960" y="3487119"/>
              <a:ext cx="1240219" cy="0"/>
            </a:xfrm>
            <a:prstGeom prst="line">
              <a:avLst/>
            </a:prstGeom>
            <a:ln w="19050">
              <a:solidFill>
                <a:schemeClr val="accent5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1131F3-DE5A-DD48-9B37-A32EF0C34E4E}"/>
                </a:ext>
              </a:extLst>
            </p:cNvPr>
            <p:cNvSpPr txBox="1"/>
            <p:nvPr/>
          </p:nvSpPr>
          <p:spPr>
            <a:xfrm>
              <a:off x="10358841" y="2934999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</a:rPr>
                <a:t>40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5047912-7FBF-904B-A780-44E8C9F9FF89}"/>
                </a:ext>
              </a:extLst>
            </p:cNvPr>
            <p:cNvSpPr txBox="1"/>
            <p:nvPr/>
          </p:nvSpPr>
          <p:spPr>
            <a:xfrm>
              <a:off x="9577638" y="3509958"/>
              <a:ext cx="301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</a:rPr>
                <a:t>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8766789-1191-304A-9E8D-6FEC475D68CC}"/>
                </a:ext>
              </a:extLst>
            </p:cNvPr>
            <p:cNvSpPr txBox="1"/>
            <p:nvPr/>
          </p:nvSpPr>
          <p:spPr>
            <a:xfrm>
              <a:off x="8432546" y="2711297"/>
              <a:ext cx="1481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  <a:latin typeface="Open Sans Light" pitchFamily="2" charset="0"/>
                </a:rPr>
                <a:t>m ≈ 40/4 = 10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B5A7A3DC-E925-1D47-9627-1DB4A003E6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3808" y="5145668"/>
            <a:ext cx="7375115" cy="13364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212D085-1CB9-F142-8E5D-5B5908CA4C88}"/>
              </a:ext>
            </a:extLst>
          </p:cNvPr>
          <p:cNvSpPr txBox="1"/>
          <p:nvPr/>
        </p:nvSpPr>
        <p:spPr>
          <a:xfrm>
            <a:off x="8967442" y="5849008"/>
            <a:ext cx="295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New: unpack into individual arrays </a:t>
            </a:r>
            <a:br>
              <a:rPr lang="en-GB" dirty="0">
                <a:solidFill>
                  <a:srgbClr val="C00000"/>
                </a:solidFill>
                <a:latin typeface="Open Sans Light" pitchFamily="2" charset="0"/>
              </a:rPr>
            </a:br>
            <a:r>
              <a:rPr lang="en-GB" dirty="0">
                <a:solidFill>
                  <a:srgbClr val="C00000"/>
                </a:solidFill>
                <a:latin typeface="Open Sans Light" pitchFamily="2" charset="0"/>
              </a:rPr>
              <a:t>rather than 2D array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5F73E13-FF81-024A-B616-1DB39C64A4D1}"/>
              </a:ext>
            </a:extLst>
          </p:cNvPr>
          <p:cNvCxnSpPr>
            <a:cxnSpLocks/>
          </p:cNvCxnSpPr>
          <p:nvPr/>
        </p:nvCxnSpPr>
        <p:spPr>
          <a:xfrm flipH="1" flipV="1">
            <a:off x="8772214" y="5539939"/>
            <a:ext cx="238382" cy="27394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1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9591B-6517-FF47-AD44-4D4775FD0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Least-squares: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74525-1159-BD46-8959-389878522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838607"/>
          </a:xfrm>
        </p:spPr>
        <p:txBody>
          <a:bodyPr>
            <a:normAutofit/>
          </a:bodyPr>
          <a:lstStyle/>
          <a:p>
            <a:r>
              <a:rPr lang="en-GB" dirty="0"/>
              <a:t>Once read the data and defined the residuals function &amp; initial params, we can perform the fit</a:t>
            </a:r>
          </a:p>
          <a:p>
            <a:pPr lvl="1"/>
            <a:endParaRPr lang="en-GB" dirty="0"/>
          </a:p>
          <a:p>
            <a:pPr lvl="1"/>
            <a:endParaRPr lang="en-GB" sz="2400" dirty="0"/>
          </a:p>
          <a:p>
            <a:pPr lvl="1"/>
            <a:endParaRPr lang="en-GB" sz="200" dirty="0"/>
          </a:p>
          <a:p>
            <a:pPr lvl="1"/>
            <a:r>
              <a:rPr lang="en-GB" dirty="0"/>
              <a:t>Get a result object, containing several useful pieces of information ...</a:t>
            </a:r>
          </a:p>
          <a:p>
            <a:pPr lvl="1"/>
            <a:endParaRPr lang="en-GB" sz="600" dirty="0"/>
          </a:p>
          <a:p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success</a:t>
            </a:r>
            <a:r>
              <a:rPr lang="en-GB" dirty="0"/>
              <a:t>: a </a:t>
            </a:r>
            <a:r>
              <a:rPr lang="en-GB" dirty="0" err="1"/>
              <a:t>boolean</a:t>
            </a:r>
            <a:r>
              <a:rPr lang="en-GB" dirty="0"/>
              <a:t> that tells us if the fit succeeded</a:t>
            </a:r>
          </a:p>
          <a:p>
            <a:pPr lvl="1"/>
            <a:r>
              <a:rPr lang="en-GB" dirty="0"/>
              <a:t>This is the first thing we must check</a:t>
            </a:r>
          </a:p>
          <a:p>
            <a:pPr marL="914400" lvl="2" indent="0">
              <a:buNone/>
            </a:pPr>
            <a:endParaRPr lang="en-GB" dirty="0">
              <a:sym typeface="Wingdings" pitchFamily="2" charset="2"/>
            </a:endParaRPr>
          </a:p>
          <a:p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x</a:t>
            </a:r>
            <a:r>
              <a:rPr lang="en-GB" dirty="0">
                <a:sym typeface="Wingdings" pitchFamily="2" charset="2"/>
              </a:rPr>
              <a:t>: best fit parameters after the minimisation</a:t>
            </a:r>
          </a:p>
          <a:p>
            <a:pPr lvl="1"/>
            <a:r>
              <a:rPr lang="en-GB" dirty="0">
                <a:sym typeface="Wingdings" pitchFamily="2" charset="2"/>
              </a:rPr>
              <a:t>Can be fed back to our function to get final y values</a:t>
            </a:r>
          </a:p>
          <a:p>
            <a:pPr lvl="2"/>
            <a:endParaRPr lang="en-GB" dirty="0">
              <a:sym typeface="Wingdings" pitchFamily="2" charset="2"/>
            </a:endParaRPr>
          </a:p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jac</a:t>
            </a:r>
            <a:r>
              <a:rPr lang="en-GB" dirty="0">
                <a:sym typeface="Wingdings" pitchFamily="2" charset="2"/>
              </a:rPr>
              <a:t>: the Jacobian matrix (see PHYS108 in S2)</a:t>
            </a:r>
          </a:p>
          <a:p>
            <a:pPr lvl="1"/>
            <a:r>
              <a:rPr lang="en-GB" dirty="0">
                <a:sym typeface="Wingdings" pitchFamily="2" charset="2"/>
              </a:rPr>
              <a:t>Contains the first order partial derivatives</a:t>
            </a:r>
          </a:p>
          <a:p>
            <a:pPr lvl="1"/>
            <a:r>
              <a:rPr lang="en-GB" dirty="0">
                <a:sym typeface="Wingdings" pitchFamily="2" charset="2"/>
              </a:rPr>
              <a:t>Can be used to get the covariance matrix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and hence the parameter uncertainties</a:t>
            </a:r>
          </a:p>
          <a:p>
            <a:pPr lvl="1"/>
            <a:endParaRPr lang="en-GB" dirty="0">
              <a:sym typeface="Wingdings" pitchFamily="2" charset="2"/>
            </a:endParaRPr>
          </a:p>
          <a:p>
            <a:pPr lvl="1"/>
            <a:endParaRPr lang="en-GB" dirty="0">
              <a:sym typeface="Wingdings" pitchFamily="2" charset="2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CCF78-117F-494F-8225-7B506975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14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BAB961-6B46-8943-ABD8-61FB56F378A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07156-E291-AE41-9B2C-249A9FE95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741" y="1405308"/>
            <a:ext cx="7177125" cy="666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7829A-7444-1844-8DAD-B61814D43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814" y="2645172"/>
            <a:ext cx="4908835" cy="7772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5831EE2-DFDF-9147-B89D-6F2886EF1169}"/>
              </a:ext>
            </a:extLst>
          </p:cNvPr>
          <p:cNvGrpSpPr/>
          <p:nvPr/>
        </p:nvGrpSpPr>
        <p:grpSpPr>
          <a:xfrm>
            <a:off x="1015164" y="5833029"/>
            <a:ext cx="4250028" cy="1004060"/>
            <a:chOff x="2101216" y="5686513"/>
            <a:chExt cx="4250028" cy="100406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3B01A31-F587-FC42-81CB-3935AC77C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1216" y="5779883"/>
              <a:ext cx="2945095" cy="4207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AD5340-48BF-6245-B753-95B3B7132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27702" y="6368839"/>
              <a:ext cx="2252133" cy="32173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D0E768-D382-6049-8832-A77E475D8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46311" y="5686513"/>
              <a:ext cx="1304933" cy="607468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8E0A65-9A88-E84A-BE84-47C66C70F7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2030" y="3561314"/>
            <a:ext cx="5011103" cy="10226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7BE5B4-F357-BB4D-9FEE-76491D5A19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5354" y="4664571"/>
            <a:ext cx="4364773" cy="197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2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073D0-A5EC-E342-86CC-37A16E423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Least-squares: final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F978F-4AF8-214A-8415-E1B6BAA1D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8" y="1008993"/>
            <a:ext cx="6440842" cy="5167970"/>
          </a:xfrm>
        </p:spPr>
        <p:txBody>
          <a:bodyPr/>
          <a:lstStyle/>
          <a:p>
            <a:r>
              <a:rPr lang="en-GB" dirty="0"/>
              <a:t>First thing is to check if the function fits the data well using the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per degree of freedom (i.e. reduced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This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 is simply the S function we defined earlier, which we divide by </a:t>
            </a:r>
            <a:r>
              <a:rPr lang="en-GB" dirty="0">
                <a:solidFill>
                  <a:schemeClr val="accent1"/>
                </a:solidFill>
              </a:rPr>
              <a:t>NDF = N(data) – N(params)</a:t>
            </a: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endParaRPr lang="en-GB" dirty="0">
              <a:solidFill>
                <a:schemeClr val="accent1"/>
              </a:solidFill>
            </a:endParaRPr>
          </a:p>
          <a:p>
            <a:pPr lvl="1"/>
            <a:r>
              <a:rPr lang="en-GB" dirty="0"/>
              <a:t>For a good fit, should ≈ lie in range 0.25 &lt; </a:t>
            </a:r>
            <a:r>
              <a:rPr lang="el-GR" dirty="0"/>
              <a:t>χ</a:t>
            </a:r>
            <a:r>
              <a:rPr lang="en-GB" baseline="30000" dirty="0"/>
              <a:t>2</a:t>
            </a:r>
            <a:r>
              <a:rPr lang="en-GB" dirty="0"/>
              <a:t>/NDF &lt; 4</a:t>
            </a:r>
          </a:p>
          <a:p>
            <a:pPr lvl="1"/>
            <a:endParaRPr lang="en-GB" dirty="0"/>
          </a:p>
          <a:p>
            <a:r>
              <a:rPr lang="en-GB" dirty="0"/>
              <a:t>We can then plot the best-fit line over the data </a:t>
            </a:r>
            <a:br>
              <a:rPr lang="en-GB" dirty="0"/>
            </a:br>
            <a:r>
              <a:rPr lang="en-GB" dirty="0"/>
              <a:t>and print the best-fit parameters obtained</a:t>
            </a:r>
          </a:p>
          <a:p>
            <a:pPr lvl="1"/>
            <a:r>
              <a:rPr lang="en-GB" dirty="0"/>
              <a:t>Along with their uncertainties of course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E55F2-6AAC-AE49-BCCF-89D28B5AA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2A2842E-ED2E-4F42-A4C4-AB1DE0B5E028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D94E40-BD4E-4340-94FF-4D5935B1B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429" y="65425"/>
            <a:ext cx="5309722" cy="6727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3D69F7-139D-0C43-AFA7-02C4B9B90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118" y="2418960"/>
            <a:ext cx="3284828" cy="1237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F963A5-19DD-114A-B512-E1918989EB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51" y="2487167"/>
            <a:ext cx="2364149" cy="842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08F464-1B9B-9E42-8994-1E3499B6EC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18" y="5478900"/>
            <a:ext cx="5624707" cy="877454"/>
          </a:xfrm>
          <a:prstGeom prst="rect">
            <a:avLst/>
          </a:prstGeom>
        </p:spPr>
      </p:pic>
      <p:sp>
        <p:nvSpPr>
          <p:cNvPr id="13" name="Down Arrow 12">
            <a:extLst>
              <a:ext uri="{FF2B5EF4-FFF2-40B4-BE49-F238E27FC236}">
                <a16:creationId xmlns:a16="http://schemas.microsoft.com/office/drawing/2014/main" id="{F61B3C48-854A-7549-AB65-3E7C5A832B5B}"/>
              </a:ext>
            </a:extLst>
          </p:cNvPr>
          <p:cNvSpPr/>
          <p:nvPr/>
        </p:nvSpPr>
        <p:spPr>
          <a:xfrm rot="16200000">
            <a:off x="2435953" y="2762049"/>
            <a:ext cx="914400" cy="400027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92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AFA0-95F9-7744-AE31-C2632255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87FD3-AB71-1041-AA01-A3B1A8BE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549462"/>
          </a:xfrm>
        </p:spPr>
        <p:txBody>
          <a:bodyPr/>
          <a:lstStyle/>
          <a:p>
            <a:r>
              <a:rPr lang="en-GB" dirty="0"/>
              <a:t>We have now started the second part of the course: using python to solve real physics problems </a:t>
            </a:r>
          </a:p>
          <a:p>
            <a:pPr lvl="1"/>
            <a:r>
              <a:rPr lang="en-GB" dirty="0"/>
              <a:t>Pulling together and practicing the various pieces we have learnt so far</a:t>
            </a:r>
          </a:p>
          <a:p>
            <a:pPr lvl="2"/>
            <a:r>
              <a:rPr lang="en-GB" dirty="0"/>
              <a:t>Variables, data structures, functions, control flow, input/output …</a:t>
            </a:r>
          </a:p>
          <a:p>
            <a:pPr lvl="2"/>
            <a:r>
              <a:rPr lang="en-GB" dirty="0"/>
              <a:t>NumPy arrays and functions, Matplotlib figures, …</a:t>
            </a:r>
          </a:p>
          <a:p>
            <a:pPr lvl="1"/>
            <a:endParaRPr lang="en-GB" sz="1200" dirty="0"/>
          </a:p>
          <a:p>
            <a:r>
              <a:rPr lang="en-GB" dirty="0"/>
              <a:t>This week we have looked at how we can fit a function to data to extract the parameters</a:t>
            </a:r>
          </a:p>
          <a:p>
            <a:pPr lvl="1"/>
            <a:r>
              <a:rPr lang="en-GB" dirty="0"/>
              <a:t>Something you will do time-and-time again when comparing theory to data (e.g. in labs)</a:t>
            </a:r>
          </a:p>
          <a:p>
            <a:pPr marL="457200" lvl="1" indent="0">
              <a:buNone/>
            </a:pPr>
            <a:endParaRPr lang="en-GB" sz="1200" dirty="0"/>
          </a:p>
          <a:p>
            <a:r>
              <a:rPr lang="en-GB" dirty="0"/>
              <a:t>In doing so, we introduced the SciPy package</a:t>
            </a:r>
          </a:p>
          <a:p>
            <a:pPr lvl="1"/>
            <a:r>
              <a:rPr lang="en-GB" dirty="0"/>
              <a:t>Can perform a variety of scientific calculations</a:t>
            </a:r>
          </a:p>
          <a:p>
            <a:pPr lvl="1"/>
            <a:r>
              <a:rPr lang="en-GB" dirty="0"/>
              <a:t>We only scratched the surface of what it can do</a:t>
            </a:r>
          </a:p>
          <a:p>
            <a:pPr lvl="1"/>
            <a:r>
              <a:rPr lang="en-GB" dirty="0"/>
              <a:t>We will use if further in the upcoming weeks</a:t>
            </a:r>
          </a:p>
          <a:p>
            <a:pPr lvl="1"/>
            <a:endParaRPr lang="en-GB" sz="1200" dirty="0"/>
          </a:p>
          <a:p>
            <a:r>
              <a:rPr lang="en-GB" dirty="0"/>
              <a:t>You will be able to practice fitting in this week’s notebook</a:t>
            </a:r>
          </a:p>
          <a:p>
            <a:pPr lvl="1"/>
            <a:r>
              <a:rPr lang="en-GB" dirty="0"/>
              <a:t>Going through step-by-step what we outlined here</a:t>
            </a:r>
          </a:p>
          <a:p>
            <a:pPr lvl="1"/>
            <a:r>
              <a:rPr lang="en-GB" dirty="0"/>
              <a:t>Finally, applying this to real experimental data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58BD1-DCE6-FE49-813C-FCBE796F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16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137E0C-5346-DC40-9A6D-3FF86D07A6D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4FD9AB3-11F1-F048-B192-B4EA655A4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076" y="3163179"/>
            <a:ext cx="4458859" cy="310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9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31D4F2-5DA5-114D-AC16-AC688A01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5: Recap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8D6A9B-595F-C94B-9B65-F00EEA8FF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6656959" cy="5644055"/>
          </a:xfrm>
        </p:spPr>
        <p:txBody>
          <a:bodyPr/>
          <a:lstStyle/>
          <a:p>
            <a:r>
              <a:rPr lang="en-GB" dirty="0"/>
              <a:t>Last week we looked at how to input and output info</a:t>
            </a:r>
          </a:p>
          <a:p>
            <a:pPr lvl="1"/>
            <a:r>
              <a:rPr lang="en-GB" dirty="0"/>
              <a:t>Either to/from a user or a file</a:t>
            </a:r>
          </a:p>
          <a:p>
            <a:pPr lvl="1"/>
            <a:endParaRPr lang="en-GB" dirty="0"/>
          </a:p>
          <a:p>
            <a:r>
              <a:rPr lang="en-GB" dirty="0"/>
              <a:t>We saw two ways of nicely formatting strings</a:t>
            </a:r>
          </a:p>
          <a:p>
            <a:pPr lvl="1"/>
            <a:r>
              <a:rPr lang="en-GB" dirty="0"/>
              <a:t>f-strings or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format()</a:t>
            </a:r>
            <a:r>
              <a:rPr lang="en-GB" dirty="0"/>
              <a:t> function</a:t>
            </a:r>
          </a:p>
          <a:p>
            <a:pPr lvl="1"/>
            <a:r>
              <a:rPr lang="en-GB" dirty="0"/>
              <a:t>Allows to control width, type, precision etc</a:t>
            </a:r>
          </a:p>
          <a:p>
            <a:pPr lvl="1"/>
            <a:endParaRPr lang="en-GB" dirty="0"/>
          </a:p>
          <a:p>
            <a:r>
              <a:rPr lang="en-GB" dirty="0"/>
              <a:t>We saw how to ask the user for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input()</a:t>
            </a:r>
          </a:p>
          <a:p>
            <a:pPr lvl="1"/>
            <a:r>
              <a:rPr lang="en-GB" dirty="0"/>
              <a:t>Don’t forget the result is a string by default</a:t>
            </a:r>
          </a:p>
          <a:p>
            <a:pPr lvl="1"/>
            <a:r>
              <a:rPr lang="en-GB" dirty="0"/>
              <a:t>May need converting to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int</a:t>
            </a:r>
            <a:r>
              <a:rPr lang="en-GB" dirty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float</a:t>
            </a:r>
          </a:p>
          <a:p>
            <a:pPr lvl="1"/>
            <a:endParaRPr lang="en-GB" dirty="0"/>
          </a:p>
          <a:p>
            <a:r>
              <a:rPr lang="en-GB" dirty="0"/>
              <a:t>We saw how to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open()</a:t>
            </a:r>
            <a:r>
              <a:rPr lang="en-GB" dirty="0"/>
              <a:t> and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close() </a:t>
            </a:r>
            <a:r>
              <a:rPr lang="en-GB" dirty="0"/>
              <a:t>files</a:t>
            </a:r>
          </a:p>
          <a:p>
            <a:pPr lvl="1"/>
            <a:r>
              <a:rPr lang="en-GB" dirty="0"/>
              <a:t>And how to </a:t>
            </a:r>
            <a:r>
              <a:rPr lang="en-GB" dirty="0">
                <a:solidFill>
                  <a:schemeClr val="accent1"/>
                </a:solidFill>
              </a:rPr>
              <a:t>read() </a:t>
            </a:r>
            <a:r>
              <a:rPr lang="en-GB" dirty="0"/>
              <a:t>from and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write()</a:t>
            </a:r>
            <a:r>
              <a:rPr lang="en-GB" dirty="0"/>
              <a:t>to them</a:t>
            </a:r>
          </a:p>
          <a:p>
            <a:pPr lvl="1"/>
            <a:r>
              <a:rPr lang="en-GB" dirty="0"/>
              <a:t>Can also read line-by-line using a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dirty="0"/>
              <a:t> loop </a:t>
            </a:r>
          </a:p>
          <a:p>
            <a:pPr lvl="1"/>
            <a:endParaRPr lang="en-GB" dirty="0"/>
          </a:p>
          <a:p>
            <a:r>
              <a:rPr lang="en-GB" dirty="0"/>
              <a:t>Can combine to e.g. read in data and make table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9DF8F-8A7A-994D-A97C-87B606E8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F056234-7001-7749-A320-6F7D8CA828E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636C7E-1B06-2F4B-A671-739B1635F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696" y="855903"/>
            <a:ext cx="5219727" cy="587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80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6369FD-082D-C94D-9344-09DD363E9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950" y="3164017"/>
            <a:ext cx="7771093" cy="8167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A57851-0F49-F649-8343-FB73E45D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5: Formative problem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27AB0-13B8-8C46-A75D-4EFF840C2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10830215" cy="2007476"/>
          </a:xfrm>
        </p:spPr>
        <p:txBody>
          <a:bodyPr/>
          <a:lstStyle/>
          <a:p>
            <a:r>
              <a:rPr lang="en-GB" dirty="0"/>
              <a:t>Exercise 1: Formatting number of eggs </a:t>
            </a:r>
          </a:p>
          <a:p>
            <a:pPr lvl="1"/>
            <a:r>
              <a:rPr lang="en-GB" dirty="0"/>
              <a:t>Use curly braces</a:t>
            </a:r>
          </a:p>
          <a:p>
            <a:pPr lvl="2"/>
            <a:r>
              <a:rPr lang="en-GB" dirty="0"/>
              <a:t>f-string: value entered in-place</a:t>
            </a:r>
          </a:p>
          <a:p>
            <a:pPr lvl="2"/>
            <a:r>
              <a:rPr lang="en-GB" dirty="0"/>
              <a:t>format: value entered via function call</a:t>
            </a:r>
          </a:p>
          <a:p>
            <a:pPr lvl="1"/>
            <a:r>
              <a:rPr lang="en-GB" dirty="0"/>
              <a:t>Format specifier after colon.   Here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d </a:t>
            </a:r>
            <a:r>
              <a:rPr lang="en-GB" dirty="0"/>
              <a:t>(rather than .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0f</a:t>
            </a:r>
            <a:r>
              <a:rPr lang="en-GB" dirty="0">
                <a:latin typeface="Open Sans Light" pitchFamily="2" charset="0"/>
              </a:rPr>
              <a:t> </a:t>
            </a:r>
            <a:r>
              <a:rPr lang="en-GB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as some people put)</a:t>
            </a:r>
          </a:p>
          <a:p>
            <a:pPr lvl="1"/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7C6D794-E5DD-DF45-B32B-93F49AEA2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9699" y="2864067"/>
            <a:ext cx="8334701" cy="3618407"/>
          </a:xfrm>
        </p:spPr>
        <p:txBody>
          <a:bodyPr/>
          <a:lstStyle/>
          <a:p>
            <a:r>
              <a:rPr lang="en-GB" dirty="0"/>
              <a:t>Exercise 2: Day and number of week, aligned in columns</a:t>
            </a:r>
          </a:p>
          <a:p>
            <a:pPr lvl="1"/>
            <a:r>
              <a:rPr lang="en-GB" dirty="0"/>
              <a:t>Using tab characters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\t</a:t>
            </a:r>
            <a:r>
              <a:rPr lang="en-GB" dirty="0"/>
              <a:t>)</a:t>
            </a:r>
          </a:p>
          <a:p>
            <a:pPr lvl="2"/>
            <a:r>
              <a:rPr lang="en-GB" dirty="0"/>
              <a:t>A bit trial-and-error</a:t>
            </a:r>
          </a:p>
          <a:p>
            <a:pPr lvl="1"/>
            <a:r>
              <a:rPr lang="en-GB" dirty="0"/>
              <a:t>Format function</a:t>
            </a:r>
          </a:p>
          <a:p>
            <a:pPr lvl="2"/>
            <a:r>
              <a:rPr lang="en-GB" dirty="0"/>
              <a:t>Specify exact column width</a:t>
            </a:r>
          </a:p>
          <a:p>
            <a:pPr lvl="2"/>
            <a:r>
              <a:rPr lang="en-GB" dirty="0"/>
              <a:t>String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s</a:t>
            </a:r>
            <a:r>
              <a:rPr lang="en-GB" dirty="0"/>
              <a:t>) as type</a:t>
            </a:r>
          </a:p>
          <a:p>
            <a:pPr lvl="1"/>
            <a:r>
              <a:rPr lang="en-GB" dirty="0"/>
              <a:t>f-string</a:t>
            </a:r>
          </a:p>
          <a:p>
            <a:pPr lvl="2"/>
            <a:r>
              <a:rPr lang="en-GB" dirty="0"/>
              <a:t>Store values as variables</a:t>
            </a:r>
            <a:br>
              <a:rPr lang="en-GB" dirty="0"/>
            </a:br>
            <a:r>
              <a:rPr lang="en-GB" dirty="0"/>
              <a:t>or provide directly using </a:t>
            </a:r>
            <a:br>
              <a:rPr lang="en-GB" dirty="0"/>
            </a:br>
            <a:r>
              <a:rPr lang="en-GB" dirty="0"/>
              <a:t>different level of quotes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8644-AC98-444A-929D-6C54C8A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2247C37-617A-2243-9698-C7700BDD654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AE80B0-F1EA-AC41-9091-80159A71D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392" y="1090946"/>
            <a:ext cx="6508909" cy="1113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17ECC6-B73A-9340-94E8-409956175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50" y="4259653"/>
            <a:ext cx="7771094" cy="11631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1D4F42-DFC7-5B4E-A601-7E5A66586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859" y="5793883"/>
            <a:ext cx="11134442" cy="8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2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BF691-FA4D-A54D-9D66-BF6987452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5: Formative problem solutions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9F3A8-CFBA-2E4D-8FF2-D82CCE288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2112579"/>
          </a:xfrm>
        </p:spPr>
        <p:txBody>
          <a:bodyPr/>
          <a:lstStyle/>
          <a:p>
            <a:r>
              <a:rPr lang="en-GB" dirty="0"/>
              <a:t>Exercise 3: fix the error in the code</a:t>
            </a:r>
          </a:p>
          <a:p>
            <a:pPr lvl="1"/>
            <a:r>
              <a:rPr lang="en-GB" dirty="0"/>
              <a:t>By default input variables are read as strings</a:t>
            </a:r>
          </a:p>
          <a:p>
            <a:pPr lvl="1"/>
            <a:r>
              <a:rPr lang="en-GB" dirty="0"/>
              <a:t>But subtracting a string from a number doesn’t make sense </a:t>
            </a:r>
            <a:r>
              <a:rPr lang="en-GB" dirty="0">
                <a:sym typeface="Wingdings" pitchFamily="2" charset="2"/>
              </a:rPr>
              <a:t> y</a:t>
            </a:r>
            <a:r>
              <a:rPr lang="en-GB" dirty="0"/>
              <a:t>ou need to convert them to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int</a:t>
            </a:r>
            <a:r>
              <a:rPr lang="en-GB" dirty="0"/>
              <a:t> to be able to do maths with them.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D10F1-B390-A646-83C5-B6EBBEA1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684E9D8-CF6F-674C-A4CB-512864E52EB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338C2A-B6F6-C448-A4FA-48C55123F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83" y="3151195"/>
            <a:ext cx="5610518" cy="36163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4AA8DE-A8D8-354B-A90A-405D7F3A6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84" y="854175"/>
            <a:ext cx="5599200" cy="2252972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F8D4C86-FFEE-B74C-BC54-4CB3EDF11371}"/>
              </a:ext>
            </a:extLst>
          </p:cNvPr>
          <p:cNvSpPr txBox="1">
            <a:spLocks/>
          </p:cNvSpPr>
          <p:nvPr/>
        </p:nvSpPr>
        <p:spPr>
          <a:xfrm>
            <a:off x="199699" y="3153103"/>
            <a:ext cx="6064467" cy="3908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Exercise 4: check age range 3 times</a:t>
            </a:r>
          </a:p>
          <a:p>
            <a:pPr lvl="1"/>
            <a:r>
              <a:rPr lang="en-GB" dirty="0"/>
              <a:t>Use a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while</a:t>
            </a:r>
            <a:r>
              <a:rPr lang="en-GB" dirty="0"/>
              <a:t> (or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</a:t>
            </a:r>
            <a:r>
              <a:rPr lang="en-GB" dirty="0"/>
              <a:t>) loop to ask for input 3 times</a:t>
            </a:r>
          </a:p>
          <a:p>
            <a:pPr lvl="2"/>
            <a:r>
              <a:rPr lang="en-GB" dirty="0"/>
              <a:t>Don’t forget to increment the count </a:t>
            </a:r>
          </a:p>
          <a:p>
            <a:pPr lvl="1"/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If</a:t>
            </a:r>
            <a:r>
              <a:rPr lang="en-GB" dirty="0"/>
              <a:t> in the correct range you can just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break</a:t>
            </a:r>
          </a:p>
          <a:p>
            <a:pPr lvl="2"/>
            <a:r>
              <a:rPr lang="en-GB" dirty="0"/>
              <a:t>Won’t run rest of loop so doesn’t ask again</a:t>
            </a:r>
          </a:p>
          <a:p>
            <a:pPr lvl="2"/>
            <a:r>
              <a:rPr lang="en-GB" dirty="0"/>
              <a:t>Otherwise, it will go round the loop asking again</a:t>
            </a:r>
          </a:p>
          <a:p>
            <a:pPr lvl="1"/>
            <a:r>
              <a:rPr lang="en-GB" dirty="0"/>
              <a:t>After the while loop we check the final count</a:t>
            </a:r>
          </a:p>
          <a:p>
            <a:pPr lvl="2"/>
            <a:r>
              <a:rPr lang="en-GB" dirty="0"/>
              <a:t>If count &lt;= 3, a correct value has been entered </a:t>
            </a:r>
            <a:br>
              <a:rPr lang="en-GB" dirty="0"/>
            </a:br>
            <a:r>
              <a:rPr lang="en-GB" dirty="0">
                <a:sym typeface="Wingdings" pitchFamily="2" charset="2"/>
              </a:rPr>
              <a:t> calculate the retirement age and print out</a:t>
            </a:r>
          </a:p>
          <a:p>
            <a:pPr lvl="2"/>
            <a:r>
              <a:rPr lang="en-GB" dirty="0">
                <a:sym typeface="Wingdings" pitchFamily="2" charset="2"/>
              </a:rPr>
              <a:t>Else print an error message</a:t>
            </a:r>
          </a:p>
          <a:p>
            <a:pPr lvl="1"/>
            <a:r>
              <a:rPr lang="en-GB" dirty="0">
                <a:sym typeface="Wingdings" pitchFamily="2" charset="2"/>
              </a:rPr>
              <a:t>Some people did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if age in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sym typeface="Wingdings" pitchFamily="2" charset="2"/>
              </a:rPr>
              <a:t>range(0,120)</a:t>
            </a:r>
          </a:p>
          <a:p>
            <a:pPr lvl="2"/>
            <a:r>
              <a:rPr lang="en-GB" dirty="0">
                <a:sym typeface="Wingdings" pitchFamily="2" charset="2"/>
              </a:rPr>
              <a:t>Works but inefficient </a:t>
            </a:r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88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9989-C92F-8A49-A839-684B7C78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5: Formative problem solutions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7075E-882D-5F45-A088-107A2D3A1C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6306208" cy="5136439"/>
          </a:xfrm>
        </p:spPr>
        <p:txBody>
          <a:bodyPr/>
          <a:lstStyle/>
          <a:p>
            <a:r>
              <a:rPr lang="en-GB" dirty="0"/>
              <a:t>Write out table of numbers, with squares and cubes, to a file and then read it back in</a:t>
            </a:r>
          </a:p>
          <a:p>
            <a:pPr lvl="1"/>
            <a:r>
              <a:rPr lang="en-GB" dirty="0"/>
              <a:t>Open the file</a:t>
            </a:r>
          </a:p>
          <a:p>
            <a:pPr lvl="1"/>
            <a:r>
              <a:rPr lang="en-GB" dirty="0"/>
              <a:t>Use the write function to output the string </a:t>
            </a:r>
            <a:br>
              <a:rPr lang="en-GB" dirty="0"/>
            </a:br>
            <a:r>
              <a:rPr lang="en-GB" dirty="0"/>
              <a:t>both for the header and each of the lines</a:t>
            </a:r>
          </a:p>
          <a:p>
            <a:pPr lvl="2"/>
            <a:r>
              <a:rPr lang="en-GB" dirty="0"/>
              <a:t>Don’t forget the new line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\n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Loop over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range</a:t>
            </a:r>
            <a:r>
              <a:rPr lang="en-GB" dirty="0"/>
              <a:t> of numbers using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</a:t>
            </a:r>
            <a:endParaRPr lang="en-GB" dirty="0"/>
          </a:p>
          <a:p>
            <a:pPr lvl="1"/>
            <a:r>
              <a:rPr lang="en-GB" dirty="0"/>
              <a:t>Format with either f-string or format function</a:t>
            </a:r>
          </a:p>
          <a:p>
            <a:pPr lvl="2"/>
            <a:r>
              <a:rPr lang="en-GB" dirty="0"/>
              <a:t>Specifying integer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d</a:t>
            </a:r>
            <a:r>
              <a:rPr lang="en-GB" dirty="0"/>
              <a:t>) and width (here 6)</a:t>
            </a:r>
          </a:p>
          <a:p>
            <a:pPr lvl="1"/>
            <a:r>
              <a:rPr lang="en-GB" dirty="0"/>
              <a:t>Open the file again and call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read()</a:t>
            </a:r>
          </a:p>
          <a:p>
            <a:pPr lvl="1"/>
            <a:r>
              <a:rPr lang="en-GB" dirty="0"/>
              <a:t>Don’t forget to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close()</a:t>
            </a:r>
            <a:r>
              <a:rPr lang="en-GB" dirty="0"/>
              <a:t> the file each time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7427B-DB54-294B-A3F6-31C71E0B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996CA3F-2DC9-2640-869A-B142639CB14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6B87D-849B-CC25-A151-F14A0F5E0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695" y="1083316"/>
            <a:ext cx="5610518" cy="479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11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B5049A-34F1-2947-944F-EBB8440F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course so far …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23182A-63DE-1C4D-B678-4225D1CE3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728138"/>
          </a:xfrm>
        </p:spPr>
        <p:txBody>
          <a:bodyPr/>
          <a:lstStyle/>
          <a:p>
            <a:r>
              <a:rPr lang="en-GB" dirty="0"/>
              <a:t>So far we have been focusing on learning how to use the basics of python.</a:t>
            </a:r>
          </a:p>
          <a:p>
            <a:pPr lvl="1"/>
            <a:endParaRPr lang="en-GB" dirty="0"/>
          </a:p>
          <a:p>
            <a:r>
              <a:rPr lang="en-GB" dirty="0"/>
              <a:t>We have seen ….</a:t>
            </a:r>
          </a:p>
          <a:p>
            <a:pPr lvl="1"/>
            <a:r>
              <a:rPr lang="en-GB" dirty="0"/>
              <a:t>How to use </a:t>
            </a:r>
            <a:r>
              <a:rPr lang="en-GB" dirty="0" err="1"/>
              <a:t>jupyter</a:t>
            </a:r>
            <a:r>
              <a:rPr lang="en-GB" dirty="0"/>
              <a:t> notebooks to write python programs</a:t>
            </a:r>
          </a:p>
          <a:p>
            <a:pPr lvl="1"/>
            <a:r>
              <a:rPr lang="en-GB" dirty="0"/>
              <a:t>How to store data in data structures, particularly NumPy arrays</a:t>
            </a:r>
          </a:p>
          <a:p>
            <a:pPr lvl="1"/>
            <a:r>
              <a:rPr lang="en-GB" dirty="0"/>
              <a:t>How to use functions, either existing ones or our own, to analyse the data</a:t>
            </a:r>
          </a:p>
          <a:p>
            <a:pPr lvl="1"/>
            <a:r>
              <a:rPr lang="en-GB" dirty="0"/>
              <a:t>How to control the flow of our programs via loops and conditional expressions </a:t>
            </a:r>
          </a:p>
          <a:p>
            <a:pPr lvl="1"/>
            <a:r>
              <a:rPr lang="en-GB" dirty="0"/>
              <a:t>How to make plots to visualise our data using matplotlib</a:t>
            </a:r>
          </a:p>
          <a:p>
            <a:pPr lvl="1"/>
            <a:r>
              <a:rPr lang="en-GB" dirty="0"/>
              <a:t>How to deal with input and output</a:t>
            </a:r>
          </a:p>
          <a:p>
            <a:pPr lvl="1"/>
            <a:endParaRPr lang="en-GB" dirty="0"/>
          </a:p>
          <a:p>
            <a:r>
              <a:rPr lang="en-GB" dirty="0"/>
              <a:t>From now on we are going to focus on pulling these together to analyse physics problems</a:t>
            </a:r>
          </a:p>
          <a:p>
            <a:pPr lvl="1"/>
            <a:r>
              <a:rPr lang="en-GB" dirty="0"/>
              <a:t>This will allow you to practice your python skills</a:t>
            </a:r>
          </a:p>
          <a:p>
            <a:pPr lvl="1"/>
            <a:endParaRPr lang="en-GB" dirty="0"/>
          </a:p>
          <a:p>
            <a:r>
              <a:rPr lang="en-GB" dirty="0"/>
              <a:t>We will see how to break down the problems so that we can solve them computationally</a:t>
            </a:r>
          </a:p>
          <a:p>
            <a:pPr lvl="1"/>
            <a:r>
              <a:rPr lang="en-GB" dirty="0"/>
              <a:t>In doing so, we will introduce a new python module: SciPy</a:t>
            </a:r>
          </a:p>
          <a:p>
            <a:pPr lvl="1"/>
            <a:r>
              <a:rPr lang="en-GB" dirty="0"/>
              <a:t>We will also look at how to debug issues in more depth (next week)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E9154-72E1-BC48-B8A1-7B09056A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4AE2346C-188D-3643-9AE1-968B2CC5A4C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1CD33B-36FC-5041-820F-B29398F1A7C4}"/>
              </a:ext>
            </a:extLst>
          </p:cNvPr>
          <p:cNvGrpSpPr/>
          <p:nvPr/>
        </p:nvGrpSpPr>
        <p:grpSpPr>
          <a:xfrm>
            <a:off x="9516453" y="2285514"/>
            <a:ext cx="2475848" cy="973480"/>
            <a:chOff x="7003396" y="1008991"/>
            <a:chExt cx="4684105" cy="184174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4F2024-B9BA-D941-9EC0-3399E1394193}"/>
                </a:ext>
              </a:extLst>
            </p:cNvPr>
            <p:cNvGrpSpPr/>
            <p:nvPr/>
          </p:nvGrpSpPr>
          <p:grpSpPr>
            <a:xfrm>
              <a:off x="7003396" y="1008991"/>
              <a:ext cx="4684105" cy="1711197"/>
              <a:chOff x="6563294" y="1078493"/>
              <a:chExt cx="4684105" cy="1711197"/>
            </a:xfrm>
          </p:grpSpPr>
          <p:pic>
            <p:nvPicPr>
              <p:cNvPr id="12" name="Picture 11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4E630CB1-F95D-1C40-9512-EC4EC2D46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3294" y="1078493"/>
                <a:ext cx="4684105" cy="171119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F2CEA6F-C2D8-564F-889B-EB57B3426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74540" y="2021306"/>
                <a:ext cx="2211941" cy="5842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E60984-5D60-364C-A161-33425D962F3C}"/>
                </a:ext>
              </a:extLst>
            </p:cNvPr>
            <p:cNvSpPr txBox="1"/>
            <p:nvPr/>
          </p:nvSpPr>
          <p:spPr>
            <a:xfrm>
              <a:off x="7473935" y="1744389"/>
              <a:ext cx="3743025" cy="1106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046B8C"/>
                  </a:solidFill>
                  <a:latin typeface="Open Sans Light" pitchFamily="2" charset="0"/>
                  <a:cs typeface="Open Sans Light" pitchFamily="2" charset="0"/>
                </a:rPr>
                <a:t>You can </a:t>
              </a:r>
              <a:br>
                <a:rPr lang="en-GB" sz="1600" dirty="0">
                  <a:solidFill>
                    <a:srgbClr val="046B8C"/>
                  </a:solidFill>
                  <a:latin typeface="Open Sans Light" pitchFamily="2" charset="0"/>
                  <a:cs typeface="Open Sans Light" pitchFamily="2" charset="0"/>
                </a:rPr>
              </a:br>
              <a:r>
                <a:rPr lang="en-GB" sz="1600" dirty="0">
                  <a:solidFill>
                    <a:srgbClr val="046B8C"/>
                  </a:solidFill>
                  <a:latin typeface="Open Sans Light" pitchFamily="2" charset="0"/>
                  <a:cs typeface="Open Sans Light" pitchFamily="2" charset="0"/>
                </a:rPr>
                <a:t>program in python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85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B6F9-468E-2335-6C14-87C2135AB8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D940C-3DBB-AF36-A305-A96E129DF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CC514-BCAC-E521-39FA-DA7DC46D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slide.url=https://www.polleverywhere.com/multiple_choice_polls/et7NdcQJVI9TlAqWvZj97?state=opened&amp;flow=Default&amp;onscreen=persist">
            <a:extLst>
              <a:ext uri="{FF2B5EF4-FFF2-40B4-BE49-F238E27FC236}">
                <a16:creationId xmlns:a16="http://schemas.microsoft.com/office/drawing/2014/main" id="{89B79017-144F-6D62-B0EA-A5171819340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3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ECAB-D916-394E-A40E-09B96B1C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Tackling physics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7585F-DD2C-DB40-AB23-C962DAA3C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3505195"/>
          </a:xfrm>
        </p:spPr>
        <p:txBody>
          <a:bodyPr>
            <a:normAutofit/>
          </a:bodyPr>
          <a:lstStyle/>
          <a:p>
            <a:r>
              <a:rPr lang="en-GB" dirty="0"/>
              <a:t>There are many different types of physics problem, which differ in the approach &amp; tools needed</a:t>
            </a:r>
          </a:p>
          <a:p>
            <a:pPr lvl="1"/>
            <a:r>
              <a:rPr lang="en-GB" dirty="0"/>
              <a:t>We will look at a range of problems in the coming weeks to develop the techniques needed</a:t>
            </a:r>
          </a:p>
          <a:p>
            <a:pPr lvl="1"/>
            <a:endParaRPr lang="en-GB" dirty="0"/>
          </a:p>
          <a:p>
            <a:r>
              <a:rPr lang="en-GB" dirty="0"/>
              <a:t>Fitting a functional form to data to extract the best-fit parameters (this lecture)</a:t>
            </a:r>
          </a:p>
          <a:p>
            <a:endParaRPr lang="en-GB" dirty="0"/>
          </a:p>
          <a:p>
            <a:r>
              <a:rPr lang="en-GB" dirty="0"/>
              <a:t>Numerical solutions of equations (lecture 8+9)</a:t>
            </a:r>
          </a:p>
          <a:p>
            <a:pPr lvl="1"/>
            <a:r>
              <a:rPr lang="en-GB" dirty="0"/>
              <a:t>Finding the roots</a:t>
            </a:r>
          </a:p>
          <a:p>
            <a:pPr lvl="1"/>
            <a:r>
              <a:rPr lang="en-GB" dirty="0"/>
              <a:t>Integrating and differentiating</a:t>
            </a:r>
          </a:p>
          <a:p>
            <a:pPr lvl="1"/>
            <a:r>
              <a:rPr lang="en-GB" dirty="0"/>
              <a:t>Solving differential equations </a:t>
            </a:r>
          </a:p>
          <a:p>
            <a:pPr lvl="2"/>
            <a:r>
              <a:rPr lang="en-GB" dirty="0"/>
              <a:t>E.g. projectile motion with air resistance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3833A-29D1-A743-922B-A9AAF835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E76220-9DA9-0746-9E93-11FDE647245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34E581-B59C-DD46-8EEF-44F70DC14728}"/>
              </a:ext>
            </a:extLst>
          </p:cNvPr>
          <p:cNvSpPr txBox="1">
            <a:spLocks/>
          </p:cNvSpPr>
          <p:nvPr/>
        </p:nvSpPr>
        <p:spPr>
          <a:xfrm>
            <a:off x="320564" y="4575149"/>
            <a:ext cx="11750565" cy="2307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Using random numbers to produce Monte Carlo models (lecture 10)</a:t>
            </a:r>
          </a:p>
          <a:p>
            <a:pPr lvl="1"/>
            <a:r>
              <a:rPr lang="en-GB" dirty="0"/>
              <a:t>Integration e.g. calculating </a:t>
            </a:r>
            <a:r>
              <a:rPr lang="el-GR" dirty="0"/>
              <a:t>π</a:t>
            </a:r>
            <a:endParaRPr lang="en-GB" dirty="0"/>
          </a:p>
          <a:p>
            <a:pPr lvl="1"/>
            <a:r>
              <a:rPr lang="en-GB" dirty="0"/>
              <a:t>Simulation e.g. bed availability in a hospital, motion of gas particles </a:t>
            </a:r>
          </a:p>
          <a:p>
            <a:pPr lvl="1"/>
            <a:endParaRPr lang="en-GB" dirty="0"/>
          </a:p>
          <a:p>
            <a:r>
              <a:rPr lang="en-GB" dirty="0"/>
              <a:t>Finally, we will see how to bring your code together in your own reusable module (lecture 11)</a:t>
            </a:r>
          </a:p>
          <a:p>
            <a:pPr lvl="1"/>
            <a:r>
              <a:rPr lang="en-GB" dirty="0"/>
              <a:t>That you can then use in labs to fit data going forward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92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72009-8D0C-8A4A-94B5-E3D464E6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Line 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0AC69-9292-9241-B76D-0E5484E36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556944"/>
          </a:xfrm>
        </p:spPr>
        <p:txBody>
          <a:bodyPr/>
          <a:lstStyle/>
          <a:p>
            <a:r>
              <a:rPr lang="en-GB" dirty="0"/>
              <a:t>When we take experimental data, we usually want to determine the relationship between the dependent variable, y, and the independent variable, x:  </a:t>
            </a:r>
            <a:r>
              <a:rPr lang="en-GB" dirty="0">
                <a:solidFill>
                  <a:schemeClr val="accent1"/>
                </a:solidFill>
              </a:rPr>
              <a:t>y = f(x)</a:t>
            </a:r>
          </a:p>
          <a:p>
            <a:pPr lvl="1"/>
            <a:r>
              <a:rPr lang="en-GB" dirty="0"/>
              <a:t>E.g. straight line, polynomial, exponential, power law, … </a:t>
            </a:r>
          </a:p>
          <a:p>
            <a:pPr lvl="1"/>
            <a:endParaRPr lang="en-GB" dirty="0"/>
          </a:p>
          <a:p>
            <a:r>
              <a:rPr lang="en-GB" dirty="0"/>
              <a:t>Often we know the expected functional form, for example from an underlying theory </a:t>
            </a:r>
          </a:p>
          <a:p>
            <a:pPr lvl="1"/>
            <a:r>
              <a:rPr lang="en-GB" dirty="0"/>
              <a:t>But we have some unknown parameters </a:t>
            </a:r>
            <a:r>
              <a:rPr lang="el-GR" dirty="0"/>
              <a:t>β</a:t>
            </a:r>
            <a:r>
              <a:rPr lang="en-GB" dirty="0"/>
              <a:t>:</a:t>
            </a:r>
            <a:r>
              <a:rPr lang="en-GB" dirty="0">
                <a:solidFill>
                  <a:schemeClr val="accent1"/>
                </a:solidFill>
              </a:rPr>
              <a:t>   y = f(x, </a:t>
            </a:r>
            <a:r>
              <a:rPr lang="el-GR" dirty="0">
                <a:solidFill>
                  <a:schemeClr val="accent1"/>
                </a:solidFill>
              </a:rPr>
              <a:t>β)</a:t>
            </a:r>
            <a:endParaRPr lang="en-GB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In order to find these, we need to “fit” the expected</a:t>
            </a:r>
            <a:br>
              <a:rPr lang="en-GB" dirty="0"/>
            </a:br>
            <a:r>
              <a:rPr lang="en-GB" dirty="0"/>
              <a:t>functional form to the data to find out:</a:t>
            </a:r>
          </a:p>
          <a:p>
            <a:pPr lvl="1"/>
            <a:r>
              <a:rPr lang="en-GB" dirty="0"/>
              <a:t>If the expected function form is compatible with </a:t>
            </a:r>
            <a:br>
              <a:rPr lang="en-GB" dirty="0"/>
            </a:br>
            <a:r>
              <a:rPr lang="en-GB" dirty="0"/>
              <a:t>our data, within the measurement uncertainties </a:t>
            </a:r>
          </a:p>
          <a:p>
            <a:pPr lvl="1"/>
            <a:r>
              <a:rPr lang="en-GB" dirty="0"/>
              <a:t>If so, what are the values of the free parameters </a:t>
            </a:r>
            <a:br>
              <a:rPr lang="en-GB" dirty="0"/>
            </a:br>
            <a:r>
              <a:rPr lang="en-GB" dirty="0"/>
              <a:t>that best describe the data we have taken</a:t>
            </a:r>
          </a:p>
          <a:p>
            <a:pPr lvl="1"/>
            <a:endParaRPr lang="en-GB" dirty="0"/>
          </a:p>
          <a:p>
            <a:r>
              <a:rPr lang="en-GB" dirty="0"/>
              <a:t>So, how do we fit the function to the data?</a:t>
            </a:r>
          </a:p>
          <a:p>
            <a:pPr lvl="1"/>
            <a:r>
              <a:rPr lang="en-GB" dirty="0"/>
              <a:t>E.g. which line is the ”best fit” to these points?</a:t>
            </a:r>
          </a:p>
          <a:p>
            <a:pPr lvl="1"/>
            <a:r>
              <a:rPr lang="en-GB" dirty="0"/>
              <a:t>First, we need to quantify the ”best fit”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78431B-69A0-D54D-BD0D-C2CE029D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3906833-66A0-9C4D-B36F-31871CAF26B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9A6DA3-B722-324D-BD87-6A93DE6C96E0}"/>
              </a:ext>
            </a:extLst>
          </p:cNvPr>
          <p:cNvGrpSpPr/>
          <p:nvPr/>
        </p:nvGrpSpPr>
        <p:grpSpPr>
          <a:xfrm>
            <a:off x="7117216" y="2898629"/>
            <a:ext cx="4747252" cy="3667308"/>
            <a:chOff x="7117216" y="2898629"/>
            <a:chExt cx="4747252" cy="36673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1D732D8-0287-4945-82BE-A92091956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7216" y="2898629"/>
              <a:ext cx="4747252" cy="3667308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434529-0C62-A749-B88D-66B970A904D6}"/>
                </a:ext>
              </a:extLst>
            </p:cNvPr>
            <p:cNvCxnSpPr/>
            <p:nvPr/>
          </p:nvCxnSpPr>
          <p:spPr>
            <a:xfrm flipV="1">
              <a:off x="7704083" y="3450020"/>
              <a:ext cx="3825765" cy="2572407"/>
            </a:xfrm>
            <a:prstGeom prst="line">
              <a:avLst/>
            </a:prstGeom>
            <a:ln w="1905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A779F8-6A5A-5C44-BCDE-BD5341234B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7999" y="3289738"/>
              <a:ext cx="3835422" cy="277473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2C755B-39EE-D744-B36C-EF6613C561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0359" y="3552497"/>
              <a:ext cx="3873062" cy="2351689"/>
            </a:xfrm>
            <a:prstGeom prst="line">
              <a:avLst/>
            </a:prstGeom>
            <a:ln w="1905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4315A32-2FCA-7547-8C9F-9B29F4066231}"/>
                </a:ext>
              </a:extLst>
            </p:cNvPr>
            <p:cNvSpPr txBox="1"/>
            <p:nvPr/>
          </p:nvSpPr>
          <p:spPr>
            <a:xfrm>
              <a:off x="9490842" y="5849007"/>
              <a:ext cx="2273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  <a:latin typeface="Open Sans Light" pitchFamily="2" charset="0"/>
                </a:rPr>
                <a:t>Which straight line?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935370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#CD844F">
      <a:dk1>
        <a:srgbClr val="1D2978"/>
      </a:dk1>
      <a:lt1>
        <a:srgbClr val="FEFFFF"/>
      </a:lt1>
      <a:dk2>
        <a:srgbClr val="1C2977"/>
      </a:dk2>
      <a:lt2>
        <a:srgbClr val="FEFFFF"/>
      </a:lt2>
      <a:accent1>
        <a:srgbClr val="000000"/>
      </a:accent1>
      <a:accent2>
        <a:srgbClr val="707070"/>
      </a:accent2>
      <a:accent3>
        <a:srgbClr val="B5B5B5"/>
      </a:accent3>
      <a:accent4>
        <a:srgbClr val="C99B22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253F74D8-802C-424D-A26A-EE1138226944}" vid="{98010D8F-45CC-4143-8078-60834F0A2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</Template>
  <TotalTime>65167</TotalTime>
  <Words>2005</Words>
  <Application>Microsoft Macintosh PowerPoint</Application>
  <PresentationFormat>Widescreen</PresentationFormat>
  <Paragraphs>291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Wingdings</vt:lpstr>
      <vt:lpstr>Courier New</vt:lpstr>
      <vt:lpstr>Open Sans Light</vt:lpstr>
      <vt:lpstr>Arial</vt:lpstr>
      <vt:lpstr>Liverpool</vt:lpstr>
      <vt:lpstr>Introduction to Computational Physics (PHYS105)</vt:lpstr>
      <vt:lpstr>Lecture 5: Recap</vt:lpstr>
      <vt:lpstr>Lecture 5: Formative problem solutions</vt:lpstr>
      <vt:lpstr>Lecture 5: Formative problem solutions (2)</vt:lpstr>
      <vt:lpstr>Lecture 5: Formative problem solutions (3)</vt:lpstr>
      <vt:lpstr>The course so far …</vt:lpstr>
      <vt:lpstr>PowerPoint Presentation</vt:lpstr>
      <vt:lpstr>Tackling physics problems</vt:lpstr>
      <vt:lpstr>Line fitting</vt:lpstr>
      <vt:lpstr>Finding the best fit (1)</vt:lpstr>
      <vt:lpstr>Finding the best fit (2)</vt:lpstr>
      <vt:lpstr>Least-squares: input</vt:lpstr>
      <vt:lpstr>Least-squares: input (2)</vt:lpstr>
      <vt:lpstr>Least-squares: output</vt:lpstr>
      <vt:lpstr>Least-squares: final result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863</cp:revision>
  <cp:lastPrinted>2024-11-04T07:18:35Z</cp:lastPrinted>
  <dcterms:created xsi:type="dcterms:W3CDTF">2021-08-06T12:08:06Z</dcterms:created>
  <dcterms:modified xsi:type="dcterms:W3CDTF">2025-11-04T08:06:50Z</dcterms:modified>
</cp:coreProperties>
</file>