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16"/>
  </p:notesMasterIdLst>
  <p:sldIdLst>
    <p:sldId id="260" r:id="rId2"/>
    <p:sldId id="282" r:id="rId3"/>
    <p:sldId id="269" r:id="rId4"/>
    <p:sldId id="283" r:id="rId5"/>
    <p:sldId id="284" r:id="rId6"/>
    <p:sldId id="285" r:id="rId7"/>
    <p:sldId id="287" r:id="rId8"/>
    <p:sldId id="294" r:id="rId9"/>
    <p:sldId id="297" r:id="rId10"/>
    <p:sldId id="286" r:id="rId11"/>
    <p:sldId id="290" r:id="rId12"/>
    <p:sldId id="291" r:id="rId13"/>
    <p:sldId id="292" r:id="rId14"/>
    <p:sldId id="293" r:id="rId15"/>
  </p:sldIdLst>
  <p:sldSz cx="12192000" cy="6858000"/>
  <p:notesSz cx="6858000" cy="9144000"/>
  <p:embeddedFontLst>
    <p:embeddedFont>
      <p:font typeface="Open Sans Light" pitchFamily="2" charset="0"/>
      <p:regular r:id="rId17"/>
      <p: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6B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2569"/>
    <p:restoredTop sz="64520"/>
  </p:normalViewPr>
  <p:slideViewPr>
    <p:cSldViewPr snapToGrid="0" snapToObjects="1">
      <p:cViewPr varScale="1">
        <p:scale>
          <a:sx n="98" d="100"/>
          <a:sy n="98" d="100"/>
        </p:scale>
        <p:origin x="2712" y="184"/>
      </p:cViewPr>
      <p:guideLst/>
    </p:cSldViewPr>
  </p:slideViewPr>
  <p:notesTextViewPr>
    <p:cViewPr>
      <p:scale>
        <a:sx n="1" d="1"/>
        <a:sy n="1" d="1"/>
      </p:scale>
      <p:origin x="0" y="0"/>
    </p:cViewPr>
  </p:notesTextViewPr>
  <p:notesViewPr>
    <p:cSldViewPr snapToGrid="0" snapToObjects="1">
      <p:cViewPr varScale="1">
        <p:scale>
          <a:sx n="118" d="100"/>
          <a:sy n="118" d="100"/>
        </p:scale>
        <p:origin x="516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Open Sans Light" pitchFamily="2"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Open Sans Light" pitchFamily="2" charset="0"/>
              </a:defRPr>
            </a:lvl1pPr>
          </a:lstStyle>
          <a:p>
            <a:fld id="{5E87F2A4-FFB4-5647-B07A-1AD7F0F160EB}" type="datetimeFigureOut">
              <a:rPr lang="en-GB" smtClean="0"/>
              <a:pPr/>
              <a:t>23/10/2025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Open Sans Light" pitchFamily="2"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Open Sans Light" pitchFamily="2" charset="0"/>
              </a:defRPr>
            </a:lvl1pPr>
          </a:lstStyle>
          <a:p>
            <a:fld id="{CB743E82-51D4-4F4E-9D5A-25B1F93D6F09}" type="slidenum">
              <a:rPr lang="en-GB" smtClean="0"/>
              <a:pPr/>
              <a:t>‹#›</a:t>
            </a:fld>
            <a:endParaRPr lang="en-GB" dirty="0"/>
          </a:p>
        </p:txBody>
      </p:sp>
    </p:spTree>
    <p:extLst>
      <p:ext uri="{BB962C8B-B14F-4D97-AF65-F5344CB8AC3E}">
        <p14:creationId xmlns:p14="http://schemas.microsoft.com/office/powerpoint/2010/main" val="252376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Open Sans Light" pitchFamily="2" charset="0"/>
        <a:ea typeface="+mn-ea"/>
        <a:cs typeface="+mn-cs"/>
      </a:defRPr>
    </a:lvl1pPr>
    <a:lvl2pPr marL="457200" algn="l" defTabSz="914400" rtl="0" eaLnBrk="1" latinLnBrk="0" hangingPunct="1">
      <a:defRPr sz="1200" b="0" i="0" kern="1200">
        <a:solidFill>
          <a:schemeClr val="tx1"/>
        </a:solidFill>
        <a:latin typeface="Open Sans Light" pitchFamily="2" charset="0"/>
        <a:ea typeface="+mn-ea"/>
        <a:cs typeface="+mn-cs"/>
      </a:defRPr>
    </a:lvl2pPr>
    <a:lvl3pPr marL="914400" algn="l" defTabSz="914400" rtl="0" eaLnBrk="1" latinLnBrk="0" hangingPunct="1">
      <a:defRPr sz="1200" b="0" i="0" kern="1200">
        <a:solidFill>
          <a:schemeClr val="tx1"/>
        </a:solidFill>
        <a:latin typeface="Open Sans Light" pitchFamily="2" charset="0"/>
        <a:ea typeface="+mn-ea"/>
        <a:cs typeface="+mn-cs"/>
      </a:defRPr>
    </a:lvl3pPr>
    <a:lvl4pPr marL="1371600" algn="l" defTabSz="914400" rtl="0" eaLnBrk="1" latinLnBrk="0" hangingPunct="1">
      <a:defRPr sz="1200" b="0" i="0" kern="1200">
        <a:solidFill>
          <a:schemeClr val="tx1"/>
        </a:solidFill>
        <a:latin typeface="Open Sans Light" pitchFamily="2" charset="0"/>
        <a:ea typeface="+mn-ea"/>
        <a:cs typeface="+mn-cs"/>
      </a:defRPr>
    </a:lvl4pPr>
    <a:lvl5pPr marL="1828800" algn="l" defTabSz="914400" rtl="0" eaLnBrk="1" latinLnBrk="0" hangingPunct="1">
      <a:defRPr sz="1200" b="0" i="0" kern="1200">
        <a:solidFill>
          <a:schemeClr val="tx1"/>
        </a:solidFill>
        <a:latin typeface="Open Sans Light"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1" dirty="0"/>
              <a:t>Start recording + attendance code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1" dirty="0"/>
              <a:t>Moring everyone!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1" dirty="0"/>
              <a:t>This week we are going to talk about how to deal with input and output, both to/from the user and also files, and how to format that output nicely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1" dirty="0"/>
              <a:t>As always, please feel free to interrupt with questions at any point</a:t>
            </a:r>
          </a:p>
          <a:p>
            <a:endParaRPr lang="en-US"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1</a:t>
            </a:fld>
            <a:endParaRPr lang="en-GB" dirty="0"/>
          </a:p>
        </p:txBody>
      </p:sp>
    </p:spTree>
    <p:extLst>
      <p:ext uri="{BB962C8B-B14F-4D97-AF65-F5344CB8AC3E}">
        <p14:creationId xmlns:p14="http://schemas.microsoft.com/office/powerpoint/2010/main" val="2533847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600" b="0" dirty="0"/>
              <a:t>Here are the corresponding examples to the above f-string ones.  </a:t>
            </a:r>
          </a:p>
          <a:p>
            <a:pPr marL="628650" lvl="1" indent="-171450">
              <a:buFont typeface="Arial" panose="020B0604020202020204" pitchFamily="34" charset="0"/>
              <a:buChar char="•"/>
            </a:pPr>
            <a:r>
              <a:rPr lang="en-GB" sz="1600" b="0" dirty="0"/>
              <a:t>They look every similar, except there is no f at the start.</a:t>
            </a:r>
          </a:p>
          <a:p>
            <a:pPr marL="628650" lvl="1" indent="-171450">
              <a:buFont typeface="Arial" panose="020B0604020202020204" pitchFamily="34" charset="0"/>
              <a:buChar char="•"/>
            </a:pPr>
            <a:r>
              <a:rPr lang="en-GB" sz="1600" b="1" dirty="0"/>
              <a:t>But  you see that the braces now contain nothing before the colon</a:t>
            </a:r>
          </a:p>
          <a:p>
            <a:pPr marL="628650" lvl="1" indent="-171450">
              <a:buFont typeface="Arial" panose="020B0604020202020204" pitchFamily="34" charset="0"/>
              <a:buChar char="•"/>
            </a:pPr>
            <a:r>
              <a:rPr lang="en-GB" sz="1600" b="1" dirty="0"/>
              <a:t>Instead, they just have the format specifier</a:t>
            </a:r>
          </a:p>
          <a:p>
            <a:pPr marL="628650" lvl="1" indent="-171450">
              <a:buFont typeface="Arial" panose="020B0604020202020204" pitchFamily="34" charset="0"/>
              <a:buChar char="•"/>
            </a:pPr>
            <a:r>
              <a:rPr lang="en-GB" sz="1600" b="1" dirty="0"/>
              <a:t>The variables are then filled in from those in the format function, which have to …</a:t>
            </a:r>
          </a:p>
          <a:p>
            <a:pPr marL="171450" indent="-171450">
              <a:buFont typeface="Arial" panose="020B0604020202020204" pitchFamily="34" charset="0"/>
              <a:buChar char="•"/>
            </a:pPr>
            <a:r>
              <a:rPr lang="en-GB" sz="1600" b="1" dirty="0"/>
              <a:t>…cumbersome, in particular it is easy to forget which corresponds to which</a:t>
            </a:r>
          </a:p>
          <a:p>
            <a:pPr marL="171450" lvl="0" indent="-171450">
              <a:buFont typeface="Arial" panose="020B0604020202020204" pitchFamily="34" charset="0"/>
              <a:buChar char="•"/>
            </a:pPr>
            <a:r>
              <a:rPr lang="en-GB" sz="1600" dirty="0"/>
              <a:t>You’ll practice both in the problems class </a:t>
            </a:r>
          </a:p>
          <a:p>
            <a:pPr marL="171450" lvl="0" indent="-171450">
              <a:buFont typeface="Arial" panose="020B0604020202020204" pitchFamily="34" charset="0"/>
              <a:buChar char="•"/>
            </a:pPr>
            <a:r>
              <a:rPr lang="en-GB" sz="1600" b="1" dirty="0"/>
              <a:t>Any questions on formatting in general?</a:t>
            </a:r>
          </a:p>
          <a:p>
            <a:endParaRPr lang="en-US"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10</a:t>
            </a:fld>
            <a:endParaRPr lang="en-GB" dirty="0"/>
          </a:p>
        </p:txBody>
      </p:sp>
    </p:spTree>
    <p:extLst>
      <p:ext uri="{BB962C8B-B14F-4D97-AF65-F5344CB8AC3E}">
        <p14:creationId xmlns:p14="http://schemas.microsoft.com/office/powerpoint/2010/main" val="1142580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Go over </a:t>
            </a:r>
            <a:r>
              <a:rPr lang="en-GB" b="1" dirty="0"/>
              <a:t>example</a:t>
            </a:r>
          </a:p>
          <a:p>
            <a:pPr marL="628650" lvl="1" indent="-171450">
              <a:buFont typeface="Arial" panose="020B0604020202020204" pitchFamily="34" charset="0"/>
              <a:buChar char="•"/>
            </a:pPr>
            <a:r>
              <a:rPr lang="en-GB" dirty="0"/>
              <a:t>Ask the user for their name, passing the question as an argument to the input function</a:t>
            </a:r>
          </a:p>
          <a:p>
            <a:pPr marL="628650" lvl="1" indent="-171450">
              <a:buFont typeface="Arial" panose="020B0604020202020204" pitchFamily="34" charset="0"/>
              <a:buChar char="•"/>
            </a:pPr>
            <a:r>
              <a:rPr lang="en-GB" dirty="0"/>
              <a:t>Store the result as a variable and print it out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We then ask them their favourite number and do the same, this time using an f-string </a:t>
            </a:r>
          </a:p>
          <a:p>
            <a:pPr marL="171450" lvl="0" indent="-171450">
              <a:buFont typeface="Arial" panose="020B0604020202020204" pitchFamily="34" charset="0"/>
              <a:buChar char="•"/>
            </a:pPr>
            <a:r>
              <a:rPr lang="en-GB" b="1" dirty="0"/>
              <a:t>When python gets to each input call, it presents a box and waits for user input</a:t>
            </a:r>
          </a:p>
          <a:p>
            <a:pPr marL="628650" lvl="1" indent="-171450">
              <a:buFont typeface="Arial" panose="020B0604020202020204" pitchFamily="34" charset="0"/>
              <a:buChar char="•"/>
            </a:pPr>
            <a:r>
              <a:rPr lang="en-GB" b="1" dirty="0"/>
              <a:t>Enter value and press return </a:t>
            </a:r>
          </a:p>
          <a:p>
            <a:pPr marL="171450" lvl="0" indent="-171450">
              <a:buFont typeface="Arial" panose="020B0604020202020204" pitchFamily="34" charset="0"/>
              <a:buChar char="•"/>
            </a:pPr>
            <a:r>
              <a:rPr lang="en-GB" b="1" dirty="0"/>
              <a:t>So we see that it prompts for the first question (point)</a:t>
            </a:r>
          </a:p>
          <a:p>
            <a:pPr marL="628650" lvl="1" indent="-171450">
              <a:buFont typeface="Arial" panose="020B0604020202020204" pitchFamily="34" charset="0"/>
              <a:buChar char="•"/>
            </a:pPr>
            <a:r>
              <a:rPr lang="en-GB" b="1" dirty="0"/>
              <a:t>Only when have entered that and pressed return does it print the result (point) and the ask the second (point)</a:t>
            </a:r>
          </a:p>
          <a:p>
            <a:pPr marL="171450" lvl="0" indent="-171450">
              <a:buFont typeface="Arial" panose="020B0604020202020204" pitchFamily="34" charset="0"/>
              <a:buChar char="•"/>
            </a:pPr>
            <a:r>
              <a:rPr lang="en-GB" b="1" dirty="0"/>
              <a:t>We also see that the type of </a:t>
            </a:r>
            <a:r>
              <a:rPr lang="en-GB" b="1" dirty="0" err="1"/>
              <a:t>num</a:t>
            </a:r>
            <a:r>
              <a:rPr lang="en-GB" b="1" dirty="0"/>
              <a:t> in the second case is a string (point)</a:t>
            </a:r>
          </a:p>
          <a:p>
            <a:pPr marL="628650" lvl="1" indent="-171450">
              <a:buFont typeface="Arial" panose="020B0604020202020204" pitchFamily="34" charset="0"/>
              <a:buChar char="•"/>
            </a:pPr>
            <a:r>
              <a:rPr lang="en-GB" b="0" dirty="0"/>
              <a:t>This is because the return from input is always a string; if you want it as some other type (e.g. for calculations) you must explicitly convert it</a:t>
            </a:r>
          </a:p>
          <a:p>
            <a:pPr marL="628650" lvl="1" indent="-171450">
              <a:buFont typeface="Arial" panose="020B0604020202020204" pitchFamily="34" charset="0"/>
              <a:buChar char="•"/>
            </a:pPr>
            <a:r>
              <a:rPr lang="en-GB" b="0" dirty="0"/>
              <a:t>As you’ll see in this week’s notebook</a:t>
            </a:r>
          </a:p>
          <a:p>
            <a:endParaRPr lang="en-US"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11</a:t>
            </a:fld>
            <a:endParaRPr lang="en-GB" dirty="0"/>
          </a:p>
        </p:txBody>
      </p:sp>
    </p:spTree>
    <p:extLst>
      <p:ext uri="{BB962C8B-B14F-4D97-AF65-F5344CB8AC3E}">
        <p14:creationId xmlns:p14="http://schemas.microsoft.com/office/powerpoint/2010/main" val="3238607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050" b="1" dirty="0"/>
              <a:t>This is very useful to be able to read in experimental data or write out results to store them permanently or to be able to input them somewhere else for example </a:t>
            </a:r>
          </a:p>
          <a:p>
            <a:pPr marL="628650" lvl="1" indent="-171450">
              <a:buFont typeface="Arial" panose="020B0604020202020204" pitchFamily="34" charset="0"/>
              <a:buChar char="•"/>
            </a:pPr>
            <a:r>
              <a:rPr lang="en-GB" sz="1050" b="1" dirty="0"/>
              <a:t>For NumPy arrays of data we can use the </a:t>
            </a:r>
            <a:r>
              <a:rPr lang="en-GB" sz="1050" b="1" dirty="0" err="1"/>
              <a:t>savetxt</a:t>
            </a:r>
            <a:r>
              <a:rPr lang="en-GB" sz="1050" b="1" dirty="0"/>
              <a:t> and </a:t>
            </a:r>
            <a:r>
              <a:rPr lang="en-GB" sz="1050" b="1" dirty="0" err="1"/>
              <a:t>loadtxt</a:t>
            </a:r>
            <a:r>
              <a:rPr lang="en-GB" sz="1050" b="1" dirty="0"/>
              <a:t> we saw, but we might want to store other information.</a:t>
            </a:r>
          </a:p>
          <a:p>
            <a:pPr marL="171450" indent="-171450">
              <a:buFont typeface="Arial" panose="020B0604020202020204" pitchFamily="34" charset="0"/>
              <a:buChar char="•"/>
            </a:pPr>
            <a:r>
              <a:rPr lang="en-GB" sz="1050" dirty="0"/>
              <a:t>Takes two </a:t>
            </a:r>
            <a:r>
              <a:rPr lang="en-GB" sz="1050" dirty="0" err="1"/>
              <a:t>args</a:t>
            </a:r>
            <a:r>
              <a:rPr lang="en-GB" sz="1050" dirty="0"/>
              <a:t>: the first is the name of the file and the second is an optional mode, which defaults to read (point to code)</a:t>
            </a:r>
          </a:p>
          <a:p>
            <a:pPr marL="171450" indent="-171450">
              <a:buFont typeface="Arial" panose="020B0604020202020204" pitchFamily="34" charset="0"/>
              <a:buChar char="•"/>
            </a:pPr>
            <a:r>
              <a:rPr lang="en-GB" sz="1050" dirty="0"/>
              <a:t>We can write …</a:t>
            </a:r>
          </a:p>
          <a:p>
            <a:pPr marL="171450" indent="-171450">
              <a:buFont typeface="Arial" panose="020B0604020202020204" pitchFamily="34" charset="0"/>
              <a:buChar char="•"/>
            </a:pPr>
            <a:r>
              <a:rPr lang="en-GB" sz="1050" dirty="0"/>
              <a:t>Let’s look at an example</a:t>
            </a:r>
          </a:p>
          <a:p>
            <a:pPr marL="628650" lvl="1" indent="-171450">
              <a:buFont typeface="Arial" panose="020B0604020202020204" pitchFamily="34" charset="0"/>
              <a:buChar char="•"/>
            </a:pPr>
            <a:r>
              <a:rPr lang="en-GB" sz="1050" dirty="0"/>
              <a:t>Open a new file called </a:t>
            </a:r>
            <a:r>
              <a:rPr lang="en-GB" sz="1050" dirty="0" err="1"/>
              <a:t>output.txt</a:t>
            </a:r>
            <a:r>
              <a:rPr lang="en-GB" sz="1050" dirty="0"/>
              <a:t> for writing (</a:t>
            </a:r>
            <a:r>
              <a:rPr lang="en-GB" sz="1050" b="1" dirty="0"/>
              <a:t>passing “w” as the mode</a:t>
            </a:r>
            <a:r>
              <a:rPr lang="en-GB" sz="1050" dirty="0"/>
              <a:t>) and assign it to the variable </a:t>
            </a:r>
            <a:r>
              <a:rPr lang="en-GB" sz="1050" dirty="0" err="1"/>
              <a:t>fout</a:t>
            </a:r>
            <a:endParaRPr lang="en-GB" sz="105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dirty="0"/>
              <a:t>Can call write function as many times as we want using </a:t>
            </a:r>
            <a:r>
              <a:rPr lang="en-GB" sz="1050" dirty="0" err="1"/>
              <a:t>fout.write</a:t>
            </a:r>
            <a:r>
              <a:rPr lang="en-GB" sz="1050" dirty="0"/>
              <a:t> (same as calling </a:t>
            </a:r>
            <a:r>
              <a:rPr lang="en-GB" sz="1050" dirty="0" err="1"/>
              <a:t>np.cos</a:t>
            </a:r>
            <a:r>
              <a:rPr lang="en-GB" sz="1050" dirty="0"/>
              <a:t> for example)</a:t>
            </a:r>
          </a:p>
          <a:p>
            <a:pPr marL="628650" lvl="1" indent="-171450">
              <a:buFont typeface="Arial" panose="020B0604020202020204" pitchFamily="34" charset="0"/>
              <a:buChar char="•"/>
            </a:pPr>
            <a:r>
              <a:rPr lang="en-GB" sz="1050" b="1" dirty="0"/>
              <a:t>Can use normal strings or if want to format the output f-strings or format(), that we just learnt about, as input (e.g. pi to 2dp)</a:t>
            </a:r>
          </a:p>
          <a:p>
            <a:pPr marL="628650" lvl="1" indent="-171450">
              <a:buFont typeface="Arial" panose="020B0604020202020204" pitchFamily="34" charset="0"/>
              <a:buChar char="•"/>
            </a:pPr>
            <a:r>
              <a:rPr lang="en-GB" sz="1050" b="1" dirty="0"/>
              <a:t>Here I have printed one line per write statement so we need to have \n at the end for a new line (it’s not done automatically)</a:t>
            </a:r>
          </a:p>
          <a:p>
            <a:pPr marL="628650" lvl="1" indent="-171450">
              <a:buFont typeface="Arial" panose="020B0604020202020204" pitchFamily="34" charset="0"/>
              <a:buChar char="•"/>
            </a:pPr>
            <a:r>
              <a:rPr lang="en-GB" sz="1050" b="1" dirty="0"/>
              <a:t>Can write multiple lines at once using multiple \n within a single write statement</a:t>
            </a:r>
          </a:p>
          <a:p>
            <a:pPr marL="628650" lvl="1" indent="-171450">
              <a:buFont typeface="Arial" panose="020B0604020202020204" pitchFamily="34" charset="0"/>
              <a:buChar char="•"/>
            </a:pPr>
            <a:r>
              <a:rPr lang="en-GB" sz="1050" dirty="0"/>
              <a:t>Close function to close the file </a:t>
            </a:r>
          </a:p>
          <a:p>
            <a:pPr marL="171450" lvl="0" indent="-171450">
              <a:buFont typeface="Arial" panose="020B0604020202020204" pitchFamily="34" charset="0"/>
              <a:buChar char="•"/>
            </a:pPr>
            <a:r>
              <a:rPr lang="en-GB" sz="1050" dirty="0"/>
              <a:t>If we open the file with some editor we can see the expected output …</a:t>
            </a:r>
          </a:p>
          <a:p>
            <a:endParaRPr lang="en-US"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12</a:t>
            </a:fld>
            <a:endParaRPr lang="en-GB" dirty="0"/>
          </a:p>
        </p:txBody>
      </p:sp>
    </p:spTree>
    <p:extLst>
      <p:ext uri="{BB962C8B-B14F-4D97-AF65-F5344CB8AC3E}">
        <p14:creationId xmlns:p14="http://schemas.microsoft.com/office/powerpoint/2010/main" val="2744338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400" dirty="0"/>
              <a:t>Can read back file using read (point to example)</a:t>
            </a:r>
          </a:p>
          <a:p>
            <a:pPr marL="628650" lvl="1" indent="-171450">
              <a:buFont typeface="Arial" panose="020B0604020202020204" pitchFamily="34" charset="0"/>
              <a:buChar char="•"/>
            </a:pPr>
            <a:r>
              <a:rPr lang="en-GB" sz="1400" dirty="0"/>
              <a:t>Open for reading passing the file name and ”r” as the mode since only want to read (</a:t>
            </a:r>
            <a:r>
              <a:rPr lang="en-GB" sz="1400" b="1" dirty="0"/>
              <a:t>could omit as r is default</a:t>
            </a:r>
            <a:r>
              <a:rPr lang="en-GB" sz="1400" dirty="0"/>
              <a:t>)</a:t>
            </a:r>
          </a:p>
          <a:p>
            <a:pPr marL="628650" lvl="1" indent="-171450">
              <a:buFont typeface="Arial" panose="020B0604020202020204" pitchFamily="34" charset="0"/>
              <a:buChar char="•"/>
            </a:pPr>
            <a:r>
              <a:rPr lang="en-GB" sz="1400" dirty="0"/>
              <a:t>Assign this to a variable, which I’ve called fin</a:t>
            </a:r>
          </a:p>
          <a:p>
            <a:pPr marL="628650" lvl="1" indent="-171450">
              <a:buFont typeface="Arial" panose="020B0604020202020204" pitchFamily="34" charset="0"/>
              <a:buChar char="•"/>
            </a:pPr>
            <a:r>
              <a:rPr lang="en-GB" sz="1400" dirty="0"/>
              <a:t>Call the read function and assign the result to a variable -&gt; print out</a:t>
            </a:r>
          </a:p>
          <a:p>
            <a:pPr marL="628650" lvl="1" indent="-171450">
              <a:buFont typeface="Arial" panose="020B0604020202020204" pitchFamily="34" charset="0"/>
              <a:buChar char="•"/>
            </a:pPr>
            <a:r>
              <a:rPr lang="en-GB" sz="1400" dirty="0"/>
              <a:t>Close again</a:t>
            </a:r>
          </a:p>
          <a:p>
            <a:pPr marL="171450" lvl="0" indent="-171450">
              <a:buFont typeface="Arial" panose="020B0604020202020204" pitchFamily="34" charset="0"/>
              <a:buChar char="•"/>
            </a:pPr>
            <a:r>
              <a:rPr lang="en-GB" sz="1400" dirty="0"/>
              <a:t>Data sequence can iterate over </a:t>
            </a:r>
          </a:p>
          <a:p>
            <a:pPr marL="628650" lvl="1" indent="-171450">
              <a:buFont typeface="Arial" panose="020B0604020202020204" pitchFamily="34" charset="0"/>
              <a:buChar char="•"/>
            </a:pPr>
            <a:r>
              <a:rPr lang="en-GB" sz="1400" dirty="0"/>
              <a:t>Open as before and assign to a variable </a:t>
            </a:r>
          </a:p>
          <a:p>
            <a:pPr marL="628650" lvl="1" indent="-171450">
              <a:buFont typeface="Arial" panose="020B0604020202020204" pitchFamily="34" charset="0"/>
              <a:buChar char="•"/>
            </a:pPr>
            <a:r>
              <a:rPr lang="en-GB" sz="1400" dirty="0"/>
              <a:t>loop over file using for loop with same syntax as saw last week … </a:t>
            </a:r>
          </a:p>
          <a:p>
            <a:pPr marL="628650" lvl="1" indent="-171450">
              <a:buFont typeface="Arial" panose="020B0604020202020204" pitchFamily="34" charset="0"/>
              <a:buChar char="•"/>
            </a:pPr>
            <a:r>
              <a:rPr lang="en-GB" sz="1400" dirty="0"/>
              <a:t>Each iteration the variable is that line of text and we can do what we want with it e.g. print</a:t>
            </a:r>
          </a:p>
          <a:p>
            <a:pPr marL="171450" lvl="0" indent="-171450">
              <a:buFont typeface="Arial" panose="020B0604020202020204" pitchFamily="34" charset="0"/>
              <a:buChar char="•"/>
            </a:pPr>
            <a:r>
              <a:rPr lang="en-GB" sz="1400" dirty="0"/>
              <a:t>Can see in the output that  … </a:t>
            </a:r>
          </a:p>
          <a:p>
            <a:pPr marL="171450" lvl="0" indent="-171450">
              <a:buFont typeface="Arial" panose="020B0604020202020204" pitchFamily="34" charset="0"/>
              <a:buChar char="•"/>
            </a:pPr>
            <a:r>
              <a:rPr lang="en-GB" sz="1400" dirty="0"/>
              <a:t>Show </a:t>
            </a:r>
            <a:r>
              <a:rPr lang="en-GB" sz="1400" dirty="0" err="1"/>
              <a:t>tojenizing</a:t>
            </a:r>
            <a:r>
              <a:rPr lang="en-GB" sz="1400" dirty="0"/>
              <a:t> with split() e.g. ChatGPT</a:t>
            </a:r>
          </a:p>
          <a:p>
            <a:pPr marL="171450" lvl="0" indent="-171450">
              <a:buFont typeface="Arial" panose="020B0604020202020204" pitchFamily="34" charset="0"/>
              <a:buChar char="•"/>
            </a:pPr>
            <a:r>
              <a:rPr lang="en-GB" sz="1400" b="1" dirty="0"/>
              <a:t>Any Questions on input and output?</a:t>
            </a:r>
          </a:p>
          <a:p>
            <a:endParaRPr lang="en-US"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13</a:t>
            </a:fld>
            <a:endParaRPr lang="en-GB" dirty="0"/>
          </a:p>
        </p:txBody>
      </p:sp>
    </p:spTree>
    <p:extLst>
      <p:ext uri="{BB962C8B-B14F-4D97-AF65-F5344CB8AC3E}">
        <p14:creationId xmlns:p14="http://schemas.microsoft.com/office/powerpoint/2010/main" val="1407455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dirty="0"/>
              <a:t>After first bullet: … and, of course, you will look at this in more detail in the notebook which has been released in canvas</a:t>
            </a:r>
          </a:p>
          <a:p>
            <a:pPr marL="171450" indent="-171450">
              <a:buFont typeface="Arial" panose="020B0604020202020204" pitchFamily="34" charset="0"/>
              <a:buChar char="•"/>
            </a:pPr>
            <a:r>
              <a:rPr lang="en-GB" sz="1200" dirty="0"/>
              <a:t>Congratulations … even if it may not feel like it sometimes </a:t>
            </a:r>
          </a:p>
          <a:p>
            <a:pPr marL="171450" indent="-171450">
              <a:buFont typeface="Arial" panose="020B0604020202020204" pitchFamily="34" charset="0"/>
              <a:buChar char="•"/>
            </a:pPr>
            <a:r>
              <a:rPr lang="en-GB" sz="1200" b="1" dirty="0"/>
              <a:t>These will make heavy use of the </a:t>
            </a:r>
            <a:r>
              <a:rPr lang="en-GB" sz="1200" b="1" dirty="0" err="1"/>
              <a:t>numpy</a:t>
            </a:r>
            <a:r>
              <a:rPr lang="en-GB" sz="1200" b="1" dirty="0"/>
              <a:t> and matplotlib modules we have become familiar with</a:t>
            </a:r>
          </a:p>
          <a:p>
            <a:pPr marL="628650" lvl="1" indent="-171450">
              <a:buFont typeface="Arial" panose="020B0604020202020204" pitchFamily="34" charset="0"/>
              <a:buChar char="•"/>
            </a:pPr>
            <a:r>
              <a:rPr lang="en-GB" sz="1200" b="1" dirty="0"/>
              <a:t>And introduce a new one, scientific python or </a:t>
            </a:r>
            <a:r>
              <a:rPr lang="en-GB" sz="1200" b="1" dirty="0" err="1"/>
              <a:t>scipy</a:t>
            </a:r>
            <a:endParaRPr lang="en-GB" sz="1200" b="1" dirty="0"/>
          </a:p>
          <a:p>
            <a:pPr marL="171450" indent="-171450">
              <a:buFont typeface="Arial" panose="020B0604020202020204" pitchFamily="34" charset="0"/>
              <a:buChar char="•"/>
            </a:pPr>
            <a:r>
              <a:rPr lang="en-GB" sz="1200" b="1" dirty="0"/>
              <a:t>Any final questions?</a:t>
            </a:r>
          </a:p>
          <a:p>
            <a:endParaRPr lang="en-US"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14</a:t>
            </a:fld>
            <a:endParaRPr lang="en-GB" dirty="0"/>
          </a:p>
        </p:txBody>
      </p:sp>
    </p:spTree>
    <p:extLst>
      <p:ext uri="{BB962C8B-B14F-4D97-AF65-F5344CB8AC3E}">
        <p14:creationId xmlns:p14="http://schemas.microsoft.com/office/powerpoint/2010/main" val="2731535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600" dirty="0"/>
              <a:t>OK, let’s recap last week, where we learnt …</a:t>
            </a:r>
          </a:p>
          <a:p>
            <a:pPr marL="171450" indent="-171450">
              <a:buFont typeface="Arial" panose="020B0604020202020204" pitchFamily="34" charset="0"/>
              <a:buChar char="•"/>
            </a:pPr>
            <a:r>
              <a:rPr lang="en-GB" sz="1600" dirty="0"/>
              <a:t>Utilise … </a:t>
            </a:r>
          </a:p>
          <a:p>
            <a:pPr marL="628650" lvl="1" indent="-171450">
              <a:buFont typeface="Arial" panose="020B0604020202020204" pitchFamily="34" charset="0"/>
              <a:buChar char="•"/>
            </a:pPr>
            <a:r>
              <a:rPr lang="en-GB" sz="1600" dirty="0"/>
              <a:t>…. equals (stress == not =), not equals …. </a:t>
            </a:r>
          </a:p>
          <a:p>
            <a:pPr marL="628650" lvl="1" indent="-171450">
              <a:buFont typeface="Arial" panose="020B0604020202020204" pitchFamily="34" charset="0"/>
              <a:buChar char="•"/>
            </a:pPr>
            <a:r>
              <a:rPr lang="en-GB" sz="1600" dirty="0"/>
              <a:t>… the result of which is a </a:t>
            </a:r>
            <a:r>
              <a:rPr lang="en-GB" sz="1600" dirty="0" err="1"/>
              <a:t>boolean</a:t>
            </a:r>
            <a:r>
              <a:rPr lang="en-GB" sz="1600" dirty="0"/>
              <a:t> variable, T/F</a:t>
            </a:r>
          </a:p>
          <a:p>
            <a:pPr marL="628650" lvl="1" indent="-171450">
              <a:buFont typeface="Arial" panose="020B0604020202020204" pitchFamily="34" charset="0"/>
              <a:buChar char="•"/>
            </a:pPr>
            <a:r>
              <a:rPr lang="en-GB" sz="1600" dirty="0"/>
              <a:t>... and which can be combined using logical operators: and (both input true), or (one input true), not (negates value) </a:t>
            </a:r>
          </a:p>
          <a:p>
            <a:pPr marL="171450" indent="-171450">
              <a:buFont typeface="Arial" panose="020B0604020202020204" pitchFamily="34" charset="0"/>
              <a:buChar char="•"/>
            </a:pPr>
            <a:r>
              <a:rPr lang="en-GB" sz="1600" b="1" dirty="0"/>
              <a:t>As a reminder, here is the example we saw last week where want to take sqrt of list of numbers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Mention difference to continue</a:t>
            </a:r>
          </a:p>
          <a:p>
            <a:pPr marL="628650" lvl="1" indent="-171450">
              <a:buFont typeface="Arial" panose="020B0604020202020204" pitchFamily="34" charset="0"/>
              <a:buChar char="•"/>
            </a:pPr>
            <a:r>
              <a:rPr lang="en-GB" sz="1600" dirty="0"/>
              <a:t>Go over</a:t>
            </a:r>
          </a:p>
          <a:p>
            <a:endParaRPr lang="en-US"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2</a:t>
            </a:fld>
            <a:endParaRPr lang="en-GB" dirty="0"/>
          </a:p>
        </p:txBody>
      </p:sp>
    </p:spTree>
    <p:extLst>
      <p:ext uri="{BB962C8B-B14F-4D97-AF65-F5344CB8AC3E}">
        <p14:creationId xmlns:p14="http://schemas.microsoft.com/office/powerpoint/2010/main" val="828099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dirty="0"/>
              <a:t>As usual,  we will now look at the solutions to the formative problems and feedback on some common issues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dirty="0"/>
              <a:t>Ex1: The easiest way to test if a number is even is to check if the remainder when dividing by 2 is 0</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1" dirty="0"/>
              <a:t>From Week 1 we know that we find the remainder using the % operator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1" dirty="0"/>
              <a:t>We can then test if this is 0 using the == (not = 0)  operator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1" dirty="0"/>
              <a:t>At this point some people started to write if/else conditions, which is fine but not really needed </a:t>
            </a:r>
            <a:r>
              <a:rPr lang="en-GB" sz="1050" dirty="0"/>
              <a:t>… the result of this will be a </a:t>
            </a:r>
            <a:r>
              <a:rPr lang="en-GB" sz="1050" dirty="0" err="1"/>
              <a:t>boolean</a:t>
            </a:r>
            <a:r>
              <a:rPr lang="en-GB" sz="1050" dirty="0"/>
              <a:t> variable (T/F)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dirty="0"/>
              <a:t>Can just return this, without any if conditions -&gt; print result -&gt; true or false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dirty="0"/>
              <a:t>Ex2: Some people struggled with this.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1" dirty="0"/>
              <a:t>First let’s write a for loop over numbers 0-&gt;10 using the range function, remembering the upper bound is exclusive so we need 11</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dirty="0"/>
              <a:t>You know that you can access the given element of a list by passing the index in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1" dirty="0"/>
              <a:t>Think what happens when loop: each iteration the variable n takes the values 0,1,2… 10 (as can see from the print out)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dirty="0"/>
              <a:t>We can simply use this as the index of the array and pass in square brackets: numbers[n] -&gt; on first iteration this will be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1" dirty="0"/>
              <a:t>i.e. do 1 iteration, then generalise using the loop variable (n in this case)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dirty="0"/>
              <a:t>Ex3: Create a tuple using round rather than square brackets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dirty="0"/>
              <a:t>Loop over it with a for in same way as a list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endParaRPr lang="en-US"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3</a:t>
            </a:fld>
            <a:endParaRPr lang="en-GB" dirty="0"/>
          </a:p>
        </p:txBody>
      </p:sp>
    </p:spTree>
    <p:extLst>
      <p:ext uri="{BB962C8B-B14F-4D97-AF65-F5344CB8AC3E}">
        <p14:creationId xmlns:p14="http://schemas.microsoft.com/office/powerpoint/2010/main" val="2080859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000" b="1" dirty="0"/>
              <a:t>Ex4: … and was to get you thinking about how the computer works at the same time as looking at loops</a:t>
            </a:r>
          </a:p>
          <a:p>
            <a:pPr marL="628650" lvl="1" indent="-171450">
              <a:buFont typeface="Arial" panose="020B0604020202020204" pitchFamily="34" charset="0"/>
              <a:buChar char="•"/>
            </a:pPr>
            <a:r>
              <a:rPr lang="en-GB" sz="1000" b="1" dirty="0"/>
              <a:t>The variables are only stored to a certain precision, and it is good to be aware of this as can affect calculations in some cases</a:t>
            </a:r>
          </a:p>
          <a:p>
            <a:pPr marL="628650" lvl="1" indent="-171450">
              <a:buFont typeface="Arial" panose="020B0604020202020204" pitchFamily="34" charset="0"/>
              <a:buChar char="•"/>
            </a:pPr>
            <a:r>
              <a:rPr lang="en-GB" sz="1000" b="1" dirty="0"/>
              <a:t>A good debugging strategy is always to print out variables in the loop (eps in this case) to see what is happening</a:t>
            </a:r>
          </a:p>
          <a:p>
            <a:pPr marL="171450" lvl="0" indent="-171450">
              <a:buFont typeface="Arial" panose="020B0604020202020204" pitchFamily="34" charset="0"/>
              <a:buChar char="•"/>
            </a:pPr>
            <a:r>
              <a:rPr lang="en-GB" sz="1000" dirty="0"/>
              <a:t>Ex5: </a:t>
            </a:r>
            <a:r>
              <a:rPr lang="en-GB" sz="1000" b="1" dirty="0">
                <a:sym typeface="Wingdings" pitchFamily="2" charset="2"/>
              </a:rPr>
              <a:t>We know the factorial of a number is the product of the numbers up to and including that number</a:t>
            </a:r>
          </a:p>
          <a:p>
            <a:pPr marL="628650" lvl="1" indent="-171450">
              <a:buFont typeface="Arial" panose="020B0604020202020204" pitchFamily="34" charset="0"/>
              <a:buChar char="•"/>
            </a:pPr>
            <a:r>
              <a:rPr lang="en-GB" sz="1000" b="1" dirty="0">
                <a:sym typeface="Wingdings" pitchFamily="2" charset="2"/>
              </a:rPr>
              <a:t>We can calculate this simply with a loop if think about it in the correct way</a:t>
            </a:r>
          </a:p>
          <a:p>
            <a:pPr marL="1085850" lvl="2" indent="-171450">
              <a:buFont typeface="Arial" panose="020B0604020202020204" pitchFamily="34" charset="0"/>
              <a:buChar char="•"/>
            </a:pPr>
            <a:r>
              <a:rPr lang="en-GB" sz="1000" b="0" dirty="0">
                <a:sym typeface="Wingdings" pitchFamily="2" charset="2"/>
              </a:rPr>
              <a:t>First write the while loop to loop while n is &lt;= 10, remembering to update the value by 1 each time to prevent an infinite loop</a:t>
            </a:r>
          </a:p>
          <a:p>
            <a:pPr marL="1085850" lvl="2" indent="-171450">
              <a:buFont typeface="Arial" panose="020B0604020202020204" pitchFamily="34" charset="0"/>
              <a:buChar char="•"/>
            </a:pPr>
            <a:r>
              <a:rPr lang="en-GB" sz="1000" b="1" dirty="0">
                <a:sym typeface="Wingdings" pitchFamily="2" charset="2"/>
              </a:rPr>
              <a:t>Each iteration the  loop variable takes the numbers 1, 2 …</a:t>
            </a:r>
          </a:p>
          <a:p>
            <a:pPr marL="1085850" lvl="2" indent="-171450">
              <a:buFont typeface="Arial" panose="020B0604020202020204" pitchFamily="34" charset="0"/>
              <a:buChar char="•"/>
            </a:pPr>
            <a:r>
              <a:rPr lang="en-GB" sz="1000" b="1" dirty="0">
                <a:sym typeface="Wingdings" pitchFamily="2" charset="2"/>
              </a:rPr>
              <a:t>We can keep track of the product of the numbers seen by the loop so far using a variable</a:t>
            </a:r>
          </a:p>
          <a:p>
            <a:pPr marL="1085850" lvl="2" indent="-171450">
              <a:buFont typeface="Arial" panose="020B0604020202020204" pitchFamily="34" charset="0"/>
              <a:buChar char="•"/>
            </a:pPr>
            <a:r>
              <a:rPr lang="en-GB" sz="1000" dirty="0">
                <a:sym typeface="Wingdings" pitchFamily="2" charset="2"/>
              </a:rPr>
              <a:t>Start with setting =1 </a:t>
            </a:r>
            <a:r>
              <a:rPr lang="en-GB" sz="1000" b="1" dirty="0">
                <a:sym typeface="Wingdings" pitchFamily="2" charset="2"/>
              </a:rPr>
              <a:t>outside</a:t>
            </a:r>
            <a:r>
              <a:rPr lang="en-GB" sz="1000" dirty="0">
                <a:sym typeface="Wingdings" pitchFamily="2" charset="2"/>
              </a:rPr>
              <a:t> the loop then multiplying by n each iteration and update the result i.e. assign back to same value </a:t>
            </a:r>
          </a:p>
          <a:p>
            <a:pPr marL="1085850" lvl="2" indent="-171450">
              <a:buFont typeface="Arial" panose="020B0604020202020204" pitchFamily="34" charset="0"/>
              <a:buChar char="•"/>
            </a:pPr>
            <a:r>
              <a:rPr lang="en-GB" sz="1000" b="1" dirty="0">
                <a:sym typeface="Wingdings" pitchFamily="2" charset="2"/>
              </a:rPr>
              <a:t>The product so far IS the factorial up to that point -&gt; print </a:t>
            </a:r>
          </a:p>
          <a:p>
            <a:pPr marL="628650" lvl="1" indent="-171450">
              <a:buFont typeface="Arial" panose="020B0604020202020204" pitchFamily="34" charset="0"/>
              <a:buChar char="•"/>
            </a:pPr>
            <a:r>
              <a:rPr lang="en-GB" sz="1000" b="1" dirty="0">
                <a:sym typeface="Wingdings" pitchFamily="2" charset="2"/>
              </a:rPr>
              <a:t>Many problems can be solved like this so will use this kind of method several times</a:t>
            </a:r>
          </a:p>
          <a:p>
            <a:pPr marL="171450" lvl="0" indent="-171450">
              <a:buFont typeface="Arial" panose="020B0604020202020204" pitchFamily="34" charset="0"/>
              <a:buChar char="•"/>
            </a:pPr>
            <a:r>
              <a:rPr lang="en-GB" sz="1000" b="1" dirty="0">
                <a:sym typeface="Wingdings" pitchFamily="2" charset="2"/>
              </a:rPr>
              <a:t>Summative marks for the lecture 3 assignment released in canvas: 25 not submitted but average of those that did was 80%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dirty="0">
                <a:sym typeface="Wingdings" pitchFamily="2" charset="2"/>
              </a:rPr>
              <a:t>Any questions on the formative problems?</a:t>
            </a:r>
          </a:p>
        </p:txBody>
      </p:sp>
      <p:sp>
        <p:nvSpPr>
          <p:cNvPr id="4" name="Slide Number Placeholder 3"/>
          <p:cNvSpPr>
            <a:spLocks noGrp="1"/>
          </p:cNvSpPr>
          <p:nvPr>
            <p:ph type="sldNum" sz="quarter" idx="5"/>
          </p:nvPr>
        </p:nvSpPr>
        <p:spPr/>
        <p:txBody>
          <a:bodyPr/>
          <a:lstStyle/>
          <a:p>
            <a:fld id="{CB743E82-51D4-4F4E-9D5A-25B1F93D6F09}" type="slidenum">
              <a:rPr lang="en-GB" smtClean="0"/>
              <a:pPr/>
              <a:t>4</a:t>
            </a:fld>
            <a:endParaRPr lang="en-GB" dirty="0"/>
          </a:p>
        </p:txBody>
      </p:sp>
    </p:spTree>
    <p:extLst>
      <p:ext uri="{BB962C8B-B14F-4D97-AF65-F5344CB8AC3E}">
        <p14:creationId xmlns:p14="http://schemas.microsoft.com/office/powerpoint/2010/main" val="3167583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600" dirty="0"/>
              <a:t>Let’s start this week’s topic …</a:t>
            </a:r>
          </a:p>
          <a:p>
            <a:pPr marL="171450" indent="-171450">
              <a:buFont typeface="Arial" panose="020B0604020202020204" pitchFamily="34" charset="0"/>
              <a:buChar char="•"/>
            </a:pPr>
            <a:r>
              <a:rPr lang="en-GB" sz="1600" dirty="0"/>
              <a:t>Precision </a:t>
            </a:r>
          </a:p>
          <a:p>
            <a:pPr marL="628650" lvl="1" indent="-171450">
              <a:buFont typeface="Arial" panose="020B0604020202020204" pitchFamily="34" charset="0"/>
              <a:buChar char="•"/>
            </a:pPr>
            <a:r>
              <a:rPr lang="en-GB" sz="1600" b="1" dirty="0"/>
              <a:t>For example, the output of the sqrt in slide 2 has a lot of precision we probably don’t care about </a:t>
            </a:r>
          </a:p>
          <a:p>
            <a:pPr marL="628650" lvl="1" indent="-171450">
              <a:buFont typeface="Arial" panose="020B0604020202020204" pitchFamily="34" charset="0"/>
              <a:buChar char="•"/>
            </a:pPr>
            <a:r>
              <a:rPr lang="en-GB" sz="1600" dirty="0"/>
              <a:t>In labs, for example, often want to quote a value to a precision that is sensible given the uncertainties on the value</a:t>
            </a:r>
          </a:p>
          <a:p>
            <a:pPr marL="171450" indent="-171450">
              <a:buFont typeface="Arial" panose="020B0604020202020204" pitchFamily="34" charset="0"/>
              <a:buChar char="•"/>
            </a:pPr>
            <a:r>
              <a:rPr lang="en-GB" sz="1600" dirty="0"/>
              <a:t>Tabulate the results </a:t>
            </a:r>
          </a:p>
          <a:p>
            <a:pPr marL="628650" lvl="1" indent="-171450">
              <a:buFont typeface="Arial" panose="020B0604020202020204" pitchFamily="34" charset="0"/>
              <a:buChar char="•"/>
            </a:pPr>
            <a:r>
              <a:rPr lang="en-GB" sz="1600" b="1" dirty="0"/>
              <a:t>e.g. loop over numbers 1 to 6 and print the number itself, along with the sqrt, log and exp</a:t>
            </a:r>
          </a:p>
          <a:p>
            <a:pPr marL="628650" lvl="1" indent="-171450">
              <a:buFont typeface="Arial" panose="020B0604020202020204" pitchFamily="34" charset="0"/>
              <a:buChar char="•"/>
            </a:pPr>
            <a:r>
              <a:rPr lang="en-GB" sz="1600" b="1" dirty="0"/>
              <a:t> If we do that with a bare print statement, we don’t get proper columns as </a:t>
            </a:r>
            <a:r>
              <a:rPr lang="en-GB" sz="1600" b="1" dirty="0" err="1"/>
              <a:t>nums</a:t>
            </a:r>
            <a:r>
              <a:rPr lang="en-GB" sz="1600" b="1" dirty="0"/>
              <a:t> bleed into each other as you can see</a:t>
            </a:r>
          </a:p>
          <a:p>
            <a:endParaRPr lang="en-US"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5</a:t>
            </a:fld>
            <a:endParaRPr lang="en-GB" dirty="0"/>
          </a:p>
        </p:txBody>
      </p:sp>
    </p:spTree>
    <p:extLst>
      <p:ext uri="{BB962C8B-B14F-4D97-AF65-F5344CB8AC3E}">
        <p14:creationId xmlns:p14="http://schemas.microsoft.com/office/powerpoint/2010/main" val="1822284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f preceding the string </a:t>
            </a:r>
            <a:r>
              <a:rPr lang="en-GB" b="1" dirty="0"/>
              <a:t>before (</a:t>
            </a:r>
            <a:r>
              <a:rPr lang="en-GB" b="1" dirty="0" err="1"/>
              <a:t>i.e</a:t>
            </a:r>
            <a:r>
              <a:rPr lang="en-GB" b="1" dirty="0"/>
              <a:t> outside) the quotes (point)</a:t>
            </a:r>
          </a:p>
          <a:p>
            <a:pPr marL="171450" indent="-171450">
              <a:buFont typeface="Arial" panose="020B0604020202020204" pitchFamily="34" charset="0"/>
              <a:buChar char="•"/>
            </a:pPr>
            <a:r>
              <a:rPr lang="en-GB" dirty="0"/>
              <a:t>Expressions in CURLY braces</a:t>
            </a:r>
          </a:p>
          <a:p>
            <a:pPr marL="628650" lvl="1" indent="-171450">
              <a:buFont typeface="Arial" panose="020B0604020202020204" pitchFamily="34" charset="0"/>
              <a:buChar char="•"/>
            </a:pPr>
            <a:r>
              <a:rPr lang="en-GB" dirty="0"/>
              <a:t>literal (e.g. 2.0) , variable</a:t>
            </a:r>
          </a:p>
          <a:p>
            <a:pPr marL="628650" lvl="1" indent="-171450">
              <a:buFont typeface="Arial" panose="020B0604020202020204" pitchFamily="34" charset="0"/>
              <a:buChar char="•"/>
            </a:pPr>
            <a:r>
              <a:rPr lang="en-GB" dirty="0"/>
              <a:t>more complex expressions (as we will see)</a:t>
            </a:r>
          </a:p>
          <a:p>
            <a:pPr marL="628650" lvl="1" indent="-171450">
              <a:buFont typeface="Arial" panose="020B0604020202020204" pitchFamily="34" charset="0"/>
              <a:buChar char="•"/>
            </a:pPr>
            <a:r>
              <a:rPr lang="en-GB" b="1" dirty="0"/>
              <a:t>The f tells python to look for braces in the string and evaluate the contained code, replacing them in the string with the result </a:t>
            </a:r>
          </a:p>
          <a:p>
            <a:pPr marL="171450" lvl="0" indent="-171450">
              <a:buFont typeface="Arial" panose="020B0604020202020204" pitchFamily="34" charset="0"/>
              <a:buChar char="•"/>
            </a:pPr>
            <a:r>
              <a:rPr lang="en-GB" dirty="0"/>
              <a:t>Suppose we have the variables … refer to code …  and want to print them into a sentence</a:t>
            </a:r>
          </a:p>
          <a:p>
            <a:pPr marL="628650" lvl="1" indent="-171450">
              <a:buFont typeface="Arial" panose="020B0604020202020204" pitchFamily="34" charset="0"/>
              <a:buChar char="•"/>
            </a:pPr>
            <a:r>
              <a:rPr lang="en-GB" b="1" dirty="0"/>
              <a:t>If we wanted to do this up to now, we would have called print passing in the different variables as separate </a:t>
            </a:r>
            <a:r>
              <a:rPr lang="en-GB" b="1" dirty="0" err="1"/>
              <a:t>args</a:t>
            </a:r>
            <a:r>
              <a:rPr lang="en-GB" b="1" dirty="0"/>
              <a:t> (separated by commas)</a:t>
            </a:r>
          </a:p>
          <a:p>
            <a:pPr marL="628650" lvl="1" indent="-171450">
              <a:buFont typeface="Arial" panose="020B0604020202020204" pitchFamily="34" charset="0"/>
              <a:buChar char="•"/>
            </a:pPr>
            <a:r>
              <a:rPr lang="en-GB" b="1" dirty="0"/>
              <a:t>With an f-string, however, we call the print function in the same way, but it just takes one ”f-string” </a:t>
            </a:r>
            <a:r>
              <a:rPr lang="en-GB" b="1" dirty="0" err="1"/>
              <a:t>i.e</a:t>
            </a:r>
            <a:r>
              <a:rPr lang="en-GB" b="1" dirty="0"/>
              <a:t> quotes preceded by letter f</a:t>
            </a:r>
          </a:p>
          <a:p>
            <a:pPr marL="628650" lvl="1" indent="-171450">
              <a:buFont typeface="Arial" panose="020B0604020202020204" pitchFamily="34" charset="0"/>
              <a:buChar char="•"/>
            </a:pPr>
            <a:r>
              <a:rPr lang="en-GB" b="1" dirty="0"/>
              <a:t>We then put each variable into this within braces at the correct position</a:t>
            </a:r>
          </a:p>
          <a:p>
            <a:pPr marL="171450" lvl="0" indent="-171450">
              <a:buFont typeface="Arial" panose="020B0604020202020204" pitchFamily="34" charset="0"/>
              <a:buChar char="•"/>
            </a:pPr>
            <a:r>
              <a:rPr lang="en-GB" dirty="0"/>
              <a:t>Spurious space before the comma (point), </a:t>
            </a:r>
            <a:r>
              <a:rPr lang="en-GB" b="1" dirty="0"/>
              <a:t>which comes from the default space added by print between each argument</a:t>
            </a:r>
          </a:p>
          <a:p>
            <a:endParaRPr lang="en-US"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6</a:t>
            </a:fld>
            <a:endParaRPr lang="en-GB" dirty="0"/>
          </a:p>
        </p:txBody>
      </p:sp>
    </p:spTree>
    <p:extLst>
      <p:ext uri="{BB962C8B-B14F-4D97-AF65-F5344CB8AC3E}">
        <p14:creationId xmlns:p14="http://schemas.microsoft.com/office/powerpoint/2010/main" val="4205179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300" b="1" dirty="0"/>
              <a:t>So we have the string, preceded by an f and within this we can have curly braces that contain the value or expression we want to print</a:t>
            </a:r>
          </a:p>
          <a:p>
            <a:pPr marL="628650" lvl="1" indent="-171450">
              <a:buFont typeface="Arial" panose="020B0604020202020204" pitchFamily="34" charset="0"/>
              <a:buChar char="•"/>
            </a:pPr>
            <a:r>
              <a:rPr lang="en-GB" sz="1300" b="1" dirty="0"/>
              <a:t>This can be followed by a colon and then the specification of how we want to print it</a:t>
            </a:r>
            <a:r>
              <a:rPr lang="en-GB" sz="1300" dirty="0"/>
              <a:t>, </a:t>
            </a:r>
            <a:r>
              <a:rPr lang="en-GB" sz="1300" b="1" dirty="0"/>
              <a:t>still inside the curly braces</a:t>
            </a:r>
            <a:endParaRPr lang="en-GB" sz="1300" dirty="0"/>
          </a:p>
          <a:p>
            <a:pPr marL="171450" lvl="0" indent="-171450">
              <a:buFont typeface="Arial" panose="020B0604020202020204" pitchFamily="34" charset="0"/>
              <a:buChar char="•"/>
            </a:pPr>
            <a:r>
              <a:rPr lang="en-GB" sz="1300" dirty="0"/>
              <a:t>We can … Lets look at some of the most common type specifiers …</a:t>
            </a:r>
          </a:p>
          <a:p>
            <a:pPr marL="628650" lvl="1" indent="-171450">
              <a:buFont typeface="Arial" panose="020B0604020202020204" pitchFamily="34" charset="0"/>
              <a:buChar char="•"/>
            </a:pPr>
            <a:r>
              <a:rPr lang="en-GB" sz="1300" dirty="0"/>
              <a:t>To put the output as a string we use s for string</a:t>
            </a:r>
          </a:p>
          <a:p>
            <a:pPr marL="628650" lvl="1" indent="-171450">
              <a:buFont typeface="Arial" panose="020B0604020202020204" pitchFamily="34" charset="0"/>
              <a:buChar char="•"/>
            </a:pPr>
            <a:r>
              <a:rPr lang="en-GB" sz="1300" dirty="0"/>
              <a:t>For an integer we use d for decimal</a:t>
            </a:r>
          </a:p>
          <a:p>
            <a:pPr marL="1085850" lvl="2" indent="-171450">
              <a:buFont typeface="Arial" panose="020B0604020202020204" pitchFamily="34" charset="0"/>
              <a:buChar char="•"/>
            </a:pPr>
            <a:r>
              <a:rPr lang="en-GB" sz="1300" dirty="0"/>
              <a:t>Can also output in other formats e.g. binary (b), …</a:t>
            </a:r>
          </a:p>
          <a:p>
            <a:pPr marL="628650" lvl="1" indent="-171450">
              <a:buFont typeface="Arial" panose="020B0604020202020204" pitchFamily="34" charset="0"/>
              <a:buChar char="•"/>
            </a:pPr>
            <a:r>
              <a:rPr lang="en-GB" sz="1300" dirty="0"/>
              <a:t>For a float we use f or if we want it in scientific notation i.e. 10^ </a:t>
            </a:r>
            <a:r>
              <a:rPr lang="en-GB" sz="1300" b="1" dirty="0"/>
              <a:t>we use e since computers tend to display 10^ as e</a:t>
            </a:r>
          </a:p>
          <a:p>
            <a:pPr marL="171450" lvl="0" indent="-171450">
              <a:buFont typeface="Arial" panose="020B0604020202020204" pitchFamily="34" charset="0"/>
              <a:buChar char="•"/>
            </a:pPr>
            <a:r>
              <a:rPr lang="en-GB" sz="1300" dirty="0"/>
              <a:t>Example: where we have now told it to print big as a float (:f), small as a float in scientific notation (:e), number as a decimal (:d) and string </a:t>
            </a:r>
            <a:r>
              <a:rPr lang="en-GB" sz="1300" dirty="0" err="1"/>
              <a:t>obv</a:t>
            </a:r>
            <a:r>
              <a:rPr lang="en-GB" sz="1300" dirty="0"/>
              <a:t>. as a string (:s)</a:t>
            </a:r>
          </a:p>
          <a:p>
            <a:pPr marL="628650" lvl="1" indent="-171450">
              <a:buFont typeface="Arial" panose="020B0604020202020204" pitchFamily="34" charset="0"/>
              <a:buChar char="•"/>
            </a:pPr>
            <a:r>
              <a:rPr lang="en-GB" sz="1300" dirty="0"/>
              <a:t>Show binary as example</a:t>
            </a:r>
          </a:p>
          <a:p>
            <a:pPr marL="171450" lvl="0" indent="-171450">
              <a:buFont typeface="Arial" panose="020B0604020202020204" pitchFamily="34" charset="0"/>
              <a:buChar char="•"/>
            </a:pPr>
            <a:r>
              <a:rPr lang="en-GB" sz="1300" dirty="0"/>
              <a:t>Again … </a:t>
            </a:r>
            <a:r>
              <a:rPr lang="en-GB" sz="1300" b="1" dirty="0"/>
              <a:t>But the format specification allows us to do a lot more …</a:t>
            </a:r>
          </a:p>
          <a:p>
            <a:pPr marL="171450" lvl="0" indent="-171450">
              <a:buFont typeface="Arial" panose="020B0604020202020204" pitchFamily="34" charset="0"/>
              <a:buChar char="•"/>
            </a:pPr>
            <a:r>
              <a:rPr lang="en-GB" sz="1300" b="1" dirty="0"/>
              <a:t>Any questions on f-strings and format specifications so far?</a:t>
            </a:r>
          </a:p>
          <a:p>
            <a:endParaRPr lang="en-US"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7</a:t>
            </a:fld>
            <a:endParaRPr lang="en-GB" dirty="0"/>
          </a:p>
        </p:txBody>
      </p:sp>
    </p:spTree>
    <p:extLst>
      <p:ext uri="{BB962C8B-B14F-4D97-AF65-F5344CB8AC3E}">
        <p14:creationId xmlns:p14="http://schemas.microsoft.com/office/powerpoint/2010/main" val="1191633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400" dirty="0"/>
              <a:t>Width in number of characters </a:t>
            </a:r>
          </a:p>
          <a:p>
            <a:pPr marL="628650" lvl="1" indent="-171450">
              <a:buFont typeface="Arial" panose="020B0604020202020204" pitchFamily="34" charset="0"/>
              <a:buChar char="•"/>
            </a:pPr>
            <a:r>
              <a:rPr lang="en-GB" sz="1400" b="1" dirty="0"/>
              <a:t>Padding the rest of the width with spaces (or another character if specified)</a:t>
            </a:r>
          </a:p>
          <a:p>
            <a:pPr marL="628650" lvl="1" indent="-171450">
              <a:buFont typeface="Arial" panose="020B0604020202020204" pitchFamily="34" charset="0"/>
              <a:buChar char="•"/>
            </a:pPr>
            <a:r>
              <a:rPr lang="en-GB" sz="1400" b="1" dirty="0"/>
              <a:t>For example, here we have told python to print each in a field of width 12, so we get spaces if the output of the variable  is shorter than that.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dirty="0"/>
              <a:t>Not so useful in this case but can be used for aligning values in tables: by making the width larger that the widest print out we expect in any row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Precision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For example can tell it to print big to 2dp (12.2f) , and small to 3 </a:t>
            </a:r>
            <a:r>
              <a:rPr lang="en-GB" sz="1400" dirty="0" err="1"/>
              <a:t>dp</a:t>
            </a:r>
            <a:r>
              <a:rPr lang="en-GB" sz="1400" dirty="0"/>
              <a:t> (12.3e) -&gt; see the difference to the previous result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Just give .2 or .3 with no whole number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Note that it rounds it nicely rather than simply truncating</a:t>
            </a:r>
          </a:p>
          <a:p>
            <a:endParaRPr lang="en-US"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8</a:t>
            </a:fld>
            <a:endParaRPr lang="en-GB" dirty="0"/>
          </a:p>
        </p:txBody>
      </p:sp>
    </p:spTree>
    <p:extLst>
      <p:ext uri="{BB962C8B-B14F-4D97-AF65-F5344CB8AC3E}">
        <p14:creationId xmlns:p14="http://schemas.microsoft.com/office/powerpoint/2010/main" val="3919581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Left is a left arrow, right a right arrow and centred an up arrow (shift 6)</a:t>
            </a:r>
          </a:p>
          <a:p>
            <a:pPr marL="628650" lvl="1" indent="-171450">
              <a:buFont typeface="Arial" panose="020B0604020202020204" pitchFamily="34" charset="0"/>
              <a:buChar char="•"/>
            </a:pPr>
            <a:r>
              <a:rPr lang="en-GB" b="0" dirty="0" err="1"/>
              <a:t>E,g</a:t>
            </a:r>
            <a:r>
              <a:rPr lang="en-GB" b="0" dirty="0"/>
              <a:t>. here we printed big left aligned, small centred and number right aligned </a:t>
            </a:r>
          </a:p>
          <a:p>
            <a:pPr marL="628650" lvl="1" indent="-171450">
              <a:buFont typeface="Arial" panose="020B0604020202020204" pitchFamily="34" charset="0"/>
              <a:buChar char="•"/>
            </a:pPr>
            <a:r>
              <a:rPr lang="en-GB" b="1" dirty="0"/>
              <a:t>You can see this changes where the value is </a:t>
            </a:r>
            <a:r>
              <a:rPr lang="en-GB" b="1" dirty="0" err="1"/>
              <a:t>wrt</a:t>
            </a:r>
            <a:r>
              <a:rPr lang="en-GB" b="1" dirty="0"/>
              <a:t> the space</a:t>
            </a:r>
          </a:p>
          <a:p>
            <a:pPr marL="628650" lvl="1" indent="-171450">
              <a:buFont typeface="Arial" panose="020B0604020202020204" pitchFamily="34" charset="0"/>
              <a:buChar char="•"/>
            </a:pPr>
            <a:r>
              <a:rPr lang="en-GB" b="0" dirty="0"/>
              <a:t>The default, if don’t specify,  is strings are left aligned and numbers right aligned</a:t>
            </a:r>
          </a:p>
          <a:p>
            <a:pPr marL="171450" lvl="0" indent="-171450">
              <a:buFont typeface="Arial" panose="020B0604020202020204" pitchFamily="34" charset="0"/>
              <a:buChar char="•"/>
            </a:pPr>
            <a:r>
              <a:rPr lang="en-GB" dirty="0"/>
              <a:t>Go over example: Create a </a:t>
            </a:r>
            <a:r>
              <a:rPr lang="en-GB" dirty="0" err="1"/>
              <a:t>numpy</a:t>
            </a:r>
            <a:r>
              <a:rPr lang="en-GB" dirty="0"/>
              <a:t> array of 10 angles angles from 0 to 360  </a:t>
            </a:r>
          </a:p>
          <a:p>
            <a:pPr marL="628650" lvl="1" indent="-171450">
              <a:buFont typeface="Arial" panose="020B0604020202020204" pitchFamily="34" charset="0"/>
              <a:buChar char="•"/>
            </a:pPr>
            <a:r>
              <a:rPr lang="en-GB" dirty="0"/>
              <a:t>print a header,  with the title of each column given as a literal string (could be a var).  For the format we obviously want a  string (s), and we chose  right aligned (&gt;) in a field of width 10</a:t>
            </a:r>
          </a:p>
          <a:p>
            <a:pPr marL="1085850" lvl="2" indent="-171450">
              <a:buFont typeface="Arial" panose="020B0604020202020204" pitchFamily="34" charset="0"/>
              <a:buChar char="•"/>
            </a:pPr>
            <a:r>
              <a:rPr lang="en-GB" b="1" dirty="0"/>
              <a:t>Note: need to use different quotes (single and double) for the outer and inner string so python can tell  difference, but can be either way </a:t>
            </a:r>
          </a:p>
          <a:p>
            <a:pPr marL="628650" lvl="1" indent="-171450">
              <a:buFont typeface="Arial" panose="020B0604020202020204" pitchFamily="34" charset="0"/>
              <a:buChar char="•"/>
            </a:pPr>
            <a:r>
              <a:rPr lang="en-GB" dirty="0"/>
              <a:t>print a line: here we see that multiplying a string by a number repeats it that many times (which is </a:t>
            </a:r>
            <a:r>
              <a:rPr lang="en-GB" dirty="0" err="1"/>
              <a:t>kinda</a:t>
            </a:r>
            <a:r>
              <a:rPr lang="en-GB" dirty="0"/>
              <a:t> intuitive) </a:t>
            </a:r>
          </a:p>
          <a:p>
            <a:pPr marL="628650" lvl="1" indent="-171450">
              <a:buFont typeface="Arial" panose="020B0604020202020204" pitchFamily="34" charset="0"/>
              <a:buChar char="•"/>
            </a:pPr>
            <a:r>
              <a:rPr lang="en-GB" dirty="0"/>
              <a:t>Then loop over our angles using the for loop saw last time, and print an f-string</a:t>
            </a:r>
          </a:p>
          <a:p>
            <a:pPr marL="1085850" lvl="2" indent="-171450">
              <a:buFont typeface="Arial" panose="020B0604020202020204" pitchFamily="34" charset="0"/>
              <a:buChar char="•"/>
            </a:pPr>
            <a:r>
              <a:rPr lang="en-GB" dirty="0"/>
              <a:t>We give each thing we want to print in braces, with the braces representing each column: for the angle a simple variable, while for the others it’s the actual calculation, showing the braces can contain more complex expressions</a:t>
            </a:r>
            <a:r>
              <a:rPr lang="en-GB" b="1" dirty="0"/>
              <a:t>.  </a:t>
            </a:r>
          </a:p>
          <a:p>
            <a:pPr marL="1085850" lvl="2" indent="-171450">
              <a:buFont typeface="Arial" panose="020B0604020202020204" pitchFamily="34" charset="0"/>
              <a:buChar char="•"/>
            </a:pPr>
            <a:r>
              <a:rPr lang="en-GB" b="1" dirty="0"/>
              <a:t>(Best not to let this get too long as becomes hard to read)</a:t>
            </a:r>
          </a:p>
          <a:p>
            <a:pPr marL="1085850" lvl="2" indent="-171450">
              <a:buFont typeface="Arial" panose="020B0604020202020204" pitchFamily="34" charset="0"/>
              <a:buChar char="•"/>
            </a:pPr>
            <a:r>
              <a:rPr lang="en-GB" b="0" dirty="0"/>
              <a:t>Each is printed in the same field width of 10 </a:t>
            </a:r>
            <a:r>
              <a:rPr lang="en-GB" b="1" dirty="0"/>
              <a:t>to line up with the headers</a:t>
            </a:r>
            <a:r>
              <a:rPr lang="en-GB" b="0" dirty="0"/>
              <a:t>, with no </a:t>
            </a:r>
            <a:r>
              <a:rPr lang="en-GB" b="0" dirty="0" err="1"/>
              <a:t>dp</a:t>
            </a:r>
            <a:r>
              <a:rPr lang="en-GB" b="0" dirty="0"/>
              <a:t> for the angle (10) and 2 </a:t>
            </a:r>
            <a:r>
              <a:rPr lang="en-GB" b="0" dirty="0" err="1"/>
              <a:t>dp</a:t>
            </a:r>
            <a:r>
              <a:rPr lang="en-GB" b="0" dirty="0"/>
              <a:t> for the trig results (10.2) </a:t>
            </a:r>
          </a:p>
          <a:p>
            <a:pPr marL="1085850" lvl="2" indent="-171450">
              <a:buFont typeface="Arial" panose="020B0604020202020204" pitchFamily="34" charset="0"/>
              <a:buChar char="•"/>
            </a:pPr>
            <a:r>
              <a:rPr lang="en-GB" dirty="0"/>
              <a:t>We use the default right alignment (since we have not specified)</a:t>
            </a:r>
          </a:p>
          <a:p>
            <a:pPr marL="1085850" lvl="2" indent="-171450">
              <a:buFont typeface="Arial" panose="020B0604020202020204" pitchFamily="34" charset="0"/>
              <a:buChar char="•"/>
            </a:pPr>
            <a:r>
              <a:rPr lang="en-GB" dirty="0"/>
              <a:t>Get a nicely aligned table with a reasonable precision </a:t>
            </a:r>
            <a:r>
              <a:rPr lang="en-GB" dirty="0">
                <a:sym typeface="Wingdings" pitchFamily="2" charset="2"/>
              </a:rPr>
              <a:t> very useful for presenting data/results</a:t>
            </a:r>
            <a:endParaRPr lang="en-GB" dirty="0"/>
          </a:p>
          <a:p>
            <a:pPr marL="171450" lvl="0" indent="-171450">
              <a:buFont typeface="Arial" panose="020B0604020202020204" pitchFamily="34" charset="0"/>
              <a:buChar char="•"/>
            </a:pPr>
            <a:r>
              <a:rPr lang="en-GB" b="1" dirty="0"/>
              <a:t>Any questions on width, precision and alignment?</a:t>
            </a:r>
          </a:p>
          <a:p>
            <a:pPr marL="1085850" lvl="2" indent="-171450">
              <a:buFont typeface="Arial" panose="020B0604020202020204" pitchFamily="34" charset="0"/>
              <a:buChar char="•"/>
            </a:pPr>
            <a:endParaRPr lang="en-GB" sz="1000" dirty="0"/>
          </a:p>
          <a:p>
            <a:pPr marL="171450" lvl="0" indent="-171450">
              <a:buFont typeface="Arial" panose="020B0604020202020204" pitchFamily="34" charset="0"/>
              <a:buChar char="•"/>
            </a:pPr>
            <a:endParaRPr lang="en-GB" dirty="0"/>
          </a:p>
          <a:p>
            <a:pPr marL="628650" lvl="1"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t>9</a:t>
            </a:fld>
            <a:endParaRPr lang="en-GB"/>
          </a:p>
        </p:txBody>
      </p:sp>
    </p:spTree>
    <p:extLst>
      <p:ext uri="{BB962C8B-B14F-4D97-AF65-F5344CB8AC3E}">
        <p14:creationId xmlns:p14="http://schemas.microsoft.com/office/powerpoint/2010/main" val="26479686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3509963"/>
          </a:xfrm>
        </p:spPr>
        <p:txBody>
          <a:bodyPr anchor="ctr"/>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345325" y="2309260"/>
            <a:ext cx="9144000" cy="423425"/>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pic>
        <p:nvPicPr>
          <p:cNvPr id="18" name="Picture 17"/>
          <p:cNvPicPr>
            <a:picLocks noChangeAspect="1"/>
          </p:cNvPicPr>
          <p:nvPr/>
        </p:nvPicPr>
        <p:blipFill>
          <a:blip r:embed="rId2"/>
          <a:stretch>
            <a:fillRect/>
          </a:stretch>
        </p:blipFill>
        <p:spPr>
          <a:xfrm>
            <a:off x="4163991" y="4617124"/>
            <a:ext cx="3463636" cy="871157"/>
          </a:xfrm>
          <a:prstGeom prst="rect">
            <a:avLst/>
          </a:prstGeom>
        </p:spPr>
      </p:pic>
      <p:sp>
        <p:nvSpPr>
          <p:cNvPr id="7" name="Text Placeholder 6"/>
          <p:cNvSpPr>
            <a:spLocks noGrp="1"/>
          </p:cNvSpPr>
          <p:nvPr>
            <p:ph type="body" sz="quarter" idx="10" hasCustomPrompt="1"/>
          </p:nvPr>
        </p:nvSpPr>
        <p:spPr>
          <a:xfrm>
            <a:off x="3415863" y="3773636"/>
            <a:ext cx="5002924" cy="378570"/>
          </a:xfrm>
        </p:spPr>
        <p:txBody>
          <a:bodyPr/>
          <a:lstStyle>
            <a:lvl1pPr marL="0" indent="0" algn="ctr">
              <a:buFont typeface="Arial" charset="0"/>
              <a:buNone/>
              <a:defRPr baseline="0">
                <a:solidFill>
                  <a:schemeClr val="tx1"/>
                </a:solidFill>
              </a:defRPr>
            </a:lvl1pPr>
          </a:lstStyle>
          <a:p>
            <a:pPr lvl="0"/>
            <a:r>
              <a:rPr lang="en-GB" dirty="0"/>
              <a:t>Click to </a:t>
            </a:r>
            <a:r>
              <a:rPr lang="en-GB"/>
              <a:t>add author</a:t>
            </a:r>
            <a:endParaRPr lang="en-GB" dirty="0"/>
          </a:p>
        </p:txBody>
      </p:sp>
    </p:spTree>
    <p:extLst>
      <p:ext uri="{BB962C8B-B14F-4D97-AF65-F5344CB8AC3E}">
        <p14:creationId xmlns:p14="http://schemas.microsoft.com/office/powerpoint/2010/main" val="219488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3509963"/>
          </a:xfrm>
        </p:spPr>
        <p:txBody>
          <a:bodyPr anchor="ctr"/>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345325" y="2309260"/>
            <a:ext cx="9144000" cy="423425"/>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pic>
        <p:nvPicPr>
          <p:cNvPr id="18" name="Picture 17"/>
          <p:cNvPicPr>
            <a:picLocks noChangeAspect="1"/>
          </p:cNvPicPr>
          <p:nvPr/>
        </p:nvPicPr>
        <p:blipFill>
          <a:blip r:embed="rId2"/>
          <a:stretch>
            <a:fillRect/>
          </a:stretch>
        </p:blipFill>
        <p:spPr>
          <a:xfrm>
            <a:off x="4163991" y="4617124"/>
            <a:ext cx="3463636" cy="871157"/>
          </a:xfrm>
          <a:prstGeom prst="rect">
            <a:avLst/>
          </a:prstGeom>
        </p:spPr>
      </p:pic>
      <p:sp>
        <p:nvSpPr>
          <p:cNvPr id="7" name="Text Placeholder 6"/>
          <p:cNvSpPr>
            <a:spLocks noGrp="1"/>
          </p:cNvSpPr>
          <p:nvPr>
            <p:ph type="body" sz="quarter" idx="10" hasCustomPrompt="1"/>
          </p:nvPr>
        </p:nvSpPr>
        <p:spPr>
          <a:xfrm>
            <a:off x="3415863" y="3773636"/>
            <a:ext cx="5002924" cy="378570"/>
          </a:xfrm>
        </p:spPr>
        <p:txBody>
          <a:bodyPr/>
          <a:lstStyle>
            <a:lvl1pPr marL="0" indent="0" algn="ctr">
              <a:buFont typeface="Arial" charset="0"/>
              <a:buNone/>
              <a:defRPr baseline="0">
                <a:solidFill>
                  <a:schemeClr val="tx1"/>
                </a:solidFill>
              </a:defRPr>
            </a:lvl1pPr>
          </a:lstStyle>
          <a:p>
            <a:pPr lvl="0"/>
            <a:r>
              <a:rPr lang="en-GB" dirty="0"/>
              <a:t>Click to </a:t>
            </a:r>
            <a:r>
              <a:rPr lang="en-GB"/>
              <a:t>add author</a:t>
            </a:r>
            <a:endParaRPr lang="en-GB" dirty="0"/>
          </a:p>
        </p:txBody>
      </p:sp>
    </p:spTree>
    <p:extLst>
      <p:ext uri="{BB962C8B-B14F-4D97-AF65-F5344CB8AC3E}">
        <p14:creationId xmlns:p14="http://schemas.microsoft.com/office/powerpoint/2010/main" val="77617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00"/>
            </a:lvl1pPr>
          </a:lstStyle>
          <a:p>
            <a:r>
              <a:rPr lang="en-GB"/>
              <a:t>Click to edit Master title style</a:t>
            </a:r>
            <a:endParaRPr lang="en-GB" dirty="0"/>
          </a:p>
        </p:txBody>
      </p:sp>
      <p:sp>
        <p:nvSpPr>
          <p:cNvPr id="3" name="Content Placeholder 2"/>
          <p:cNvSpPr>
            <a:spLocks noGrp="1"/>
          </p:cNvSpPr>
          <p:nvPr>
            <p:ph idx="1"/>
          </p:nvPr>
        </p:nvSpPr>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4" name="Date Placeholder 3"/>
          <p:cNvSpPr>
            <a:spLocks noGrp="1"/>
          </p:cNvSpPr>
          <p:nvPr>
            <p:ph type="dt" sz="half" idx="10"/>
          </p:nvPr>
        </p:nvSpPr>
        <p:spPr/>
        <p:txBody>
          <a:bodyPr/>
          <a:lstStyle/>
          <a:p>
            <a:fld id="{CC9DD234-D0ED-E64F-8088-EFE091CFC0DF}" type="datetime1">
              <a:rPr lang="en-GB" smtClean="0"/>
              <a:t>23/10/2025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CD9598-3AC8-0F44-9366-CD3A2FEFAADC}" type="slidenum">
              <a:rPr lang="en-GB" smtClean="0"/>
              <a:t>‹#›</a:t>
            </a:fld>
            <a:endParaRPr lang="en-GB"/>
          </a:p>
        </p:txBody>
      </p:sp>
      <p:sp>
        <p:nvSpPr>
          <p:cNvPr id="7" name="Subtitle 2"/>
          <p:cNvSpPr>
            <a:spLocks noGrp="1"/>
          </p:cNvSpPr>
          <p:nvPr>
            <p:ph type="subTitle" idx="13"/>
          </p:nvPr>
        </p:nvSpPr>
        <p:spPr>
          <a:xfrm>
            <a:off x="73577" y="591176"/>
            <a:ext cx="11918724" cy="239142"/>
          </a:xfrm>
        </p:spPr>
        <p:txBody>
          <a:bodyPr>
            <a:normAutofit/>
          </a:bodyPr>
          <a:lstStyle>
            <a:lvl1pPr marL="0" indent="0" algn="l">
              <a:buNone/>
              <a:defRPr sz="1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2196962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00"/>
            </a:lvl1pPr>
          </a:lstStyle>
          <a:p>
            <a:r>
              <a:rPr lang="en-GB"/>
              <a:t>Click to edit Master title style</a:t>
            </a:r>
            <a:endParaRPr lang="en-GB" dirty="0"/>
          </a:p>
        </p:txBody>
      </p:sp>
      <p:sp>
        <p:nvSpPr>
          <p:cNvPr id="3" name="Content Placeholder 2"/>
          <p:cNvSpPr>
            <a:spLocks noGrp="1"/>
          </p:cNvSpPr>
          <p:nvPr>
            <p:ph sz="half" idx="1"/>
          </p:nvPr>
        </p:nvSpPr>
        <p:spPr>
          <a:xfrm>
            <a:off x="241737" y="1040524"/>
            <a:ext cx="5778063" cy="5136439"/>
          </a:xfrm>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4" name="Content Placeholder 3"/>
          <p:cNvSpPr>
            <a:spLocks noGrp="1"/>
          </p:cNvSpPr>
          <p:nvPr>
            <p:ph sz="half" idx="2"/>
          </p:nvPr>
        </p:nvSpPr>
        <p:spPr>
          <a:xfrm>
            <a:off x="6172199" y="1040524"/>
            <a:ext cx="5820101" cy="5136439"/>
          </a:xfrm>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5" name="Date Placeholder 4"/>
          <p:cNvSpPr>
            <a:spLocks noGrp="1"/>
          </p:cNvSpPr>
          <p:nvPr>
            <p:ph type="dt" sz="half" idx="10"/>
          </p:nvPr>
        </p:nvSpPr>
        <p:spPr/>
        <p:txBody>
          <a:bodyPr/>
          <a:lstStyle/>
          <a:p>
            <a:fld id="{F7E88558-6CF5-C040-AAD4-C6015759DC3B}" type="datetime1">
              <a:rPr lang="en-GB" smtClean="0"/>
              <a:t>23/10/2025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CD9598-3AC8-0F44-9366-CD3A2FEFAADC}" type="slidenum">
              <a:rPr lang="en-GB" smtClean="0"/>
              <a:t>‹#›</a:t>
            </a:fld>
            <a:endParaRPr lang="en-GB"/>
          </a:p>
        </p:txBody>
      </p:sp>
      <p:sp>
        <p:nvSpPr>
          <p:cNvPr id="8" name="Subtitle 2"/>
          <p:cNvSpPr>
            <a:spLocks noGrp="1"/>
          </p:cNvSpPr>
          <p:nvPr>
            <p:ph type="subTitle" idx="13"/>
          </p:nvPr>
        </p:nvSpPr>
        <p:spPr>
          <a:xfrm>
            <a:off x="73577" y="591176"/>
            <a:ext cx="11918724" cy="239142"/>
          </a:xfrm>
        </p:spPr>
        <p:txBody>
          <a:bodyPr>
            <a:normAutofit/>
          </a:bodyPr>
          <a:lstStyle>
            <a:lvl1pPr marL="0" indent="0" algn="l">
              <a:buNone/>
              <a:defRPr sz="1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2474530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00"/>
            </a:lvl1pPr>
          </a:lstStyle>
          <a:p>
            <a:r>
              <a:rPr lang="en-GB"/>
              <a:t>Click to edit Master title style</a:t>
            </a:r>
            <a:endParaRPr lang="en-GB" dirty="0"/>
          </a:p>
        </p:txBody>
      </p:sp>
      <p:sp>
        <p:nvSpPr>
          <p:cNvPr id="3" name="Content Placeholder 2"/>
          <p:cNvSpPr>
            <a:spLocks noGrp="1"/>
          </p:cNvSpPr>
          <p:nvPr>
            <p:ph sz="half" idx="1"/>
          </p:nvPr>
        </p:nvSpPr>
        <p:spPr>
          <a:xfrm>
            <a:off x="241737" y="1040524"/>
            <a:ext cx="4025463" cy="5136439"/>
          </a:xfrm>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4" name="Content Placeholder 3"/>
          <p:cNvSpPr>
            <a:spLocks noGrp="1"/>
          </p:cNvSpPr>
          <p:nvPr>
            <p:ph sz="half" idx="2"/>
          </p:nvPr>
        </p:nvSpPr>
        <p:spPr>
          <a:xfrm>
            <a:off x="4445877" y="1040524"/>
            <a:ext cx="7546424" cy="5136439"/>
          </a:xfrm>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5" name="Date Placeholder 4"/>
          <p:cNvSpPr>
            <a:spLocks noGrp="1"/>
          </p:cNvSpPr>
          <p:nvPr>
            <p:ph type="dt" sz="half" idx="10"/>
          </p:nvPr>
        </p:nvSpPr>
        <p:spPr/>
        <p:txBody>
          <a:bodyPr/>
          <a:lstStyle/>
          <a:p>
            <a:fld id="{7E563485-3EFF-EC4B-BE82-D647F2618833}" type="datetime1">
              <a:rPr lang="en-GB" smtClean="0"/>
              <a:t>23/10/2025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CD9598-3AC8-0F44-9366-CD3A2FEFAADC}" type="slidenum">
              <a:rPr lang="en-GB" smtClean="0"/>
              <a:t>‹#›</a:t>
            </a:fld>
            <a:endParaRPr lang="en-GB"/>
          </a:p>
        </p:txBody>
      </p:sp>
      <p:sp>
        <p:nvSpPr>
          <p:cNvPr id="8" name="Subtitle 2"/>
          <p:cNvSpPr>
            <a:spLocks noGrp="1"/>
          </p:cNvSpPr>
          <p:nvPr>
            <p:ph type="subTitle" idx="13"/>
          </p:nvPr>
        </p:nvSpPr>
        <p:spPr>
          <a:xfrm>
            <a:off x="73577" y="591176"/>
            <a:ext cx="11918724" cy="239142"/>
          </a:xfrm>
        </p:spPr>
        <p:txBody>
          <a:bodyPr>
            <a:normAutofit/>
          </a:bodyPr>
          <a:lstStyle>
            <a:lvl1pPr marL="0" indent="0" algn="l">
              <a:buNone/>
              <a:defRPr sz="1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3717824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00"/>
            </a:lvl1pPr>
          </a:lstStyle>
          <a:p>
            <a:r>
              <a:rPr lang="en-GB"/>
              <a:t>Click to edit Master title style</a:t>
            </a:r>
            <a:endParaRPr lang="en-GB" dirty="0"/>
          </a:p>
        </p:txBody>
      </p:sp>
      <p:sp>
        <p:nvSpPr>
          <p:cNvPr id="3" name="Content Placeholder 2"/>
          <p:cNvSpPr>
            <a:spLocks noGrp="1"/>
          </p:cNvSpPr>
          <p:nvPr>
            <p:ph sz="half" idx="1"/>
          </p:nvPr>
        </p:nvSpPr>
        <p:spPr>
          <a:xfrm>
            <a:off x="241737" y="1040524"/>
            <a:ext cx="7514897" cy="5136439"/>
          </a:xfrm>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4" name="Content Placeholder 3"/>
          <p:cNvSpPr>
            <a:spLocks noGrp="1"/>
          </p:cNvSpPr>
          <p:nvPr>
            <p:ph sz="half" idx="2"/>
          </p:nvPr>
        </p:nvSpPr>
        <p:spPr>
          <a:xfrm>
            <a:off x="7935310" y="1040524"/>
            <a:ext cx="4056990" cy="5136439"/>
          </a:xfrm>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5" name="Date Placeholder 4"/>
          <p:cNvSpPr>
            <a:spLocks noGrp="1"/>
          </p:cNvSpPr>
          <p:nvPr>
            <p:ph type="dt" sz="half" idx="10"/>
          </p:nvPr>
        </p:nvSpPr>
        <p:spPr/>
        <p:txBody>
          <a:bodyPr/>
          <a:lstStyle/>
          <a:p>
            <a:fld id="{B50C1433-3724-A24A-BE09-207471A5D4AF}" type="datetime1">
              <a:rPr lang="en-GB" smtClean="0"/>
              <a:t>23/10/2025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CD9598-3AC8-0F44-9366-CD3A2FEFAADC}" type="slidenum">
              <a:rPr lang="en-GB" smtClean="0"/>
              <a:t>‹#›</a:t>
            </a:fld>
            <a:endParaRPr lang="en-GB"/>
          </a:p>
        </p:txBody>
      </p:sp>
      <p:sp>
        <p:nvSpPr>
          <p:cNvPr id="8" name="Subtitle 2"/>
          <p:cNvSpPr>
            <a:spLocks noGrp="1"/>
          </p:cNvSpPr>
          <p:nvPr>
            <p:ph type="subTitle" idx="13"/>
          </p:nvPr>
        </p:nvSpPr>
        <p:spPr>
          <a:xfrm>
            <a:off x="73577" y="591176"/>
            <a:ext cx="11918724" cy="239142"/>
          </a:xfrm>
        </p:spPr>
        <p:txBody>
          <a:bodyPr>
            <a:normAutofit/>
          </a:bodyPr>
          <a:lstStyle>
            <a:lvl1pPr marL="0" indent="0" algn="l">
              <a:buNone/>
              <a:defRPr sz="1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892606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1737" y="1101291"/>
            <a:ext cx="5755839" cy="506792"/>
          </a:xfrm>
        </p:spPr>
        <p:txBody>
          <a:bodyPr anchor="b">
            <a:normAutofit/>
          </a:bodyPr>
          <a:lstStyle>
            <a:lvl1pPr marL="0" indent="0" algn="ctr">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41738" y="1744717"/>
            <a:ext cx="5755838" cy="4444946"/>
          </a:xfrm>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5" name="Text Placeholder 4"/>
          <p:cNvSpPr>
            <a:spLocks noGrp="1"/>
          </p:cNvSpPr>
          <p:nvPr>
            <p:ph type="body" sz="quarter" idx="3"/>
          </p:nvPr>
        </p:nvSpPr>
        <p:spPr>
          <a:xfrm>
            <a:off x="6172198" y="1123124"/>
            <a:ext cx="5820101" cy="484959"/>
          </a:xfrm>
        </p:spPr>
        <p:txBody>
          <a:bodyPr anchor="b">
            <a:normAutofit/>
          </a:bodyPr>
          <a:lstStyle>
            <a:lvl1pPr marL="0" indent="0" algn="ctr">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199" y="1744717"/>
            <a:ext cx="5820101" cy="4444946"/>
          </a:xfrm>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7" name="Date Placeholder 6"/>
          <p:cNvSpPr>
            <a:spLocks noGrp="1"/>
          </p:cNvSpPr>
          <p:nvPr>
            <p:ph type="dt" sz="half" idx="10"/>
          </p:nvPr>
        </p:nvSpPr>
        <p:spPr/>
        <p:txBody>
          <a:bodyPr/>
          <a:lstStyle/>
          <a:p>
            <a:fld id="{64F5BEC3-FB8F-F446-8C88-140982148D5D}" type="datetime1">
              <a:rPr lang="en-GB" smtClean="0"/>
              <a:t>23/10/2025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0CD9598-3AC8-0F44-9366-CD3A2FEFAADC}" type="slidenum">
              <a:rPr lang="en-GB" smtClean="0"/>
              <a:t>‹#›</a:t>
            </a:fld>
            <a:endParaRPr lang="en-GB"/>
          </a:p>
        </p:txBody>
      </p:sp>
      <p:sp>
        <p:nvSpPr>
          <p:cNvPr id="10" name="Title 1"/>
          <p:cNvSpPr>
            <a:spLocks noGrp="1"/>
          </p:cNvSpPr>
          <p:nvPr>
            <p:ph type="title"/>
          </p:nvPr>
        </p:nvSpPr>
        <p:spPr>
          <a:xfrm>
            <a:off x="0" y="1"/>
            <a:ext cx="12192000" cy="830316"/>
          </a:xfrm>
        </p:spPr>
        <p:txBody>
          <a:bodyPr>
            <a:normAutofit/>
          </a:bodyPr>
          <a:lstStyle>
            <a:lvl1pPr>
              <a:defRPr sz="3400"/>
            </a:lvl1pPr>
          </a:lstStyle>
          <a:p>
            <a:r>
              <a:rPr lang="en-GB"/>
              <a:t>Click to edit Master title style</a:t>
            </a:r>
            <a:endParaRPr lang="en-GB" dirty="0"/>
          </a:p>
        </p:txBody>
      </p:sp>
      <p:sp>
        <p:nvSpPr>
          <p:cNvPr id="11" name="Subtitle 2"/>
          <p:cNvSpPr>
            <a:spLocks noGrp="1"/>
          </p:cNvSpPr>
          <p:nvPr>
            <p:ph type="subTitle" idx="13"/>
          </p:nvPr>
        </p:nvSpPr>
        <p:spPr>
          <a:xfrm>
            <a:off x="73577" y="591176"/>
            <a:ext cx="11918724" cy="239142"/>
          </a:xfrm>
        </p:spPr>
        <p:txBody>
          <a:bodyPr>
            <a:normAutofit/>
          </a:bodyPr>
          <a:lstStyle>
            <a:lvl1pPr marL="0" indent="0" algn="l">
              <a:buNone/>
              <a:defRPr sz="1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633770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00"/>
            </a:lvl1p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AFA1BCC4-4FAD-3242-9CEA-81A956AE1E4C}" type="datetime1">
              <a:rPr lang="en-GB" smtClean="0"/>
              <a:t>23/10/2025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0CD9598-3AC8-0F44-9366-CD3A2FEFAADC}" type="slidenum">
              <a:rPr lang="en-GB" smtClean="0"/>
              <a:t>‹#›</a:t>
            </a:fld>
            <a:endParaRPr lang="en-GB"/>
          </a:p>
        </p:txBody>
      </p:sp>
      <p:sp>
        <p:nvSpPr>
          <p:cNvPr id="6" name="Subtitle 2"/>
          <p:cNvSpPr>
            <a:spLocks noGrp="1"/>
          </p:cNvSpPr>
          <p:nvPr>
            <p:ph type="subTitle" idx="13"/>
          </p:nvPr>
        </p:nvSpPr>
        <p:spPr>
          <a:xfrm>
            <a:off x="73577" y="591176"/>
            <a:ext cx="11918724" cy="239142"/>
          </a:xfrm>
        </p:spPr>
        <p:txBody>
          <a:bodyPr>
            <a:normAutofit/>
          </a:bodyPr>
          <a:lstStyle>
            <a:lvl1pPr marL="0" indent="0" algn="l">
              <a:buNone/>
              <a:defRPr sz="1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1308350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7F167-CB41-DF42-BD7E-63061741D6D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F63B666-B2CB-D042-AC16-FBAFF1702E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4E934FF-B33D-684A-8C55-B6CD0ABCC2B8}"/>
              </a:ext>
            </a:extLst>
          </p:cNvPr>
          <p:cNvSpPr>
            <a:spLocks noGrp="1"/>
          </p:cNvSpPr>
          <p:nvPr>
            <p:ph type="dt" sz="half" idx="10"/>
          </p:nvPr>
        </p:nvSpPr>
        <p:spPr/>
        <p:txBody>
          <a:bodyPr/>
          <a:lstStyle/>
          <a:p>
            <a:fld id="{33C493EB-DEBC-0348-8424-F481AC895D33}" type="datetime1">
              <a:rPr lang="en-GB" smtClean="0"/>
              <a:pPr/>
              <a:t>23/10/2025</a:t>
            </a:fld>
            <a:endParaRPr lang="en-GB" dirty="0"/>
          </a:p>
        </p:txBody>
      </p:sp>
      <p:sp>
        <p:nvSpPr>
          <p:cNvPr id="5" name="Footer Placeholder 4">
            <a:extLst>
              <a:ext uri="{FF2B5EF4-FFF2-40B4-BE49-F238E27FC236}">
                <a16:creationId xmlns:a16="http://schemas.microsoft.com/office/drawing/2014/main" id="{A35A17F9-38E8-2A46-A043-33578545FD1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2D9363D-4E16-C94D-B686-C783B099F876}"/>
              </a:ext>
            </a:extLst>
          </p:cNvPr>
          <p:cNvSpPr>
            <a:spLocks noGrp="1"/>
          </p:cNvSpPr>
          <p:nvPr>
            <p:ph type="sldNum" sz="quarter" idx="12"/>
          </p:nvPr>
        </p:nvSpPr>
        <p:spPr/>
        <p:txBody>
          <a:bodyPr/>
          <a:lstStyle/>
          <a:p>
            <a:fld id="{D0CD9598-3AC8-0F44-9366-CD3A2FEFAADC}" type="slidenum">
              <a:rPr lang="en-GB" smtClean="0"/>
              <a:pPr/>
              <a:t>‹#›</a:t>
            </a:fld>
            <a:endParaRPr lang="en-GB" dirty="0"/>
          </a:p>
        </p:txBody>
      </p:sp>
    </p:spTree>
    <p:extLst>
      <p:ext uri="{BB962C8B-B14F-4D97-AF65-F5344CB8AC3E}">
        <p14:creationId xmlns:p14="http://schemas.microsoft.com/office/powerpoint/2010/main" val="427842127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3509963"/>
          </a:xfrm>
        </p:spPr>
        <p:txBody>
          <a:bodyPr anchor="ctr"/>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345325" y="2309260"/>
            <a:ext cx="9144000" cy="423425"/>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pic>
        <p:nvPicPr>
          <p:cNvPr id="18" name="Picture 17"/>
          <p:cNvPicPr>
            <a:picLocks noChangeAspect="1"/>
          </p:cNvPicPr>
          <p:nvPr/>
        </p:nvPicPr>
        <p:blipFill>
          <a:blip r:embed="rId2"/>
          <a:stretch>
            <a:fillRect/>
          </a:stretch>
        </p:blipFill>
        <p:spPr>
          <a:xfrm>
            <a:off x="4163991" y="4617124"/>
            <a:ext cx="3463636" cy="871157"/>
          </a:xfrm>
          <a:prstGeom prst="rect">
            <a:avLst/>
          </a:prstGeom>
        </p:spPr>
      </p:pic>
      <p:sp>
        <p:nvSpPr>
          <p:cNvPr id="7" name="Text Placeholder 6"/>
          <p:cNvSpPr>
            <a:spLocks noGrp="1"/>
          </p:cNvSpPr>
          <p:nvPr>
            <p:ph type="body" sz="quarter" idx="10" hasCustomPrompt="1"/>
          </p:nvPr>
        </p:nvSpPr>
        <p:spPr>
          <a:xfrm>
            <a:off x="3415863" y="3773636"/>
            <a:ext cx="5002924" cy="378570"/>
          </a:xfrm>
        </p:spPr>
        <p:txBody>
          <a:bodyPr/>
          <a:lstStyle>
            <a:lvl1pPr marL="0" indent="0" algn="ctr">
              <a:buFont typeface="Arial" charset="0"/>
              <a:buNone/>
              <a:defRPr baseline="0">
                <a:solidFill>
                  <a:schemeClr val="tx1"/>
                </a:solidFill>
              </a:defRPr>
            </a:lvl1pPr>
          </a:lstStyle>
          <a:p>
            <a:pPr lvl="0"/>
            <a:r>
              <a:rPr lang="en-GB" dirty="0"/>
              <a:t>Click to </a:t>
            </a:r>
            <a:r>
              <a:rPr lang="en-GB"/>
              <a:t>add author</a:t>
            </a:r>
            <a:endParaRPr lang="en-GB" dirty="0"/>
          </a:p>
        </p:txBody>
      </p:sp>
    </p:spTree>
    <p:extLst>
      <p:ext uri="{BB962C8B-B14F-4D97-AF65-F5344CB8AC3E}">
        <p14:creationId xmlns:p14="http://schemas.microsoft.com/office/powerpoint/2010/main" val="426374216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830316"/>
          </a:xfrm>
          <a:prstGeom prst="rect">
            <a:avLst/>
          </a:prstGeom>
          <a:solidFill>
            <a:schemeClr val="tx1"/>
          </a:solidFill>
          <a:ln>
            <a:solidFill>
              <a:schemeClr val="accent1"/>
            </a:solidFill>
          </a:ln>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241737" y="1008993"/>
            <a:ext cx="11750565" cy="516797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241737" y="6482469"/>
            <a:ext cx="1187670" cy="365125"/>
          </a:xfrm>
          <a:prstGeom prst="rect">
            <a:avLst/>
          </a:prstGeom>
        </p:spPr>
        <p:txBody>
          <a:bodyPr vert="horz" lIns="91440" tIns="45720" rIns="91440" bIns="45720" rtlCol="0" anchor="ctr"/>
          <a:lstStyle>
            <a:lvl1pPr algn="l">
              <a:defRPr sz="1000" b="0" i="0">
                <a:solidFill>
                  <a:schemeClr val="tx1">
                    <a:tint val="75000"/>
                  </a:schemeClr>
                </a:solidFill>
                <a:latin typeface="Open Sans Light" pitchFamily="2" charset="0"/>
              </a:defRPr>
            </a:lvl1pPr>
          </a:lstStyle>
          <a:p>
            <a:fld id="{33C493EB-DEBC-0348-8424-F481AC895D33}" type="datetime1">
              <a:rPr lang="en-GB" smtClean="0"/>
              <a:pPr/>
              <a:t>23/10/2025</a:t>
            </a:fld>
            <a:endParaRPr lang="en-GB" dirty="0"/>
          </a:p>
        </p:txBody>
      </p:sp>
      <p:sp>
        <p:nvSpPr>
          <p:cNvPr id="5" name="Footer Placeholder 4"/>
          <p:cNvSpPr>
            <a:spLocks noGrp="1"/>
          </p:cNvSpPr>
          <p:nvPr>
            <p:ph type="ftr" sz="quarter" idx="3"/>
          </p:nvPr>
        </p:nvSpPr>
        <p:spPr>
          <a:xfrm>
            <a:off x="1755228" y="6482470"/>
            <a:ext cx="9354206" cy="365125"/>
          </a:xfrm>
          <a:prstGeom prst="rect">
            <a:avLst/>
          </a:prstGeom>
        </p:spPr>
        <p:txBody>
          <a:bodyPr vert="horz" lIns="91440" tIns="45720" rIns="91440" bIns="45720" rtlCol="0" anchor="ctr"/>
          <a:lstStyle>
            <a:lvl1pPr algn="ctr">
              <a:defRPr sz="1000" b="0" i="0">
                <a:solidFill>
                  <a:schemeClr val="tx1">
                    <a:tint val="75000"/>
                  </a:schemeClr>
                </a:solidFill>
                <a:latin typeface="Open Sans Light" pitchFamily="2" charset="0"/>
              </a:defRPr>
            </a:lvl1pPr>
          </a:lstStyle>
          <a:p>
            <a:endParaRPr lang="en-GB" dirty="0"/>
          </a:p>
        </p:txBody>
      </p:sp>
      <p:sp>
        <p:nvSpPr>
          <p:cNvPr id="6" name="Slide Number Placeholder 5"/>
          <p:cNvSpPr>
            <a:spLocks noGrp="1"/>
          </p:cNvSpPr>
          <p:nvPr>
            <p:ph type="sldNum" sz="quarter" idx="4"/>
          </p:nvPr>
        </p:nvSpPr>
        <p:spPr>
          <a:xfrm>
            <a:off x="11382702" y="6482475"/>
            <a:ext cx="609599" cy="365125"/>
          </a:xfrm>
          <a:prstGeom prst="rect">
            <a:avLst/>
          </a:prstGeom>
        </p:spPr>
        <p:txBody>
          <a:bodyPr vert="horz" lIns="91440" tIns="45720" rIns="91440" bIns="45720" rtlCol="0" anchor="ctr"/>
          <a:lstStyle>
            <a:lvl1pPr algn="r">
              <a:defRPr sz="1000" b="0" i="0">
                <a:solidFill>
                  <a:schemeClr val="tx1">
                    <a:tint val="75000"/>
                  </a:schemeClr>
                </a:solidFill>
                <a:latin typeface="Open Sans Light" pitchFamily="2" charset="0"/>
              </a:defRPr>
            </a:lvl1pPr>
          </a:lstStyle>
          <a:p>
            <a:fld id="{D0CD9598-3AC8-0F44-9366-CD3A2FEFAADC}" type="slidenum">
              <a:rPr lang="en-GB" smtClean="0"/>
              <a:pPr/>
              <a:t>‹#›</a:t>
            </a:fld>
            <a:endParaRPr lang="en-GB" dirty="0"/>
          </a:p>
        </p:txBody>
      </p:sp>
      <p:sp>
        <p:nvSpPr>
          <p:cNvPr id="8" name="Subtitle 2"/>
          <p:cNvSpPr txBox="1">
            <a:spLocks/>
          </p:cNvSpPr>
          <p:nvPr/>
        </p:nvSpPr>
        <p:spPr>
          <a:xfrm>
            <a:off x="73577" y="591176"/>
            <a:ext cx="11918724" cy="239142"/>
          </a:xfrm>
          <a:prstGeom prst="rect">
            <a:avLst/>
          </a:prstGeom>
        </p:spPr>
        <p:txBody>
          <a:bodyPr>
            <a:normAutofit fontScale="92500" lnSpcReduction="20000"/>
          </a:bodyPr>
          <a:lstStyle>
            <a:lvl1pPr marL="0" indent="0" algn="l" defTabSz="914400" rtl="0" eaLnBrk="1" latinLnBrk="0" hangingPunct="1">
              <a:lnSpc>
                <a:spcPct val="90000"/>
              </a:lnSpc>
              <a:spcBef>
                <a:spcPts val="1000"/>
              </a:spcBef>
              <a:buFont typeface="Arial"/>
              <a:buNone/>
              <a:defRPr sz="1400" kern="1200">
                <a:solidFill>
                  <a:schemeClr val="accent4"/>
                </a:solidFill>
                <a:latin typeface="Open Sans Light" charset="0"/>
                <a:ea typeface="Open Sans Light" charset="0"/>
                <a:cs typeface="Open Sans Light" charset="0"/>
              </a:defRPr>
            </a:lvl1pPr>
            <a:lvl2pPr marL="457200" indent="0" algn="ctr" defTabSz="914400" rtl="0" eaLnBrk="1" latinLnBrk="0" hangingPunct="1">
              <a:lnSpc>
                <a:spcPct val="90000"/>
              </a:lnSpc>
              <a:spcBef>
                <a:spcPts val="500"/>
              </a:spcBef>
              <a:buFont typeface="Arial"/>
              <a:buNone/>
              <a:defRPr sz="2000" kern="1200">
                <a:solidFill>
                  <a:schemeClr val="accent2"/>
                </a:solidFill>
                <a:latin typeface="Open Sans Light" charset="0"/>
                <a:ea typeface="Open Sans Light" charset="0"/>
                <a:cs typeface="Open Sans Light" charset="0"/>
              </a:defRPr>
            </a:lvl2pPr>
            <a:lvl3pPr marL="914400" indent="0" algn="ctr" defTabSz="914400" rtl="0" eaLnBrk="1" latinLnBrk="0" hangingPunct="1">
              <a:lnSpc>
                <a:spcPct val="90000"/>
              </a:lnSpc>
              <a:spcBef>
                <a:spcPts val="500"/>
              </a:spcBef>
              <a:buFont typeface="Arial"/>
              <a:buNone/>
              <a:defRPr sz="1800" kern="1200">
                <a:solidFill>
                  <a:schemeClr val="accent3"/>
                </a:solidFill>
                <a:latin typeface="Open Sans Light" charset="0"/>
                <a:ea typeface="Open Sans Light" charset="0"/>
                <a:cs typeface="Open Sans Light"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Open Sans Light" charset="0"/>
                <a:ea typeface="Open Sans Light" charset="0"/>
                <a:cs typeface="Open Sans Light"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Open Sans Light" charset="0"/>
                <a:ea typeface="Open Sans Light" charset="0"/>
                <a:cs typeface="Open Sans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b="0" i="0" dirty="0">
                <a:latin typeface="Open Sans Light" pitchFamily="2" charset="0"/>
                <a:ea typeface="Open Sans Light" pitchFamily="2" charset="0"/>
                <a:cs typeface="Open Sans Light" pitchFamily="2" charset="0"/>
              </a:rPr>
              <a:t>Click to edit Master subtitle style</a:t>
            </a:r>
            <a:endParaRPr lang="en-GB" b="0" i="0" dirty="0">
              <a:latin typeface="Open Sans Light" pitchFamily="2" charset="0"/>
              <a:ea typeface="Open Sans Light" pitchFamily="2" charset="0"/>
              <a:cs typeface="Open Sans Light" pitchFamily="2" charset="0"/>
            </a:endParaRPr>
          </a:p>
        </p:txBody>
      </p:sp>
    </p:spTree>
    <p:extLst>
      <p:ext uri="{BB962C8B-B14F-4D97-AF65-F5344CB8AC3E}">
        <p14:creationId xmlns:p14="http://schemas.microsoft.com/office/powerpoint/2010/main" val="38840038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49" r:id="rId10"/>
  </p:sldLayoutIdLst>
  <p:hf hdr="0" ftr="0" dt="0"/>
  <p:txStyles>
    <p:titleStyle>
      <a:lvl1pPr algn="l" defTabSz="914400" rtl="0" eaLnBrk="1" latinLnBrk="0" hangingPunct="1">
        <a:lnSpc>
          <a:spcPct val="90000"/>
        </a:lnSpc>
        <a:spcBef>
          <a:spcPct val="0"/>
        </a:spcBef>
        <a:buNone/>
        <a:defRPr sz="3600" b="0" i="0" kern="1200">
          <a:solidFill>
            <a:schemeClr val="bg1"/>
          </a:solidFill>
          <a:latin typeface="Open Sans Light" pitchFamily="2" charset="0"/>
          <a:ea typeface="Open Sans Light" pitchFamily="2" charset="0"/>
          <a:cs typeface="Open Sans Light" pitchFamily="2" charset="0"/>
        </a:defRPr>
      </a:lvl1pPr>
    </p:titleStyle>
    <p:bodyStyle>
      <a:lvl1pPr marL="228600" indent="-228600" algn="l" defTabSz="914400" rtl="0" eaLnBrk="1" latinLnBrk="0" hangingPunct="1">
        <a:lnSpc>
          <a:spcPct val="90000"/>
        </a:lnSpc>
        <a:spcBef>
          <a:spcPts val="1000"/>
        </a:spcBef>
        <a:buClr>
          <a:schemeClr val="accent4"/>
        </a:buClr>
        <a:buFont typeface="Arial"/>
        <a:buChar char="•"/>
        <a:defRPr sz="2000" b="0" i="0" kern="1200">
          <a:solidFill>
            <a:schemeClr val="tx2"/>
          </a:solidFill>
          <a:latin typeface="Open Sans Light" pitchFamily="2" charset="0"/>
          <a:ea typeface="Open Sans Light" pitchFamily="2" charset="0"/>
          <a:cs typeface="Open Sans Light" pitchFamily="2" charset="0"/>
        </a:defRPr>
      </a:lvl1pPr>
      <a:lvl2pPr marL="685800" indent="-228600" algn="l" defTabSz="914400" rtl="0" eaLnBrk="1" latinLnBrk="0" hangingPunct="1">
        <a:lnSpc>
          <a:spcPct val="90000"/>
        </a:lnSpc>
        <a:spcBef>
          <a:spcPts val="500"/>
        </a:spcBef>
        <a:buClr>
          <a:schemeClr val="accent4"/>
        </a:buClr>
        <a:buFont typeface="Arial"/>
        <a:buChar char="•"/>
        <a:defRPr sz="1800" b="0" i="0" kern="1200">
          <a:solidFill>
            <a:schemeClr val="accent2"/>
          </a:solidFill>
          <a:latin typeface="Open Sans Light" pitchFamily="2" charset="0"/>
          <a:ea typeface="Open Sans Light" pitchFamily="2" charset="0"/>
          <a:cs typeface="Open Sans Light" pitchFamily="2" charset="0"/>
        </a:defRPr>
      </a:lvl2pPr>
      <a:lvl3pPr marL="1143000" indent="-228600" algn="l" defTabSz="914400" rtl="0" eaLnBrk="1" latinLnBrk="0" hangingPunct="1">
        <a:lnSpc>
          <a:spcPct val="90000"/>
        </a:lnSpc>
        <a:spcBef>
          <a:spcPts val="500"/>
        </a:spcBef>
        <a:buClr>
          <a:schemeClr val="accent4"/>
        </a:buClr>
        <a:buFont typeface="Arial"/>
        <a:buChar char="•"/>
        <a:defRPr sz="1600" b="0" i="0" kern="1200">
          <a:solidFill>
            <a:schemeClr val="accent3"/>
          </a:solidFill>
          <a:latin typeface="Open Sans Light" pitchFamily="2" charset="0"/>
          <a:ea typeface="Open Sans Light" pitchFamily="2" charset="0"/>
          <a:cs typeface="Open Sans Light" pitchFamily="2"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754E4-C358-784F-8069-76393BF9BEF4}"/>
              </a:ext>
            </a:extLst>
          </p:cNvPr>
          <p:cNvSpPr>
            <a:spLocks noGrp="1"/>
          </p:cNvSpPr>
          <p:nvPr>
            <p:ph type="ctrTitle"/>
          </p:nvPr>
        </p:nvSpPr>
        <p:spPr/>
        <p:txBody>
          <a:bodyPr/>
          <a:lstStyle/>
          <a:p>
            <a:r>
              <a:rPr lang="en-GB" dirty="0"/>
              <a:t>Introduction to Computational Physics (PHYS105)</a:t>
            </a:r>
          </a:p>
        </p:txBody>
      </p:sp>
      <p:sp>
        <p:nvSpPr>
          <p:cNvPr id="3" name="Subtitle 2">
            <a:extLst>
              <a:ext uri="{FF2B5EF4-FFF2-40B4-BE49-F238E27FC236}">
                <a16:creationId xmlns:a16="http://schemas.microsoft.com/office/drawing/2014/main" id="{C80D0614-3A4F-1C46-AF4A-848AB2F2AF08}"/>
              </a:ext>
            </a:extLst>
          </p:cNvPr>
          <p:cNvSpPr>
            <a:spLocks noGrp="1"/>
          </p:cNvSpPr>
          <p:nvPr>
            <p:ph type="subTitle" idx="1"/>
          </p:nvPr>
        </p:nvSpPr>
        <p:spPr>
          <a:xfrm>
            <a:off x="1345325" y="2559631"/>
            <a:ext cx="9144000" cy="423425"/>
          </a:xfrm>
        </p:spPr>
        <p:txBody>
          <a:bodyPr/>
          <a:lstStyle/>
          <a:p>
            <a:r>
              <a:rPr lang="en-GB" dirty="0"/>
              <a:t>Lecture 5: Input and Output</a:t>
            </a:r>
          </a:p>
        </p:txBody>
      </p:sp>
      <p:sp>
        <p:nvSpPr>
          <p:cNvPr id="4" name="Text Placeholder 3">
            <a:extLst>
              <a:ext uri="{FF2B5EF4-FFF2-40B4-BE49-F238E27FC236}">
                <a16:creationId xmlns:a16="http://schemas.microsoft.com/office/drawing/2014/main" id="{6B4C1045-50D8-AD48-8209-294231460795}"/>
              </a:ext>
            </a:extLst>
          </p:cNvPr>
          <p:cNvSpPr>
            <a:spLocks noGrp="1"/>
          </p:cNvSpPr>
          <p:nvPr>
            <p:ph type="body" sz="quarter" idx="10"/>
          </p:nvPr>
        </p:nvSpPr>
        <p:spPr>
          <a:xfrm>
            <a:off x="3415863" y="3773635"/>
            <a:ext cx="5002924" cy="967329"/>
          </a:xfrm>
        </p:spPr>
        <p:txBody>
          <a:bodyPr>
            <a:normAutofit/>
          </a:bodyPr>
          <a:lstStyle/>
          <a:p>
            <a:r>
              <a:rPr lang="en-GB" dirty="0"/>
              <a:t>Carl Gwilliam</a:t>
            </a:r>
          </a:p>
          <a:p>
            <a:r>
              <a:rPr lang="en-GB" dirty="0"/>
              <a:t>(</a:t>
            </a:r>
            <a:r>
              <a:rPr lang="en-GB" dirty="0" err="1"/>
              <a:t>C.Gwilliam@liverpool.ac.uk</a:t>
            </a:r>
            <a:r>
              <a:rPr lang="en-GB" dirty="0"/>
              <a:t>)</a:t>
            </a:r>
          </a:p>
        </p:txBody>
      </p:sp>
    </p:spTree>
    <p:extLst>
      <p:ext uri="{BB962C8B-B14F-4D97-AF65-F5344CB8AC3E}">
        <p14:creationId xmlns:p14="http://schemas.microsoft.com/office/powerpoint/2010/main" val="4042483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36620-882A-9748-A55E-1099F5AFE6ED}"/>
              </a:ext>
            </a:extLst>
          </p:cNvPr>
          <p:cNvSpPr>
            <a:spLocks noGrp="1"/>
          </p:cNvSpPr>
          <p:nvPr>
            <p:ph type="title"/>
          </p:nvPr>
        </p:nvSpPr>
        <p:spPr/>
        <p:txBody>
          <a:bodyPr/>
          <a:lstStyle/>
          <a:p>
            <a:r>
              <a:rPr lang="en-GB" dirty="0"/>
              <a:t>Format function</a:t>
            </a:r>
          </a:p>
        </p:txBody>
      </p:sp>
      <p:sp>
        <p:nvSpPr>
          <p:cNvPr id="3" name="Content Placeholder 2">
            <a:extLst>
              <a:ext uri="{FF2B5EF4-FFF2-40B4-BE49-F238E27FC236}">
                <a16:creationId xmlns:a16="http://schemas.microsoft.com/office/drawing/2014/main" id="{8AB97765-16FB-7D4A-BA2F-7C150F617CB7}"/>
              </a:ext>
            </a:extLst>
          </p:cNvPr>
          <p:cNvSpPr>
            <a:spLocks noGrp="1"/>
          </p:cNvSpPr>
          <p:nvPr>
            <p:ph idx="1"/>
          </p:nvPr>
        </p:nvSpPr>
        <p:spPr>
          <a:xfrm>
            <a:off x="241737" y="1008992"/>
            <a:ext cx="11750565" cy="5658935"/>
          </a:xfrm>
        </p:spPr>
        <p:txBody>
          <a:bodyPr>
            <a:normAutofit lnSpcReduction="10000"/>
          </a:bodyPr>
          <a:lstStyle/>
          <a:p>
            <a:r>
              <a:rPr lang="en-GB" dirty="0"/>
              <a:t>The usage of the somewhat older </a:t>
            </a:r>
            <a:r>
              <a:rPr lang="en-GB" dirty="0">
                <a:solidFill>
                  <a:schemeClr val="accent1"/>
                </a:solidFill>
                <a:latin typeface="Courier New" panose="02070309020205020404" pitchFamily="49" charset="0"/>
              </a:rPr>
              <a:t>format()</a:t>
            </a:r>
            <a:r>
              <a:rPr lang="en-GB" dirty="0"/>
              <a:t> function syntax is similar to the f-string</a:t>
            </a:r>
          </a:p>
          <a:p>
            <a:pPr lvl="1"/>
            <a:endParaRPr lang="en-GB" sz="1400" dirty="0"/>
          </a:p>
          <a:p>
            <a:r>
              <a:rPr lang="en-GB" dirty="0"/>
              <a:t>Again, we specify the formatting in braces at the correct point in the string</a:t>
            </a:r>
          </a:p>
          <a:p>
            <a:pPr lvl="1"/>
            <a:r>
              <a:rPr lang="en-GB" dirty="0"/>
              <a:t>With exactly the same syntax as above</a:t>
            </a:r>
          </a:p>
          <a:p>
            <a:pPr lvl="1"/>
            <a:endParaRPr lang="en-GB" sz="1400" dirty="0"/>
          </a:p>
          <a:p>
            <a:r>
              <a:rPr lang="en-GB" dirty="0"/>
              <a:t>The difference is that we provide the variables via the </a:t>
            </a:r>
            <a:r>
              <a:rPr lang="en-GB" dirty="0">
                <a:solidFill>
                  <a:schemeClr val="accent1"/>
                </a:solidFill>
                <a:latin typeface="Courier New" panose="02070309020205020404" pitchFamily="49" charset="0"/>
              </a:rPr>
              <a:t>format</a:t>
            </a:r>
            <a:r>
              <a:rPr lang="en-GB" dirty="0"/>
              <a:t> function called on the string</a:t>
            </a:r>
          </a:p>
          <a:p>
            <a:pPr lvl="1"/>
            <a:r>
              <a:rPr lang="en-GB" dirty="0"/>
              <a:t>Rather than placing them directly in the braces within the string</a:t>
            </a:r>
          </a:p>
          <a:p>
            <a:pPr lvl="1"/>
            <a:endParaRPr lang="en-GB" dirty="0"/>
          </a:p>
          <a:p>
            <a:pPr lvl="1"/>
            <a:endParaRPr lang="en-GB" dirty="0"/>
          </a:p>
          <a:p>
            <a:pPr lvl="1"/>
            <a:endParaRPr lang="en-GB" dirty="0"/>
          </a:p>
          <a:p>
            <a:pPr lvl="1"/>
            <a:endParaRPr lang="en-GB" dirty="0"/>
          </a:p>
          <a:p>
            <a:pPr lvl="1"/>
            <a:endParaRPr lang="en-GB" dirty="0"/>
          </a:p>
          <a:p>
            <a:pPr lvl="1"/>
            <a:endParaRPr lang="en-GB" sz="2400" dirty="0"/>
          </a:p>
          <a:p>
            <a:pPr lvl="1"/>
            <a:endParaRPr lang="en-GB" dirty="0"/>
          </a:p>
          <a:p>
            <a:pPr lvl="1"/>
            <a:r>
              <a:rPr lang="en-GB" dirty="0"/>
              <a:t>The variables have to be passed to </a:t>
            </a:r>
            <a:r>
              <a:rPr lang="en-GB" dirty="0">
                <a:solidFill>
                  <a:schemeClr val="accent1"/>
                </a:solidFill>
                <a:latin typeface="Courier New" panose="02070309020205020404" pitchFamily="49" charset="0"/>
              </a:rPr>
              <a:t>format</a:t>
            </a:r>
            <a:r>
              <a:rPr lang="en-GB" dirty="0"/>
              <a:t> in the same order you want them to appear</a:t>
            </a:r>
          </a:p>
          <a:p>
            <a:pPr lvl="1"/>
            <a:endParaRPr lang="en-GB" dirty="0"/>
          </a:p>
          <a:p>
            <a:r>
              <a:rPr lang="en-GB" dirty="0"/>
              <a:t>Having the variables and the formatting specified in different places is cumbersome</a:t>
            </a:r>
          </a:p>
          <a:p>
            <a:pPr lvl="1"/>
            <a:r>
              <a:rPr lang="en-GB" dirty="0"/>
              <a:t>Hence the preference for the newer f-strings</a:t>
            </a:r>
          </a:p>
          <a:p>
            <a:pPr lvl="1"/>
            <a:endParaRPr lang="en-GB" dirty="0"/>
          </a:p>
        </p:txBody>
      </p:sp>
      <p:sp>
        <p:nvSpPr>
          <p:cNvPr id="4" name="Slide Number Placeholder 3">
            <a:extLst>
              <a:ext uri="{FF2B5EF4-FFF2-40B4-BE49-F238E27FC236}">
                <a16:creationId xmlns:a16="http://schemas.microsoft.com/office/drawing/2014/main" id="{B03BD8D6-8749-5045-88F0-F8D50B6E537D}"/>
              </a:ext>
            </a:extLst>
          </p:cNvPr>
          <p:cNvSpPr>
            <a:spLocks noGrp="1"/>
          </p:cNvSpPr>
          <p:nvPr>
            <p:ph type="sldNum" sz="quarter" idx="12"/>
          </p:nvPr>
        </p:nvSpPr>
        <p:spPr/>
        <p:txBody>
          <a:bodyPr/>
          <a:lstStyle/>
          <a:p>
            <a:fld id="{D0CD9598-3AC8-0F44-9366-CD3A2FEFAADC}" type="slidenum">
              <a:rPr lang="en-GB" smtClean="0"/>
              <a:t>10</a:t>
            </a:fld>
            <a:endParaRPr lang="en-GB"/>
          </a:p>
        </p:txBody>
      </p:sp>
      <p:sp>
        <p:nvSpPr>
          <p:cNvPr id="5" name="Subtitle 4">
            <a:extLst>
              <a:ext uri="{FF2B5EF4-FFF2-40B4-BE49-F238E27FC236}">
                <a16:creationId xmlns:a16="http://schemas.microsoft.com/office/drawing/2014/main" id="{59D04474-9D4C-784A-8377-18A6889B4236}"/>
              </a:ext>
            </a:extLst>
          </p:cNvPr>
          <p:cNvSpPr>
            <a:spLocks noGrp="1"/>
          </p:cNvSpPr>
          <p:nvPr>
            <p:ph type="subTitle" idx="13"/>
          </p:nvPr>
        </p:nvSpPr>
        <p:spPr/>
        <p:txBody>
          <a:bodyPr>
            <a:normAutofit fontScale="92500" lnSpcReduction="20000"/>
          </a:bodyPr>
          <a:lstStyle/>
          <a:p>
            <a:endParaRPr lang="en-GB"/>
          </a:p>
        </p:txBody>
      </p:sp>
      <p:pic>
        <p:nvPicPr>
          <p:cNvPr id="7" name="Picture 6">
            <a:extLst>
              <a:ext uri="{FF2B5EF4-FFF2-40B4-BE49-F238E27FC236}">
                <a16:creationId xmlns:a16="http://schemas.microsoft.com/office/drawing/2014/main" id="{5D74DA09-1514-DD4C-9431-86C17211419E}"/>
              </a:ext>
            </a:extLst>
          </p:cNvPr>
          <p:cNvPicPr>
            <a:picLocks noChangeAspect="1"/>
          </p:cNvPicPr>
          <p:nvPr/>
        </p:nvPicPr>
        <p:blipFill>
          <a:blip r:embed="rId3"/>
          <a:stretch>
            <a:fillRect/>
          </a:stretch>
        </p:blipFill>
        <p:spPr>
          <a:xfrm>
            <a:off x="909637" y="3193015"/>
            <a:ext cx="10372725" cy="1767205"/>
          </a:xfrm>
          <a:prstGeom prst="rect">
            <a:avLst/>
          </a:prstGeom>
        </p:spPr>
      </p:pic>
    </p:spTree>
    <p:extLst>
      <p:ext uri="{BB962C8B-B14F-4D97-AF65-F5344CB8AC3E}">
        <p14:creationId xmlns:p14="http://schemas.microsoft.com/office/powerpoint/2010/main" val="1928729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6D0AE-073F-B447-A8E8-FA700F124212}"/>
              </a:ext>
            </a:extLst>
          </p:cNvPr>
          <p:cNvSpPr>
            <a:spLocks noGrp="1"/>
          </p:cNvSpPr>
          <p:nvPr>
            <p:ph type="title"/>
          </p:nvPr>
        </p:nvSpPr>
        <p:spPr/>
        <p:txBody>
          <a:bodyPr/>
          <a:lstStyle/>
          <a:p>
            <a:r>
              <a:rPr lang="en-GB" dirty="0"/>
              <a:t>Keyboard input</a:t>
            </a:r>
          </a:p>
        </p:txBody>
      </p:sp>
      <p:sp>
        <p:nvSpPr>
          <p:cNvPr id="3" name="Content Placeholder 2">
            <a:extLst>
              <a:ext uri="{FF2B5EF4-FFF2-40B4-BE49-F238E27FC236}">
                <a16:creationId xmlns:a16="http://schemas.microsoft.com/office/drawing/2014/main" id="{54DCF72D-E29B-024F-8BAD-8548B8B323F7}"/>
              </a:ext>
            </a:extLst>
          </p:cNvPr>
          <p:cNvSpPr>
            <a:spLocks noGrp="1"/>
          </p:cNvSpPr>
          <p:nvPr>
            <p:ph idx="1"/>
          </p:nvPr>
        </p:nvSpPr>
        <p:spPr>
          <a:xfrm>
            <a:off x="241737" y="1008993"/>
            <a:ext cx="11750565" cy="2257266"/>
          </a:xfrm>
        </p:spPr>
        <p:txBody>
          <a:bodyPr/>
          <a:lstStyle/>
          <a:p>
            <a:r>
              <a:rPr lang="en-GB" dirty="0"/>
              <a:t>Now we have looked at how we format output we will look at to how to get user input</a:t>
            </a:r>
          </a:p>
          <a:p>
            <a:endParaRPr lang="en-GB" sz="1000" dirty="0"/>
          </a:p>
          <a:p>
            <a:r>
              <a:rPr lang="en-GB" dirty="0"/>
              <a:t>This is done using the </a:t>
            </a:r>
            <a:r>
              <a:rPr lang="en-GB" dirty="0">
                <a:solidFill>
                  <a:schemeClr val="accent1"/>
                </a:solidFill>
                <a:latin typeface="Courier New" panose="02070309020205020404" pitchFamily="49" charset="0"/>
              </a:rPr>
              <a:t>input() </a:t>
            </a:r>
            <a:r>
              <a:rPr lang="en-GB" dirty="0"/>
              <a:t>function</a:t>
            </a:r>
          </a:p>
          <a:p>
            <a:pPr lvl="1"/>
            <a:r>
              <a:rPr lang="en-GB" dirty="0"/>
              <a:t>The argument is a prompt string printed to the user</a:t>
            </a:r>
          </a:p>
          <a:p>
            <a:pPr lvl="1"/>
            <a:r>
              <a:rPr lang="en-GB" dirty="0"/>
              <a:t>The return is what the user has input</a:t>
            </a:r>
          </a:p>
          <a:p>
            <a:pPr lvl="1"/>
            <a:endParaRPr lang="en-GB" sz="1000" dirty="0"/>
          </a:p>
          <a:p>
            <a:r>
              <a:rPr lang="en-GB" dirty="0"/>
              <a:t>When python gets to each call of input it presents a box for the user to type their input</a:t>
            </a:r>
          </a:p>
          <a:p>
            <a:pPr lvl="1"/>
            <a:endParaRPr lang="en-GB" dirty="0"/>
          </a:p>
          <a:p>
            <a:endParaRPr lang="en-GB" dirty="0"/>
          </a:p>
        </p:txBody>
      </p:sp>
      <p:sp>
        <p:nvSpPr>
          <p:cNvPr id="4" name="Slide Number Placeholder 3">
            <a:extLst>
              <a:ext uri="{FF2B5EF4-FFF2-40B4-BE49-F238E27FC236}">
                <a16:creationId xmlns:a16="http://schemas.microsoft.com/office/drawing/2014/main" id="{9D052516-E928-414C-9237-C635BDAAEC17}"/>
              </a:ext>
            </a:extLst>
          </p:cNvPr>
          <p:cNvSpPr>
            <a:spLocks noGrp="1"/>
          </p:cNvSpPr>
          <p:nvPr>
            <p:ph type="sldNum" sz="quarter" idx="12"/>
          </p:nvPr>
        </p:nvSpPr>
        <p:spPr/>
        <p:txBody>
          <a:bodyPr/>
          <a:lstStyle/>
          <a:p>
            <a:fld id="{D0CD9598-3AC8-0F44-9366-CD3A2FEFAADC}" type="slidenum">
              <a:rPr lang="en-GB" smtClean="0"/>
              <a:t>11</a:t>
            </a:fld>
            <a:endParaRPr lang="en-GB"/>
          </a:p>
        </p:txBody>
      </p:sp>
      <p:sp>
        <p:nvSpPr>
          <p:cNvPr id="5" name="Subtitle 4">
            <a:extLst>
              <a:ext uri="{FF2B5EF4-FFF2-40B4-BE49-F238E27FC236}">
                <a16:creationId xmlns:a16="http://schemas.microsoft.com/office/drawing/2014/main" id="{6F386189-AF21-BF45-99D2-11D927CAB0EA}"/>
              </a:ext>
            </a:extLst>
          </p:cNvPr>
          <p:cNvSpPr>
            <a:spLocks noGrp="1"/>
          </p:cNvSpPr>
          <p:nvPr>
            <p:ph type="subTitle" idx="13"/>
          </p:nvPr>
        </p:nvSpPr>
        <p:spPr/>
        <p:txBody>
          <a:bodyPr>
            <a:normAutofit fontScale="92500" lnSpcReduction="20000"/>
          </a:bodyPr>
          <a:lstStyle/>
          <a:p>
            <a:endParaRPr lang="en-GB"/>
          </a:p>
        </p:txBody>
      </p:sp>
      <p:pic>
        <p:nvPicPr>
          <p:cNvPr id="6" name="Picture 5">
            <a:extLst>
              <a:ext uri="{FF2B5EF4-FFF2-40B4-BE49-F238E27FC236}">
                <a16:creationId xmlns:a16="http://schemas.microsoft.com/office/drawing/2014/main" id="{22284399-C2C0-0544-B524-DC7C7A8E6A47}"/>
              </a:ext>
            </a:extLst>
          </p:cNvPr>
          <p:cNvPicPr>
            <a:picLocks noChangeAspect="1"/>
          </p:cNvPicPr>
          <p:nvPr/>
        </p:nvPicPr>
        <p:blipFill>
          <a:blip r:embed="rId3"/>
          <a:stretch>
            <a:fillRect/>
          </a:stretch>
        </p:blipFill>
        <p:spPr>
          <a:xfrm>
            <a:off x="7587498" y="1932360"/>
            <a:ext cx="2996565" cy="568579"/>
          </a:xfrm>
          <a:prstGeom prst="rect">
            <a:avLst/>
          </a:prstGeom>
        </p:spPr>
      </p:pic>
      <p:pic>
        <p:nvPicPr>
          <p:cNvPr id="9" name="Picture 8">
            <a:extLst>
              <a:ext uri="{FF2B5EF4-FFF2-40B4-BE49-F238E27FC236}">
                <a16:creationId xmlns:a16="http://schemas.microsoft.com/office/drawing/2014/main" id="{417DDB46-8604-444E-BA91-A52D75E49A68}"/>
              </a:ext>
            </a:extLst>
          </p:cNvPr>
          <p:cNvPicPr>
            <a:picLocks noChangeAspect="1"/>
          </p:cNvPicPr>
          <p:nvPr/>
        </p:nvPicPr>
        <p:blipFill>
          <a:blip r:embed="rId4"/>
          <a:stretch>
            <a:fillRect/>
          </a:stretch>
        </p:blipFill>
        <p:spPr>
          <a:xfrm>
            <a:off x="6562162" y="4376988"/>
            <a:ext cx="5252720" cy="2263140"/>
          </a:xfrm>
          <a:prstGeom prst="rect">
            <a:avLst/>
          </a:prstGeom>
        </p:spPr>
      </p:pic>
      <p:grpSp>
        <p:nvGrpSpPr>
          <p:cNvPr id="11" name="Group 10">
            <a:extLst>
              <a:ext uri="{FF2B5EF4-FFF2-40B4-BE49-F238E27FC236}">
                <a16:creationId xmlns:a16="http://schemas.microsoft.com/office/drawing/2014/main" id="{CF95CEAC-6246-8540-8F46-F2BC339A7360}"/>
              </a:ext>
            </a:extLst>
          </p:cNvPr>
          <p:cNvGrpSpPr/>
          <p:nvPr/>
        </p:nvGrpSpPr>
        <p:grpSpPr>
          <a:xfrm>
            <a:off x="525637" y="3338546"/>
            <a:ext cx="5602181" cy="1257669"/>
            <a:chOff x="73577" y="2816760"/>
            <a:chExt cx="5602181" cy="1257669"/>
          </a:xfrm>
        </p:grpSpPr>
        <p:pic>
          <p:nvPicPr>
            <p:cNvPr id="8" name="Picture 7">
              <a:extLst>
                <a:ext uri="{FF2B5EF4-FFF2-40B4-BE49-F238E27FC236}">
                  <a16:creationId xmlns:a16="http://schemas.microsoft.com/office/drawing/2014/main" id="{304A14E8-5CE7-4A46-8C14-794F763F85A0}"/>
                </a:ext>
              </a:extLst>
            </p:cNvPr>
            <p:cNvPicPr>
              <a:picLocks noChangeAspect="1"/>
            </p:cNvPicPr>
            <p:nvPr/>
          </p:nvPicPr>
          <p:blipFill rotWithShape="1">
            <a:blip r:embed="rId5"/>
            <a:srcRect r="52568"/>
            <a:stretch/>
          </p:blipFill>
          <p:spPr>
            <a:xfrm>
              <a:off x="73577" y="2817129"/>
              <a:ext cx="4909389" cy="1257300"/>
            </a:xfrm>
            <a:prstGeom prst="rect">
              <a:avLst/>
            </a:prstGeom>
          </p:spPr>
        </p:pic>
        <p:pic>
          <p:nvPicPr>
            <p:cNvPr id="10" name="Picture 9">
              <a:extLst>
                <a:ext uri="{FF2B5EF4-FFF2-40B4-BE49-F238E27FC236}">
                  <a16:creationId xmlns:a16="http://schemas.microsoft.com/office/drawing/2014/main" id="{E75208B7-D6BC-5C43-ADA8-2A613897D7D8}"/>
                </a:ext>
              </a:extLst>
            </p:cNvPr>
            <p:cNvPicPr>
              <a:picLocks noChangeAspect="1"/>
            </p:cNvPicPr>
            <p:nvPr/>
          </p:nvPicPr>
          <p:blipFill rotWithShape="1">
            <a:blip r:embed="rId5"/>
            <a:srcRect l="93307"/>
            <a:stretch/>
          </p:blipFill>
          <p:spPr>
            <a:xfrm>
              <a:off x="4982966" y="2816760"/>
              <a:ext cx="692792" cy="1257300"/>
            </a:xfrm>
            <a:prstGeom prst="rect">
              <a:avLst/>
            </a:prstGeom>
          </p:spPr>
        </p:pic>
      </p:grpSp>
      <p:grpSp>
        <p:nvGrpSpPr>
          <p:cNvPr id="17" name="Group 16">
            <a:extLst>
              <a:ext uri="{FF2B5EF4-FFF2-40B4-BE49-F238E27FC236}">
                <a16:creationId xmlns:a16="http://schemas.microsoft.com/office/drawing/2014/main" id="{19A34BA7-703D-984F-B203-8D7AD9C4BA17}"/>
              </a:ext>
            </a:extLst>
          </p:cNvPr>
          <p:cNvGrpSpPr/>
          <p:nvPr/>
        </p:nvGrpSpPr>
        <p:grpSpPr>
          <a:xfrm>
            <a:off x="519841" y="4831849"/>
            <a:ext cx="5607977" cy="1866900"/>
            <a:chOff x="67781" y="4310063"/>
            <a:chExt cx="5607977" cy="1866900"/>
          </a:xfrm>
        </p:grpSpPr>
        <p:pic>
          <p:nvPicPr>
            <p:cNvPr id="15" name="Picture 14">
              <a:extLst>
                <a:ext uri="{FF2B5EF4-FFF2-40B4-BE49-F238E27FC236}">
                  <a16:creationId xmlns:a16="http://schemas.microsoft.com/office/drawing/2014/main" id="{7CAB0371-39B7-8945-B761-02148E97884D}"/>
                </a:ext>
              </a:extLst>
            </p:cNvPr>
            <p:cNvPicPr>
              <a:picLocks noChangeAspect="1"/>
            </p:cNvPicPr>
            <p:nvPr/>
          </p:nvPicPr>
          <p:blipFill rotWithShape="1">
            <a:blip r:embed="rId6"/>
            <a:srcRect r="51257"/>
            <a:stretch/>
          </p:blipFill>
          <p:spPr>
            <a:xfrm>
              <a:off x="67781" y="4310063"/>
              <a:ext cx="4915185" cy="1866900"/>
            </a:xfrm>
            <a:prstGeom prst="rect">
              <a:avLst/>
            </a:prstGeom>
          </p:spPr>
        </p:pic>
        <p:pic>
          <p:nvPicPr>
            <p:cNvPr id="16" name="Picture 15">
              <a:extLst>
                <a:ext uri="{FF2B5EF4-FFF2-40B4-BE49-F238E27FC236}">
                  <a16:creationId xmlns:a16="http://schemas.microsoft.com/office/drawing/2014/main" id="{DF852481-BE1A-8D47-B6BB-04B73D784FC5}"/>
                </a:ext>
              </a:extLst>
            </p:cNvPr>
            <p:cNvPicPr>
              <a:picLocks noChangeAspect="1"/>
            </p:cNvPicPr>
            <p:nvPr/>
          </p:nvPicPr>
          <p:blipFill rotWithShape="1">
            <a:blip r:embed="rId6"/>
            <a:srcRect l="93129"/>
            <a:stretch/>
          </p:blipFill>
          <p:spPr>
            <a:xfrm>
              <a:off x="4982966" y="4310063"/>
              <a:ext cx="692792" cy="1866900"/>
            </a:xfrm>
            <a:prstGeom prst="rect">
              <a:avLst/>
            </a:prstGeom>
          </p:spPr>
        </p:pic>
      </p:grpSp>
      <p:sp>
        <p:nvSpPr>
          <p:cNvPr id="18" name="Content Placeholder 2">
            <a:extLst>
              <a:ext uri="{FF2B5EF4-FFF2-40B4-BE49-F238E27FC236}">
                <a16:creationId xmlns:a16="http://schemas.microsoft.com/office/drawing/2014/main" id="{DA64C2FC-DD5C-214B-8EB7-F9ECBE486AE1}"/>
              </a:ext>
            </a:extLst>
          </p:cNvPr>
          <p:cNvSpPr txBox="1">
            <a:spLocks/>
          </p:cNvSpPr>
          <p:nvPr/>
        </p:nvSpPr>
        <p:spPr>
          <a:xfrm>
            <a:off x="6413643" y="3316777"/>
            <a:ext cx="5252720" cy="10199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a:buChar char="•"/>
              <a:defRPr sz="2000" kern="1200">
                <a:solidFill>
                  <a:schemeClr val="tx2"/>
                </a:solidFill>
                <a:latin typeface="Open Sans Light" charset="0"/>
                <a:ea typeface="Open Sans Light" charset="0"/>
                <a:cs typeface="Open Sans Light" charset="0"/>
              </a:defRPr>
            </a:lvl1pPr>
            <a:lvl2pPr marL="685800" indent="-228600" algn="l" defTabSz="914400" rtl="0" eaLnBrk="1" latinLnBrk="0" hangingPunct="1">
              <a:lnSpc>
                <a:spcPct val="90000"/>
              </a:lnSpc>
              <a:spcBef>
                <a:spcPts val="500"/>
              </a:spcBef>
              <a:buClr>
                <a:schemeClr val="accent4"/>
              </a:buClr>
              <a:buFont typeface="Arial"/>
              <a:buChar char="•"/>
              <a:defRPr sz="1800" kern="1200">
                <a:solidFill>
                  <a:schemeClr val="accent2"/>
                </a:solidFill>
                <a:latin typeface="Open Sans Light" charset="0"/>
                <a:ea typeface="Open Sans Light" charset="0"/>
                <a:cs typeface="Open Sans Light" charset="0"/>
              </a:defRPr>
            </a:lvl2pPr>
            <a:lvl3pPr marL="1143000" indent="-228600" algn="l" defTabSz="914400" rtl="0" eaLnBrk="1" latinLnBrk="0" hangingPunct="1">
              <a:lnSpc>
                <a:spcPct val="90000"/>
              </a:lnSpc>
              <a:spcBef>
                <a:spcPts val="500"/>
              </a:spcBef>
              <a:buClr>
                <a:schemeClr val="accent4"/>
              </a:buClr>
              <a:buFont typeface="Arial"/>
              <a:buChar char="•"/>
              <a:defRPr sz="1600" kern="1200">
                <a:solidFill>
                  <a:schemeClr val="accent3">
                    <a:lumMod val="75000"/>
                  </a:schemeClr>
                </a:solidFill>
                <a:latin typeface="Open Sans Light" charset="0"/>
                <a:ea typeface="Open Sans Light" charset="0"/>
                <a:cs typeface="Open Sans Ligh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r>
              <a:rPr lang="en-GB" dirty="0"/>
              <a:t>After the input you must press return</a:t>
            </a:r>
          </a:p>
          <a:p>
            <a:pPr lvl="1"/>
            <a:r>
              <a:rPr lang="en-GB" dirty="0"/>
              <a:t>The result is always returned as a string</a:t>
            </a:r>
          </a:p>
          <a:p>
            <a:pPr lvl="2"/>
            <a:r>
              <a:rPr lang="en-GB" dirty="0"/>
              <a:t>Must convert if needed (see notebook)</a:t>
            </a:r>
          </a:p>
          <a:p>
            <a:pPr lvl="2"/>
            <a:endParaRPr lang="en-GB" dirty="0"/>
          </a:p>
        </p:txBody>
      </p:sp>
    </p:spTree>
    <p:extLst>
      <p:ext uri="{BB962C8B-B14F-4D97-AF65-F5344CB8AC3E}">
        <p14:creationId xmlns:p14="http://schemas.microsoft.com/office/powerpoint/2010/main" val="246690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3D849-32F8-D945-AFD5-4C723BCA730B}"/>
              </a:ext>
            </a:extLst>
          </p:cNvPr>
          <p:cNvSpPr>
            <a:spLocks noGrp="1"/>
          </p:cNvSpPr>
          <p:nvPr>
            <p:ph type="title"/>
          </p:nvPr>
        </p:nvSpPr>
        <p:spPr/>
        <p:txBody>
          <a:bodyPr/>
          <a:lstStyle/>
          <a:p>
            <a:r>
              <a:rPr lang="en-GB" dirty="0"/>
              <a:t>Reading and writing files</a:t>
            </a:r>
          </a:p>
        </p:txBody>
      </p:sp>
      <p:sp>
        <p:nvSpPr>
          <p:cNvPr id="3" name="Content Placeholder 2">
            <a:extLst>
              <a:ext uri="{FF2B5EF4-FFF2-40B4-BE49-F238E27FC236}">
                <a16:creationId xmlns:a16="http://schemas.microsoft.com/office/drawing/2014/main" id="{4344978B-2099-4D47-B148-2EC1903CD635}"/>
              </a:ext>
            </a:extLst>
          </p:cNvPr>
          <p:cNvSpPr>
            <a:spLocks noGrp="1"/>
          </p:cNvSpPr>
          <p:nvPr>
            <p:ph idx="1"/>
          </p:nvPr>
        </p:nvSpPr>
        <p:spPr>
          <a:xfrm>
            <a:off x="241737" y="1008993"/>
            <a:ext cx="11750565" cy="5473482"/>
          </a:xfrm>
        </p:spPr>
        <p:txBody>
          <a:bodyPr/>
          <a:lstStyle/>
          <a:p>
            <a:r>
              <a:rPr lang="en-GB" dirty="0"/>
              <a:t>Now we have seen how to input and output to the screen, what about reading/writing a file?</a:t>
            </a:r>
          </a:p>
          <a:p>
            <a:endParaRPr lang="en-GB" dirty="0"/>
          </a:p>
          <a:p>
            <a:r>
              <a:rPr lang="en-GB" dirty="0"/>
              <a:t>In order to do this, we must first open a file using the </a:t>
            </a:r>
            <a:r>
              <a:rPr lang="en-GB" dirty="0">
                <a:solidFill>
                  <a:schemeClr val="accent1"/>
                </a:solidFill>
                <a:latin typeface="Courier New" panose="02070309020205020404" pitchFamily="49" charset="0"/>
              </a:rPr>
              <a:t>open()</a:t>
            </a:r>
            <a:r>
              <a:rPr lang="en-GB" dirty="0"/>
              <a:t> function</a:t>
            </a:r>
          </a:p>
          <a:p>
            <a:pPr lvl="1"/>
            <a:r>
              <a:rPr lang="en-GB" dirty="0"/>
              <a:t>This takes the name of the file and an optional mode </a:t>
            </a:r>
          </a:p>
          <a:p>
            <a:pPr lvl="2"/>
            <a:r>
              <a:rPr lang="en-GB" dirty="0"/>
              <a:t>read = “r” (default), write = “w”, both = “</a:t>
            </a:r>
            <a:r>
              <a:rPr lang="en-GB" dirty="0" err="1"/>
              <a:t>rw</a:t>
            </a:r>
            <a:r>
              <a:rPr lang="en-GB" dirty="0"/>
              <a:t>”</a:t>
            </a:r>
          </a:p>
          <a:p>
            <a:pPr lvl="1"/>
            <a:r>
              <a:rPr lang="en-GB" dirty="0"/>
              <a:t>It returns a ”handle” to the file that we can use to interact with it</a:t>
            </a:r>
          </a:p>
          <a:p>
            <a:pPr lvl="2"/>
            <a:endParaRPr lang="en-GB" dirty="0"/>
          </a:p>
          <a:p>
            <a:r>
              <a:rPr lang="en-GB" dirty="0"/>
              <a:t>We can write a string to the file using the </a:t>
            </a:r>
            <a:r>
              <a:rPr lang="en-GB" dirty="0">
                <a:solidFill>
                  <a:schemeClr val="accent1"/>
                </a:solidFill>
                <a:latin typeface="Courier New" panose="02070309020205020404" pitchFamily="49" charset="0"/>
              </a:rPr>
              <a:t>write()</a:t>
            </a:r>
            <a:r>
              <a:rPr lang="en-GB" dirty="0"/>
              <a:t> function</a:t>
            </a:r>
          </a:p>
          <a:p>
            <a:pPr lvl="1"/>
            <a:r>
              <a:rPr lang="en-GB" dirty="0"/>
              <a:t>Can use f-strings or format with the format specifiers above to format the output</a:t>
            </a:r>
          </a:p>
          <a:p>
            <a:pPr lvl="1"/>
            <a:endParaRPr lang="en-GB" dirty="0"/>
          </a:p>
          <a:p>
            <a:pPr lvl="1"/>
            <a:endParaRPr lang="en-GB" dirty="0"/>
          </a:p>
          <a:p>
            <a:pPr lvl="1"/>
            <a:endParaRPr lang="en-GB" dirty="0"/>
          </a:p>
          <a:p>
            <a:pPr lvl="1"/>
            <a:endParaRPr lang="en-GB" dirty="0"/>
          </a:p>
          <a:p>
            <a:pPr lvl="1"/>
            <a:endParaRPr lang="en-GB" dirty="0"/>
          </a:p>
          <a:p>
            <a:pPr lvl="1"/>
            <a:endParaRPr lang="en-GB" dirty="0"/>
          </a:p>
          <a:p>
            <a:r>
              <a:rPr lang="en-GB" dirty="0"/>
              <a:t>Note: after finishing we must remember to </a:t>
            </a:r>
            <a:r>
              <a:rPr lang="en-GB" dirty="0">
                <a:solidFill>
                  <a:schemeClr val="accent1"/>
                </a:solidFill>
                <a:latin typeface="Courier New" panose="02070309020205020404" pitchFamily="49" charset="0"/>
              </a:rPr>
              <a:t>close()</a:t>
            </a:r>
            <a:r>
              <a:rPr lang="en-GB" dirty="0"/>
              <a:t> the file</a:t>
            </a:r>
          </a:p>
          <a:p>
            <a:pPr lvl="1"/>
            <a:endParaRPr lang="en-GB" dirty="0"/>
          </a:p>
          <a:p>
            <a:pPr lvl="1"/>
            <a:endParaRPr lang="en-GB" dirty="0"/>
          </a:p>
        </p:txBody>
      </p:sp>
      <p:sp>
        <p:nvSpPr>
          <p:cNvPr id="4" name="Slide Number Placeholder 3">
            <a:extLst>
              <a:ext uri="{FF2B5EF4-FFF2-40B4-BE49-F238E27FC236}">
                <a16:creationId xmlns:a16="http://schemas.microsoft.com/office/drawing/2014/main" id="{A04FE241-E2B8-1143-A0A2-4BE6E20DF827}"/>
              </a:ext>
            </a:extLst>
          </p:cNvPr>
          <p:cNvSpPr>
            <a:spLocks noGrp="1"/>
          </p:cNvSpPr>
          <p:nvPr>
            <p:ph type="sldNum" sz="quarter" idx="12"/>
          </p:nvPr>
        </p:nvSpPr>
        <p:spPr/>
        <p:txBody>
          <a:bodyPr/>
          <a:lstStyle/>
          <a:p>
            <a:fld id="{D0CD9598-3AC8-0F44-9366-CD3A2FEFAADC}" type="slidenum">
              <a:rPr lang="en-GB" smtClean="0"/>
              <a:t>12</a:t>
            </a:fld>
            <a:endParaRPr lang="en-GB"/>
          </a:p>
        </p:txBody>
      </p:sp>
      <p:sp>
        <p:nvSpPr>
          <p:cNvPr id="5" name="Subtitle 4">
            <a:extLst>
              <a:ext uri="{FF2B5EF4-FFF2-40B4-BE49-F238E27FC236}">
                <a16:creationId xmlns:a16="http://schemas.microsoft.com/office/drawing/2014/main" id="{2B96E33E-9E9B-8248-8776-58EFBC7B022D}"/>
              </a:ext>
            </a:extLst>
          </p:cNvPr>
          <p:cNvSpPr>
            <a:spLocks noGrp="1"/>
          </p:cNvSpPr>
          <p:nvPr>
            <p:ph type="subTitle" idx="13"/>
          </p:nvPr>
        </p:nvSpPr>
        <p:spPr/>
        <p:txBody>
          <a:bodyPr>
            <a:normAutofit fontScale="92500" lnSpcReduction="20000"/>
          </a:bodyPr>
          <a:lstStyle/>
          <a:p>
            <a:endParaRPr lang="en-GB"/>
          </a:p>
        </p:txBody>
      </p:sp>
      <p:pic>
        <p:nvPicPr>
          <p:cNvPr id="7" name="Picture 6">
            <a:extLst>
              <a:ext uri="{FF2B5EF4-FFF2-40B4-BE49-F238E27FC236}">
                <a16:creationId xmlns:a16="http://schemas.microsoft.com/office/drawing/2014/main" id="{850709EA-D34A-DB4C-807F-5E424527669D}"/>
              </a:ext>
            </a:extLst>
          </p:cNvPr>
          <p:cNvPicPr>
            <a:picLocks noChangeAspect="1"/>
          </p:cNvPicPr>
          <p:nvPr/>
        </p:nvPicPr>
        <p:blipFill>
          <a:blip r:embed="rId3"/>
          <a:stretch>
            <a:fillRect/>
          </a:stretch>
        </p:blipFill>
        <p:spPr>
          <a:xfrm>
            <a:off x="8169664" y="2321022"/>
            <a:ext cx="3365373" cy="476377"/>
          </a:xfrm>
          <a:prstGeom prst="rect">
            <a:avLst/>
          </a:prstGeom>
        </p:spPr>
      </p:pic>
      <p:pic>
        <p:nvPicPr>
          <p:cNvPr id="8" name="Picture 7">
            <a:extLst>
              <a:ext uri="{FF2B5EF4-FFF2-40B4-BE49-F238E27FC236}">
                <a16:creationId xmlns:a16="http://schemas.microsoft.com/office/drawing/2014/main" id="{C1E5A51A-1FCE-3549-9FA9-F4DA23BDEF29}"/>
              </a:ext>
            </a:extLst>
          </p:cNvPr>
          <p:cNvPicPr>
            <a:picLocks noChangeAspect="1"/>
          </p:cNvPicPr>
          <p:nvPr/>
        </p:nvPicPr>
        <p:blipFill>
          <a:blip r:embed="rId4"/>
          <a:stretch>
            <a:fillRect/>
          </a:stretch>
        </p:blipFill>
        <p:spPr>
          <a:xfrm>
            <a:off x="975807" y="4332394"/>
            <a:ext cx="6377305" cy="1275461"/>
          </a:xfrm>
          <a:prstGeom prst="rect">
            <a:avLst/>
          </a:prstGeom>
        </p:spPr>
      </p:pic>
      <p:pic>
        <p:nvPicPr>
          <p:cNvPr id="9" name="Picture 8">
            <a:extLst>
              <a:ext uri="{FF2B5EF4-FFF2-40B4-BE49-F238E27FC236}">
                <a16:creationId xmlns:a16="http://schemas.microsoft.com/office/drawing/2014/main" id="{53DEF218-14C1-324C-9B70-C0F248D88570}"/>
              </a:ext>
            </a:extLst>
          </p:cNvPr>
          <p:cNvPicPr>
            <a:picLocks noChangeAspect="1"/>
          </p:cNvPicPr>
          <p:nvPr/>
        </p:nvPicPr>
        <p:blipFill>
          <a:blip r:embed="rId5"/>
          <a:stretch>
            <a:fillRect/>
          </a:stretch>
        </p:blipFill>
        <p:spPr>
          <a:xfrm>
            <a:off x="8017201" y="4298789"/>
            <a:ext cx="3670300" cy="1295400"/>
          </a:xfrm>
          <a:prstGeom prst="rect">
            <a:avLst/>
          </a:prstGeom>
        </p:spPr>
      </p:pic>
    </p:spTree>
    <p:extLst>
      <p:ext uri="{BB962C8B-B14F-4D97-AF65-F5344CB8AC3E}">
        <p14:creationId xmlns:p14="http://schemas.microsoft.com/office/powerpoint/2010/main" val="2515104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713F2-84E4-3745-96E5-A5523C438473}"/>
              </a:ext>
            </a:extLst>
          </p:cNvPr>
          <p:cNvSpPr>
            <a:spLocks noGrp="1"/>
          </p:cNvSpPr>
          <p:nvPr>
            <p:ph type="title"/>
          </p:nvPr>
        </p:nvSpPr>
        <p:spPr/>
        <p:txBody>
          <a:bodyPr/>
          <a:lstStyle/>
          <a:p>
            <a:r>
              <a:rPr lang="en-GB" dirty="0"/>
              <a:t>Reading and writing files (2)</a:t>
            </a:r>
          </a:p>
        </p:txBody>
      </p:sp>
      <p:sp>
        <p:nvSpPr>
          <p:cNvPr id="3" name="Content Placeholder 2">
            <a:extLst>
              <a:ext uri="{FF2B5EF4-FFF2-40B4-BE49-F238E27FC236}">
                <a16:creationId xmlns:a16="http://schemas.microsoft.com/office/drawing/2014/main" id="{482DCC05-E612-824B-87B3-0C2037E60DD4}"/>
              </a:ext>
            </a:extLst>
          </p:cNvPr>
          <p:cNvSpPr>
            <a:spLocks noGrp="1"/>
          </p:cNvSpPr>
          <p:nvPr>
            <p:ph idx="1"/>
          </p:nvPr>
        </p:nvSpPr>
        <p:spPr>
          <a:xfrm>
            <a:off x="241737" y="1008993"/>
            <a:ext cx="11614641" cy="5720580"/>
          </a:xfrm>
        </p:spPr>
        <p:txBody>
          <a:bodyPr/>
          <a:lstStyle/>
          <a:p>
            <a:r>
              <a:rPr lang="en-GB" dirty="0"/>
              <a:t>We read the file back in using the </a:t>
            </a:r>
            <a:r>
              <a:rPr lang="en-GB" dirty="0">
                <a:solidFill>
                  <a:schemeClr val="accent1"/>
                </a:solidFill>
                <a:latin typeface="Courier New" panose="02070309020205020404" pitchFamily="49" charset="0"/>
              </a:rPr>
              <a:t>read()</a:t>
            </a:r>
            <a:r>
              <a:rPr lang="en-GB" dirty="0"/>
              <a:t> function</a:t>
            </a:r>
          </a:p>
          <a:p>
            <a:pPr lvl="1"/>
            <a:r>
              <a:rPr lang="en-GB" dirty="0"/>
              <a:t>We must remember to open the file for reading first</a:t>
            </a:r>
          </a:p>
          <a:p>
            <a:pPr lvl="1"/>
            <a:r>
              <a:rPr lang="en-GB" dirty="0"/>
              <a:t>And close again when we are done</a:t>
            </a:r>
          </a:p>
          <a:p>
            <a:pPr lvl="1"/>
            <a:endParaRPr lang="en-GB" dirty="0"/>
          </a:p>
          <a:p>
            <a:r>
              <a:rPr lang="en-GB" dirty="0"/>
              <a:t>This reads the whole file at one into a single string</a:t>
            </a:r>
          </a:p>
          <a:p>
            <a:pPr lvl="1"/>
            <a:r>
              <a:rPr lang="en-GB" dirty="0"/>
              <a:t>What if we want to read it line-by-line?</a:t>
            </a:r>
          </a:p>
          <a:p>
            <a:pPr lvl="1"/>
            <a:r>
              <a:rPr lang="en-GB" dirty="0"/>
              <a:t>For example, to allow processing each line</a:t>
            </a:r>
          </a:p>
          <a:p>
            <a:pPr lvl="1"/>
            <a:endParaRPr lang="en-GB" dirty="0"/>
          </a:p>
          <a:p>
            <a:r>
              <a:rPr lang="en-GB" dirty="0"/>
              <a:t>We can easily do this with a for loop</a:t>
            </a:r>
          </a:p>
          <a:p>
            <a:pPr lvl="1"/>
            <a:r>
              <a:rPr lang="en-GB" dirty="0"/>
              <a:t>Since the file handle provides a kind of data </a:t>
            </a:r>
            <a:br>
              <a:rPr lang="en-GB" dirty="0"/>
            </a:br>
            <a:r>
              <a:rPr lang="en-GB" dirty="0"/>
              <a:t>sequence we can iterate over directly</a:t>
            </a:r>
          </a:p>
          <a:p>
            <a:pPr lvl="1"/>
            <a:endParaRPr lang="en-GB" dirty="0"/>
          </a:p>
          <a:p>
            <a:r>
              <a:rPr lang="en-GB" dirty="0"/>
              <a:t>Each line of the file is  separated by a blank line</a:t>
            </a:r>
          </a:p>
          <a:p>
            <a:pPr lvl="1"/>
            <a:r>
              <a:rPr lang="en-GB" dirty="0"/>
              <a:t>This is because </a:t>
            </a:r>
            <a:r>
              <a:rPr lang="en-GB" dirty="0">
                <a:solidFill>
                  <a:schemeClr val="accent1"/>
                </a:solidFill>
                <a:latin typeface="Courier New" panose="02070309020205020404" pitchFamily="49" charset="0"/>
              </a:rPr>
              <a:t>print() </a:t>
            </a:r>
            <a:r>
              <a:rPr lang="en-GB" dirty="0"/>
              <a:t>writes a new line character </a:t>
            </a:r>
            <a:br>
              <a:rPr lang="en-GB" dirty="0"/>
            </a:br>
            <a:r>
              <a:rPr lang="en-GB" dirty="0"/>
              <a:t>at the end of each string, but this is also already</a:t>
            </a:r>
            <a:br>
              <a:rPr lang="en-GB" dirty="0"/>
            </a:br>
            <a:r>
              <a:rPr lang="en-GB" dirty="0"/>
              <a:t>present in the line read from the file </a:t>
            </a:r>
            <a:r>
              <a:rPr lang="en-GB" dirty="0">
                <a:sym typeface="Wingdings" pitchFamily="2" charset="2"/>
              </a:rPr>
              <a:t> twice</a:t>
            </a:r>
          </a:p>
          <a:p>
            <a:pPr lvl="1"/>
            <a:r>
              <a:rPr lang="en-GB" dirty="0">
                <a:sym typeface="Wingdings" pitchFamily="2" charset="2"/>
              </a:rPr>
              <a:t>You will see how to solve this in the notebook</a:t>
            </a:r>
            <a:endParaRPr lang="en-GB" dirty="0"/>
          </a:p>
        </p:txBody>
      </p:sp>
      <p:sp>
        <p:nvSpPr>
          <p:cNvPr id="4" name="Slide Number Placeholder 3">
            <a:extLst>
              <a:ext uri="{FF2B5EF4-FFF2-40B4-BE49-F238E27FC236}">
                <a16:creationId xmlns:a16="http://schemas.microsoft.com/office/drawing/2014/main" id="{F0CF4278-4DE3-0149-9CBC-72A2B0E72CCA}"/>
              </a:ext>
            </a:extLst>
          </p:cNvPr>
          <p:cNvSpPr>
            <a:spLocks noGrp="1"/>
          </p:cNvSpPr>
          <p:nvPr>
            <p:ph type="sldNum" sz="quarter" idx="12"/>
          </p:nvPr>
        </p:nvSpPr>
        <p:spPr/>
        <p:txBody>
          <a:bodyPr/>
          <a:lstStyle/>
          <a:p>
            <a:fld id="{D0CD9598-3AC8-0F44-9366-CD3A2FEFAADC}" type="slidenum">
              <a:rPr lang="en-GB" smtClean="0"/>
              <a:t>13</a:t>
            </a:fld>
            <a:endParaRPr lang="en-GB"/>
          </a:p>
        </p:txBody>
      </p:sp>
      <p:sp>
        <p:nvSpPr>
          <p:cNvPr id="5" name="Subtitle 4">
            <a:extLst>
              <a:ext uri="{FF2B5EF4-FFF2-40B4-BE49-F238E27FC236}">
                <a16:creationId xmlns:a16="http://schemas.microsoft.com/office/drawing/2014/main" id="{02EC7C57-EAF9-DE43-9E18-19DA63BEFBE7}"/>
              </a:ext>
            </a:extLst>
          </p:cNvPr>
          <p:cNvSpPr>
            <a:spLocks noGrp="1"/>
          </p:cNvSpPr>
          <p:nvPr>
            <p:ph type="subTitle" idx="13"/>
          </p:nvPr>
        </p:nvSpPr>
        <p:spPr/>
        <p:txBody>
          <a:bodyPr>
            <a:normAutofit fontScale="92500" lnSpcReduction="20000"/>
          </a:bodyPr>
          <a:lstStyle/>
          <a:p>
            <a:endParaRPr lang="en-GB"/>
          </a:p>
        </p:txBody>
      </p:sp>
      <p:pic>
        <p:nvPicPr>
          <p:cNvPr id="6" name="Picture 5">
            <a:extLst>
              <a:ext uri="{FF2B5EF4-FFF2-40B4-BE49-F238E27FC236}">
                <a16:creationId xmlns:a16="http://schemas.microsoft.com/office/drawing/2014/main" id="{79AF8D81-4E4F-0244-B63F-384C9DA506BC}"/>
              </a:ext>
            </a:extLst>
          </p:cNvPr>
          <p:cNvPicPr>
            <a:picLocks noChangeAspect="1"/>
          </p:cNvPicPr>
          <p:nvPr/>
        </p:nvPicPr>
        <p:blipFill>
          <a:blip r:embed="rId3"/>
          <a:stretch>
            <a:fillRect/>
          </a:stretch>
        </p:blipFill>
        <p:spPr>
          <a:xfrm>
            <a:off x="7392870" y="1008992"/>
            <a:ext cx="4179824" cy="1905508"/>
          </a:xfrm>
          <a:prstGeom prst="rect">
            <a:avLst/>
          </a:prstGeom>
        </p:spPr>
      </p:pic>
      <p:pic>
        <p:nvPicPr>
          <p:cNvPr id="8" name="Picture 7">
            <a:extLst>
              <a:ext uri="{FF2B5EF4-FFF2-40B4-BE49-F238E27FC236}">
                <a16:creationId xmlns:a16="http://schemas.microsoft.com/office/drawing/2014/main" id="{EFACF3A6-A8CA-5F4F-AD1A-A1D9833032DA}"/>
              </a:ext>
            </a:extLst>
          </p:cNvPr>
          <p:cNvPicPr>
            <a:picLocks noChangeAspect="1"/>
          </p:cNvPicPr>
          <p:nvPr/>
        </p:nvPicPr>
        <p:blipFill>
          <a:blip r:embed="rId4"/>
          <a:stretch>
            <a:fillRect/>
          </a:stretch>
        </p:blipFill>
        <p:spPr>
          <a:xfrm>
            <a:off x="7300668" y="3701047"/>
            <a:ext cx="4272026" cy="2781427"/>
          </a:xfrm>
          <a:prstGeom prst="rect">
            <a:avLst/>
          </a:prstGeom>
        </p:spPr>
      </p:pic>
    </p:spTree>
    <p:extLst>
      <p:ext uri="{BB962C8B-B14F-4D97-AF65-F5344CB8AC3E}">
        <p14:creationId xmlns:p14="http://schemas.microsoft.com/office/powerpoint/2010/main" val="1385757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614C3-723E-7243-9EEA-4147419AE358}"/>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0306D533-08FC-3D4C-B3A3-7F078BBDC59A}"/>
              </a:ext>
            </a:extLst>
          </p:cNvPr>
          <p:cNvSpPr>
            <a:spLocks noGrp="1"/>
          </p:cNvSpPr>
          <p:nvPr>
            <p:ph idx="1"/>
          </p:nvPr>
        </p:nvSpPr>
        <p:spPr>
          <a:xfrm>
            <a:off x="241737" y="1008992"/>
            <a:ext cx="11750565" cy="5669209"/>
          </a:xfrm>
        </p:spPr>
        <p:txBody>
          <a:bodyPr/>
          <a:lstStyle/>
          <a:p>
            <a:r>
              <a:rPr lang="en-GB" dirty="0"/>
              <a:t>This week we have looked at input and output</a:t>
            </a:r>
          </a:p>
          <a:p>
            <a:pPr lvl="1"/>
            <a:r>
              <a:rPr lang="en-GB" dirty="0"/>
              <a:t>How to receive input from the user</a:t>
            </a:r>
          </a:p>
          <a:p>
            <a:pPr lvl="1"/>
            <a:r>
              <a:rPr lang="en-GB" dirty="0"/>
              <a:t>How to read/write a file</a:t>
            </a:r>
          </a:p>
          <a:p>
            <a:pPr lvl="1"/>
            <a:r>
              <a:rPr lang="en-GB" dirty="0"/>
              <a:t>How to format our output</a:t>
            </a:r>
          </a:p>
          <a:p>
            <a:pPr marL="457200" lvl="1" indent="0">
              <a:buNone/>
            </a:pPr>
            <a:endParaRPr lang="en-GB" dirty="0"/>
          </a:p>
          <a:p>
            <a:r>
              <a:rPr lang="en-GB" dirty="0"/>
              <a:t>You now know all the basics of python that you will need for this course</a:t>
            </a:r>
          </a:p>
          <a:p>
            <a:pPr lvl="1"/>
            <a:r>
              <a:rPr lang="en-GB" dirty="0"/>
              <a:t>Of course, there are more advanced features (some of which you will cover in PHYS205)</a:t>
            </a:r>
          </a:p>
          <a:p>
            <a:pPr lvl="1"/>
            <a:r>
              <a:rPr lang="en-GB" dirty="0"/>
              <a:t>And you need further practice</a:t>
            </a:r>
          </a:p>
          <a:p>
            <a:pPr lvl="1"/>
            <a:r>
              <a:rPr lang="en-GB" dirty="0"/>
              <a:t>But you have learnt the basic building blocks </a:t>
            </a:r>
          </a:p>
          <a:p>
            <a:pPr lvl="1"/>
            <a:endParaRPr lang="en-GB" dirty="0"/>
          </a:p>
          <a:p>
            <a:r>
              <a:rPr lang="en-GB" dirty="0"/>
              <a:t>For the rest of the course, we will focus on </a:t>
            </a:r>
            <a:r>
              <a:rPr lang="en-GB" i="1" dirty="0"/>
              <a:t>using</a:t>
            </a:r>
            <a:r>
              <a:rPr lang="en-GB" dirty="0"/>
              <a:t> python to perform useful calculations</a:t>
            </a:r>
          </a:p>
          <a:p>
            <a:pPr lvl="1"/>
            <a:r>
              <a:rPr lang="en-GB" dirty="0"/>
              <a:t>Fitting experimental data</a:t>
            </a:r>
          </a:p>
          <a:p>
            <a:pPr lvl="1"/>
            <a:r>
              <a:rPr lang="en-GB" dirty="0"/>
              <a:t>Numerical calculations</a:t>
            </a:r>
          </a:p>
          <a:p>
            <a:pPr lvl="1"/>
            <a:r>
              <a:rPr lang="en-GB" dirty="0"/>
              <a:t>Monte Carlo methods</a:t>
            </a:r>
          </a:p>
          <a:p>
            <a:pPr lvl="1"/>
            <a:endParaRPr lang="en-GB" dirty="0"/>
          </a:p>
          <a:p>
            <a:r>
              <a:rPr lang="en-GB" dirty="0"/>
              <a:t>In doing so we will practice what we have learnt (+ see a few new features along the way)</a:t>
            </a:r>
          </a:p>
        </p:txBody>
      </p:sp>
      <p:sp>
        <p:nvSpPr>
          <p:cNvPr id="4" name="Slide Number Placeholder 3">
            <a:extLst>
              <a:ext uri="{FF2B5EF4-FFF2-40B4-BE49-F238E27FC236}">
                <a16:creationId xmlns:a16="http://schemas.microsoft.com/office/drawing/2014/main" id="{B7E57845-AC18-DE49-8789-8CF79A0DAED6}"/>
              </a:ext>
            </a:extLst>
          </p:cNvPr>
          <p:cNvSpPr>
            <a:spLocks noGrp="1"/>
          </p:cNvSpPr>
          <p:nvPr>
            <p:ph type="sldNum" sz="quarter" idx="12"/>
          </p:nvPr>
        </p:nvSpPr>
        <p:spPr/>
        <p:txBody>
          <a:bodyPr/>
          <a:lstStyle/>
          <a:p>
            <a:fld id="{D0CD9598-3AC8-0F44-9366-CD3A2FEFAADC}" type="slidenum">
              <a:rPr lang="en-GB" smtClean="0"/>
              <a:t>14</a:t>
            </a:fld>
            <a:endParaRPr lang="en-GB"/>
          </a:p>
        </p:txBody>
      </p:sp>
      <p:sp>
        <p:nvSpPr>
          <p:cNvPr id="5" name="Subtitle 4">
            <a:extLst>
              <a:ext uri="{FF2B5EF4-FFF2-40B4-BE49-F238E27FC236}">
                <a16:creationId xmlns:a16="http://schemas.microsoft.com/office/drawing/2014/main" id="{5E14C16E-0291-FA4C-9850-A309DC691B5B}"/>
              </a:ext>
            </a:extLst>
          </p:cNvPr>
          <p:cNvSpPr>
            <a:spLocks noGrp="1"/>
          </p:cNvSpPr>
          <p:nvPr>
            <p:ph type="subTitle" idx="13"/>
          </p:nvPr>
        </p:nvSpPr>
        <p:spPr/>
        <p:txBody>
          <a:bodyPr>
            <a:normAutofit fontScale="92500" lnSpcReduction="20000"/>
          </a:bodyPr>
          <a:lstStyle/>
          <a:p>
            <a:endParaRPr lang="en-GB"/>
          </a:p>
        </p:txBody>
      </p:sp>
      <p:pic>
        <p:nvPicPr>
          <p:cNvPr id="6" name="Picture 5">
            <a:extLst>
              <a:ext uri="{FF2B5EF4-FFF2-40B4-BE49-F238E27FC236}">
                <a16:creationId xmlns:a16="http://schemas.microsoft.com/office/drawing/2014/main" id="{55CB699B-D1DD-A140-85F3-300C85933F81}"/>
              </a:ext>
            </a:extLst>
          </p:cNvPr>
          <p:cNvPicPr>
            <a:picLocks noChangeAspect="1"/>
          </p:cNvPicPr>
          <p:nvPr/>
        </p:nvPicPr>
        <p:blipFill>
          <a:blip r:embed="rId3"/>
          <a:stretch>
            <a:fillRect/>
          </a:stretch>
        </p:blipFill>
        <p:spPr>
          <a:xfrm>
            <a:off x="8858848" y="4813379"/>
            <a:ext cx="1746586" cy="606090"/>
          </a:xfrm>
          <a:prstGeom prst="rect">
            <a:avLst/>
          </a:prstGeom>
        </p:spPr>
      </p:pic>
      <p:grpSp>
        <p:nvGrpSpPr>
          <p:cNvPr id="16" name="Group 15">
            <a:extLst>
              <a:ext uri="{FF2B5EF4-FFF2-40B4-BE49-F238E27FC236}">
                <a16:creationId xmlns:a16="http://schemas.microsoft.com/office/drawing/2014/main" id="{83487207-F0BA-E54F-8EE8-740D9A2A68EC}"/>
              </a:ext>
            </a:extLst>
          </p:cNvPr>
          <p:cNvGrpSpPr/>
          <p:nvPr/>
        </p:nvGrpSpPr>
        <p:grpSpPr>
          <a:xfrm>
            <a:off x="7311618" y="957621"/>
            <a:ext cx="4684105" cy="1711197"/>
            <a:chOff x="7003396" y="1008991"/>
            <a:chExt cx="4684105" cy="1711197"/>
          </a:xfrm>
        </p:grpSpPr>
        <p:grpSp>
          <p:nvGrpSpPr>
            <p:cNvPr id="14" name="Group 13">
              <a:extLst>
                <a:ext uri="{FF2B5EF4-FFF2-40B4-BE49-F238E27FC236}">
                  <a16:creationId xmlns:a16="http://schemas.microsoft.com/office/drawing/2014/main" id="{D5AF9AD1-0350-D047-9634-E66757EDD7F6}"/>
                </a:ext>
              </a:extLst>
            </p:cNvPr>
            <p:cNvGrpSpPr/>
            <p:nvPr/>
          </p:nvGrpSpPr>
          <p:grpSpPr>
            <a:xfrm>
              <a:off x="7003396" y="1008991"/>
              <a:ext cx="4684105" cy="1711197"/>
              <a:chOff x="6563294" y="1078493"/>
              <a:chExt cx="4684105" cy="1711197"/>
            </a:xfrm>
          </p:grpSpPr>
          <p:pic>
            <p:nvPicPr>
              <p:cNvPr id="12" name="Picture 11" descr="Graphical user interface&#10;&#10;Description automatically generated">
                <a:extLst>
                  <a:ext uri="{FF2B5EF4-FFF2-40B4-BE49-F238E27FC236}">
                    <a16:creationId xmlns:a16="http://schemas.microsoft.com/office/drawing/2014/main" id="{CA162D8D-A623-2848-B423-E3AEFF77B55D}"/>
                  </a:ext>
                </a:extLst>
              </p:cNvPr>
              <p:cNvPicPr>
                <a:picLocks noChangeAspect="1"/>
              </p:cNvPicPr>
              <p:nvPr/>
            </p:nvPicPr>
            <p:blipFill>
              <a:blip r:embed="rId4"/>
              <a:stretch>
                <a:fillRect/>
              </a:stretch>
            </p:blipFill>
            <p:spPr>
              <a:xfrm>
                <a:off x="6563294" y="1078493"/>
                <a:ext cx="4684105" cy="1711197"/>
              </a:xfrm>
              <a:prstGeom prst="rect">
                <a:avLst/>
              </a:prstGeom>
            </p:spPr>
          </p:pic>
          <p:pic>
            <p:nvPicPr>
              <p:cNvPr id="13" name="Picture 12">
                <a:extLst>
                  <a:ext uri="{FF2B5EF4-FFF2-40B4-BE49-F238E27FC236}">
                    <a16:creationId xmlns:a16="http://schemas.microsoft.com/office/drawing/2014/main" id="{56B164E3-2525-7742-91E4-91464AA62E42}"/>
                  </a:ext>
                </a:extLst>
              </p:cNvPr>
              <p:cNvPicPr>
                <a:picLocks noChangeAspect="1"/>
              </p:cNvPicPr>
              <p:nvPr/>
            </p:nvPicPr>
            <p:blipFill>
              <a:blip r:embed="rId5"/>
              <a:stretch>
                <a:fillRect/>
              </a:stretch>
            </p:blipFill>
            <p:spPr>
              <a:xfrm>
                <a:off x="7774540" y="2021306"/>
                <a:ext cx="2211941" cy="584200"/>
              </a:xfrm>
              <a:prstGeom prst="rect">
                <a:avLst/>
              </a:prstGeom>
            </p:spPr>
          </p:pic>
        </p:grpSp>
        <p:sp>
          <p:nvSpPr>
            <p:cNvPr id="15" name="TextBox 14">
              <a:extLst>
                <a:ext uri="{FF2B5EF4-FFF2-40B4-BE49-F238E27FC236}">
                  <a16:creationId xmlns:a16="http://schemas.microsoft.com/office/drawing/2014/main" id="{DDBA6F81-4BC2-7D46-A7B2-261934301AAC}"/>
                </a:ext>
              </a:extLst>
            </p:cNvPr>
            <p:cNvSpPr txBox="1"/>
            <p:nvPr/>
          </p:nvSpPr>
          <p:spPr>
            <a:xfrm>
              <a:off x="7908997" y="1744390"/>
              <a:ext cx="2872902" cy="830997"/>
            </a:xfrm>
            <a:prstGeom prst="rect">
              <a:avLst/>
            </a:prstGeom>
            <a:noFill/>
          </p:spPr>
          <p:txBody>
            <a:bodyPr wrap="none" rtlCol="0">
              <a:spAutoFit/>
            </a:bodyPr>
            <a:lstStyle/>
            <a:p>
              <a:pPr algn="ctr"/>
              <a:r>
                <a:rPr lang="en-GB" sz="2400" dirty="0">
                  <a:solidFill>
                    <a:srgbClr val="046B8C"/>
                  </a:solidFill>
                  <a:latin typeface="Open Sans Light" pitchFamily="2" charset="0"/>
                  <a:cs typeface="Open Sans Light" pitchFamily="2" charset="0"/>
                </a:rPr>
                <a:t>You can </a:t>
              </a:r>
              <a:br>
                <a:rPr lang="en-GB" sz="2400" dirty="0">
                  <a:solidFill>
                    <a:srgbClr val="046B8C"/>
                  </a:solidFill>
                  <a:latin typeface="Open Sans Light" pitchFamily="2" charset="0"/>
                  <a:cs typeface="Open Sans Light" pitchFamily="2" charset="0"/>
                </a:rPr>
              </a:br>
              <a:r>
                <a:rPr lang="en-GB" sz="2400" dirty="0">
                  <a:solidFill>
                    <a:srgbClr val="046B8C"/>
                  </a:solidFill>
                  <a:latin typeface="Open Sans Light" pitchFamily="2" charset="0"/>
                  <a:cs typeface="Open Sans Light" pitchFamily="2" charset="0"/>
                </a:rPr>
                <a:t>program in python</a:t>
              </a:r>
            </a:p>
          </p:txBody>
        </p:sp>
      </p:grpSp>
      <p:pic>
        <p:nvPicPr>
          <p:cNvPr id="7" name="Picture 6">
            <a:extLst>
              <a:ext uri="{FF2B5EF4-FFF2-40B4-BE49-F238E27FC236}">
                <a16:creationId xmlns:a16="http://schemas.microsoft.com/office/drawing/2014/main" id="{1B60AB40-C336-E4BE-373F-E125CAAAEF00}"/>
              </a:ext>
            </a:extLst>
          </p:cNvPr>
          <p:cNvPicPr>
            <a:picLocks noChangeAspect="1"/>
          </p:cNvPicPr>
          <p:nvPr/>
        </p:nvPicPr>
        <p:blipFill>
          <a:blip r:embed="rId6"/>
          <a:stretch>
            <a:fillRect/>
          </a:stretch>
        </p:blipFill>
        <p:spPr>
          <a:xfrm>
            <a:off x="4247758" y="4674210"/>
            <a:ext cx="1965409" cy="884434"/>
          </a:xfrm>
          <a:prstGeom prst="rect">
            <a:avLst/>
          </a:prstGeom>
        </p:spPr>
      </p:pic>
      <p:pic>
        <p:nvPicPr>
          <p:cNvPr id="8" name="Picture 7">
            <a:extLst>
              <a:ext uri="{FF2B5EF4-FFF2-40B4-BE49-F238E27FC236}">
                <a16:creationId xmlns:a16="http://schemas.microsoft.com/office/drawing/2014/main" id="{A7E61495-9D8C-4442-EF65-35FEC662950F}"/>
              </a:ext>
            </a:extLst>
          </p:cNvPr>
          <p:cNvPicPr>
            <a:picLocks noChangeAspect="1"/>
          </p:cNvPicPr>
          <p:nvPr/>
        </p:nvPicPr>
        <p:blipFill>
          <a:blip r:embed="rId7"/>
          <a:stretch>
            <a:fillRect/>
          </a:stretch>
        </p:blipFill>
        <p:spPr>
          <a:xfrm>
            <a:off x="6306882" y="4882401"/>
            <a:ext cx="2346159" cy="468047"/>
          </a:xfrm>
          <a:prstGeom prst="rect">
            <a:avLst/>
          </a:prstGeom>
        </p:spPr>
      </p:pic>
    </p:spTree>
    <p:extLst>
      <p:ext uri="{BB962C8B-B14F-4D97-AF65-F5344CB8AC3E}">
        <p14:creationId xmlns:p14="http://schemas.microsoft.com/office/powerpoint/2010/main" val="2222256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57851-0F49-F649-8343-FB73E45D425D}"/>
              </a:ext>
            </a:extLst>
          </p:cNvPr>
          <p:cNvSpPr>
            <a:spLocks noGrp="1"/>
          </p:cNvSpPr>
          <p:nvPr>
            <p:ph type="title"/>
          </p:nvPr>
        </p:nvSpPr>
        <p:spPr/>
        <p:txBody>
          <a:bodyPr/>
          <a:lstStyle/>
          <a:p>
            <a:r>
              <a:rPr lang="en-GB"/>
              <a:t>Lecture </a:t>
            </a:r>
            <a:r>
              <a:rPr lang="en-GB" dirty="0"/>
              <a:t>4: Recap</a:t>
            </a:r>
          </a:p>
        </p:txBody>
      </p:sp>
      <p:sp>
        <p:nvSpPr>
          <p:cNvPr id="3" name="Content Placeholder 2">
            <a:extLst>
              <a:ext uri="{FF2B5EF4-FFF2-40B4-BE49-F238E27FC236}">
                <a16:creationId xmlns:a16="http://schemas.microsoft.com/office/drawing/2014/main" id="{04C27AB0-13B8-8C46-A75D-4EFF840C2DD5}"/>
              </a:ext>
            </a:extLst>
          </p:cNvPr>
          <p:cNvSpPr>
            <a:spLocks noGrp="1"/>
          </p:cNvSpPr>
          <p:nvPr>
            <p:ph idx="1"/>
          </p:nvPr>
        </p:nvSpPr>
        <p:spPr/>
        <p:txBody>
          <a:bodyPr/>
          <a:lstStyle/>
          <a:p>
            <a:r>
              <a:rPr lang="en-GB" dirty="0"/>
              <a:t>Last week we learnt how to control the flow of our program’s execution</a:t>
            </a:r>
          </a:p>
          <a:p>
            <a:endParaRPr lang="en-GB" dirty="0"/>
          </a:p>
          <a:p>
            <a:r>
              <a:rPr lang="en-GB" dirty="0"/>
              <a:t>Executing code only if certain conditions are true</a:t>
            </a:r>
          </a:p>
          <a:p>
            <a:pPr lvl="1"/>
            <a:r>
              <a:rPr lang="en-GB" dirty="0"/>
              <a:t>Using </a:t>
            </a:r>
            <a:r>
              <a:rPr lang="en-GB" dirty="0">
                <a:solidFill>
                  <a:schemeClr val="accent1"/>
                </a:solidFill>
                <a:latin typeface="Courier New" panose="02070309020205020404" pitchFamily="49" charset="0"/>
              </a:rPr>
              <a:t>if…</a:t>
            </a:r>
            <a:r>
              <a:rPr lang="en-GB" dirty="0" err="1">
                <a:solidFill>
                  <a:schemeClr val="accent1"/>
                </a:solidFill>
                <a:latin typeface="Courier New" panose="02070309020205020404" pitchFamily="49" charset="0"/>
              </a:rPr>
              <a:t>elif</a:t>
            </a:r>
            <a:r>
              <a:rPr lang="en-GB" dirty="0">
                <a:solidFill>
                  <a:schemeClr val="accent1"/>
                </a:solidFill>
                <a:latin typeface="Courier New" panose="02070309020205020404" pitchFamily="49" charset="0"/>
              </a:rPr>
              <a:t>…else</a:t>
            </a:r>
          </a:p>
          <a:p>
            <a:pPr lvl="1"/>
            <a:endParaRPr lang="en-GB" dirty="0"/>
          </a:p>
          <a:p>
            <a:r>
              <a:rPr lang="en-GB" dirty="0"/>
              <a:t>Repeatedly executing pieces of code</a:t>
            </a:r>
          </a:p>
          <a:p>
            <a:pPr lvl="1"/>
            <a:r>
              <a:rPr lang="en-GB" dirty="0"/>
              <a:t>Either </a:t>
            </a:r>
            <a:r>
              <a:rPr lang="en-GB" dirty="0">
                <a:solidFill>
                  <a:schemeClr val="accent1"/>
                </a:solidFill>
                <a:latin typeface="Courier New" panose="02070309020205020404" pitchFamily="49" charset="0"/>
              </a:rPr>
              <a:t>for</a:t>
            </a:r>
            <a:r>
              <a:rPr lang="en-GB" dirty="0"/>
              <a:t> a range or data structure or </a:t>
            </a:r>
            <a:r>
              <a:rPr lang="en-GB" dirty="0">
                <a:solidFill>
                  <a:schemeClr val="accent1"/>
                </a:solidFill>
                <a:latin typeface="Courier New" panose="02070309020205020404" pitchFamily="49" charset="0"/>
              </a:rPr>
              <a:t>while</a:t>
            </a:r>
            <a:r>
              <a:rPr lang="en-GB" dirty="0"/>
              <a:t> a condition is true</a:t>
            </a:r>
          </a:p>
          <a:p>
            <a:pPr marL="0" indent="0">
              <a:buNone/>
            </a:pPr>
            <a:endParaRPr lang="en-GB" dirty="0"/>
          </a:p>
        </p:txBody>
      </p:sp>
      <p:sp>
        <p:nvSpPr>
          <p:cNvPr id="4" name="Slide Number Placeholder 3">
            <a:extLst>
              <a:ext uri="{FF2B5EF4-FFF2-40B4-BE49-F238E27FC236}">
                <a16:creationId xmlns:a16="http://schemas.microsoft.com/office/drawing/2014/main" id="{80DF8644-AC98-444A-929D-6C54C8A93D5E}"/>
              </a:ext>
            </a:extLst>
          </p:cNvPr>
          <p:cNvSpPr>
            <a:spLocks noGrp="1"/>
          </p:cNvSpPr>
          <p:nvPr>
            <p:ph type="sldNum" sz="quarter" idx="12"/>
          </p:nvPr>
        </p:nvSpPr>
        <p:spPr/>
        <p:txBody>
          <a:bodyPr/>
          <a:lstStyle/>
          <a:p>
            <a:fld id="{D0CD9598-3AC8-0F44-9366-CD3A2FEFAADC}" type="slidenum">
              <a:rPr lang="en-GB" smtClean="0"/>
              <a:t>2</a:t>
            </a:fld>
            <a:endParaRPr lang="en-GB"/>
          </a:p>
        </p:txBody>
      </p:sp>
      <p:sp>
        <p:nvSpPr>
          <p:cNvPr id="5" name="Subtitle 4">
            <a:extLst>
              <a:ext uri="{FF2B5EF4-FFF2-40B4-BE49-F238E27FC236}">
                <a16:creationId xmlns:a16="http://schemas.microsoft.com/office/drawing/2014/main" id="{3594D354-8937-E048-8B75-A6532003492D}"/>
              </a:ext>
            </a:extLst>
          </p:cNvPr>
          <p:cNvSpPr>
            <a:spLocks noGrp="1"/>
          </p:cNvSpPr>
          <p:nvPr>
            <p:ph type="subTitle" idx="13"/>
          </p:nvPr>
        </p:nvSpPr>
        <p:spPr/>
        <p:txBody>
          <a:bodyPr>
            <a:normAutofit fontScale="92500" lnSpcReduction="20000"/>
          </a:bodyPr>
          <a:lstStyle/>
          <a:p>
            <a:endParaRPr lang="en-GB"/>
          </a:p>
        </p:txBody>
      </p:sp>
      <p:pic>
        <p:nvPicPr>
          <p:cNvPr id="7" name="Picture 6">
            <a:extLst>
              <a:ext uri="{FF2B5EF4-FFF2-40B4-BE49-F238E27FC236}">
                <a16:creationId xmlns:a16="http://schemas.microsoft.com/office/drawing/2014/main" id="{F82C9DF2-D1C6-2946-8ACB-13F5BB568996}"/>
              </a:ext>
            </a:extLst>
          </p:cNvPr>
          <p:cNvPicPr>
            <a:picLocks noChangeAspect="1"/>
          </p:cNvPicPr>
          <p:nvPr/>
        </p:nvPicPr>
        <p:blipFill>
          <a:blip r:embed="rId3"/>
          <a:stretch>
            <a:fillRect/>
          </a:stretch>
        </p:blipFill>
        <p:spPr>
          <a:xfrm>
            <a:off x="398345" y="3841968"/>
            <a:ext cx="6621780" cy="2654300"/>
          </a:xfrm>
          <a:prstGeom prst="rect">
            <a:avLst/>
          </a:prstGeom>
        </p:spPr>
      </p:pic>
      <p:sp>
        <p:nvSpPr>
          <p:cNvPr id="8" name="Content Placeholder 2">
            <a:extLst>
              <a:ext uri="{FF2B5EF4-FFF2-40B4-BE49-F238E27FC236}">
                <a16:creationId xmlns:a16="http://schemas.microsoft.com/office/drawing/2014/main" id="{2A927770-0292-7A4C-925A-917C0796C478}"/>
              </a:ext>
            </a:extLst>
          </p:cNvPr>
          <p:cNvSpPr txBox="1">
            <a:spLocks/>
          </p:cNvSpPr>
          <p:nvPr/>
        </p:nvSpPr>
        <p:spPr>
          <a:xfrm>
            <a:off x="8360763" y="1811215"/>
            <a:ext cx="3589500" cy="2654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a:buChar char="•"/>
              <a:defRPr sz="2000" kern="1200">
                <a:solidFill>
                  <a:schemeClr val="tx2"/>
                </a:solidFill>
                <a:latin typeface="Open Sans Light" charset="0"/>
                <a:ea typeface="Open Sans Light" charset="0"/>
                <a:cs typeface="Open Sans Light" charset="0"/>
              </a:defRPr>
            </a:lvl1pPr>
            <a:lvl2pPr marL="685800" indent="-228600" algn="l" defTabSz="914400" rtl="0" eaLnBrk="1" latinLnBrk="0" hangingPunct="1">
              <a:lnSpc>
                <a:spcPct val="90000"/>
              </a:lnSpc>
              <a:spcBef>
                <a:spcPts val="500"/>
              </a:spcBef>
              <a:buClr>
                <a:schemeClr val="accent4"/>
              </a:buClr>
              <a:buFont typeface="Arial"/>
              <a:buChar char="•"/>
              <a:defRPr sz="1800" kern="1200">
                <a:solidFill>
                  <a:schemeClr val="accent2"/>
                </a:solidFill>
                <a:latin typeface="Open Sans Light" charset="0"/>
                <a:ea typeface="Open Sans Light" charset="0"/>
                <a:cs typeface="Open Sans Light" charset="0"/>
              </a:defRPr>
            </a:lvl2pPr>
            <a:lvl3pPr marL="1143000" indent="-228600" algn="l" defTabSz="914400" rtl="0" eaLnBrk="1" latinLnBrk="0" hangingPunct="1">
              <a:lnSpc>
                <a:spcPct val="90000"/>
              </a:lnSpc>
              <a:spcBef>
                <a:spcPts val="500"/>
              </a:spcBef>
              <a:buClr>
                <a:schemeClr val="accent4"/>
              </a:buClr>
              <a:buFont typeface="Arial"/>
              <a:buChar char="•"/>
              <a:defRPr sz="1600" kern="1200">
                <a:solidFill>
                  <a:schemeClr val="accent3">
                    <a:lumMod val="75000"/>
                  </a:schemeClr>
                </a:solidFill>
                <a:latin typeface="Open Sans Light" charset="0"/>
                <a:ea typeface="Open Sans Light" charset="0"/>
                <a:cs typeface="Open Sans Ligh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t>These both utilise</a:t>
            </a:r>
          </a:p>
          <a:p>
            <a:pPr lvl="1"/>
            <a:r>
              <a:rPr lang="en-GB" dirty="0"/>
              <a:t>Relational operators</a:t>
            </a:r>
          </a:p>
          <a:p>
            <a:pPr lvl="1"/>
            <a:endParaRPr lang="en-GB" dirty="0"/>
          </a:p>
          <a:p>
            <a:pPr lvl="1"/>
            <a:r>
              <a:rPr lang="en-GB" dirty="0"/>
              <a:t>Boolean variables</a:t>
            </a:r>
          </a:p>
          <a:p>
            <a:pPr lvl="1"/>
            <a:endParaRPr lang="en-GB" dirty="0"/>
          </a:p>
          <a:p>
            <a:pPr lvl="1"/>
            <a:r>
              <a:rPr lang="en-GB" dirty="0"/>
              <a:t>Logical operators</a:t>
            </a:r>
          </a:p>
        </p:txBody>
      </p:sp>
      <p:sp>
        <p:nvSpPr>
          <p:cNvPr id="9" name="TextBox 8">
            <a:extLst>
              <a:ext uri="{FF2B5EF4-FFF2-40B4-BE49-F238E27FC236}">
                <a16:creationId xmlns:a16="http://schemas.microsoft.com/office/drawing/2014/main" id="{B2150551-852A-4E45-A36A-BB22A16AFCD4}"/>
              </a:ext>
            </a:extLst>
          </p:cNvPr>
          <p:cNvSpPr txBox="1"/>
          <p:nvPr/>
        </p:nvSpPr>
        <p:spPr>
          <a:xfrm>
            <a:off x="9461983" y="2419652"/>
            <a:ext cx="2252540" cy="369332"/>
          </a:xfrm>
          <a:prstGeom prst="rect">
            <a:avLst/>
          </a:prstGeom>
          <a:noFill/>
        </p:spPr>
        <p:txBody>
          <a:bodyPr wrap="none" rtlCol="0">
            <a:spAutoFit/>
          </a:bodyPr>
          <a:lstStyle/>
          <a:p>
            <a:r>
              <a:rPr lang="en-GB" dirty="0">
                <a:solidFill>
                  <a:schemeClr val="accent1"/>
                </a:solidFill>
                <a:latin typeface="Courier New" panose="02070309020205020404" pitchFamily="49" charset="0"/>
              </a:rPr>
              <a:t>==,!=,&gt;,&lt;,&gt;=,&lt;=</a:t>
            </a:r>
          </a:p>
        </p:txBody>
      </p:sp>
      <p:sp>
        <p:nvSpPr>
          <p:cNvPr id="10" name="TextBox 9">
            <a:extLst>
              <a:ext uri="{FF2B5EF4-FFF2-40B4-BE49-F238E27FC236}">
                <a16:creationId xmlns:a16="http://schemas.microsoft.com/office/drawing/2014/main" id="{4DF770DF-0780-4447-A4F9-F494DF6221C6}"/>
              </a:ext>
            </a:extLst>
          </p:cNvPr>
          <p:cNvSpPr txBox="1"/>
          <p:nvPr/>
        </p:nvSpPr>
        <p:spPr>
          <a:xfrm>
            <a:off x="9461983" y="3049264"/>
            <a:ext cx="1563248" cy="369332"/>
          </a:xfrm>
          <a:prstGeom prst="rect">
            <a:avLst/>
          </a:prstGeom>
          <a:noFill/>
        </p:spPr>
        <p:txBody>
          <a:bodyPr wrap="none" rtlCol="0">
            <a:spAutoFit/>
          </a:bodyPr>
          <a:lstStyle/>
          <a:p>
            <a:r>
              <a:rPr lang="en-GB" dirty="0" err="1">
                <a:solidFill>
                  <a:schemeClr val="accent1"/>
                </a:solidFill>
                <a:latin typeface="Courier New" panose="02070309020205020404" pitchFamily="49" charset="0"/>
              </a:rPr>
              <a:t>True,False</a:t>
            </a:r>
            <a:endParaRPr lang="en-GB" dirty="0">
              <a:solidFill>
                <a:schemeClr val="accent1"/>
              </a:solidFill>
              <a:latin typeface="Courier New" panose="02070309020205020404" pitchFamily="49" charset="0"/>
            </a:endParaRPr>
          </a:p>
        </p:txBody>
      </p:sp>
      <p:sp>
        <p:nvSpPr>
          <p:cNvPr id="11" name="TextBox 10">
            <a:extLst>
              <a:ext uri="{FF2B5EF4-FFF2-40B4-BE49-F238E27FC236}">
                <a16:creationId xmlns:a16="http://schemas.microsoft.com/office/drawing/2014/main" id="{7006D35C-3460-DB46-AD54-8EC8A3D1F0FB}"/>
              </a:ext>
            </a:extLst>
          </p:cNvPr>
          <p:cNvSpPr txBox="1"/>
          <p:nvPr/>
        </p:nvSpPr>
        <p:spPr>
          <a:xfrm>
            <a:off x="9490900" y="3697714"/>
            <a:ext cx="1563248" cy="369332"/>
          </a:xfrm>
          <a:prstGeom prst="rect">
            <a:avLst/>
          </a:prstGeom>
          <a:noFill/>
        </p:spPr>
        <p:txBody>
          <a:bodyPr wrap="none" rtlCol="0">
            <a:spAutoFit/>
          </a:bodyPr>
          <a:lstStyle/>
          <a:p>
            <a:r>
              <a:rPr lang="en-GB" dirty="0" err="1">
                <a:solidFill>
                  <a:schemeClr val="accent1"/>
                </a:solidFill>
                <a:latin typeface="Courier New" panose="02070309020205020404" pitchFamily="49" charset="0"/>
              </a:rPr>
              <a:t>and,or,not</a:t>
            </a:r>
            <a:endParaRPr lang="en-GB" dirty="0">
              <a:solidFill>
                <a:schemeClr val="accent1"/>
              </a:solidFill>
              <a:latin typeface="Courier New" panose="02070309020205020404" pitchFamily="49" charset="0"/>
            </a:endParaRPr>
          </a:p>
        </p:txBody>
      </p:sp>
      <p:graphicFrame>
        <p:nvGraphicFramePr>
          <p:cNvPr id="6" name="Table 14">
            <a:extLst>
              <a:ext uri="{FF2B5EF4-FFF2-40B4-BE49-F238E27FC236}">
                <a16:creationId xmlns:a16="http://schemas.microsoft.com/office/drawing/2014/main" id="{ECC7A855-9F25-B171-5380-FD7D37A2C50A}"/>
              </a:ext>
            </a:extLst>
          </p:cNvPr>
          <p:cNvGraphicFramePr>
            <a:graphicFrameLocks noGrp="1"/>
          </p:cNvGraphicFramePr>
          <p:nvPr>
            <p:extLst>
              <p:ext uri="{D42A27DB-BD31-4B8C-83A1-F6EECF244321}">
                <p14:modId xmlns:p14="http://schemas.microsoft.com/office/powerpoint/2010/main" val="2560601551"/>
              </p:ext>
            </p:extLst>
          </p:nvPr>
        </p:nvGraphicFramePr>
        <p:xfrm>
          <a:off x="7339592" y="4486828"/>
          <a:ext cx="4543612" cy="1854200"/>
        </p:xfrm>
        <a:graphic>
          <a:graphicData uri="http://schemas.openxmlformats.org/drawingml/2006/table">
            <a:tbl>
              <a:tblPr firstRow="1" bandRow="1">
                <a:tableStyleId>{073A0DAA-6AF3-43AB-8588-CEC1D06C72B9}</a:tableStyleId>
              </a:tblPr>
              <a:tblGrid>
                <a:gridCol w="1135903">
                  <a:extLst>
                    <a:ext uri="{9D8B030D-6E8A-4147-A177-3AD203B41FA5}">
                      <a16:colId xmlns:a16="http://schemas.microsoft.com/office/drawing/2014/main" val="1026198518"/>
                    </a:ext>
                  </a:extLst>
                </a:gridCol>
                <a:gridCol w="1135903">
                  <a:extLst>
                    <a:ext uri="{9D8B030D-6E8A-4147-A177-3AD203B41FA5}">
                      <a16:colId xmlns:a16="http://schemas.microsoft.com/office/drawing/2014/main" val="1733198475"/>
                    </a:ext>
                  </a:extLst>
                </a:gridCol>
                <a:gridCol w="1135903">
                  <a:extLst>
                    <a:ext uri="{9D8B030D-6E8A-4147-A177-3AD203B41FA5}">
                      <a16:colId xmlns:a16="http://schemas.microsoft.com/office/drawing/2014/main" val="3763092656"/>
                    </a:ext>
                  </a:extLst>
                </a:gridCol>
                <a:gridCol w="1135903">
                  <a:extLst>
                    <a:ext uri="{9D8B030D-6E8A-4147-A177-3AD203B41FA5}">
                      <a16:colId xmlns:a16="http://schemas.microsoft.com/office/drawing/2014/main" val="4235445834"/>
                    </a:ext>
                  </a:extLst>
                </a:gridCol>
              </a:tblGrid>
              <a:tr h="370840">
                <a:tc>
                  <a:txBody>
                    <a:bodyPr/>
                    <a:lstStyle/>
                    <a:p>
                      <a:r>
                        <a:rPr lang="en-GB" b="0" i="0" dirty="0">
                          <a:latin typeface="Open Sans Light" pitchFamily="2" charset="0"/>
                        </a:rPr>
                        <a:t>X</a:t>
                      </a:r>
                    </a:p>
                  </a:txBody>
                  <a:tcPr/>
                </a:tc>
                <a:tc>
                  <a:txBody>
                    <a:bodyPr/>
                    <a:lstStyle/>
                    <a:p>
                      <a:r>
                        <a:rPr lang="en-GB" b="0" i="0" dirty="0">
                          <a:latin typeface="Open Sans Light" pitchFamily="2" charset="0"/>
                        </a:rPr>
                        <a:t>Y</a:t>
                      </a:r>
                    </a:p>
                  </a:txBody>
                  <a:tcPr/>
                </a:tc>
                <a:tc>
                  <a:txBody>
                    <a:bodyPr/>
                    <a:lstStyle/>
                    <a:p>
                      <a:r>
                        <a:rPr lang="en-GB" b="0" i="0" dirty="0">
                          <a:latin typeface="Open Sans Light" pitchFamily="2" charset="0"/>
                        </a:rPr>
                        <a:t>X and Y</a:t>
                      </a:r>
                    </a:p>
                  </a:txBody>
                  <a:tcPr/>
                </a:tc>
                <a:tc>
                  <a:txBody>
                    <a:bodyPr/>
                    <a:lstStyle/>
                    <a:p>
                      <a:r>
                        <a:rPr lang="en-GB" b="0" i="0" dirty="0">
                          <a:latin typeface="Open Sans Light" pitchFamily="2" charset="0"/>
                        </a:rPr>
                        <a:t>X or Y</a:t>
                      </a:r>
                    </a:p>
                  </a:txBody>
                  <a:tcPr/>
                </a:tc>
                <a:extLst>
                  <a:ext uri="{0D108BD9-81ED-4DB2-BD59-A6C34878D82A}">
                    <a16:rowId xmlns:a16="http://schemas.microsoft.com/office/drawing/2014/main" val="2445751654"/>
                  </a:ext>
                </a:extLst>
              </a:tr>
              <a:tr h="370840">
                <a:tc>
                  <a:txBody>
                    <a:bodyPr/>
                    <a:lstStyle/>
                    <a:p>
                      <a:r>
                        <a:rPr lang="en-GB" b="0" i="0" dirty="0">
                          <a:latin typeface="Open Sans Light" pitchFamily="2" charset="0"/>
                        </a:rPr>
                        <a:t>True</a:t>
                      </a:r>
                    </a:p>
                  </a:txBody>
                  <a:tcPr/>
                </a:tc>
                <a:tc>
                  <a:txBody>
                    <a:bodyPr/>
                    <a:lstStyle/>
                    <a:p>
                      <a:r>
                        <a:rPr lang="en-GB" b="0" i="0" dirty="0">
                          <a:latin typeface="Open Sans Light" pitchFamily="2" charset="0"/>
                        </a:rPr>
                        <a:t>True</a:t>
                      </a:r>
                    </a:p>
                  </a:txBody>
                  <a:tcPr/>
                </a:tc>
                <a:tc>
                  <a:txBody>
                    <a:bodyPr/>
                    <a:lstStyle/>
                    <a:p>
                      <a:r>
                        <a:rPr lang="en-GB" b="0" i="0" dirty="0">
                          <a:latin typeface="Open Sans Light" pitchFamily="2" charset="0"/>
                        </a:rPr>
                        <a:t>True</a:t>
                      </a:r>
                    </a:p>
                  </a:txBody>
                  <a:tcPr/>
                </a:tc>
                <a:tc>
                  <a:txBody>
                    <a:bodyPr/>
                    <a:lstStyle/>
                    <a:p>
                      <a:r>
                        <a:rPr lang="en-GB" b="0" i="0" dirty="0">
                          <a:latin typeface="Open Sans Light" pitchFamily="2" charset="0"/>
                        </a:rPr>
                        <a:t>True</a:t>
                      </a:r>
                    </a:p>
                  </a:txBody>
                  <a:tcPr/>
                </a:tc>
                <a:extLst>
                  <a:ext uri="{0D108BD9-81ED-4DB2-BD59-A6C34878D82A}">
                    <a16:rowId xmlns:a16="http://schemas.microsoft.com/office/drawing/2014/main" val="2088019762"/>
                  </a:ext>
                </a:extLst>
              </a:tr>
              <a:tr h="370840">
                <a:tc>
                  <a:txBody>
                    <a:bodyPr/>
                    <a:lstStyle/>
                    <a:p>
                      <a:r>
                        <a:rPr lang="en-GB" b="0" i="0" dirty="0">
                          <a:latin typeface="Open Sans Light" pitchFamily="2" charset="0"/>
                        </a:rPr>
                        <a:t>True</a:t>
                      </a:r>
                    </a:p>
                  </a:txBody>
                  <a:tcPr/>
                </a:tc>
                <a:tc>
                  <a:txBody>
                    <a:bodyPr/>
                    <a:lstStyle/>
                    <a:p>
                      <a:r>
                        <a:rPr lang="en-GB" b="0" i="0" dirty="0">
                          <a:latin typeface="Open Sans Light" pitchFamily="2" charset="0"/>
                        </a:rPr>
                        <a:t>False</a:t>
                      </a:r>
                    </a:p>
                  </a:txBody>
                  <a:tcPr/>
                </a:tc>
                <a:tc>
                  <a:txBody>
                    <a:bodyPr/>
                    <a:lstStyle/>
                    <a:p>
                      <a:r>
                        <a:rPr lang="en-GB" b="0" i="0" dirty="0">
                          <a:latin typeface="Open Sans Light" pitchFamily="2" charset="0"/>
                        </a:rPr>
                        <a:t>False</a:t>
                      </a:r>
                    </a:p>
                  </a:txBody>
                  <a:tcPr/>
                </a:tc>
                <a:tc>
                  <a:txBody>
                    <a:bodyPr/>
                    <a:lstStyle/>
                    <a:p>
                      <a:r>
                        <a:rPr lang="en-GB" b="0" i="0" dirty="0">
                          <a:latin typeface="Open Sans Light" pitchFamily="2" charset="0"/>
                        </a:rPr>
                        <a:t>True</a:t>
                      </a:r>
                    </a:p>
                  </a:txBody>
                  <a:tcPr/>
                </a:tc>
                <a:extLst>
                  <a:ext uri="{0D108BD9-81ED-4DB2-BD59-A6C34878D82A}">
                    <a16:rowId xmlns:a16="http://schemas.microsoft.com/office/drawing/2014/main" val="2464696714"/>
                  </a:ext>
                </a:extLst>
              </a:tr>
              <a:tr h="370840">
                <a:tc>
                  <a:txBody>
                    <a:bodyPr/>
                    <a:lstStyle/>
                    <a:p>
                      <a:r>
                        <a:rPr lang="en-GB" b="0" i="0" dirty="0">
                          <a:latin typeface="Open Sans Light" pitchFamily="2" charset="0"/>
                        </a:rPr>
                        <a:t>False</a:t>
                      </a:r>
                    </a:p>
                  </a:txBody>
                  <a:tcPr/>
                </a:tc>
                <a:tc>
                  <a:txBody>
                    <a:bodyPr/>
                    <a:lstStyle/>
                    <a:p>
                      <a:r>
                        <a:rPr lang="en-GB" b="0" i="0" dirty="0">
                          <a:latin typeface="Open Sans Light" pitchFamily="2" charset="0"/>
                        </a:rPr>
                        <a:t>True</a:t>
                      </a:r>
                    </a:p>
                  </a:txBody>
                  <a:tcPr/>
                </a:tc>
                <a:tc>
                  <a:txBody>
                    <a:bodyPr/>
                    <a:lstStyle/>
                    <a:p>
                      <a:r>
                        <a:rPr lang="en-GB" b="0" i="0" dirty="0">
                          <a:latin typeface="Open Sans Light" pitchFamily="2" charset="0"/>
                        </a:rPr>
                        <a:t>False</a:t>
                      </a:r>
                    </a:p>
                  </a:txBody>
                  <a:tcPr/>
                </a:tc>
                <a:tc>
                  <a:txBody>
                    <a:bodyPr/>
                    <a:lstStyle/>
                    <a:p>
                      <a:r>
                        <a:rPr lang="en-GB" b="0" i="0" dirty="0">
                          <a:latin typeface="Open Sans Light" pitchFamily="2" charset="0"/>
                        </a:rPr>
                        <a:t>True</a:t>
                      </a:r>
                    </a:p>
                  </a:txBody>
                  <a:tcPr/>
                </a:tc>
                <a:extLst>
                  <a:ext uri="{0D108BD9-81ED-4DB2-BD59-A6C34878D82A}">
                    <a16:rowId xmlns:a16="http://schemas.microsoft.com/office/drawing/2014/main" val="1061537271"/>
                  </a:ext>
                </a:extLst>
              </a:tr>
              <a:tr h="370840">
                <a:tc>
                  <a:txBody>
                    <a:bodyPr/>
                    <a:lstStyle/>
                    <a:p>
                      <a:r>
                        <a:rPr lang="en-GB" b="0" i="0" dirty="0">
                          <a:latin typeface="Open Sans Light" pitchFamily="2" charset="0"/>
                        </a:rPr>
                        <a:t>False</a:t>
                      </a:r>
                    </a:p>
                  </a:txBody>
                  <a:tcPr/>
                </a:tc>
                <a:tc>
                  <a:txBody>
                    <a:bodyPr/>
                    <a:lstStyle/>
                    <a:p>
                      <a:r>
                        <a:rPr lang="en-GB" b="0" i="0" dirty="0">
                          <a:latin typeface="Open Sans Light" pitchFamily="2" charset="0"/>
                        </a:rPr>
                        <a:t>False</a:t>
                      </a:r>
                    </a:p>
                  </a:txBody>
                  <a:tcPr/>
                </a:tc>
                <a:tc>
                  <a:txBody>
                    <a:bodyPr/>
                    <a:lstStyle/>
                    <a:p>
                      <a:r>
                        <a:rPr lang="en-GB" b="0" i="0" dirty="0">
                          <a:latin typeface="Open Sans Light" pitchFamily="2" charset="0"/>
                        </a:rPr>
                        <a:t>False</a:t>
                      </a:r>
                    </a:p>
                  </a:txBody>
                  <a:tcPr/>
                </a:tc>
                <a:tc>
                  <a:txBody>
                    <a:bodyPr/>
                    <a:lstStyle/>
                    <a:p>
                      <a:r>
                        <a:rPr lang="en-GB" b="0" i="0" dirty="0">
                          <a:latin typeface="Open Sans Light" pitchFamily="2" charset="0"/>
                        </a:rPr>
                        <a:t>False</a:t>
                      </a:r>
                    </a:p>
                  </a:txBody>
                  <a:tcPr/>
                </a:tc>
                <a:extLst>
                  <a:ext uri="{0D108BD9-81ED-4DB2-BD59-A6C34878D82A}">
                    <a16:rowId xmlns:a16="http://schemas.microsoft.com/office/drawing/2014/main" val="2982108142"/>
                  </a:ext>
                </a:extLst>
              </a:tr>
            </a:tbl>
          </a:graphicData>
        </a:graphic>
      </p:graphicFrame>
    </p:spTree>
    <p:extLst>
      <p:ext uri="{BB962C8B-B14F-4D97-AF65-F5344CB8AC3E}">
        <p14:creationId xmlns:p14="http://schemas.microsoft.com/office/powerpoint/2010/main" val="3288123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F003-F570-1C4B-AC7E-49B5E96B1929}"/>
              </a:ext>
            </a:extLst>
          </p:cNvPr>
          <p:cNvSpPr>
            <a:spLocks noGrp="1"/>
          </p:cNvSpPr>
          <p:nvPr>
            <p:ph type="title"/>
          </p:nvPr>
        </p:nvSpPr>
        <p:spPr/>
        <p:txBody>
          <a:bodyPr/>
          <a:lstStyle/>
          <a:p>
            <a:r>
              <a:rPr lang="en-GB" dirty="0"/>
              <a:t>Lecture 4: Formative problem solutions</a:t>
            </a:r>
          </a:p>
        </p:txBody>
      </p:sp>
      <p:sp>
        <p:nvSpPr>
          <p:cNvPr id="3" name="Content Placeholder 2">
            <a:extLst>
              <a:ext uri="{FF2B5EF4-FFF2-40B4-BE49-F238E27FC236}">
                <a16:creationId xmlns:a16="http://schemas.microsoft.com/office/drawing/2014/main" id="{24F17253-9A42-B44A-9F77-E54BD4AC3892}"/>
              </a:ext>
            </a:extLst>
          </p:cNvPr>
          <p:cNvSpPr>
            <a:spLocks noGrp="1"/>
          </p:cNvSpPr>
          <p:nvPr>
            <p:ph sz="half" idx="1"/>
          </p:nvPr>
        </p:nvSpPr>
        <p:spPr>
          <a:xfrm>
            <a:off x="241737" y="1040524"/>
            <a:ext cx="5778063" cy="5807076"/>
          </a:xfrm>
        </p:spPr>
        <p:txBody>
          <a:bodyPr/>
          <a:lstStyle/>
          <a:p>
            <a:r>
              <a:rPr lang="en-GB" dirty="0"/>
              <a:t>Exercise 1: Function to test if odd or even</a:t>
            </a:r>
          </a:p>
          <a:p>
            <a:pPr lvl="1"/>
            <a:r>
              <a:rPr lang="en-GB" dirty="0"/>
              <a:t>Check if the remainder when divide by 2 is 0 </a:t>
            </a:r>
          </a:p>
          <a:p>
            <a:pPr lvl="1"/>
            <a:r>
              <a:rPr lang="en-GB" dirty="0"/>
              <a:t>Result is a </a:t>
            </a:r>
            <a:r>
              <a:rPr lang="en-GB" dirty="0" err="1"/>
              <a:t>boolean</a:t>
            </a:r>
            <a:r>
              <a:rPr lang="en-GB" dirty="0"/>
              <a:t> (</a:t>
            </a:r>
            <a:r>
              <a:rPr lang="en-GB" dirty="0">
                <a:solidFill>
                  <a:schemeClr val="accent1"/>
                </a:solidFill>
                <a:latin typeface="Courier New" panose="02070309020205020404" pitchFamily="49" charset="0"/>
              </a:rPr>
              <a:t>True</a:t>
            </a:r>
            <a:r>
              <a:rPr lang="en-GB" dirty="0"/>
              <a:t> or </a:t>
            </a:r>
            <a:r>
              <a:rPr lang="en-GB" dirty="0">
                <a:solidFill>
                  <a:schemeClr val="accent1"/>
                </a:solidFill>
                <a:latin typeface="Courier New" panose="02070309020205020404" pitchFamily="49" charset="0"/>
              </a:rPr>
              <a:t>False</a:t>
            </a:r>
            <a:r>
              <a:rPr lang="en-GB" dirty="0"/>
              <a:t>)</a:t>
            </a:r>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marL="457200" lvl="1" indent="0">
              <a:buNone/>
            </a:pPr>
            <a:endParaRPr lang="en-GB" dirty="0"/>
          </a:p>
          <a:p>
            <a:r>
              <a:rPr lang="en-GB" dirty="0"/>
              <a:t>Exercise 3: Can we loop over a tuple</a:t>
            </a:r>
          </a:p>
          <a:p>
            <a:pPr lvl="1"/>
            <a:r>
              <a:rPr lang="en-GB" dirty="0"/>
              <a:t>Yes, only difference is it’s immutable</a:t>
            </a:r>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marL="457200" lvl="1" indent="0">
              <a:buNone/>
            </a:pPr>
            <a:endParaRPr lang="en-GB" dirty="0"/>
          </a:p>
          <a:p>
            <a:pPr lvl="1"/>
            <a:endParaRPr lang="en-GB" dirty="0"/>
          </a:p>
        </p:txBody>
      </p:sp>
      <p:sp>
        <p:nvSpPr>
          <p:cNvPr id="12" name="Content Placeholder 11">
            <a:extLst>
              <a:ext uri="{FF2B5EF4-FFF2-40B4-BE49-F238E27FC236}">
                <a16:creationId xmlns:a16="http://schemas.microsoft.com/office/drawing/2014/main" id="{50E35C02-D691-074F-B830-282796A74E30}"/>
              </a:ext>
            </a:extLst>
          </p:cNvPr>
          <p:cNvSpPr>
            <a:spLocks noGrp="1"/>
          </p:cNvSpPr>
          <p:nvPr>
            <p:ph sz="half" idx="2"/>
          </p:nvPr>
        </p:nvSpPr>
        <p:spPr>
          <a:xfrm>
            <a:off x="6107045" y="1023604"/>
            <a:ext cx="5820101" cy="5618277"/>
          </a:xfrm>
        </p:spPr>
        <p:txBody>
          <a:bodyPr>
            <a:normAutofit/>
          </a:bodyPr>
          <a:lstStyle/>
          <a:p>
            <a:r>
              <a:rPr lang="en-GB" dirty="0"/>
              <a:t>Exercise 2: for loop to print number &amp; name</a:t>
            </a:r>
          </a:p>
          <a:p>
            <a:pPr lvl="1"/>
            <a:r>
              <a:rPr lang="en-GB" dirty="0"/>
              <a:t>We access the element of an array using </a:t>
            </a:r>
            <a:r>
              <a:rPr lang="en-GB" dirty="0">
                <a:solidFill>
                  <a:schemeClr val="accent1"/>
                </a:solidFill>
                <a:latin typeface="Courier New" panose="02070309020205020404" pitchFamily="49" charset="0"/>
              </a:rPr>
              <a:t>[]</a:t>
            </a:r>
          </a:p>
          <a:p>
            <a:pPr lvl="1"/>
            <a:r>
              <a:rPr lang="en-GB" dirty="0"/>
              <a:t>Simply pass the loop index into the brackets</a:t>
            </a:r>
          </a:p>
          <a:p>
            <a:pPr lvl="2"/>
            <a:r>
              <a:rPr lang="en-GB" dirty="0"/>
              <a:t>On each iteration this takes the values 0, 1, … 10 i.e. the elements of the list we need to access </a:t>
            </a:r>
          </a:p>
          <a:p>
            <a:pPr lvl="2"/>
            <a:endParaRPr lang="en-GB" dirty="0"/>
          </a:p>
          <a:p>
            <a:pPr lvl="2"/>
            <a:endParaRPr lang="en-GB" dirty="0"/>
          </a:p>
          <a:p>
            <a:pPr lvl="2"/>
            <a:endParaRPr lang="en-GB" dirty="0"/>
          </a:p>
          <a:p>
            <a:pPr lvl="2"/>
            <a:endParaRPr lang="en-GB" dirty="0"/>
          </a:p>
          <a:p>
            <a:pPr lvl="2"/>
            <a:endParaRPr lang="en-GB" dirty="0"/>
          </a:p>
          <a:p>
            <a:pPr lvl="2"/>
            <a:endParaRPr lang="en-GB" dirty="0"/>
          </a:p>
          <a:p>
            <a:pPr lvl="2"/>
            <a:endParaRPr lang="en-GB" dirty="0"/>
          </a:p>
          <a:p>
            <a:pPr lvl="2"/>
            <a:endParaRPr lang="en-GB" dirty="0"/>
          </a:p>
          <a:p>
            <a:pPr lvl="2"/>
            <a:endParaRPr lang="en-GB" dirty="0"/>
          </a:p>
          <a:p>
            <a:pPr lvl="2"/>
            <a:endParaRPr lang="en-GB" dirty="0"/>
          </a:p>
          <a:p>
            <a:pPr lvl="2"/>
            <a:endParaRPr lang="en-GB" dirty="0"/>
          </a:p>
          <a:p>
            <a:pPr lvl="1"/>
            <a:r>
              <a:rPr lang="en-GB" dirty="0"/>
              <a:t>If you are struggling with loops think what will happen each iteration &amp; what you would write for that specific iteration, then generalise</a:t>
            </a:r>
          </a:p>
        </p:txBody>
      </p:sp>
      <p:sp>
        <p:nvSpPr>
          <p:cNvPr id="4" name="Slide Number Placeholder 3">
            <a:extLst>
              <a:ext uri="{FF2B5EF4-FFF2-40B4-BE49-F238E27FC236}">
                <a16:creationId xmlns:a16="http://schemas.microsoft.com/office/drawing/2014/main" id="{61B20B77-9F3F-A54B-9282-90A94E901C51}"/>
              </a:ext>
            </a:extLst>
          </p:cNvPr>
          <p:cNvSpPr>
            <a:spLocks noGrp="1"/>
          </p:cNvSpPr>
          <p:nvPr>
            <p:ph type="sldNum" sz="quarter" idx="12"/>
          </p:nvPr>
        </p:nvSpPr>
        <p:spPr/>
        <p:txBody>
          <a:bodyPr/>
          <a:lstStyle/>
          <a:p>
            <a:fld id="{D0CD9598-3AC8-0F44-9366-CD3A2FEFAADC}" type="slidenum">
              <a:rPr lang="en-GB" smtClean="0"/>
              <a:t>3</a:t>
            </a:fld>
            <a:endParaRPr lang="en-GB"/>
          </a:p>
        </p:txBody>
      </p:sp>
      <p:sp>
        <p:nvSpPr>
          <p:cNvPr id="13" name="Subtitle 12">
            <a:extLst>
              <a:ext uri="{FF2B5EF4-FFF2-40B4-BE49-F238E27FC236}">
                <a16:creationId xmlns:a16="http://schemas.microsoft.com/office/drawing/2014/main" id="{87DAEA3C-5700-E546-B171-6A9A64E4DED9}"/>
              </a:ext>
            </a:extLst>
          </p:cNvPr>
          <p:cNvSpPr>
            <a:spLocks noGrp="1"/>
          </p:cNvSpPr>
          <p:nvPr>
            <p:ph type="subTitle" idx="13"/>
          </p:nvPr>
        </p:nvSpPr>
        <p:spPr/>
        <p:txBody>
          <a:bodyPr>
            <a:normAutofit fontScale="92500" lnSpcReduction="20000"/>
          </a:bodyPr>
          <a:lstStyle/>
          <a:p>
            <a:endParaRPr lang="en-GB"/>
          </a:p>
        </p:txBody>
      </p:sp>
      <p:pic>
        <p:nvPicPr>
          <p:cNvPr id="5" name="Picture 4">
            <a:extLst>
              <a:ext uri="{FF2B5EF4-FFF2-40B4-BE49-F238E27FC236}">
                <a16:creationId xmlns:a16="http://schemas.microsoft.com/office/drawing/2014/main" id="{4A4E02D8-3010-664D-B35E-8C3519DF48E5}"/>
              </a:ext>
            </a:extLst>
          </p:cNvPr>
          <p:cNvPicPr>
            <a:picLocks noChangeAspect="1"/>
          </p:cNvPicPr>
          <p:nvPr/>
        </p:nvPicPr>
        <p:blipFill>
          <a:blip r:embed="rId3"/>
          <a:stretch>
            <a:fillRect/>
          </a:stretch>
        </p:blipFill>
        <p:spPr>
          <a:xfrm>
            <a:off x="376260" y="2063145"/>
            <a:ext cx="4693920" cy="2081530"/>
          </a:xfrm>
          <a:prstGeom prst="rect">
            <a:avLst/>
          </a:prstGeom>
        </p:spPr>
      </p:pic>
      <p:pic>
        <p:nvPicPr>
          <p:cNvPr id="6" name="Picture 5">
            <a:extLst>
              <a:ext uri="{FF2B5EF4-FFF2-40B4-BE49-F238E27FC236}">
                <a16:creationId xmlns:a16="http://schemas.microsoft.com/office/drawing/2014/main" id="{EBE72EE4-E3D6-DA44-A68C-5927A0127EE8}"/>
              </a:ext>
            </a:extLst>
          </p:cNvPr>
          <p:cNvPicPr>
            <a:picLocks noChangeAspect="1"/>
          </p:cNvPicPr>
          <p:nvPr/>
        </p:nvPicPr>
        <p:blipFill>
          <a:blip r:embed="rId4"/>
          <a:stretch>
            <a:fillRect/>
          </a:stretch>
        </p:blipFill>
        <p:spPr>
          <a:xfrm>
            <a:off x="6175180" y="2568781"/>
            <a:ext cx="5574030" cy="2863850"/>
          </a:xfrm>
          <a:prstGeom prst="rect">
            <a:avLst/>
          </a:prstGeom>
        </p:spPr>
      </p:pic>
      <p:pic>
        <p:nvPicPr>
          <p:cNvPr id="10" name="Picture 9">
            <a:extLst>
              <a:ext uri="{FF2B5EF4-FFF2-40B4-BE49-F238E27FC236}">
                <a16:creationId xmlns:a16="http://schemas.microsoft.com/office/drawing/2014/main" id="{65D09C08-8A7F-814B-831F-B6C65947A67F}"/>
              </a:ext>
            </a:extLst>
          </p:cNvPr>
          <p:cNvPicPr>
            <a:picLocks noChangeAspect="1"/>
          </p:cNvPicPr>
          <p:nvPr/>
        </p:nvPicPr>
        <p:blipFill>
          <a:blip r:embed="rId5"/>
          <a:stretch>
            <a:fillRect/>
          </a:stretch>
        </p:blipFill>
        <p:spPr>
          <a:xfrm>
            <a:off x="734611" y="5258851"/>
            <a:ext cx="3003550" cy="1383030"/>
          </a:xfrm>
          <a:prstGeom prst="rect">
            <a:avLst/>
          </a:prstGeom>
        </p:spPr>
      </p:pic>
      <p:pic>
        <p:nvPicPr>
          <p:cNvPr id="11" name="Picture 10">
            <a:extLst>
              <a:ext uri="{FF2B5EF4-FFF2-40B4-BE49-F238E27FC236}">
                <a16:creationId xmlns:a16="http://schemas.microsoft.com/office/drawing/2014/main" id="{60381DD9-594A-2F49-B231-02AD83E113D7}"/>
              </a:ext>
            </a:extLst>
          </p:cNvPr>
          <p:cNvPicPr>
            <a:picLocks noChangeAspect="1"/>
          </p:cNvPicPr>
          <p:nvPr/>
        </p:nvPicPr>
        <p:blipFill>
          <a:blip r:embed="rId6"/>
          <a:stretch>
            <a:fillRect/>
          </a:stretch>
        </p:blipFill>
        <p:spPr>
          <a:xfrm>
            <a:off x="3825680" y="5737576"/>
            <a:ext cx="2349500" cy="838200"/>
          </a:xfrm>
          <a:prstGeom prst="rect">
            <a:avLst/>
          </a:prstGeom>
        </p:spPr>
      </p:pic>
    </p:spTree>
    <p:extLst>
      <p:ext uri="{BB962C8B-B14F-4D97-AF65-F5344CB8AC3E}">
        <p14:creationId xmlns:p14="http://schemas.microsoft.com/office/powerpoint/2010/main" val="3796436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C0BAC-FB60-224F-A36B-0C73B54A99C9}"/>
              </a:ext>
            </a:extLst>
          </p:cNvPr>
          <p:cNvSpPr>
            <a:spLocks noGrp="1"/>
          </p:cNvSpPr>
          <p:nvPr>
            <p:ph type="title"/>
          </p:nvPr>
        </p:nvSpPr>
        <p:spPr/>
        <p:txBody>
          <a:bodyPr/>
          <a:lstStyle/>
          <a:p>
            <a:r>
              <a:rPr lang="en-GB" dirty="0"/>
              <a:t>Lecture 4: Formative problem solutions (2)</a:t>
            </a:r>
          </a:p>
        </p:txBody>
      </p:sp>
      <p:sp>
        <p:nvSpPr>
          <p:cNvPr id="13" name="Content Placeholder 2">
            <a:extLst>
              <a:ext uri="{FF2B5EF4-FFF2-40B4-BE49-F238E27FC236}">
                <a16:creationId xmlns:a16="http://schemas.microsoft.com/office/drawing/2014/main" id="{DB7B3D68-4AA2-394E-8507-90BDE1843752}"/>
              </a:ext>
            </a:extLst>
          </p:cNvPr>
          <p:cNvSpPr>
            <a:spLocks noGrp="1"/>
          </p:cNvSpPr>
          <p:nvPr>
            <p:ph sz="half" idx="1"/>
          </p:nvPr>
        </p:nvSpPr>
        <p:spPr>
          <a:xfrm>
            <a:off x="241737" y="1040524"/>
            <a:ext cx="5778063" cy="5627404"/>
          </a:xfrm>
        </p:spPr>
        <p:txBody>
          <a:bodyPr>
            <a:normAutofit lnSpcReduction="10000"/>
          </a:bodyPr>
          <a:lstStyle/>
          <a:p>
            <a:r>
              <a:rPr lang="en-GB" dirty="0"/>
              <a:t>Exercise 4: explain the calculation of the precision using a while loop</a:t>
            </a:r>
          </a:p>
          <a:p>
            <a:endParaRPr lang="en-GB" dirty="0"/>
          </a:p>
          <a:p>
            <a:endParaRPr lang="en-GB" dirty="0"/>
          </a:p>
          <a:p>
            <a:endParaRPr lang="en-GB" dirty="0"/>
          </a:p>
          <a:p>
            <a:pPr marL="0" indent="0">
              <a:buNone/>
            </a:pPr>
            <a:endParaRPr lang="en-GB" dirty="0"/>
          </a:p>
          <a:p>
            <a:endParaRPr lang="en-GB" sz="1100" dirty="0"/>
          </a:p>
          <a:p>
            <a:pPr lvl="1"/>
            <a:r>
              <a:rPr lang="en-GB" dirty="0"/>
              <a:t>Starts with </a:t>
            </a:r>
            <a:r>
              <a:rPr lang="en-GB" dirty="0">
                <a:solidFill>
                  <a:schemeClr val="accent1"/>
                </a:solidFill>
                <a:latin typeface="Courier New" panose="02070309020205020404" pitchFamily="49" charset="0"/>
              </a:rPr>
              <a:t>eps = 1.0</a:t>
            </a:r>
            <a:r>
              <a:rPr lang="en-GB" dirty="0"/>
              <a:t>, so </a:t>
            </a:r>
            <a:r>
              <a:rPr lang="en-GB" dirty="0">
                <a:solidFill>
                  <a:schemeClr val="accent1"/>
                </a:solidFill>
                <a:latin typeface="Courier New" panose="02070309020205020404" pitchFamily="49" charset="0"/>
              </a:rPr>
              <a:t>eps + 1.0 &gt; 1.0</a:t>
            </a:r>
          </a:p>
          <a:p>
            <a:pPr lvl="1"/>
            <a:r>
              <a:rPr lang="en-GB" dirty="0"/>
              <a:t>Enters loop and haves the </a:t>
            </a:r>
            <a:r>
              <a:rPr lang="en-GB" dirty="0">
                <a:solidFill>
                  <a:schemeClr val="accent1"/>
                </a:solidFill>
                <a:latin typeface="Courier New" panose="02070309020205020404" pitchFamily="49" charset="0"/>
              </a:rPr>
              <a:t>eps</a:t>
            </a:r>
            <a:r>
              <a:rPr lang="en-GB" dirty="0"/>
              <a:t> value</a:t>
            </a:r>
          </a:p>
          <a:p>
            <a:pPr lvl="1"/>
            <a:r>
              <a:rPr lang="en-GB" dirty="0"/>
              <a:t>Keeps going while the computer can tell</a:t>
            </a:r>
            <a:br>
              <a:rPr lang="en-GB" dirty="0"/>
            </a:br>
            <a:r>
              <a:rPr lang="en-GB" dirty="0"/>
              <a:t>the difference between </a:t>
            </a:r>
            <a:r>
              <a:rPr lang="en-GB" dirty="0">
                <a:solidFill>
                  <a:schemeClr val="accent1"/>
                </a:solidFill>
                <a:latin typeface="Courier New" panose="02070309020205020404" pitchFamily="49" charset="0"/>
              </a:rPr>
              <a:t>eps+1</a:t>
            </a:r>
            <a:r>
              <a:rPr lang="en-GB" dirty="0"/>
              <a:t> and </a:t>
            </a:r>
            <a:r>
              <a:rPr lang="en-GB" dirty="0">
                <a:solidFill>
                  <a:schemeClr val="accent1"/>
                </a:solidFill>
                <a:latin typeface="Courier New" panose="02070309020205020404" pitchFamily="49" charset="0"/>
              </a:rPr>
              <a:t>1</a:t>
            </a:r>
          </a:p>
          <a:p>
            <a:pPr lvl="1"/>
            <a:r>
              <a:rPr lang="en-GB" dirty="0"/>
              <a:t>Eventually </a:t>
            </a:r>
            <a:r>
              <a:rPr lang="en-GB" dirty="0">
                <a:solidFill>
                  <a:schemeClr val="accent1"/>
                </a:solidFill>
                <a:latin typeface="Courier New" panose="02070309020205020404" pitchFamily="49" charset="0"/>
              </a:rPr>
              <a:t>eps</a:t>
            </a:r>
            <a:r>
              <a:rPr lang="en-GB" dirty="0"/>
              <a:t> is so small that </a:t>
            </a:r>
            <a:r>
              <a:rPr lang="en-GB" dirty="0">
                <a:solidFill>
                  <a:schemeClr val="accent1"/>
                </a:solidFill>
                <a:latin typeface="Courier New" panose="02070309020205020404" pitchFamily="49" charset="0"/>
                <a:cs typeface="Courier New" panose="02070309020205020404" pitchFamily="49" charset="0"/>
              </a:rPr>
              <a:t>eps+1</a:t>
            </a:r>
            <a:r>
              <a:rPr lang="en-GB" dirty="0"/>
              <a:t> is the  same as </a:t>
            </a:r>
            <a:r>
              <a:rPr lang="en-GB" dirty="0">
                <a:solidFill>
                  <a:schemeClr val="accent1"/>
                </a:solidFill>
                <a:latin typeface="Courier New" panose="02070309020205020404" pitchFamily="49" charset="0"/>
              </a:rPr>
              <a:t>1</a:t>
            </a:r>
            <a:r>
              <a:rPr lang="en-GB" dirty="0"/>
              <a:t> to the precision stored</a:t>
            </a:r>
          </a:p>
          <a:p>
            <a:pPr lvl="1"/>
            <a:r>
              <a:rPr lang="en-GB" dirty="0"/>
              <a:t>The condition in the </a:t>
            </a:r>
            <a:r>
              <a:rPr lang="en-GB" dirty="0">
                <a:solidFill>
                  <a:schemeClr val="accent1"/>
                </a:solidFill>
                <a:latin typeface="Courier New" panose="02070309020205020404" pitchFamily="49" charset="0"/>
              </a:rPr>
              <a:t>while</a:t>
            </a:r>
            <a:r>
              <a:rPr lang="en-GB" dirty="0"/>
              <a:t> then fails</a:t>
            </a:r>
          </a:p>
          <a:p>
            <a:pPr lvl="1"/>
            <a:r>
              <a:rPr lang="en-GB" dirty="0"/>
              <a:t>The precision is the last value where can tell the difference </a:t>
            </a:r>
            <a:r>
              <a:rPr lang="en-GB" dirty="0">
                <a:sym typeface="Wingdings" pitchFamily="2" charset="2"/>
              </a:rPr>
              <a:t> </a:t>
            </a:r>
            <a:r>
              <a:rPr lang="en-GB" dirty="0"/>
              <a:t>twice the final </a:t>
            </a:r>
            <a:r>
              <a:rPr lang="en-GB" dirty="0">
                <a:solidFill>
                  <a:schemeClr val="accent1"/>
                </a:solidFill>
                <a:latin typeface="Courier New" panose="02070309020205020404" pitchFamily="49" charset="0"/>
              </a:rPr>
              <a:t>eps </a:t>
            </a:r>
            <a:r>
              <a:rPr lang="en-GB" dirty="0"/>
              <a:t>value as have halved since then</a:t>
            </a:r>
          </a:p>
          <a:p>
            <a:pPr lvl="1"/>
            <a:r>
              <a:rPr lang="en-GB" dirty="0"/>
              <a:t>Note: can print </a:t>
            </a:r>
            <a:r>
              <a:rPr lang="en-GB" dirty="0">
                <a:solidFill>
                  <a:schemeClr val="accent1"/>
                </a:solidFill>
                <a:latin typeface="Courier New" panose="02070309020205020404" pitchFamily="49" charset="0"/>
              </a:rPr>
              <a:t>eps</a:t>
            </a:r>
            <a:r>
              <a:rPr lang="en-GB" dirty="0"/>
              <a:t> value in loop to see this</a:t>
            </a:r>
          </a:p>
        </p:txBody>
      </p:sp>
      <p:sp>
        <p:nvSpPr>
          <p:cNvPr id="4" name="Content Placeholder 3">
            <a:extLst>
              <a:ext uri="{FF2B5EF4-FFF2-40B4-BE49-F238E27FC236}">
                <a16:creationId xmlns:a16="http://schemas.microsoft.com/office/drawing/2014/main" id="{EC127AC0-5054-DF47-AA92-15B738CF0782}"/>
              </a:ext>
            </a:extLst>
          </p:cNvPr>
          <p:cNvSpPr>
            <a:spLocks noGrp="1"/>
          </p:cNvSpPr>
          <p:nvPr>
            <p:ph sz="half" idx="2"/>
          </p:nvPr>
        </p:nvSpPr>
        <p:spPr>
          <a:xfrm>
            <a:off x="6032939" y="1040523"/>
            <a:ext cx="6059744" cy="5627403"/>
          </a:xfrm>
        </p:spPr>
        <p:txBody>
          <a:bodyPr/>
          <a:lstStyle/>
          <a:p>
            <a:r>
              <a:rPr lang="en-GB" dirty="0"/>
              <a:t>Exercise 5: Factorial of each of first 10 numbers</a:t>
            </a:r>
          </a:p>
          <a:p>
            <a:pPr lvl="1"/>
            <a:r>
              <a:rPr lang="en-GB" dirty="0"/>
              <a:t>The loop var </a:t>
            </a:r>
            <a:r>
              <a:rPr lang="en-GB" dirty="0">
                <a:solidFill>
                  <a:schemeClr val="accent1"/>
                </a:solidFill>
                <a:latin typeface="Courier New" panose="02070309020205020404" pitchFamily="49" charset="0"/>
              </a:rPr>
              <a:t>n</a:t>
            </a:r>
            <a:r>
              <a:rPr lang="en-GB" dirty="0"/>
              <a:t> gives the current number </a:t>
            </a:r>
          </a:p>
          <a:p>
            <a:pPr lvl="1"/>
            <a:r>
              <a:rPr lang="en-GB" dirty="0"/>
              <a:t>At each iteration we times the result so far by the current number, </a:t>
            </a:r>
            <a:r>
              <a:rPr lang="en-GB" dirty="0">
                <a:solidFill>
                  <a:schemeClr val="accent1"/>
                </a:solidFill>
                <a:latin typeface="Courier New" panose="02070309020205020404" pitchFamily="49" charset="0"/>
              </a:rPr>
              <a:t>n</a:t>
            </a:r>
            <a:r>
              <a:rPr lang="en-GB" dirty="0"/>
              <a:t>, and reset the result</a:t>
            </a:r>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r>
              <a:rPr lang="en-GB" dirty="0"/>
              <a:t>Some people just printed 10 factorial rather than the factorial of each element up to 10.</a:t>
            </a:r>
          </a:p>
          <a:p>
            <a:pPr lvl="1"/>
            <a:endParaRPr lang="en-GB" b="1" dirty="0"/>
          </a:p>
        </p:txBody>
      </p:sp>
      <p:sp>
        <p:nvSpPr>
          <p:cNvPr id="5" name="Slide Number Placeholder 4">
            <a:extLst>
              <a:ext uri="{FF2B5EF4-FFF2-40B4-BE49-F238E27FC236}">
                <a16:creationId xmlns:a16="http://schemas.microsoft.com/office/drawing/2014/main" id="{E3DFFE92-5DF4-4C40-B17A-D3D25A1D21F9}"/>
              </a:ext>
            </a:extLst>
          </p:cNvPr>
          <p:cNvSpPr>
            <a:spLocks noGrp="1"/>
          </p:cNvSpPr>
          <p:nvPr>
            <p:ph type="sldNum" sz="quarter" idx="12"/>
          </p:nvPr>
        </p:nvSpPr>
        <p:spPr/>
        <p:txBody>
          <a:bodyPr/>
          <a:lstStyle/>
          <a:p>
            <a:fld id="{D0CD9598-3AC8-0F44-9366-CD3A2FEFAADC}" type="slidenum">
              <a:rPr lang="en-GB" smtClean="0"/>
              <a:t>4</a:t>
            </a:fld>
            <a:endParaRPr lang="en-GB"/>
          </a:p>
        </p:txBody>
      </p:sp>
      <p:sp>
        <p:nvSpPr>
          <p:cNvPr id="6" name="Subtitle 5">
            <a:extLst>
              <a:ext uri="{FF2B5EF4-FFF2-40B4-BE49-F238E27FC236}">
                <a16:creationId xmlns:a16="http://schemas.microsoft.com/office/drawing/2014/main" id="{DE8E1522-0F43-E744-ABFD-6EB282FA49F4}"/>
              </a:ext>
            </a:extLst>
          </p:cNvPr>
          <p:cNvSpPr>
            <a:spLocks noGrp="1"/>
          </p:cNvSpPr>
          <p:nvPr>
            <p:ph type="subTitle" idx="13"/>
          </p:nvPr>
        </p:nvSpPr>
        <p:spPr/>
        <p:txBody>
          <a:bodyPr>
            <a:normAutofit fontScale="92500" lnSpcReduction="20000"/>
          </a:bodyPr>
          <a:lstStyle/>
          <a:p>
            <a:endParaRPr lang="en-GB"/>
          </a:p>
        </p:txBody>
      </p:sp>
      <p:pic>
        <p:nvPicPr>
          <p:cNvPr id="7" name="Picture 6">
            <a:extLst>
              <a:ext uri="{FF2B5EF4-FFF2-40B4-BE49-F238E27FC236}">
                <a16:creationId xmlns:a16="http://schemas.microsoft.com/office/drawing/2014/main" id="{8BB97571-8E29-4743-8EAF-E72A771A67A4}"/>
              </a:ext>
            </a:extLst>
          </p:cNvPr>
          <p:cNvPicPr>
            <a:picLocks noChangeAspect="1"/>
          </p:cNvPicPr>
          <p:nvPr/>
        </p:nvPicPr>
        <p:blipFill>
          <a:blip r:embed="rId3"/>
          <a:stretch>
            <a:fillRect/>
          </a:stretch>
        </p:blipFill>
        <p:spPr>
          <a:xfrm>
            <a:off x="420588" y="1788669"/>
            <a:ext cx="5420360" cy="1355090"/>
          </a:xfrm>
          <a:prstGeom prst="rect">
            <a:avLst/>
          </a:prstGeom>
        </p:spPr>
      </p:pic>
      <p:pic>
        <p:nvPicPr>
          <p:cNvPr id="8" name="Picture 7">
            <a:extLst>
              <a:ext uri="{FF2B5EF4-FFF2-40B4-BE49-F238E27FC236}">
                <a16:creationId xmlns:a16="http://schemas.microsoft.com/office/drawing/2014/main" id="{90B1F305-5EDF-604B-82DA-937A4CF105C5}"/>
              </a:ext>
            </a:extLst>
          </p:cNvPr>
          <p:cNvPicPr>
            <a:picLocks noChangeAspect="1"/>
          </p:cNvPicPr>
          <p:nvPr/>
        </p:nvPicPr>
        <p:blipFill>
          <a:blip r:embed="rId4"/>
          <a:stretch>
            <a:fillRect/>
          </a:stretch>
        </p:blipFill>
        <p:spPr>
          <a:xfrm>
            <a:off x="7095835" y="2333791"/>
            <a:ext cx="3933952" cy="3611245"/>
          </a:xfrm>
          <a:prstGeom prst="rect">
            <a:avLst/>
          </a:prstGeom>
        </p:spPr>
      </p:pic>
      <p:pic>
        <p:nvPicPr>
          <p:cNvPr id="9" name="Picture 8">
            <a:extLst>
              <a:ext uri="{FF2B5EF4-FFF2-40B4-BE49-F238E27FC236}">
                <a16:creationId xmlns:a16="http://schemas.microsoft.com/office/drawing/2014/main" id="{5D21AB23-4020-4F4E-A325-A8D57DC4582F}"/>
              </a:ext>
            </a:extLst>
          </p:cNvPr>
          <p:cNvPicPr>
            <a:picLocks noChangeAspect="1"/>
          </p:cNvPicPr>
          <p:nvPr/>
        </p:nvPicPr>
        <p:blipFill>
          <a:blip r:embed="rId5"/>
          <a:stretch>
            <a:fillRect/>
          </a:stretch>
        </p:blipFill>
        <p:spPr>
          <a:xfrm>
            <a:off x="8873999" y="2598518"/>
            <a:ext cx="3076264" cy="408354"/>
          </a:xfrm>
          <a:prstGeom prst="rect">
            <a:avLst/>
          </a:prstGeom>
        </p:spPr>
      </p:pic>
    </p:spTree>
    <p:extLst>
      <p:ext uri="{BB962C8B-B14F-4D97-AF65-F5344CB8AC3E}">
        <p14:creationId xmlns:p14="http://schemas.microsoft.com/office/powerpoint/2010/main" val="4210348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313FB7-7535-464D-9352-8F6BB8DE98FA}"/>
              </a:ext>
            </a:extLst>
          </p:cNvPr>
          <p:cNvSpPr>
            <a:spLocks noGrp="1"/>
          </p:cNvSpPr>
          <p:nvPr>
            <p:ph type="title"/>
          </p:nvPr>
        </p:nvSpPr>
        <p:spPr/>
        <p:txBody>
          <a:bodyPr/>
          <a:lstStyle/>
          <a:p>
            <a:r>
              <a:rPr lang="en-GB" dirty="0"/>
              <a:t>Formatting </a:t>
            </a:r>
          </a:p>
        </p:txBody>
      </p:sp>
      <p:sp>
        <p:nvSpPr>
          <p:cNvPr id="8" name="Content Placeholder 7">
            <a:extLst>
              <a:ext uri="{FF2B5EF4-FFF2-40B4-BE49-F238E27FC236}">
                <a16:creationId xmlns:a16="http://schemas.microsoft.com/office/drawing/2014/main" id="{0157B27C-6D53-354B-933B-6C476E9C4E5B}"/>
              </a:ext>
            </a:extLst>
          </p:cNvPr>
          <p:cNvSpPr>
            <a:spLocks noGrp="1"/>
          </p:cNvSpPr>
          <p:nvPr>
            <p:ph idx="1"/>
          </p:nvPr>
        </p:nvSpPr>
        <p:spPr>
          <a:xfrm>
            <a:off x="241737" y="1008992"/>
            <a:ext cx="11750565" cy="5628113"/>
          </a:xfrm>
        </p:spPr>
        <p:txBody>
          <a:bodyPr/>
          <a:lstStyle/>
          <a:p>
            <a:r>
              <a:rPr lang="en-GB" dirty="0"/>
              <a:t>We saw how to output results to the screen using the </a:t>
            </a:r>
            <a:r>
              <a:rPr lang="en-GB" dirty="0">
                <a:solidFill>
                  <a:schemeClr val="accent1"/>
                </a:solidFill>
                <a:latin typeface="Courier New" panose="02070309020205020404" pitchFamily="49" charset="0"/>
              </a:rPr>
              <a:t>print()</a:t>
            </a:r>
            <a:r>
              <a:rPr lang="en-GB" dirty="0"/>
              <a:t>function already in lecture 1</a:t>
            </a:r>
          </a:p>
          <a:p>
            <a:pPr lvl="1"/>
            <a:r>
              <a:rPr lang="en-GB" dirty="0"/>
              <a:t>However, as we have seen,  the result can often be messy </a:t>
            </a:r>
          </a:p>
          <a:p>
            <a:pPr lvl="1"/>
            <a:endParaRPr lang="en-GB" dirty="0"/>
          </a:p>
          <a:p>
            <a:pPr lvl="1"/>
            <a:endParaRPr lang="en-GB" dirty="0"/>
          </a:p>
          <a:p>
            <a:pPr lvl="1"/>
            <a:endParaRPr lang="en-GB" dirty="0"/>
          </a:p>
          <a:p>
            <a:pPr lvl="1"/>
            <a:endParaRPr lang="en-GB" dirty="0"/>
          </a:p>
          <a:p>
            <a:pPr lvl="1"/>
            <a:endParaRPr lang="en-GB" dirty="0"/>
          </a:p>
          <a:p>
            <a:pPr marL="457200" lvl="1" indent="0">
              <a:buNone/>
            </a:pPr>
            <a:endParaRPr lang="en-GB" dirty="0"/>
          </a:p>
          <a:p>
            <a:endParaRPr lang="en-GB" dirty="0"/>
          </a:p>
          <a:p>
            <a:r>
              <a:rPr lang="en-GB" dirty="0"/>
              <a:t>Often, we want to output the results of calculations to a certain precision </a:t>
            </a:r>
          </a:p>
          <a:p>
            <a:pPr lvl="1"/>
            <a:r>
              <a:rPr lang="en-GB" dirty="0"/>
              <a:t>E.g. in labs a precisions that is sensible given the uncertainties on the value</a:t>
            </a:r>
          </a:p>
          <a:p>
            <a:pPr lvl="1"/>
            <a:endParaRPr lang="en-GB" sz="1200" dirty="0"/>
          </a:p>
          <a:p>
            <a:r>
              <a:rPr lang="en-GB" dirty="0"/>
              <a:t>Further, when working with arrays of data we often want to tabulate the results</a:t>
            </a:r>
          </a:p>
          <a:p>
            <a:endParaRPr lang="en-GB" sz="1200" dirty="0"/>
          </a:p>
          <a:p>
            <a:r>
              <a:rPr lang="en-GB" dirty="0"/>
              <a:t> How can we do this?</a:t>
            </a:r>
          </a:p>
          <a:p>
            <a:pPr lvl="1"/>
            <a:r>
              <a:rPr lang="en-GB" dirty="0"/>
              <a:t>There are two related ways: the newer “f-strings” and the somewhat older </a:t>
            </a:r>
            <a:r>
              <a:rPr lang="en-GB" dirty="0">
                <a:solidFill>
                  <a:schemeClr val="accent1"/>
                </a:solidFill>
                <a:latin typeface="Courier New" panose="02070309020205020404" pitchFamily="49" charset="0"/>
              </a:rPr>
              <a:t>format </a:t>
            </a:r>
            <a:r>
              <a:rPr lang="en-GB" dirty="0"/>
              <a:t>function</a:t>
            </a:r>
          </a:p>
          <a:p>
            <a:pPr lvl="1"/>
            <a:r>
              <a:rPr lang="en-GB" dirty="0"/>
              <a:t>Will show both since they are both still in use, but you should prefer “f-strings” in general</a:t>
            </a:r>
          </a:p>
          <a:p>
            <a:endParaRPr lang="en-GB" dirty="0"/>
          </a:p>
          <a:p>
            <a:pPr lvl="1"/>
            <a:endParaRPr lang="en-GB" dirty="0"/>
          </a:p>
          <a:p>
            <a:pPr lvl="1"/>
            <a:endParaRPr lang="en-GB" dirty="0"/>
          </a:p>
          <a:p>
            <a:pPr lvl="1"/>
            <a:endParaRPr lang="en-GB" dirty="0"/>
          </a:p>
          <a:p>
            <a:pPr lvl="1"/>
            <a:endParaRPr lang="en-GB" dirty="0"/>
          </a:p>
          <a:p>
            <a:pPr lvl="1"/>
            <a:endParaRPr lang="en-GB" dirty="0"/>
          </a:p>
          <a:p>
            <a:endParaRPr lang="en-GB" dirty="0"/>
          </a:p>
        </p:txBody>
      </p:sp>
      <p:sp>
        <p:nvSpPr>
          <p:cNvPr id="5" name="Slide Number Placeholder 4">
            <a:extLst>
              <a:ext uri="{FF2B5EF4-FFF2-40B4-BE49-F238E27FC236}">
                <a16:creationId xmlns:a16="http://schemas.microsoft.com/office/drawing/2014/main" id="{51E54135-E291-3E46-A531-3773C0C6CE60}"/>
              </a:ext>
            </a:extLst>
          </p:cNvPr>
          <p:cNvSpPr>
            <a:spLocks noGrp="1"/>
          </p:cNvSpPr>
          <p:nvPr>
            <p:ph type="sldNum" sz="quarter" idx="12"/>
          </p:nvPr>
        </p:nvSpPr>
        <p:spPr/>
        <p:txBody>
          <a:bodyPr/>
          <a:lstStyle/>
          <a:p>
            <a:fld id="{D0CD9598-3AC8-0F44-9366-CD3A2FEFAADC}" type="slidenum">
              <a:rPr lang="en-GB" smtClean="0"/>
              <a:t>5</a:t>
            </a:fld>
            <a:endParaRPr lang="en-GB"/>
          </a:p>
        </p:txBody>
      </p:sp>
      <p:sp>
        <p:nvSpPr>
          <p:cNvPr id="9" name="Subtitle 8">
            <a:extLst>
              <a:ext uri="{FF2B5EF4-FFF2-40B4-BE49-F238E27FC236}">
                <a16:creationId xmlns:a16="http://schemas.microsoft.com/office/drawing/2014/main" id="{7A7A5500-EF4D-B84D-AA12-63E7148D6C64}"/>
              </a:ext>
            </a:extLst>
          </p:cNvPr>
          <p:cNvSpPr>
            <a:spLocks noGrp="1"/>
          </p:cNvSpPr>
          <p:nvPr>
            <p:ph type="subTitle" idx="13"/>
          </p:nvPr>
        </p:nvSpPr>
        <p:spPr/>
        <p:txBody>
          <a:bodyPr>
            <a:normAutofit fontScale="92500" lnSpcReduction="20000"/>
          </a:bodyPr>
          <a:lstStyle/>
          <a:p>
            <a:endParaRPr lang="en-GB"/>
          </a:p>
        </p:txBody>
      </p:sp>
      <p:pic>
        <p:nvPicPr>
          <p:cNvPr id="12" name="Picture 11">
            <a:extLst>
              <a:ext uri="{FF2B5EF4-FFF2-40B4-BE49-F238E27FC236}">
                <a16:creationId xmlns:a16="http://schemas.microsoft.com/office/drawing/2014/main" id="{E08EAF8B-C44C-1545-91D1-C94F091F5BBB}"/>
              </a:ext>
            </a:extLst>
          </p:cNvPr>
          <p:cNvPicPr>
            <a:picLocks noChangeAspect="1"/>
          </p:cNvPicPr>
          <p:nvPr/>
        </p:nvPicPr>
        <p:blipFill>
          <a:blip r:embed="rId3"/>
          <a:stretch>
            <a:fillRect/>
          </a:stretch>
        </p:blipFill>
        <p:spPr>
          <a:xfrm>
            <a:off x="5808672" y="1888638"/>
            <a:ext cx="5574030" cy="1704340"/>
          </a:xfrm>
          <a:prstGeom prst="rect">
            <a:avLst/>
          </a:prstGeom>
        </p:spPr>
      </p:pic>
      <p:pic>
        <p:nvPicPr>
          <p:cNvPr id="13" name="Picture 12">
            <a:extLst>
              <a:ext uri="{FF2B5EF4-FFF2-40B4-BE49-F238E27FC236}">
                <a16:creationId xmlns:a16="http://schemas.microsoft.com/office/drawing/2014/main" id="{C5F3B2FB-60BC-504F-AAAD-E4572E28AFD9}"/>
              </a:ext>
            </a:extLst>
          </p:cNvPr>
          <p:cNvPicPr>
            <a:picLocks noChangeAspect="1"/>
          </p:cNvPicPr>
          <p:nvPr/>
        </p:nvPicPr>
        <p:blipFill>
          <a:blip r:embed="rId4"/>
          <a:stretch>
            <a:fillRect/>
          </a:stretch>
        </p:blipFill>
        <p:spPr>
          <a:xfrm>
            <a:off x="587196" y="2349500"/>
            <a:ext cx="5613400" cy="1079500"/>
          </a:xfrm>
          <a:prstGeom prst="rect">
            <a:avLst/>
          </a:prstGeom>
        </p:spPr>
      </p:pic>
      <p:sp>
        <p:nvSpPr>
          <p:cNvPr id="14" name="TextBox 13">
            <a:extLst>
              <a:ext uri="{FF2B5EF4-FFF2-40B4-BE49-F238E27FC236}">
                <a16:creationId xmlns:a16="http://schemas.microsoft.com/office/drawing/2014/main" id="{3A71EA70-2352-4A4C-B260-154C547D69AB}"/>
              </a:ext>
            </a:extLst>
          </p:cNvPr>
          <p:cNvSpPr txBox="1"/>
          <p:nvPr/>
        </p:nvSpPr>
        <p:spPr>
          <a:xfrm>
            <a:off x="544530" y="2013166"/>
            <a:ext cx="3413114" cy="369332"/>
          </a:xfrm>
          <a:prstGeom prst="rect">
            <a:avLst/>
          </a:prstGeom>
          <a:noFill/>
        </p:spPr>
        <p:txBody>
          <a:bodyPr wrap="none" rtlCol="0">
            <a:spAutoFit/>
          </a:bodyPr>
          <a:lstStyle/>
          <a:p>
            <a:r>
              <a:rPr lang="en-GB" dirty="0">
                <a:solidFill>
                  <a:schemeClr val="accent1"/>
                </a:solidFill>
                <a:latin typeface="Open Sans Light" pitchFamily="2" charset="0"/>
              </a:rPr>
              <a:t>Output of example on slide 2: </a:t>
            </a:r>
          </a:p>
        </p:txBody>
      </p:sp>
    </p:spTree>
    <p:extLst>
      <p:ext uri="{BB962C8B-B14F-4D97-AF65-F5344CB8AC3E}">
        <p14:creationId xmlns:p14="http://schemas.microsoft.com/office/powerpoint/2010/main" val="4119861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F7722-37FC-EE48-83AC-FB7E5879213E}"/>
              </a:ext>
            </a:extLst>
          </p:cNvPr>
          <p:cNvSpPr>
            <a:spLocks noGrp="1"/>
          </p:cNvSpPr>
          <p:nvPr>
            <p:ph type="title"/>
          </p:nvPr>
        </p:nvSpPr>
        <p:spPr/>
        <p:txBody>
          <a:bodyPr/>
          <a:lstStyle/>
          <a:p>
            <a:r>
              <a:rPr lang="en-GB" dirty="0"/>
              <a:t>F-strings</a:t>
            </a:r>
          </a:p>
        </p:txBody>
      </p:sp>
      <p:sp>
        <p:nvSpPr>
          <p:cNvPr id="3" name="Content Placeholder 2">
            <a:extLst>
              <a:ext uri="{FF2B5EF4-FFF2-40B4-BE49-F238E27FC236}">
                <a16:creationId xmlns:a16="http://schemas.microsoft.com/office/drawing/2014/main" id="{2EBBA3E5-E12F-0340-BC01-BA75C63322CE}"/>
              </a:ext>
            </a:extLst>
          </p:cNvPr>
          <p:cNvSpPr>
            <a:spLocks noGrp="1"/>
          </p:cNvSpPr>
          <p:nvPr>
            <p:ph idx="1"/>
          </p:nvPr>
        </p:nvSpPr>
        <p:spPr>
          <a:xfrm>
            <a:off x="241737" y="1008992"/>
            <a:ext cx="11750565" cy="5987709"/>
          </a:xfrm>
        </p:spPr>
        <p:txBody>
          <a:bodyPr/>
          <a:lstStyle/>
          <a:p>
            <a:r>
              <a:rPr lang="en-GB" dirty="0"/>
              <a:t>Formatted string literals, or f-strings for short, are identified by an </a:t>
            </a:r>
            <a:r>
              <a:rPr lang="en-GB" dirty="0">
                <a:solidFill>
                  <a:schemeClr val="accent1"/>
                </a:solidFill>
                <a:latin typeface="Courier New" panose="02070309020205020404" pitchFamily="49" charset="0"/>
              </a:rPr>
              <a:t>f</a:t>
            </a:r>
            <a:r>
              <a:rPr lang="en-GB" dirty="0"/>
              <a:t> preceding the string</a:t>
            </a:r>
          </a:p>
          <a:p>
            <a:pPr lvl="1"/>
            <a:endParaRPr lang="en-GB" sz="1000" dirty="0"/>
          </a:p>
          <a:p>
            <a:r>
              <a:rPr lang="en-GB" dirty="0"/>
              <a:t>Within such a string we can write python expressions in braces</a:t>
            </a:r>
          </a:p>
          <a:p>
            <a:pPr lvl="1"/>
            <a:r>
              <a:rPr lang="en-GB" dirty="0"/>
              <a:t>Such expressions can be a literal value, the name of a python variable or a more complex expression</a:t>
            </a:r>
          </a:p>
          <a:p>
            <a:pPr lvl="1"/>
            <a:endParaRPr lang="en-GB" sz="1000" dirty="0"/>
          </a:p>
          <a:p>
            <a:r>
              <a:rPr lang="en-GB" dirty="0"/>
              <a:t> Let’s see an example compared to the standard print syntax</a:t>
            </a:r>
          </a:p>
          <a:p>
            <a:pPr lvl="1"/>
            <a:r>
              <a:rPr lang="en-GB" dirty="0"/>
              <a:t>Here the variables </a:t>
            </a:r>
            <a:r>
              <a:rPr lang="en-GB" dirty="0">
                <a:solidFill>
                  <a:schemeClr val="accent1"/>
                </a:solidFill>
                <a:latin typeface="Courier New" panose="02070309020205020404" pitchFamily="49" charset="0"/>
              </a:rPr>
              <a:t>big</a:t>
            </a:r>
            <a:r>
              <a:rPr lang="en-GB" dirty="0"/>
              <a:t>, </a:t>
            </a:r>
            <a:r>
              <a:rPr lang="en-GB" dirty="0">
                <a:solidFill>
                  <a:schemeClr val="accent1"/>
                </a:solidFill>
                <a:latin typeface="Courier New" panose="02070309020205020404" pitchFamily="49" charset="0"/>
              </a:rPr>
              <a:t>small</a:t>
            </a:r>
            <a:r>
              <a:rPr lang="en-GB" dirty="0"/>
              <a:t>, </a:t>
            </a:r>
            <a:r>
              <a:rPr lang="en-GB" dirty="0">
                <a:solidFill>
                  <a:schemeClr val="accent1"/>
                </a:solidFill>
                <a:latin typeface="Courier New" panose="02070309020205020404" pitchFamily="49" charset="0"/>
              </a:rPr>
              <a:t>number</a:t>
            </a:r>
            <a:r>
              <a:rPr lang="en-GB" dirty="0"/>
              <a:t> and </a:t>
            </a:r>
            <a:r>
              <a:rPr lang="en-GB" dirty="0">
                <a:solidFill>
                  <a:schemeClr val="accent1"/>
                </a:solidFill>
                <a:latin typeface="Courier New" panose="02070309020205020404" pitchFamily="49" charset="0"/>
              </a:rPr>
              <a:t>string</a:t>
            </a:r>
            <a:r>
              <a:rPr lang="en-GB" dirty="0"/>
              <a:t> have been passed into the f-string in braces</a:t>
            </a:r>
          </a:p>
          <a:p>
            <a:pPr lvl="1"/>
            <a:endParaRPr lang="en-GB" dirty="0"/>
          </a:p>
          <a:p>
            <a:pPr lvl="1"/>
            <a:endParaRPr lang="en-GB" dirty="0"/>
          </a:p>
          <a:p>
            <a:pPr lvl="1"/>
            <a:endParaRPr lang="en-GB" dirty="0"/>
          </a:p>
          <a:p>
            <a:pPr lvl="1"/>
            <a:endParaRPr lang="en-GB" sz="2800" dirty="0"/>
          </a:p>
          <a:p>
            <a:pPr lvl="1"/>
            <a:endParaRPr lang="en-GB" dirty="0"/>
          </a:p>
          <a:p>
            <a:pPr lvl="1"/>
            <a:endParaRPr lang="en-GB" sz="900" dirty="0"/>
          </a:p>
          <a:p>
            <a:pPr lvl="1"/>
            <a:endParaRPr lang="en-GB" dirty="0"/>
          </a:p>
          <a:p>
            <a:pPr lvl="1"/>
            <a:r>
              <a:rPr lang="en-GB" dirty="0"/>
              <a:t>Apart from avoiding the spurious space before the comma, it may seem like we have not gained much</a:t>
            </a:r>
          </a:p>
          <a:p>
            <a:pPr lvl="1"/>
            <a:endParaRPr lang="en-GB" sz="1000" dirty="0"/>
          </a:p>
          <a:p>
            <a:r>
              <a:rPr lang="en-GB" dirty="0"/>
              <a:t>But the power of f-strings is that we can also include instructions of how to format the result of </a:t>
            </a:r>
            <a:br>
              <a:rPr lang="en-GB" dirty="0"/>
            </a:br>
            <a:r>
              <a:rPr lang="en-GB" dirty="0"/>
              <a:t>the expression within the braces, which are hence known as a “format field” …</a:t>
            </a:r>
          </a:p>
          <a:p>
            <a:pPr lvl="1"/>
            <a:endParaRPr lang="en-GB" dirty="0"/>
          </a:p>
          <a:p>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endParaRPr lang="en-GB" dirty="0"/>
          </a:p>
        </p:txBody>
      </p:sp>
      <p:sp>
        <p:nvSpPr>
          <p:cNvPr id="4" name="Slide Number Placeholder 3">
            <a:extLst>
              <a:ext uri="{FF2B5EF4-FFF2-40B4-BE49-F238E27FC236}">
                <a16:creationId xmlns:a16="http://schemas.microsoft.com/office/drawing/2014/main" id="{F8B2416F-D7E2-624F-B2D3-77F91F54A0F2}"/>
              </a:ext>
            </a:extLst>
          </p:cNvPr>
          <p:cNvSpPr>
            <a:spLocks noGrp="1"/>
          </p:cNvSpPr>
          <p:nvPr>
            <p:ph type="sldNum" sz="quarter" idx="12"/>
          </p:nvPr>
        </p:nvSpPr>
        <p:spPr/>
        <p:txBody>
          <a:bodyPr/>
          <a:lstStyle/>
          <a:p>
            <a:fld id="{D0CD9598-3AC8-0F44-9366-CD3A2FEFAADC}" type="slidenum">
              <a:rPr lang="en-GB" smtClean="0"/>
              <a:t>6</a:t>
            </a:fld>
            <a:endParaRPr lang="en-GB"/>
          </a:p>
        </p:txBody>
      </p:sp>
      <p:sp>
        <p:nvSpPr>
          <p:cNvPr id="5" name="Subtitle 4">
            <a:extLst>
              <a:ext uri="{FF2B5EF4-FFF2-40B4-BE49-F238E27FC236}">
                <a16:creationId xmlns:a16="http://schemas.microsoft.com/office/drawing/2014/main" id="{FACC3705-6B8B-AB4D-9D72-13FF674FD11A}"/>
              </a:ext>
            </a:extLst>
          </p:cNvPr>
          <p:cNvSpPr>
            <a:spLocks noGrp="1"/>
          </p:cNvSpPr>
          <p:nvPr>
            <p:ph type="subTitle" idx="13"/>
          </p:nvPr>
        </p:nvSpPr>
        <p:spPr/>
        <p:txBody>
          <a:bodyPr>
            <a:normAutofit fontScale="92500" lnSpcReduction="20000"/>
          </a:bodyPr>
          <a:lstStyle/>
          <a:p>
            <a:endParaRPr lang="en-GB"/>
          </a:p>
        </p:txBody>
      </p:sp>
      <p:pic>
        <p:nvPicPr>
          <p:cNvPr id="7" name="Picture 6">
            <a:extLst>
              <a:ext uri="{FF2B5EF4-FFF2-40B4-BE49-F238E27FC236}">
                <a16:creationId xmlns:a16="http://schemas.microsoft.com/office/drawing/2014/main" id="{F85FB7ED-0F11-7D49-BACA-4B9D5B0112DF}"/>
              </a:ext>
            </a:extLst>
          </p:cNvPr>
          <p:cNvPicPr>
            <a:picLocks noChangeAspect="1"/>
          </p:cNvPicPr>
          <p:nvPr/>
        </p:nvPicPr>
        <p:blipFill>
          <a:blip r:embed="rId3"/>
          <a:stretch>
            <a:fillRect/>
          </a:stretch>
        </p:blipFill>
        <p:spPr>
          <a:xfrm>
            <a:off x="8426260" y="1538665"/>
            <a:ext cx="2658491" cy="414909"/>
          </a:xfrm>
          <a:prstGeom prst="rect">
            <a:avLst/>
          </a:prstGeom>
        </p:spPr>
      </p:pic>
      <p:pic>
        <p:nvPicPr>
          <p:cNvPr id="8" name="Picture 7">
            <a:extLst>
              <a:ext uri="{FF2B5EF4-FFF2-40B4-BE49-F238E27FC236}">
                <a16:creationId xmlns:a16="http://schemas.microsoft.com/office/drawing/2014/main" id="{27D7F081-D778-D84F-AE69-8284FF372518}"/>
              </a:ext>
            </a:extLst>
          </p:cNvPr>
          <p:cNvPicPr>
            <a:picLocks noChangeAspect="1"/>
          </p:cNvPicPr>
          <p:nvPr/>
        </p:nvPicPr>
        <p:blipFill>
          <a:blip r:embed="rId4"/>
          <a:stretch>
            <a:fillRect/>
          </a:stretch>
        </p:blipFill>
        <p:spPr>
          <a:xfrm>
            <a:off x="1895095" y="3340791"/>
            <a:ext cx="7990840" cy="1885950"/>
          </a:xfrm>
          <a:prstGeom prst="rect">
            <a:avLst/>
          </a:prstGeom>
        </p:spPr>
      </p:pic>
    </p:spTree>
    <p:extLst>
      <p:ext uri="{BB962C8B-B14F-4D97-AF65-F5344CB8AC3E}">
        <p14:creationId xmlns:p14="http://schemas.microsoft.com/office/powerpoint/2010/main" val="291481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045A4-4225-6A4B-90AE-DDA895B187D7}"/>
              </a:ext>
            </a:extLst>
          </p:cNvPr>
          <p:cNvSpPr>
            <a:spLocks noGrp="1"/>
          </p:cNvSpPr>
          <p:nvPr>
            <p:ph type="title"/>
          </p:nvPr>
        </p:nvSpPr>
        <p:spPr/>
        <p:txBody>
          <a:bodyPr/>
          <a:lstStyle/>
          <a:p>
            <a:r>
              <a:rPr lang="en-GB" dirty="0"/>
              <a:t>Format specifier</a:t>
            </a:r>
          </a:p>
        </p:txBody>
      </p:sp>
      <p:sp>
        <p:nvSpPr>
          <p:cNvPr id="3" name="Content Placeholder 2">
            <a:extLst>
              <a:ext uri="{FF2B5EF4-FFF2-40B4-BE49-F238E27FC236}">
                <a16:creationId xmlns:a16="http://schemas.microsoft.com/office/drawing/2014/main" id="{30005406-148B-F24F-982E-D458D25886CB}"/>
              </a:ext>
            </a:extLst>
          </p:cNvPr>
          <p:cNvSpPr>
            <a:spLocks noGrp="1"/>
          </p:cNvSpPr>
          <p:nvPr>
            <p:ph idx="1"/>
          </p:nvPr>
        </p:nvSpPr>
        <p:spPr>
          <a:xfrm>
            <a:off x="241737" y="1008992"/>
            <a:ext cx="11750565" cy="5751404"/>
          </a:xfrm>
        </p:spPr>
        <p:txBody>
          <a:bodyPr/>
          <a:lstStyle/>
          <a:p>
            <a:r>
              <a:rPr lang="en-GB" dirty="0"/>
              <a:t>The format specification is placed after the expression within the braces, separated by a colon</a:t>
            </a:r>
          </a:p>
          <a:p>
            <a:endParaRPr lang="en-GB" sz="1200" dirty="0"/>
          </a:p>
          <a:p>
            <a:endParaRPr lang="en-GB" sz="1400" dirty="0"/>
          </a:p>
          <a:p>
            <a:r>
              <a:rPr lang="en-GB" dirty="0"/>
              <a:t>We can use this to explicitly tell python how to display a given type using a “type specifier”</a:t>
            </a:r>
          </a:p>
          <a:p>
            <a:endParaRPr lang="en-GB" dirty="0"/>
          </a:p>
          <a:p>
            <a:endParaRPr lang="en-GB" dirty="0"/>
          </a:p>
          <a:p>
            <a:endParaRPr lang="en-GB" sz="3200" dirty="0"/>
          </a:p>
          <a:p>
            <a:endParaRPr lang="en-GB" dirty="0"/>
          </a:p>
          <a:p>
            <a:endParaRPr lang="en-GB" dirty="0"/>
          </a:p>
          <a:p>
            <a:pPr marL="0" indent="0">
              <a:buNone/>
            </a:pPr>
            <a:endParaRPr lang="en-GB" sz="3200" dirty="0"/>
          </a:p>
          <a:p>
            <a:r>
              <a:rPr lang="en-GB" dirty="0"/>
              <a:t>So, in our previous example, we could have</a:t>
            </a:r>
          </a:p>
          <a:p>
            <a:endParaRPr lang="en-GB" dirty="0"/>
          </a:p>
          <a:p>
            <a:endParaRPr lang="en-GB" dirty="0"/>
          </a:p>
          <a:p>
            <a:pPr lvl="1"/>
            <a:r>
              <a:rPr lang="en-GB" dirty="0"/>
              <a:t>Again, this looks pretty similar since the default python string representation does a good job </a:t>
            </a:r>
          </a:p>
        </p:txBody>
      </p:sp>
      <p:sp>
        <p:nvSpPr>
          <p:cNvPr id="4" name="Slide Number Placeholder 3">
            <a:extLst>
              <a:ext uri="{FF2B5EF4-FFF2-40B4-BE49-F238E27FC236}">
                <a16:creationId xmlns:a16="http://schemas.microsoft.com/office/drawing/2014/main" id="{DA70327A-8D82-AD41-82F6-40D2FC395C85}"/>
              </a:ext>
            </a:extLst>
          </p:cNvPr>
          <p:cNvSpPr>
            <a:spLocks noGrp="1"/>
          </p:cNvSpPr>
          <p:nvPr>
            <p:ph type="sldNum" sz="quarter" idx="12"/>
          </p:nvPr>
        </p:nvSpPr>
        <p:spPr/>
        <p:txBody>
          <a:bodyPr/>
          <a:lstStyle/>
          <a:p>
            <a:fld id="{D0CD9598-3AC8-0F44-9366-CD3A2FEFAADC}" type="slidenum">
              <a:rPr lang="en-GB" smtClean="0"/>
              <a:t>7</a:t>
            </a:fld>
            <a:endParaRPr lang="en-GB"/>
          </a:p>
        </p:txBody>
      </p:sp>
      <p:sp>
        <p:nvSpPr>
          <p:cNvPr id="5" name="Subtitle 4">
            <a:extLst>
              <a:ext uri="{FF2B5EF4-FFF2-40B4-BE49-F238E27FC236}">
                <a16:creationId xmlns:a16="http://schemas.microsoft.com/office/drawing/2014/main" id="{16AE8097-99FF-8841-B6F9-B40990BA7F57}"/>
              </a:ext>
            </a:extLst>
          </p:cNvPr>
          <p:cNvSpPr>
            <a:spLocks noGrp="1"/>
          </p:cNvSpPr>
          <p:nvPr>
            <p:ph type="subTitle" idx="13"/>
          </p:nvPr>
        </p:nvSpPr>
        <p:spPr/>
        <p:txBody>
          <a:bodyPr>
            <a:normAutofit fontScale="92500" lnSpcReduction="20000"/>
          </a:bodyPr>
          <a:lstStyle/>
          <a:p>
            <a:endParaRPr lang="en-GB"/>
          </a:p>
        </p:txBody>
      </p:sp>
      <p:pic>
        <p:nvPicPr>
          <p:cNvPr id="6" name="Picture 5">
            <a:extLst>
              <a:ext uri="{FF2B5EF4-FFF2-40B4-BE49-F238E27FC236}">
                <a16:creationId xmlns:a16="http://schemas.microsoft.com/office/drawing/2014/main" id="{793FB518-AC8E-3147-89DF-EAB251DED16F}"/>
              </a:ext>
            </a:extLst>
          </p:cNvPr>
          <p:cNvPicPr>
            <a:picLocks noChangeAspect="1"/>
          </p:cNvPicPr>
          <p:nvPr/>
        </p:nvPicPr>
        <p:blipFill>
          <a:blip r:embed="rId3"/>
          <a:stretch>
            <a:fillRect/>
          </a:stretch>
        </p:blipFill>
        <p:spPr>
          <a:xfrm>
            <a:off x="3694510" y="1417663"/>
            <a:ext cx="4009390" cy="419100"/>
          </a:xfrm>
          <a:prstGeom prst="rect">
            <a:avLst/>
          </a:prstGeom>
        </p:spPr>
      </p:pic>
      <p:graphicFrame>
        <p:nvGraphicFramePr>
          <p:cNvPr id="7" name="Table 7">
            <a:extLst>
              <a:ext uri="{FF2B5EF4-FFF2-40B4-BE49-F238E27FC236}">
                <a16:creationId xmlns:a16="http://schemas.microsoft.com/office/drawing/2014/main" id="{5FA95673-808B-DF48-9206-CC44A36B19E1}"/>
              </a:ext>
            </a:extLst>
          </p:cNvPr>
          <p:cNvGraphicFramePr>
            <a:graphicFrameLocks noGrp="1"/>
          </p:cNvGraphicFramePr>
          <p:nvPr>
            <p:extLst>
              <p:ext uri="{D42A27DB-BD31-4B8C-83A1-F6EECF244321}">
                <p14:modId xmlns:p14="http://schemas.microsoft.com/office/powerpoint/2010/main" val="1968593763"/>
              </p:ext>
            </p:extLst>
          </p:nvPr>
        </p:nvGraphicFramePr>
        <p:xfrm>
          <a:off x="2431278" y="2504992"/>
          <a:ext cx="6846288" cy="2222929"/>
        </p:xfrm>
        <a:graphic>
          <a:graphicData uri="http://schemas.openxmlformats.org/drawingml/2006/table">
            <a:tbl>
              <a:tblPr firstRow="1" bandRow="1">
                <a:tableStyleId>{073A0DAA-6AF3-43AB-8588-CEC1D06C72B9}</a:tableStyleId>
              </a:tblPr>
              <a:tblGrid>
                <a:gridCol w="948921">
                  <a:extLst>
                    <a:ext uri="{9D8B030D-6E8A-4147-A177-3AD203B41FA5}">
                      <a16:colId xmlns:a16="http://schemas.microsoft.com/office/drawing/2014/main" val="943690247"/>
                    </a:ext>
                  </a:extLst>
                </a:gridCol>
                <a:gridCol w="1089060">
                  <a:extLst>
                    <a:ext uri="{9D8B030D-6E8A-4147-A177-3AD203B41FA5}">
                      <a16:colId xmlns:a16="http://schemas.microsoft.com/office/drawing/2014/main" val="3444080974"/>
                    </a:ext>
                  </a:extLst>
                </a:gridCol>
                <a:gridCol w="4808307">
                  <a:extLst>
                    <a:ext uri="{9D8B030D-6E8A-4147-A177-3AD203B41FA5}">
                      <a16:colId xmlns:a16="http://schemas.microsoft.com/office/drawing/2014/main" val="2393657170"/>
                    </a:ext>
                  </a:extLst>
                </a:gridCol>
              </a:tblGrid>
              <a:tr h="368729">
                <a:tc>
                  <a:txBody>
                    <a:bodyPr/>
                    <a:lstStyle/>
                    <a:p>
                      <a:r>
                        <a:rPr lang="en-GB" b="0" i="0" dirty="0">
                          <a:latin typeface="Open Sans Light" pitchFamily="2" charset="0"/>
                        </a:rPr>
                        <a:t>Type</a:t>
                      </a:r>
                    </a:p>
                  </a:txBody>
                  <a:tcPr/>
                </a:tc>
                <a:tc>
                  <a:txBody>
                    <a:bodyPr/>
                    <a:lstStyle/>
                    <a:p>
                      <a:r>
                        <a:rPr lang="en-GB" b="0" i="0" dirty="0">
                          <a:latin typeface="Open Sans Light" pitchFamily="2" charset="0"/>
                        </a:rPr>
                        <a:t>Specifier</a:t>
                      </a:r>
                    </a:p>
                  </a:txBody>
                  <a:tcPr/>
                </a:tc>
                <a:tc>
                  <a:txBody>
                    <a:bodyPr/>
                    <a:lstStyle/>
                    <a:p>
                      <a:r>
                        <a:rPr lang="en-GB" b="0" i="0" dirty="0">
                          <a:latin typeface="Open Sans Light" pitchFamily="2" charset="0"/>
                        </a:rPr>
                        <a:t>Meaning</a:t>
                      </a:r>
                    </a:p>
                  </a:txBody>
                  <a:tcPr/>
                </a:tc>
                <a:extLst>
                  <a:ext uri="{0D108BD9-81ED-4DB2-BD59-A6C34878D82A}">
                    <a16:rowId xmlns:a16="http://schemas.microsoft.com/office/drawing/2014/main" val="2456380621"/>
                  </a:ext>
                </a:extLst>
              </a:tr>
              <a:tr h="370840">
                <a:tc>
                  <a:txBody>
                    <a:bodyPr/>
                    <a:lstStyle/>
                    <a:p>
                      <a:r>
                        <a:rPr lang="en-GB" b="0" i="0" dirty="0">
                          <a:latin typeface="Open Sans Light" pitchFamily="2" charset="0"/>
                        </a:rPr>
                        <a:t>String</a:t>
                      </a:r>
                    </a:p>
                  </a:txBody>
                  <a:tcPr/>
                </a:tc>
                <a:tc>
                  <a:txBody>
                    <a:bodyPr/>
                    <a:lstStyle/>
                    <a:p>
                      <a:pPr algn="ctr"/>
                      <a:r>
                        <a:rPr lang="en-GB" b="0" i="0" dirty="0">
                          <a:solidFill>
                            <a:schemeClr val="accent1"/>
                          </a:solidFill>
                          <a:latin typeface="Courier New" panose="02070309020205020404" pitchFamily="49" charset="0"/>
                        </a:rPr>
                        <a:t>s</a:t>
                      </a:r>
                    </a:p>
                  </a:txBody>
                  <a:tcPr/>
                </a:tc>
                <a:tc>
                  <a:txBody>
                    <a:bodyPr/>
                    <a:lstStyle/>
                    <a:p>
                      <a:r>
                        <a:rPr lang="en-GB" b="0" i="0" dirty="0">
                          <a:latin typeface="Open Sans Light" pitchFamily="2" charset="0"/>
                        </a:rPr>
                        <a:t>String (this is the default)</a:t>
                      </a:r>
                    </a:p>
                  </a:txBody>
                  <a:tcPr/>
                </a:tc>
                <a:extLst>
                  <a:ext uri="{0D108BD9-81ED-4DB2-BD59-A6C34878D82A}">
                    <a16:rowId xmlns:a16="http://schemas.microsoft.com/office/drawing/2014/main" val="4087548468"/>
                  </a:ext>
                </a:extLst>
              </a:tr>
              <a:tr h="370840">
                <a:tc>
                  <a:txBody>
                    <a:bodyPr/>
                    <a:lstStyle/>
                    <a:p>
                      <a:r>
                        <a:rPr lang="en-GB" b="0" i="0" dirty="0">
                          <a:latin typeface="Open Sans Light" pitchFamily="2" charset="0"/>
                        </a:rPr>
                        <a:t>Integer</a:t>
                      </a:r>
                    </a:p>
                  </a:txBody>
                  <a:tcPr/>
                </a:tc>
                <a:tc>
                  <a:txBody>
                    <a:bodyPr/>
                    <a:lstStyle/>
                    <a:p>
                      <a:pPr algn="ctr"/>
                      <a:r>
                        <a:rPr lang="en-GB" b="0" i="0" dirty="0">
                          <a:solidFill>
                            <a:schemeClr val="accent1"/>
                          </a:solidFill>
                          <a:latin typeface="Courier New" panose="02070309020205020404" pitchFamily="49" charset="0"/>
                        </a:rPr>
                        <a:t>d</a:t>
                      </a:r>
                    </a:p>
                  </a:txBody>
                  <a:tcPr/>
                </a:tc>
                <a:tc>
                  <a:txBody>
                    <a:bodyPr/>
                    <a:lstStyle/>
                    <a:p>
                      <a:r>
                        <a:rPr lang="en-GB" b="0" i="0" dirty="0">
                          <a:latin typeface="Open Sans Light" pitchFamily="2" charset="0"/>
                        </a:rPr>
                        <a:t>Decimal integer</a:t>
                      </a:r>
                    </a:p>
                  </a:txBody>
                  <a:tcPr/>
                </a:tc>
                <a:extLst>
                  <a:ext uri="{0D108BD9-81ED-4DB2-BD59-A6C34878D82A}">
                    <a16:rowId xmlns:a16="http://schemas.microsoft.com/office/drawing/2014/main" val="2731829317"/>
                  </a:ext>
                </a:extLst>
              </a:tr>
              <a:tr h="370840">
                <a:tc>
                  <a:txBody>
                    <a:bodyPr/>
                    <a:lstStyle/>
                    <a:p>
                      <a:endParaRPr lang="en-GB" b="0" i="0" dirty="0">
                        <a:latin typeface="Open Sans Light" pitchFamily="2" charset="0"/>
                      </a:endParaRPr>
                    </a:p>
                  </a:txBody>
                  <a:tcPr/>
                </a:tc>
                <a:tc>
                  <a:txBody>
                    <a:bodyPr/>
                    <a:lstStyle/>
                    <a:p>
                      <a:pPr algn="ctr"/>
                      <a:r>
                        <a:rPr lang="en-GB" b="0" i="0" dirty="0">
                          <a:solidFill>
                            <a:schemeClr val="accent1"/>
                          </a:solidFill>
                          <a:latin typeface="Courier New" panose="02070309020205020404" pitchFamily="49" charset="0"/>
                        </a:rPr>
                        <a:t>b</a:t>
                      </a:r>
                      <a:r>
                        <a:rPr lang="en-GB" dirty="0">
                          <a:solidFill>
                            <a:schemeClr val="tx2"/>
                          </a:solidFill>
                          <a:latin typeface="Open Sans Light" panose="020B0606030504020204" pitchFamily="34" charset="0"/>
                          <a:ea typeface="Open Sans Light" panose="020B0606030504020204" pitchFamily="34" charset="0"/>
                          <a:cs typeface="Open Sans Light" panose="020B0606030504020204" pitchFamily="34" charset="0"/>
                        </a:rPr>
                        <a:t>,</a:t>
                      </a:r>
                      <a:r>
                        <a:rPr lang="en-GB" b="0" i="0" dirty="0">
                          <a:solidFill>
                            <a:schemeClr val="accent1"/>
                          </a:solidFill>
                          <a:latin typeface="Courier New" panose="02070309020205020404" pitchFamily="49" charset="0"/>
                        </a:rPr>
                        <a:t> o</a:t>
                      </a:r>
                      <a:r>
                        <a:rPr lang="en-GB" dirty="0">
                          <a:solidFill>
                            <a:schemeClr val="tx2"/>
                          </a:solidFill>
                          <a:latin typeface="Open Sans Light" panose="020B0606030504020204" pitchFamily="34" charset="0"/>
                          <a:ea typeface="Open Sans Light" panose="020B0606030504020204" pitchFamily="34" charset="0"/>
                          <a:cs typeface="Open Sans Light" panose="020B0606030504020204" pitchFamily="34" charset="0"/>
                        </a:rPr>
                        <a:t>,</a:t>
                      </a:r>
                      <a:r>
                        <a:rPr lang="en-GB" b="0" i="0" dirty="0">
                          <a:solidFill>
                            <a:schemeClr val="accent1"/>
                          </a:solidFill>
                          <a:latin typeface="Courier New" panose="02070309020205020404" pitchFamily="49" charset="0"/>
                        </a:rPr>
                        <a:t> x</a:t>
                      </a:r>
                    </a:p>
                  </a:txBody>
                  <a:tcPr/>
                </a:tc>
                <a:tc>
                  <a:txBody>
                    <a:bodyPr/>
                    <a:lstStyle/>
                    <a:p>
                      <a:r>
                        <a:rPr lang="en-GB" b="0" i="0" dirty="0">
                          <a:latin typeface="Open Sans Light" pitchFamily="2" charset="0"/>
                        </a:rPr>
                        <a:t>Binary, Octal, Hexadecimal integer</a:t>
                      </a:r>
                    </a:p>
                  </a:txBody>
                  <a:tcPr/>
                </a:tc>
                <a:extLst>
                  <a:ext uri="{0D108BD9-81ED-4DB2-BD59-A6C34878D82A}">
                    <a16:rowId xmlns:a16="http://schemas.microsoft.com/office/drawing/2014/main" val="3969077915"/>
                  </a:ext>
                </a:extLst>
              </a:tr>
              <a:tr h="370840">
                <a:tc>
                  <a:txBody>
                    <a:bodyPr/>
                    <a:lstStyle/>
                    <a:p>
                      <a:r>
                        <a:rPr lang="en-GB" b="0" i="0" dirty="0">
                          <a:latin typeface="Open Sans Light" pitchFamily="2" charset="0"/>
                        </a:rPr>
                        <a:t>Float</a:t>
                      </a:r>
                    </a:p>
                  </a:txBody>
                  <a:tcPr/>
                </a:tc>
                <a:tc>
                  <a:txBody>
                    <a:bodyPr/>
                    <a:lstStyle/>
                    <a:p>
                      <a:pPr algn="ctr"/>
                      <a:r>
                        <a:rPr lang="en-GB" b="0" i="0" dirty="0">
                          <a:solidFill>
                            <a:schemeClr val="accent1"/>
                          </a:solidFill>
                          <a:latin typeface="Courier New" panose="02070309020205020404" pitchFamily="49" charset="0"/>
                        </a:rPr>
                        <a:t>f</a:t>
                      </a:r>
                    </a:p>
                  </a:txBody>
                  <a:tcPr/>
                </a:tc>
                <a:tc>
                  <a:txBody>
                    <a:bodyPr/>
                    <a:lstStyle/>
                    <a:p>
                      <a:r>
                        <a:rPr lang="en-GB" b="0" i="0" dirty="0">
                          <a:latin typeface="Open Sans Light" pitchFamily="2" charset="0"/>
                        </a:rPr>
                        <a:t>Floating point </a:t>
                      </a:r>
                    </a:p>
                  </a:txBody>
                  <a:tcPr/>
                </a:tc>
                <a:extLst>
                  <a:ext uri="{0D108BD9-81ED-4DB2-BD59-A6C34878D82A}">
                    <a16:rowId xmlns:a16="http://schemas.microsoft.com/office/drawing/2014/main" val="2251847464"/>
                  </a:ext>
                </a:extLst>
              </a:tr>
              <a:tr h="370840">
                <a:tc>
                  <a:txBody>
                    <a:bodyPr/>
                    <a:lstStyle/>
                    <a:p>
                      <a:endParaRPr lang="en-GB" b="0" i="0" dirty="0">
                        <a:latin typeface="Open Sans Light" pitchFamily="2" charset="0"/>
                      </a:endParaRPr>
                    </a:p>
                  </a:txBody>
                  <a:tcPr/>
                </a:tc>
                <a:tc>
                  <a:txBody>
                    <a:bodyPr/>
                    <a:lstStyle/>
                    <a:p>
                      <a:pPr algn="ctr"/>
                      <a:r>
                        <a:rPr lang="en-GB" b="0" i="0" dirty="0">
                          <a:solidFill>
                            <a:schemeClr val="accent1"/>
                          </a:solidFill>
                          <a:latin typeface="Courier New" panose="02070309020205020404" pitchFamily="49" charset="0"/>
                        </a:rPr>
                        <a:t>e</a:t>
                      </a:r>
                    </a:p>
                  </a:txBody>
                  <a:tcPr/>
                </a:tc>
                <a:tc>
                  <a:txBody>
                    <a:bodyPr/>
                    <a:lstStyle/>
                    <a:p>
                      <a:r>
                        <a:rPr lang="en-GB" b="0" i="0" dirty="0">
                          <a:latin typeface="Open Sans Light" pitchFamily="2" charset="0"/>
                        </a:rPr>
                        <a:t>Float point in scientific notation e.g. 1e10</a:t>
                      </a:r>
                    </a:p>
                  </a:txBody>
                  <a:tcPr/>
                </a:tc>
                <a:extLst>
                  <a:ext uri="{0D108BD9-81ED-4DB2-BD59-A6C34878D82A}">
                    <a16:rowId xmlns:a16="http://schemas.microsoft.com/office/drawing/2014/main" val="1560810993"/>
                  </a:ext>
                </a:extLst>
              </a:tr>
            </a:tbl>
          </a:graphicData>
        </a:graphic>
      </p:graphicFrame>
      <p:pic>
        <p:nvPicPr>
          <p:cNvPr id="8" name="Picture 7">
            <a:extLst>
              <a:ext uri="{FF2B5EF4-FFF2-40B4-BE49-F238E27FC236}">
                <a16:creationId xmlns:a16="http://schemas.microsoft.com/office/drawing/2014/main" id="{654DCF2C-8EA0-2C4C-A27F-BD1984DEA7A4}"/>
              </a:ext>
            </a:extLst>
          </p:cNvPr>
          <p:cNvPicPr>
            <a:picLocks noChangeAspect="1"/>
          </p:cNvPicPr>
          <p:nvPr/>
        </p:nvPicPr>
        <p:blipFill>
          <a:blip r:embed="rId4"/>
          <a:stretch>
            <a:fillRect/>
          </a:stretch>
        </p:blipFill>
        <p:spPr>
          <a:xfrm>
            <a:off x="1695254" y="5501059"/>
            <a:ext cx="8675370" cy="670560"/>
          </a:xfrm>
          <a:prstGeom prst="rect">
            <a:avLst/>
          </a:prstGeom>
        </p:spPr>
      </p:pic>
      <p:sp>
        <p:nvSpPr>
          <p:cNvPr id="9" name="TextBox 8">
            <a:extLst>
              <a:ext uri="{FF2B5EF4-FFF2-40B4-BE49-F238E27FC236}">
                <a16:creationId xmlns:a16="http://schemas.microsoft.com/office/drawing/2014/main" id="{471A98F4-72B4-2F45-B089-16FD02A34231}"/>
              </a:ext>
            </a:extLst>
          </p:cNvPr>
          <p:cNvSpPr txBox="1"/>
          <p:nvPr/>
        </p:nvSpPr>
        <p:spPr>
          <a:xfrm>
            <a:off x="9680846" y="3349000"/>
            <a:ext cx="2047808" cy="923330"/>
          </a:xfrm>
          <a:prstGeom prst="rect">
            <a:avLst/>
          </a:prstGeom>
          <a:noFill/>
        </p:spPr>
        <p:txBody>
          <a:bodyPr wrap="square" rtlCol="0">
            <a:spAutoFit/>
          </a:bodyPr>
          <a:lstStyle/>
          <a:p>
            <a:r>
              <a:rPr lang="en-GB" dirty="0">
                <a:solidFill>
                  <a:schemeClr val="accent1"/>
                </a:solidFill>
                <a:latin typeface="Open Sans Light" pitchFamily="2" charset="0"/>
              </a:rPr>
              <a:t>Common type specifiers (there are many others)</a:t>
            </a:r>
          </a:p>
        </p:txBody>
      </p:sp>
    </p:spTree>
    <p:extLst>
      <p:ext uri="{BB962C8B-B14F-4D97-AF65-F5344CB8AC3E}">
        <p14:creationId xmlns:p14="http://schemas.microsoft.com/office/powerpoint/2010/main" val="157251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045A4-4225-6A4B-90AE-DDA895B187D7}"/>
              </a:ext>
            </a:extLst>
          </p:cNvPr>
          <p:cNvSpPr>
            <a:spLocks noGrp="1"/>
          </p:cNvSpPr>
          <p:nvPr>
            <p:ph type="title"/>
          </p:nvPr>
        </p:nvSpPr>
        <p:spPr/>
        <p:txBody>
          <a:bodyPr/>
          <a:lstStyle/>
          <a:p>
            <a:r>
              <a:rPr lang="en-GB" dirty="0"/>
              <a:t>Width and Precision</a:t>
            </a:r>
          </a:p>
        </p:txBody>
      </p:sp>
      <p:sp>
        <p:nvSpPr>
          <p:cNvPr id="3" name="Content Placeholder 2">
            <a:extLst>
              <a:ext uri="{FF2B5EF4-FFF2-40B4-BE49-F238E27FC236}">
                <a16:creationId xmlns:a16="http://schemas.microsoft.com/office/drawing/2014/main" id="{30005406-148B-F24F-982E-D458D25886CB}"/>
              </a:ext>
            </a:extLst>
          </p:cNvPr>
          <p:cNvSpPr>
            <a:spLocks noGrp="1"/>
          </p:cNvSpPr>
          <p:nvPr>
            <p:ph idx="1"/>
          </p:nvPr>
        </p:nvSpPr>
        <p:spPr/>
        <p:txBody>
          <a:bodyPr/>
          <a:lstStyle/>
          <a:p>
            <a:r>
              <a:rPr lang="en-GB" dirty="0"/>
              <a:t>The type specifier can also be preceded by a number (e.g. </a:t>
            </a:r>
            <a:r>
              <a:rPr lang="en-GB" dirty="0">
                <a:solidFill>
                  <a:schemeClr val="accent1"/>
                </a:solidFill>
                <a:latin typeface="Courier New" panose="02070309020205020404" pitchFamily="49" charset="0"/>
              </a:rPr>
              <a:t>10.3f</a:t>
            </a:r>
            <a:r>
              <a:rPr lang="en-GB" dirty="0"/>
              <a:t>) </a:t>
            </a:r>
          </a:p>
          <a:p>
            <a:endParaRPr lang="en-GB" dirty="0"/>
          </a:p>
          <a:p>
            <a:r>
              <a:rPr lang="en-GB" dirty="0"/>
              <a:t>The whole part of the number specifies the width of the field the value is printed in</a:t>
            </a:r>
          </a:p>
          <a:p>
            <a:pPr lvl="1"/>
            <a:endParaRPr lang="en-GB" dirty="0"/>
          </a:p>
          <a:p>
            <a:pPr lvl="1"/>
            <a:endParaRPr lang="en-GB" dirty="0"/>
          </a:p>
          <a:p>
            <a:pPr lvl="1"/>
            <a:endParaRPr lang="en-GB" dirty="0"/>
          </a:p>
          <a:p>
            <a:pPr lvl="1"/>
            <a:r>
              <a:rPr lang="en-GB" dirty="0"/>
              <a:t>This can be useful for aligning values in tables</a:t>
            </a:r>
          </a:p>
          <a:p>
            <a:endParaRPr lang="en-GB" dirty="0"/>
          </a:p>
          <a:p>
            <a:r>
              <a:rPr lang="en-GB" dirty="0"/>
              <a:t>For float types (f, e, …) the fractional part of the number specifies the precision in </a:t>
            </a:r>
            <a:r>
              <a:rPr lang="en-GB" dirty="0" err="1"/>
              <a:t>d.p.</a:t>
            </a:r>
            <a:endParaRPr lang="en-GB" dirty="0"/>
          </a:p>
          <a:p>
            <a:pPr lvl="1"/>
            <a:r>
              <a:rPr lang="en-GB" dirty="0"/>
              <a:t>Note, you can specify just the decimal part to give the precision w/o specifying the width</a:t>
            </a:r>
          </a:p>
        </p:txBody>
      </p:sp>
      <p:sp>
        <p:nvSpPr>
          <p:cNvPr id="4" name="Slide Number Placeholder 3">
            <a:extLst>
              <a:ext uri="{FF2B5EF4-FFF2-40B4-BE49-F238E27FC236}">
                <a16:creationId xmlns:a16="http://schemas.microsoft.com/office/drawing/2014/main" id="{DA70327A-8D82-AD41-82F6-40D2FC395C85}"/>
              </a:ext>
            </a:extLst>
          </p:cNvPr>
          <p:cNvSpPr>
            <a:spLocks noGrp="1"/>
          </p:cNvSpPr>
          <p:nvPr>
            <p:ph type="sldNum" sz="quarter" idx="12"/>
          </p:nvPr>
        </p:nvSpPr>
        <p:spPr/>
        <p:txBody>
          <a:bodyPr/>
          <a:lstStyle/>
          <a:p>
            <a:fld id="{D0CD9598-3AC8-0F44-9366-CD3A2FEFAADC}" type="slidenum">
              <a:rPr lang="en-GB" smtClean="0"/>
              <a:t>8</a:t>
            </a:fld>
            <a:endParaRPr lang="en-GB"/>
          </a:p>
        </p:txBody>
      </p:sp>
      <p:sp>
        <p:nvSpPr>
          <p:cNvPr id="5" name="Subtitle 4">
            <a:extLst>
              <a:ext uri="{FF2B5EF4-FFF2-40B4-BE49-F238E27FC236}">
                <a16:creationId xmlns:a16="http://schemas.microsoft.com/office/drawing/2014/main" id="{16AE8097-99FF-8841-B6F9-B40990BA7F57}"/>
              </a:ext>
            </a:extLst>
          </p:cNvPr>
          <p:cNvSpPr>
            <a:spLocks noGrp="1"/>
          </p:cNvSpPr>
          <p:nvPr>
            <p:ph type="subTitle" idx="13"/>
          </p:nvPr>
        </p:nvSpPr>
        <p:spPr/>
        <p:txBody>
          <a:bodyPr>
            <a:normAutofit fontScale="92500" lnSpcReduction="20000"/>
          </a:bodyPr>
          <a:lstStyle/>
          <a:p>
            <a:endParaRPr lang="en-GB"/>
          </a:p>
        </p:txBody>
      </p:sp>
      <p:pic>
        <p:nvPicPr>
          <p:cNvPr id="7" name="Picture 6">
            <a:extLst>
              <a:ext uri="{FF2B5EF4-FFF2-40B4-BE49-F238E27FC236}">
                <a16:creationId xmlns:a16="http://schemas.microsoft.com/office/drawing/2014/main" id="{B8EB32F8-22A0-3549-9B06-73354417F0C2}"/>
              </a:ext>
            </a:extLst>
          </p:cNvPr>
          <p:cNvPicPr>
            <a:picLocks noChangeAspect="1"/>
          </p:cNvPicPr>
          <p:nvPr/>
        </p:nvPicPr>
        <p:blipFill>
          <a:blip r:embed="rId3"/>
          <a:stretch>
            <a:fillRect/>
          </a:stretch>
        </p:blipFill>
        <p:spPr>
          <a:xfrm>
            <a:off x="1039931" y="2223920"/>
            <a:ext cx="9248140" cy="796290"/>
          </a:xfrm>
          <a:prstGeom prst="rect">
            <a:avLst/>
          </a:prstGeom>
        </p:spPr>
      </p:pic>
      <p:pic>
        <p:nvPicPr>
          <p:cNvPr id="8" name="Picture 7">
            <a:extLst>
              <a:ext uri="{FF2B5EF4-FFF2-40B4-BE49-F238E27FC236}">
                <a16:creationId xmlns:a16="http://schemas.microsoft.com/office/drawing/2014/main" id="{711AAEE3-DCB9-F741-B30E-43410A99DDC4}"/>
              </a:ext>
            </a:extLst>
          </p:cNvPr>
          <p:cNvPicPr>
            <a:picLocks noChangeAspect="1"/>
          </p:cNvPicPr>
          <p:nvPr/>
        </p:nvPicPr>
        <p:blipFill>
          <a:blip r:embed="rId4"/>
          <a:stretch>
            <a:fillRect/>
          </a:stretch>
        </p:blipFill>
        <p:spPr>
          <a:xfrm>
            <a:off x="1153652" y="4874067"/>
            <a:ext cx="8590153" cy="1075690"/>
          </a:xfrm>
          <a:prstGeom prst="rect">
            <a:avLst/>
          </a:prstGeom>
        </p:spPr>
      </p:pic>
    </p:spTree>
    <p:extLst>
      <p:ext uri="{BB962C8B-B14F-4D97-AF65-F5344CB8AC3E}">
        <p14:creationId xmlns:p14="http://schemas.microsoft.com/office/powerpoint/2010/main" val="405674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E53F1-72CF-0F48-B2BD-A6A7D6B1F537}"/>
              </a:ext>
            </a:extLst>
          </p:cNvPr>
          <p:cNvSpPr>
            <a:spLocks noGrp="1"/>
          </p:cNvSpPr>
          <p:nvPr>
            <p:ph type="title"/>
          </p:nvPr>
        </p:nvSpPr>
        <p:spPr/>
        <p:txBody>
          <a:bodyPr/>
          <a:lstStyle/>
          <a:p>
            <a:r>
              <a:rPr lang="en-GB" dirty="0"/>
              <a:t>Alignment</a:t>
            </a:r>
          </a:p>
        </p:txBody>
      </p:sp>
      <p:sp>
        <p:nvSpPr>
          <p:cNvPr id="3" name="Content Placeholder 2">
            <a:extLst>
              <a:ext uri="{FF2B5EF4-FFF2-40B4-BE49-F238E27FC236}">
                <a16:creationId xmlns:a16="http://schemas.microsoft.com/office/drawing/2014/main" id="{64E9DFB5-7FCD-A344-AED1-394E017D6271}"/>
              </a:ext>
            </a:extLst>
          </p:cNvPr>
          <p:cNvSpPr>
            <a:spLocks noGrp="1"/>
          </p:cNvSpPr>
          <p:nvPr>
            <p:ph idx="1"/>
          </p:nvPr>
        </p:nvSpPr>
        <p:spPr/>
        <p:txBody>
          <a:bodyPr/>
          <a:lstStyle/>
          <a:p>
            <a:r>
              <a:rPr lang="en-GB" dirty="0"/>
              <a:t>Within the width of the field, you can choose how to align the value</a:t>
            </a:r>
          </a:p>
          <a:p>
            <a:pPr lvl="1"/>
            <a:r>
              <a:rPr lang="en-GB" dirty="0"/>
              <a:t>Default if not specified is strings (numbers) are left (right) aligned</a:t>
            </a:r>
          </a:p>
          <a:p>
            <a:endParaRPr lang="en-GB" dirty="0"/>
          </a:p>
          <a:p>
            <a:pPr marL="0" indent="0">
              <a:buNone/>
            </a:pPr>
            <a:endParaRPr lang="en-GB" sz="2400" dirty="0"/>
          </a:p>
          <a:p>
            <a:r>
              <a:rPr lang="en-GB" dirty="0"/>
              <a:t>This is again useful for tabulation</a:t>
            </a:r>
          </a:p>
          <a:p>
            <a:pPr lvl="1"/>
            <a:r>
              <a:rPr lang="en-GB" dirty="0"/>
              <a:t>For example, putting everything together we can print a table of trig functions to 2d.p.</a:t>
            </a:r>
          </a:p>
        </p:txBody>
      </p:sp>
      <p:sp>
        <p:nvSpPr>
          <p:cNvPr id="4" name="Slide Number Placeholder 3">
            <a:extLst>
              <a:ext uri="{FF2B5EF4-FFF2-40B4-BE49-F238E27FC236}">
                <a16:creationId xmlns:a16="http://schemas.microsoft.com/office/drawing/2014/main" id="{3C033725-D8AE-5E4D-90AF-7F466DAA305F}"/>
              </a:ext>
            </a:extLst>
          </p:cNvPr>
          <p:cNvSpPr>
            <a:spLocks noGrp="1"/>
          </p:cNvSpPr>
          <p:nvPr>
            <p:ph type="sldNum" sz="quarter" idx="12"/>
          </p:nvPr>
        </p:nvSpPr>
        <p:spPr/>
        <p:txBody>
          <a:bodyPr/>
          <a:lstStyle/>
          <a:p>
            <a:fld id="{D0CD9598-3AC8-0F44-9366-CD3A2FEFAADC}" type="slidenum">
              <a:rPr lang="en-GB" smtClean="0"/>
              <a:t>9</a:t>
            </a:fld>
            <a:endParaRPr lang="en-GB"/>
          </a:p>
        </p:txBody>
      </p:sp>
      <p:sp>
        <p:nvSpPr>
          <p:cNvPr id="5" name="Subtitle 4">
            <a:extLst>
              <a:ext uri="{FF2B5EF4-FFF2-40B4-BE49-F238E27FC236}">
                <a16:creationId xmlns:a16="http://schemas.microsoft.com/office/drawing/2014/main" id="{1209F515-5B20-0B4D-BA06-516AEDE0D1A6}"/>
              </a:ext>
            </a:extLst>
          </p:cNvPr>
          <p:cNvSpPr>
            <a:spLocks noGrp="1"/>
          </p:cNvSpPr>
          <p:nvPr>
            <p:ph type="subTitle" idx="13"/>
          </p:nvPr>
        </p:nvSpPr>
        <p:spPr/>
        <p:txBody>
          <a:bodyPr>
            <a:normAutofit fontScale="92500" lnSpcReduction="20000"/>
          </a:bodyPr>
          <a:lstStyle/>
          <a:p>
            <a:endParaRPr lang="en-GB"/>
          </a:p>
        </p:txBody>
      </p:sp>
      <p:graphicFrame>
        <p:nvGraphicFramePr>
          <p:cNvPr id="6" name="Table 6">
            <a:extLst>
              <a:ext uri="{FF2B5EF4-FFF2-40B4-BE49-F238E27FC236}">
                <a16:creationId xmlns:a16="http://schemas.microsoft.com/office/drawing/2014/main" id="{E59B524C-4385-B948-B98F-0572A87D8DA7}"/>
              </a:ext>
            </a:extLst>
          </p:cNvPr>
          <p:cNvGraphicFramePr>
            <a:graphicFrameLocks noGrp="1"/>
          </p:cNvGraphicFramePr>
          <p:nvPr/>
        </p:nvGraphicFramePr>
        <p:xfrm>
          <a:off x="8938594" y="1008992"/>
          <a:ext cx="3053707" cy="1483360"/>
        </p:xfrm>
        <a:graphic>
          <a:graphicData uri="http://schemas.openxmlformats.org/drawingml/2006/table">
            <a:tbl>
              <a:tblPr firstRow="1" bandRow="1">
                <a:tableStyleId>{073A0DAA-6AF3-43AB-8588-CEC1D06C72B9}</a:tableStyleId>
              </a:tblPr>
              <a:tblGrid>
                <a:gridCol w="1399135">
                  <a:extLst>
                    <a:ext uri="{9D8B030D-6E8A-4147-A177-3AD203B41FA5}">
                      <a16:colId xmlns:a16="http://schemas.microsoft.com/office/drawing/2014/main" val="3999802503"/>
                    </a:ext>
                  </a:extLst>
                </a:gridCol>
                <a:gridCol w="1654572">
                  <a:extLst>
                    <a:ext uri="{9D8B030D-6E8A-4147-A177-3AD203B41FA5}">
                      <a16:colId xmlns:a16="http://schemas.microsoft.com/office/drawing/2014/main" val="4243813150"/>
                    </a:ext>
                  </a:extLst>
                </a:gridCol>
              </a:tblGrid>
              <a:tr h="370840">
                <a:tc>
                  <a:txBody>
                    <a:bodyPr/>
                    <a:lstStyle/>
                    <a:p>
                      <a:r>
                        <a:rPr lang="en-GB" b="0" i="0" dirty="0">
                          <a:latin typeface="Open Sans Light" pitchFamily="2" charset="0"/>
                        </a:rPr>
                        <a:t>Alignment</a:t>
                      </a:r>
                    </a:p>
                  </a:txBody>
                  <a:tcPr/>
                </a:tc>
                <a:tc>
                  <a:txBody>
                    <a:bodyPr/>
                    <a:lstStyle/>
                    <a:p>
                      <a:r>
                        <a:rPr lang="en-GB" b="0" i="0" dirty="0">
                          <a:latin typeface="Open Sans Light" pitchFamily="2" charset="0"/>
                        </a:rPr>
                        <a:t>Symbol</a:t>
                      </a:r>
                    </a:p>
                  </a:txBody>
                  <a:tcPr/>
                </a:tc>
                <a:extLst>
                  <a:ext uri="{0D108BD9-81ED-4DB2-BD59-A6C34878D82A}">
                    <a16:rowId xmlns:a16="http://schemas.microsoft.com/office/drawing/2014/main" val="3542757254"/>
                  </a:ext>
                </a:extLst>
              </a:tr>
              <a:tr h="370840">
                <a:tc>
                  <a:txBody>
                    <a:bodyPr/>
                    <a:lstStyle/>
                    <a:p>
                      <a:r>
                        <a:rPr lang="en-GB" b="0" i="0" dirty="0">
                          <a:latin typeface="Open Sans Light" pitchFamily="2" charset="0"/>
                        </a:rPr>
                        <a:t>Left</a:t>
                      </a:r>
                    </a:p>
                  </a:txBody>
                  <a:tcPr/>
                </a:tc>
                <a:tc>
                  <a:txBody>
                    <a:bodyPr/>
                    <a:lstStyle/>
                    <a:p>
                      <a:pPr algn="ctr"/>
                      <a:r>
                        <a:rPr lang="en-GB" b="0" i="0" dirty="0">
                          <a:solidFill>
                            <a:schemeClr val="accent1"/>
                          </a:solidFill>
                          <a:latin typeface="Courier New" panose="02070309020205020404" pitchFamily="49" charset="0"/>
                        </a:rPr>
                        <a:t>&lt;</a:t>
                      </a:r>
                    </a:p>
                  </a:txBody>
                  <a:tcPr/>
                </a:tc>
                <a:extLst>
                  <a:ext uri="{0D108BD9-81ED-4DB2-BD59-A6C34878D82A}">
                    <a16:rowId xmlns:a16="http://schemas.microsoft.com/office/drawing/2014/main" val="3666843787"/>
                  </a:ext>
                </a:extLst>
              </a:tr>
              <a:tr h="370840">
                <a:tc>
                  <a:txBody>
                    <a:bodyPr/>
                    <a:lstStyle/>
                    <a:p>
                      <a:r>
                        <a:rPr lang="en-GB" b="0" i="0" dirty="0">
                          <a:latin typeface="Open Sans Light" pitchFamily="2" charset="0"/>
                        </a:rPr>
                        <a:t>Centre</a:t>
                      </a:r>
                    </a:p>
                  </a:txBody>
                  <a:tcPr/>
                </a:tc>
                <a:tc>
                  <a:txBody>
                    <a:bodyPr/>
                    <a:lstStyle/>
                    <a:p>
                      <a:pPr algn="ctr"/>
                      <a:r>
                        <a:rPr lang="en-GB" b="0" i="0" dirty="0">
                          <a:solidFill>
                            <a:schemeClr val="accent1"/>
                          </a:solidFill>
                          <a:latin typeface="Courier New" panose="02070309020205020404" pitchFamily="49" charset="0"/>
                        </a:rPr>
                        <a:t>^</a:t>
                      </a:r>
                    </a:p>
                  </a:txBody>
                  <a:tcPr/>
                </a:tc>
                <a:extLst>
                  <a:ext uri="{0D108BD9-81ED-4DB2-BD59-A6C34878D82A}">
                    <a16:rowId xmlns:a16="http://schemas.microsoft.com/office/drawing/2014/main" val="404909111"/>
                  </a:ext>
                </a:extLst>
              </a:tr>
              <a:tr h="370840">
                <a:tc>
                  <a:txBody>
                    <a:bodyPr/>
                    <a:lstStyle/>
                    <a:p>
                      <a:r>
                        <a:rPr lang="en-GB" b="0" i="0" dirty="0">
                          <a:latin typeface="Open Sans Light" pitchFamily="2" charset="0"/>
                        </a:rPr>
                        <a:t>Right</a:t>
                      </a:r>
                    </a:p>
                  </a:txBody>
                  <a:tcPr/>
                </a:tc>
                <a:tc>
                  <a:txBody>
                    <a:bodyPr/>
                    <a:lstStyle/>
                    <a:p>
                      <a:pPr algn="ctr"/>
                      <a:r>
                        <a:rPr lang="en-GB" b="0" i="0" dirty="0">
                          <a:solidFill>
                            <a:schemeClr val="accent1"/>
                          </a:solidFill>
                          <a:latin typeface="Courier New" panose="02070309020205020404" pitchFamily="49" charset="0"/>
                        </a:rPr>
                        <a:t>&gt;</a:t>
                      </a:r>
                    </a:p>
                  </a:txBody>
                  <a:tcPr/>
                </a:tc>
                <a:extLst>
                  <a:ext uri="{0D108BD9-81ED-4DB2-BD59-A6C34878D82A}">
                    <a16:rowId xmlns:a16="http://schemas.microsoft.com/office/drawing/2014/main" val="3668204866"/>
                  </a:ext>
                </a:extLst>
              </a:tr>
            </a:tbl>
          </a:graphicData>
        </a:graphic>
      </p:graphicFrame>
      <p:pic>
        <p:nvPicPr>
          <p:cNvPr id="8" name="Picture 7">
            <a:extLst>
              <a:ext uri="{FF2B5EF4-FFF2-40B4-BE49-F238E27FC236}">
                <a16:creationId xmlns:a16="http://schemas.microsoft.com/office/drawing/2014/main" id="{B78EE6A2-69ED-5046-A694-2394978BD14F}"/>
              </a:ext>
            </a:extLst>
          </p:cNvPr>
          <p:cNvPicPr>
            <a:picLocks noChangeAspect="1"/>
          </p:cNvPicPr>
          <p:nvPr/>
        </p:nvPicPr>
        <p:blipFill>
          <a:blip r:embed="rId3"/>
          <a:stretch>
            <a:fillRect/>
          </a:stretch>
        </p:blipFill>
        <p:spPr>
          <a:xfrm>
            <a:off x="456144" y="1750672"/>
            <a:ext cx="7907020" cy="670560"/>
          </a:xfrm>
          <a:prstGeom prst="rect">
            <a:avLst/>
          </a:prstGeom>
        </p:spPr>
      </p:pic>
      <p:pic>
        <p:nvPicPr>
          <p:cNvPr id="10" name="Picture 9">
            <a:extLst>
              <a:ext uri="{FF2B5EF4-FFF2-40B4-BE49-F238E27FC236}">
                <a16:creationId xmlns:a16="http://schemas.microsoft.com/office/drawing/2014/main" id="{849228CC-8D34-A446-8989-FDF641679982}"/>
              </a:ext>
            </a:extLst>
          </p:cNvPr>
          <p:cNvPicPr>
            <a:picLocks noChangeAspect="1"/>
          </p:cNvPicPr>
          <p:nvPr/>
        </p:nvPicPr>
        <p:blipFill>
          <a:blip r:embed="rId4"/>
          <a:stretch>
            <a:fillRect/>
          </a:stretch>
        </p:blipFill>
        <p:spPr>
          <a:xfrm>
            <a:off x="1775945" y="3299518"/>
            <a:ext cx="8270240" cy="3422650"/>
          </a:xfrm>
          <a:prstGeom prst="rect">
            <a:avLst/>
          </a:prstGeom>
        </p:spPr>
      </p:pic>
      <p:sp>
        <p:nvSpPr>
          <p:cNvPr id="11" name="TextBox 10">
            <a:extLst>
              <a:ext uri="{FF2B5EF4-FFF2-40B4-BE49-F238E27FC236}">
                <a16:creationId xmlns:a16="http://schemas.microsoft.com/office/drawing/2014/main" id="{07F535DC-1191-7B4D-9884-0E5B0E8B2AF4}"/>
              </a:ext>
            </a:extLst>
          </p:cNvPr>
          <p:cNvSpPr txBox="1"/>
          <p:nvPr/>
        </p:nvSpPr>
        <p:spPr>
          <a:xfrm>
            <a:off x="6441079" y="5480069"/>
            <a:ext cx="3431205" cy="646331"/>
          </a:xfrm>
          <a:prstGeom prst="rect">
            <a:avLst/>
          </a:prstGeom>
          <a:noFill/>
        </p:spPr>
        <p:txBody>
          <a:bodyPr wrap="square" rtlCol="0">
            <a:spAutoFit/>
          </a:bodyPr>
          <a:lstStyle/>
          <a:p>
            <a:r>
              <a:rPr lang="en-GB" dirty="0">
                <a:solidFill>
                  <a:schemeClr val="accent1"/>
                </a:solidFill>
                <a:latin typeface="Open Sans Light" pitchFamily="2" charset="0"/>
                <a:ea typeface="Open Sans Light" pitchFamily="2" charset="0"/>
                <a:cs typeface="Open Sans Light" pitchFamily="2" charset="0"/>
              </a:rPr>
              <a:t>Note: you can multiply a string by a number to repeat it</a:t>
            </a:r>
          </a:p>
        </p:txBody>
      </p:sp>
    </p:spTree>
    <p:extLst>
      <p:ext uri="{BB962C8B-B14F-4D97-AF65-F5344CB8AC3E}">
        <p14:creationId xmlns:p14="http://schemas.microsoft.com/office/powerpoint/2010/main" val="1894619860"/>
      </p:ext>
    </p:extLst>
  </p:cSld>
  <p:clrMapOvr>
    <a:masterClrMapping/>
  </p:clrMapOvr>
</p:sld>
</file>

<file path=ppt/theme/theme1.xml><?xml version="1.0" encoding="utf-8"?>
<a:theme xmlns:a="http://schemas.openxmlformats.org/drawingml/2006/main" name="Liverpool">
  <a:themeElements>
    <a:clrScheme name="#CD844F">
      <a:dk1>
        <a:srgbClr val="1D2978"/>
      </a:dk1>
      <a:lt1>
        <a:srgbClr val="FEFFFF"/>
      </a:lt1>
      <a:dk2>
        <a:srgbClr val="1C2977"/>
      </a:dk2>
      <a:lt2>
        <a:srgbClr val="FEFFFF"/>
      </a:lt2>
      <a:accent1>
        <a:srgbClr val="000000"/>
      </a:accent1>
      <a:accent2>
        <a:srgbClr val="707070"/>
      </a:accent2>
      <a:accent3>
        <a:srgbClr val="B5B5B5"/>
      </a:accent3>
      <a:accent4>
        <a:srgbClr val="C99B22"/>
      </a:accent4>
      <a:accent5>
        <a:srgbClr val="5DBE5D"/>
      </a:accent5>
      <a:accent6>
        <a:srgbClr val="36BDBD"/>
      </a:accent6>
      <a:hlink>
        <a:srgbClr val="5656D7"/>
      </a:hlink>
      <a:folHlink>
        <a:srgbClr val="D351F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verpool" id="{253F74D8-802C-424D-A26A-EE1138226944}" vid="{98010D8F-45CC-4143-8078-60834F0A2D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Liverpool</Template>
  <TotalTime>39514</TotalTime>
  <Words>3893</Words>
  <Application>Microsoft Macintosh PowerPoint</Application>
  <PresentationFormat>Widescreen</PresentationFormat>
  <Paragraphs>465</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Wingdings</vt:lpstr>
      <vt:lpstr>Courier New</vt:lpstr>
      <vt:lpstr>Open Sans Light</vt:lpstr>
      <vt:lpstr>Arial</vt:lpstr>
      <vt:lpstr>Liverpool</vt:lpstr>
      <vt:lpstr>Introduction to Computational Physics (PHYS105)</vt:lpstr>
      <vt:lpstr>Lecture 4: Recap</vt:lpstr>
      <vt:lpstr>Lecture 4: Formative problem solutions</vt:lpstr>
      <vt:lpstr>Lecture 4: Formative problem solutions (2)</vt:lpstr>
      <vt:lpstr>Formatting </vt:lpstr>
      <vt:lpstr>F-strings</vt:lpstr>
      <vt:lpstr>Format specifier</vt:lpstr>
      <vt:lpstr>Width and Precision</vt:lpstr>
      <vt:lpstr>Alignment</vt:lpstr>
      <vt:lpstr>Format function</vt:lpstr>
      <vt:lpstr>Keyboard input</vt:lpstr>
      <vt:lpstr>Reading and writing files</vt:lpstr>
      <vt:lpstr>Reading and writing files (2)</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Computational Physics (PHYS105)</dc:title>
  <dc:creator>Gwilliam, Carl</dc:creator>
  <cp:lastModifiedBy>Gwilliam, Carl</cp:lastModifiedBy>
  <cp:revision>665</cp:revision>
  <cp:lastPrinted>2025-10-27T14:41:35Z</cp:lastPrinted>
  <dcterms:created xsi:type="dcterms:W3CDTF">2021-08-06T12:08:06Z</dcterms:created>
  <dcterms:modified xsi:type="dcterms:W3CDTF">2025-10-27T14:42:17Z</dcterms:modified>
</cp:coreProperties>
</file>