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6"/>
  </p:notesMasterIdLst>
  <p:sldIdLst>
    <p:sldId id="260" r:id="rId2"/>
    <p:sldId id="282" r:id="rId3"/>
    <p:sldId id="269" r:id="rId4"/>
    <p:sldId id="283" r:id="rId5"/>
    <p:sldId id="284" r:id="rId6"/>
    <p:sldId id="285" r:id="rId7"/>
    <p:sldId id="287" r:id="rId8"/>
    <p:sldId id="294" r:id="rId9"/>
    <p:sldId id="297" r:id="rId10"/>
    <p:sldId id="286" r:id="rId11"/>
    <p:sldId id="290" r:id="rId12"/>
    <p:sldId id="291" r:id="rId13"/>
    <p:sldId id="292" r:id="rId14"/>
    <p:sldId id="293" r:id="rId15"/>
  </p:sldIdLst>
  <p:sldSz cx="12192000" cy="6858000"/>
  <p:notesSz cx="6858000" cy="9144000"/>
  <p:embeddedFontLst>
    <p:embeddedFont>
      <p:font typeface="Open Sans Light" pitchFamily="2" charset="0"/>
      <p:regular r:id="rId17"/>
      <p: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6B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80"/>
    <p:restoredTop sz="96197"/>
  </p:normalViewPr>
  <p:slideViewPr>
    <p:cSldViewPr snapToGrid="0" snapToObjects="1">
      <p:cViewPr varScale="1">
        <p:scale>
          <a:sx n="134" d="100"/>
          <a:sy n="134" d="100"/>
        </p:scale>
        <p:origin x="288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Open Sans Light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Open Sans Light" pitchFamily="2" charset="0"/>
              </a:defRPr>
            </a:lvl1pPr>
          </a:lstStyle>
          <a:p>
            <a:fld id="{5E87F2A4-FFB4-5647-B07A-1AD7F0F160EB}" type="datetimeFigureOut">
              <a:rPr lang="en-GB" smtClean="0"/>
              <a:pPr/>
              <a:t>24/10/2023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Open Sans Light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Open Sans Light" pitchFamily="2" charset="0"/>
              </a:defRPr>
            </a:lvl1pPr>
          </a:lstStyle>
          <a:p>
            <a:fld id="{CB743E82-51D4-4F4E-9D5A-25B1F93D6F0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376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Open Sans Light" pitchFamily="2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Open Sans Light" pitchFamily="2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Open Sans Light" pitchFamily="2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Open Sans Light" pitchFamily="2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Open Sans Light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GB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743E82-51D4-4F4E-9D5A-25B1F93D6F09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7968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3509963"/>
          </a:xfrm>
        </p:spPr>
        <p:txBody>
          <a:bodyPr anchor="ctr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5325" y="2309260"/>
            <a:ext cx="9144000" cy="42342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3991" y="4617124"/>
            <a:ext cx="3463636" cy="871157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415863" y="3773636"/>
            <a:ext cx="5002924" cy="378570"/>
          </a:xfrm>
        </p:spPr>
        <p:txBody>
          <a:bodyPr/>
          <a:lstStyle>
            <a:lvl1pPr marL="0" indent="0" algn="ctr">
              <a:buFont typeface="Arial" charset="0"/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</a:t>
            </a:r>
            <a:r>
              <a:rPr lang="en-GB"/>
              <a:t>add author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6176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>
                <a:solidFill>
                  <a:schemeClr val="accent3">
                    <a:lumMod val="75000"/>
                  </a:schemeClr>
                </a:solidFill>
              </a:defRPr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DD234-D0ED-E64F-8088-EFE091CFC0DF}" type="datetime1">
              <a:rPr lang="en-GB" smtClean="0"/>
              <a:t>24/10/2023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598-3AC8-0F44-9366-CD3A2FEFAAD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Subtitle 2"/>
          <p:cNvSpPr>
            <a:spLocks noGrp="1"/>
          </p:cNvSpPr>
          <p:nvPr>
            <p:ph type="subTitle" idx="13"/>
          </p:nvPr>
        </p:nvSpPr>
        <p:spPr>
          <a:xfrm>
            <a:off x="73577" y="591176"/>
            <a:ext cx="11918724" cy="239142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5940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1737" y="1040524"/>
            <a:ext cx="5778063" cy="5136439"/>
          </a:xfrm>
        </p:spPr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>
                <a:solidFill>
                  <a:schemeClr val="accent3">
                    <a:lumMod val="75000"/>
                  </a:schemeClr>
                </a:solidFill>
              </a:defRPr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040524"/>
            <a:ext cx="5820101" cy="5136439"/>
          </a:xfrm>
        </p:spPr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>
                <a:solidFill>
                  <a:schemeClr val="accent3">
                    <a:lumMod val="75000"/>
                  </a:schemeClr>
                </a:solidFill>
              </a:defRPr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88558-6CF5-C040-AAD4-C6015759DC3B}" type="datetime1">
              <a:rPr lang="en-GB" smtClean="0"/>
              <a:t>24/10/2023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598-3AC8-0F44-9366-CD3A2FEFAAD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Subtitle 2"/>
          <p:cNvSpPr>
            <a:spLocks noGrp="1"/>
          </p:cNvSpPr>
          <p:nvPr>
            <p:ph type="subTitle" idx="13"/>
          </p:nvPr>
        </p:nvSpPr>
        <p:spPr>
          <a:xfrm>
            <a:off x="73577" y="591176"/>
            <a:ext cx="11918724" cy="239142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622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1737" y="1040524"/>
            <a:ext cx="4025463" cy="5136439"/>
          </a:xfrm>
        </p:spPr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>
                <a:solidFill>
                  <a:schemeClr val="accent3">
                    <a:lumMod val="75000"/>
                  </a:schemeClr>
                </a:solidFill>
              </a:defRPr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45877" y="1040524"/>
            <a:ext cx="7546424" cy="5136439"/>
          </a:xfrm>
        </p:spPr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>
                <a:solidFill>
                  <a:schemeClr val="accent3">
                    <a:lumMod val="75000"/>
                  </a:schemeClr>
                </a:solidFill>
              </a:defRPr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63485-3EFF-EC4B-BE82-D647F2618833}" type="datetime1">
              <a:rPr lang="en-GB" smtClean="0"/>
              <a:t>24/10/2023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598-3AC8-0F44-9366-CD3A2FEFAAD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Subtitle 2"/>
          <p:cNvSpPr>
            <a:spLocks noGrp="1"/>
          </p:cNvSpPr>
          <p:nvPr>
            <p:ph type="subTitle" idx="13"/>
          </p:nvPr>
        </p:nvSpPr>
        <p:spPr>
          <a:xfrm>
            <a:off x="73577" y="591176"/>
            <a:ext cx="11918724" cy="239142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1737" y="1040524"/>
            <a:ext cx="7514897" cy="5136439"/>
          </a:xfrm>
        </p:spPr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>
                <a:solidFill>
                  <a:schemeClr val="accent3">
                    <a:lumMod val="75000"/>
                  </a:schemeClr>
                </a:solidFill>
              </a:defRPr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35310" y="1040524"/>
            <a:ext cx="4056990" cy="5136439"/>
          </a:xfrm>
        </p:spPr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>
                <a:solidFill>
                  <a:schemeClr val="accent3">
                    <a:lumMod val="75000"/>
                  </a:schemeClr>
                </a:solidFill>
              </a:defRPr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C1433-3724-A24A-BE09-207471A5D4AF}" type="datetime1">
              <a:rPr lang="en-GB" smtClean="0"/>
              <a:t>24/10/2023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598-3AC8-0F44-9366-CD3A2FEFAAD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Subtitle 2"/>
          <p:cNvSpPr>
            <a:spLocks noGrp="1"/>
          </p:cNvSpPr>
          <p:nvPr>
            <p:ph type="subTitle" idx="13"/>
          </p:nvPr>
        </p:nvSpPr>
        <p:spPr>
          <a:xfrm>
            <a:off x="73577" y="591176"/>
            <a:ext cx="11918724" cy="239142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1737" y="1101291"/>
            <a:ext cx="5755839" cy="506792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1738" y="1744717"/>
            <a:ext cx="5755838" cy="4444946"/>
          </a:xfrm>
        </p:spPr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>
                <a:solidFill>
                  <a:schemeClr val="accent3">
                    <a:lumMod val="75000"/>
                  </a:schemeClr>
                </a:solidFill>
              </a:defRPr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198" y="1123124"/>
            <a:ext cx="5820101" cy="484959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199" y="1744717"/>
            <a:ext cx="5820101" cy="4444946"/>
          </a:xfrm>
        </p:spPr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>
                <a:solidFill>
                  <a:schemeClr val="accent3">
                    <a:lumMod val="75000"/>
                  </a:schemeClr>
                </a:solidFill>
              </a:defRPr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5BEC3-FB8F-F446-8C88-140982148D5D}" type="datetime1">
              <a:rPr lang="en-GB" smtClean="0"/>
              <a:t>24/10/2023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598-3AC8-0F44-9366-CD3A2FEFAADC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30316"/>
          </a:xfrm>
        </p:spPr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3"/>
          </p:nvPr>
        </p:nvSpPr>
        <p:spPr>
          <a:xfrm>
            <a:off x="73577" y="591176"/>
            <a:ext cx="11918724" cy="239142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0347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BCC4-4FAD-3242-9CEA-81A956AE1E4C}" type="datetime1">
              <a:rPr lang="en-GB" smtClean="0"/>
              <a:t>24/10/2023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598-3AC8-0F44-9366-CD3A2FEFAADC}" type="slidenum">
              <a:rPr lang="en-GB" smtClean="0"/>
              <a:t>‹#›</a:t>
            </a:fld>
            <a:endParaRPr lang="en-GB"/>
          </a:p>
        </p:txBody>
      </p:sp>
      <p:sp>
        <p:nvSpPr>
          <p:cNvPr id="6" name="Subtitle 2"/>
          <p:cNvSpPr>
            <a:spLocks noGrp="1"/>
          </p:cNvSpPr>
          <p:nvPr>
            <p:ph type="subTitle" idx="13"/>
          </p:nvPr>
        </p:nvSpPr>
        <p:spPr>
          <a:xfrm>
            <a:off x="73577" y="591176"/>
            <a:ext cx="11918724" cy="239142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4985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30316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1737" y="1008993"/>
            <a:ext cx="11750565" cy="51679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1737" y="6482469"/>
            <a:ext cx="11876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>
                    <a:tint val="75000"/>
                  </a:schemeClr>
                </a:solidFill>
                <a:latin typeface="Open Sans Light" pitchFamily="2" charset="0"/>
              </a:defRPr>
            </a:lvl1pPr>
          </a:lstStyle>
          <a:p>
            <a:fld id="{33C493EB-DEBC-0348-8424-F481AC895D33}" type="datetime1">
              <a:rPr lang="en-GB" smtClean="0"/>
              <a:pPr/>
              <a:t>24/10/2023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55228" y="6482470"/>
            <a:ext cx="93542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 i="0">
                <a:solidFill>
                  <a:schemeClr val="tx1">
                    <a:tint val="75000"/>
                  </a:schemeClr>
                </a:solidFill>
                <a:latin typeface="Open Sans Light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82702" y="6482475"/>
            <a:ext cx="6095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>
                    <a:tint val="75000"/>
                  </a:schemeClr>
                </a:solidFill>
                <a:latin typeface="Open Sans Light" pitchFamily="2" charset="0"/>
              </a:defRPr>
            </a:lvl1pPr>
          </a:lstStyle>
          <a:p>
            <a:fld id="{D0CD9598-3AC8-0F44-9366-CD3A2FEFAAD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73577" y="591176"/>
            <a:ext cx="11918724" cy="23914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400" kern="1200">
                <a:solidFill>
                  <a:schemeClr val="accent4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accent2"/>
                </a:solidFill>
                <a:latin typeface="Open Sans Light" charset="0"/>
                <a:ea typeface="Open Sans Light" charset="0"/>
                <a:cs typeface="Open Sans Light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accent3"/>
                </a:solidFill>
                <a:latin typeface="Open Sans Light" charset="0"/>
                <a:ea typeface="Open Sans Light" charset="0"/>
                <a:cs typeface="Open Sans Light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Open Sans Light" charset="0"/>
                <a:ea typeface="Open Sans Light" charset="0"/>
                <a:cs typeface="Open Sans Light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Open Sans Light" charset="0"/>
                <a:ea typeface="Open Sans Light" charset="0"/>
                <a:cs typeface="Open Sans Light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6928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8" r:id="rId4"/>
    <p:sldLayoutId id="2147483659" r:id="rId5"/>
    <p:sldLayoutId id="2147483653" r:id="rId6"/>
    <p:sldLayoutId id="2147483654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Open Sans Light" charset="0"/>
          <a:ea typeface="Open Sans Light" charset="0"/>
          <a:cs typeface="Open Sans Light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4"/>
        </a:buClr>
        <a:buFont typeface="Arial"/>
        <a:buChar char="•"/>
        <a:defRPr sz="2000" kern="1200">
          <a:solidFill>
            <a:schemeClr val="tx2"/>
          </a:solidFill>
          <a:latin typeface="Open Sans Light" charset="0"/>
          <a:ea typeface="Open Sans Light" charset="0"/>
          <a:cs typeface="Open Sans Light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/>
        <a:buChar char="•"/>
        <a:defRPr sz="1800" kern="1200">
          <a:solidFill>
            <a:schemeClr val="accent2"/>
          </a:solidFill>
          <a:latin typeface="Open Sans Light" charset="0"/>
          <a:ea typeface="Open Sans Light" charset="0"/>
          <a:cs typeface="Open Sans Light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/>
        <a:buChar char="•"/>
        <a:defRPr sz="1600" kern="1200">
          <a:solidFill>
            <a:schemeClr val="accent3"/>
          </a:solidFill>
          <a:latin typeface="Open Sans Light" charset="0"/>
          <a:ea typeface="Open Sans Light" charset="0"/>
          <a:cs typeface="Open Sans Light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 Sans Light" charset="0"/>
          <a:ea typeface="Open Sans Light" charset="0"/>
          <a:cs typeface="Open Sans Light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 Sans Light" charset="0"/>
          <a:ea typeface="Open Sans Light" charset="0"/>
          <a:cs typeface="Open Sans Ligh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754E4-C358-784F-8069-76393BF9BEF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Introduction to Computational Physics (PHYS105)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0D0614-3A4F-1C46-AF4A-848AB2F2AF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5325" y="2559631"/>
            <a:ext cx="9144000" cy="423425"/>
          </a:xfrm>
        </p:spPr>
        <p:txBody>
          <a:bodyPr/>
          <a:lstStyle/>
          <a:p>
            <a:r>
              <a:rPr lang="en-GB" dirty="0"/>
              <a:t>Week 5: Input and Output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4C1045-50D8-AD48-8209-29423146079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32500" lnSpcReduction="20000"/>
          </a:bodyPr>
          <a:lstStyle/>
          <a:p>
            <a:r>
              <a:rPr lang="en-GB" dirty="0"/>
              <a:t>Carl Gwilliam</a:t>
            </a:r>
          </a:p>
          <a:p>
            <a:r>
              <a:rPr lang="en-GB" dirty="0"/>
              <a:t>(</a:t>
            </a:r>
            <a:r>
              <a:rPr lang="en-GB" dirty="0" err="1"/>
              <a:t>C.Gwilliam@liverpool.ac.uk</a:t>
            </a:r>
            <a:r>
              <a:rPr lang="en-GB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424837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36620-882A-9748-A55E-1099F5AFE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Format function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B97765-16FB-7D4A-BA2F-7C150F617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737" y="1008992"/>
            <a:ext cx="11750565" cy="5658935"/>
          </a:xfrm>
        </p:spPr>
        <p:txBody>
          <a:bodyPr>
            <a:normAutofit lnSpcReduction="10000"/>
          </a:bodyPr>
          <a:lstStyle/>
          <a:p>
            <a:r>
              <a:rPr lang="en-GB" dirty="0"/>
              <a:t>The usage of the somewhat older </a:t>
            </a:r>
            <a:r>
              <a:rPr lang="en-GB" dirty="0">
                <a:solidFill>
                  <a:schemeClr val="accent1"/>
                </a:solidFill>
                <a:latin typeface="Courier New" panose="02070309020205020404" pitchFamily="49" charset="0"/>
              </a:rPr>
              <a:t>format()</a:t>
            </a:r>
            <a:r>
              <a:rPr lang="en-GB" dirty="0"/>
              <a:t> function syntax is similar to the f-string</a:t>
            </a:r>
          </a:p>
          <a:p>
            <a:pPr lvl="1"/>
            <a:endParaRPr lang="en-GB" sz="1400" dirty="0"/>
          </a:p>
          <a:p>
            <a:r>
              <a:rPr lang="en-GB" dirty="0"/>
              <a:t>Again, we specify the formatting in braces at the correct point in the string</a:t>
            </a:r>
          </a:p>
          <a:p>
            <a:pPr lvl="1"/>
            <a:r>
              <a:rPr lang="en-GB" dirty="0"/>
              <a:t>With exactly the same syntax as above</a:t>
            </a:r>
          </a:p>
          <a:p>
            <a:pPr lvl="1"/>
            <a:endParaRPr lang="en-GB" sz="1400" dirty="0"/>
          </a:p>
          <a:p>
            <a:r>
              <a:rPr lang="en-GB" dirty="0"/>
              <a:t>The difference is that we provide the variables via the </a:t>
            </a:r>
            <a:r>
              <a:rPr lang="en-GB" dirty="0">
                <a:solidFill>
                  <a:schemeClr val="accent1"/>
                </a:solidFill>
                <a:latin typeface="Courier New" panose="02070309020205020404" pitchFamily="49" charset="0"/>
              </a:rPr>
              <a:t>format</a:t>
            </a:r>
            <a:r>
              <a:rPr lang="en-GB" dirty="0"/>
              <a:t> function called on the string</a:t>
            </a:r>
          </a:p>
          <a:p>
            <a:pPr lvl="1"/>
            <a:r>
              <a:rPr lang="en-GB" dirty="0"/>
              <a:t>Rather than placing them directly in the braces within the string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sz="2400" dirty="0"/>
          </a:p>
          <a:p>
            <a:pPr lvl="1"/>
            <a:endParaRPr lang="en-GB" dirty="0"/>
          </a:p>
          <a:p>
            <a:pPr lvl="1"/>
            <a:r>
              <a:rPr lang="en-GB" dirty="0"/>
              <a:t>The variables have to be passed to </a:t>
            </a:r>
            <a:r>
              <a:rPr lang="en-GB" dirty="0">
                <a:solidFill>
                  <a:schemeClr val="accent1"/>
                </a:solidFill>
                <a:latin typeface="Courier New" panose="02070309020205020404" pitchFamily="49" charset="0"/>
              </a:rPr>
              <a:t>format</a:t>
            </a:r>
            <a:r>
              <a:rPr lang="en-GB" dirty="0"/>
              <a:t> in the same order you want them to appear</a:t>
            </a:r>
          </a:p>
          <a:p>
            <a:pPr lvl="1"/>
            <a:endParaRPr lang="en-GB" dirty="0"/>
          </a:p>
          <a:p>
            <a:r>
              <a:rPr lang="en-GB" dirty="0"/>
              <a:t>Having the variables and the formatting specified in different places is cumbersome</a:t>
            </a:r>
          </a:p>
          <a:p>
            <a:pPr lvl="1"/>
            <a:r>
              <a:rPr lang="en-GB" dirty="0"/>
              <a:t>Hence the preference for the newer f-strings</a:t>
            </a:r>
          </a:p>
          <a:p>
            <a:pPr lvl="1"/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3BD8D6-8749-5045-88F0-F8D50B6E5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598-3AC8-0F44-9366-CD3A2FEFAADC}" type="slidenum">
              <a:rPr lang="en-GB" smtClean="0"/>
              <a:t>10</a:t>
            </a:fld>
            <a:endParaRPr lang="en-GB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9D04474-9D4C-784A-8377-18A6889B4236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>
            <a:normAutofit fontScale="92500" lnSpcReduction="20000"/>
          </a:bodyPr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D74DA09-1514-DD4C-9431-86C1721141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637" y="3193015"/>
            <a:ext cx="10372725" cy="1767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7292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6D0AE-073F-B447-A8E8-FA700F124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Keyboard input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DCF72D-E29B-024F-8BAD-8548B8B323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737" y="1008993"/>
            <a:ext cx="11750565" cy="2257266"/>
          </a:xfrm>
        </p:spPr>
        <p:txBody>
          <a:bodyPr/>
          <a:lstStyle/>
          <a:p>
            <a:r>
              <a:rPr lang="en-GB" dirty="0"/>
              <a:t>Now we have looked at how we format output we will look at to how to get user input</a:t>
            </a:r>
          </a:p>
          <a:p>
            <a:endParaRPr lang="en-GB" sz="1000" dirty="0"/>
          </a:p>
          <a:p>
            <a:r>
              <a:rPr lang="en-GB" dirty="0"/>
              <a:t>This is done using the </a:t>
            </a:r>
            <a:r>
              <a:rPr lang="en-GB" dirty="0">
                <a:solidFill>
                  <a:schemeClr val="accent1"/>
                </a:solidFill>
                <a:latin typeface="Courier New" panose="02070309020205020404" pitchFamily="49" charset="0"/>
              </a:rPr>
              <a:t>input() </a:t>
            </a:r>
            <a:r>
              <a:rPr lang="en-GB" dirty="0"/>
              <a:t>function</a:t>
            </a:r>
          </a:p>
          <a:p>
            <a:pPr lvl="1"/>
            <a:r>
              <a:rPr lang="en-GB" dirty="0"/>
              <a:t>The argument is a prompt string printed to the user</a:t>
            </a:r>
          </a:p>
          <a:p>
            <a:pPr lvl="1"/>
            <a:r>
              <a:rPr lang="en-GB" dirty="0"/>
              <a:t>The return is what the user has input</a:t>
            </a:r>
          </a:p>
          <a:p>
            <a:pPr lvl="1"/>
            <a:endParaRPr lang="en-GB" sz="1000" dirty="0"/>
          </a:p>
          <a:p>
            <a:r>
              <a:rPr lang="en-GB" dirty="0"/>
              <a:t>When python gets to each call of input it presents a box for the user to type their input</a:t>
            </a:r>
          </a:p>
          <a:p>
            <a:pPr lvl="1"/>
            <a:endParaRPr lang="en-GB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052516-E928-414C-9237-C635BDAAE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598-3AC8-0F44-9366-CD3A2FEFAADC}" type="slidenum">
              <a:rPr lang="en-GB" smtClean="0"/>
              <a:t>11</a:t>
            </a:fld>
            <a:endParaRPr lang="en-GB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F386189-AF21-BF45-99D2-11D927CAB0EA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>
            <a:normAutofit fontScale="92500" lnSpcReduction="20000"/>
          </a:bodyPr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2284399-C2C0-0544-B524-DC7C7A8E6A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7498" y="1932360"/>
            <a:ext cx="2996565" cy="5685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17DDB46-8604-444E-BA91-A52D75E49A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2162" y="4376988"/>
            <a:ext cx="5252720" cy="226314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CF95CEAC-6246-8540-8F46-F2BC339A7360}"/>
              </a:ext>
            </a:extLst>
          </p:cNvPr>
          <p:cNvGrpSpPr/>
          <p:nvPr/>
        </p:nvGrpSpPr>
        <p:grpSpPr>
          <a:xfrm>
            <a:off x="525637" y="3338546"/>
            <a:ext cx="5602181" cy="1257669"/>
            <a:chOff x="73577" y="2816760"/>
            <a:chExt cx="5602181" cy="1257669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04A14E8-5CE7-4A46-8C14-794F763F85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52568"/>
            <a:stretch/>
          </p:blipFill>
          <p:spPr>
            <a:xfrm>
              <a:off x="73577" y="2817129"/>
              <a:ext cx="4909389" cy="12573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75208B7-D6BC-5C43-ADA8-2A613897D7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93307"/>
            <a:stretch/>
          </p:blipFill>
          <p:spPr>
            <a:xfrm>
              <a:off x="4982966" y="2816760"/>
              <a:ext cx="692792" cy="1257300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9A34BA7-703D-984F-B203-8D7AD9C4BA17}"/>
              </a:ext>
            </a:extLst>
          </p:cNvPr>
          <p:cNvGrpSpPr/>
          <p:nvPr/>
        </p:nvGrpSpPr>
        <p:grpSpPr>
          <a:xfrm>
            <a:off x="519841" y="4831849"/>
            <a:ext cx="5607977" cy="1866900"/>
            <a:chOff x="67781" y="4310063"/>
            <a:chExt cx="5607977" cy="1866900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7CAB0371-39B7-8945-B761-02148E9788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51257"/>
            <a:stretch/>
          </p:blipFill>
          <p:spPr>
            <a:xfrm>
              <a:off x="67781" y="4310063"/>
              <a:ext cx="4915185" cy="186690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DF852481-BE1A-8D47-B6BB-04B73D784F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93129"/>
            <a:stretch/>
          </p:blipFill>
          <p:spPr>
            <a:xfrm>
              <a:off x="4982966" y="4310063"/>
              <a:ext cx="692792" cy="1866900"/>
            </a:xfrm>
            <a:prstGeom prst="rect">
              <a:avLst/>
            </a:prstGeom>
          </p:spPr>
        </p:pic>
      </p:grp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DA64C2FC-DD5C-214B-8EB7-F9ECBE486AE1}"/>
              </a:ext>
            </a:extLst>
          </p:cNvPr>
          <p:cNvSpPr txBox="1">
            <a:spLocks/>
          </p:cNvSpPr>
          <p:nvPr/>
        </p:nvSpPr>
        <p:spPr>
          <a:xfrm>
            <a:off x="6413643" y="3316777"/>
            <a:ext cx="5252720" cy="10199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4"/>
              </a:buClr>
              <a:buFont typeface="Arial"/>
              <a:buChar char="•"/>
              <a:defRPr sz="2000" kern="1200">
                <a:solidFill>
                  <a:schemeClr val="tx2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/>
              <a:buChar char="•"/>
              <a:defRPr sz="1800" kern="1200">
                <a:solidFill>
                  <a:schemeClr val="accent2"/>
                </a:solidFill>
                <a:latin typeface="Open Sans Light" charset="0"/>
                <a:ea typeface="Open Sans Light" charset="0"/>
                <a:cs typeface="Open Sans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/>
              <a:buChar char="•"/>
              <a:defRPr sz="1600" kern="1200">
                <a:solidFill>
                  <a:schemeClr val="accent3">
                    <a:lumMod val="7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Open Sans Light" charset="0"/>
                <a:ea typeface="Open Sans Light" charset="0"/>
                <a:cs typeface="Open Sans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Open Sans Light" charset="0"/>
                <a:ea typeface="Open Sans Light" charset="0"/>
                <a:cs typeface="Open Sans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GB" dirty="0"/>
              <a:t>After the input you must press return</a:t>
            </a:r>
          </a:p>
          <a:p>
            <a:pPr lvl="1"/>
            <a:r>
              <a:rPr lang="en-GB" dirty="0"/>
              <a:t>The result is always returned as a string</a:t>
            </a:r>
          </a:p>
          <a:p>
            <a:pPr lvl="2"/>
            <a:r>
              <a:rPr lang="en-GB" dirty="0"/>
              <a:t>Must convert if needed (see notebook)</a:t>
            </a:r>
          </a:p>
          <a:p>
            <a:pPr lvl="2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6905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3D849-32F8-D945-AFD5-4C723BCA7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Reading and writing files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44978B-2099-4D47-B148-2EC1903CD6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737" y="1008993"/>
            <a:ext cx="11750565" cy="5473482"/>
          </a:xfrm>
        </p:spPr>
        <p:txBody>
          <a:bodyPr/>
          <a:lstStyle/>
          <a:p>
            <a:r>
              <a:rPr lang="en-GB" dirty="0"/>
              <a:t>Now we have seen how to input and output to the screen, what about reading/writing a file?</a:t>
            </a:r>
          </a:p>
          <a:p>
            <a:endParaRPr lang="en-GB" dirty="0"/>
          </a:p>
          <a:p>
            <a:r>
              <a:rPr lang="en-GB" dirty="0"/>
              <a:t>In order to do this, we must first open a file using the </a:t>
            </a:r>
            <a:r>
              <a:rPr lang="en-GB" dirty="0">
                <a:solidFill>
                  <a:schemeClr val="accent1"/>
                </a:solidFill>
                <a:latin typeface="Courier New" panose="02070309020205020404" pitchFamily="49" charset="0"/>
              </a:rPr>
              <a:t>open()</a:t>
            </a:r>
            <a:r>
              <a:rPr lang="en-GB" dirty="0"/>
              <a:t> function</a:t>
            </a:r>
          </a:p>
          <a:p>
            <a:pPr lvl="1"/>
            <a:r>
              <a:rPr lang="en-GB" dirty="0"/>
              <a:t>This takes the name of the file and an optional mode </a:t>
            </a:r>
          </a:p>
          <a:p>
            <a:pPr lvl="2"/>
            <a:r>
              <a:rPr lang="en-GB" dirty="0"/>
              <a:t>read = “r” (default), write = “w”, both = “</a:t>
            </a:r>
            <a:r>
              <a:rPr lang="en-GB" dirty="0" err="1"/>
              <a:t>rw</a:t>
            </a:r>
            <a:r>
              <a:rPr lang="en-GB" dirty="0"/>
              <a:t>”</a:t>
            </a:r>
          </a:p>
          <a:p>
            <a:pPr lvl="1"/>
            <a:r>
              <a:rPr lang="en-GB" dirty="0"/>
              <a:t>It returns a ”handle” to the file that we can use to interact with it</a:t>
            </a:r>
          </a:p>
          <a:p>
            <a:pPr lvl="2"/>
            <a:endParaRPr lang="en-GB" dirty="0"/>
          </a:p>
          <a:p>
            <a:r>
              <a:rPr lang="en-GB" dirty="0"/>
              <a:t>We can write a string to the file using the </a:t>
            </a:r>
            <a:r>
              <a:rPr lang="en-GB" dirty="0">
                <a:solidFill>
                  <a:schemeClr val="accent1"/>
                </a:solidFill>
                <a:latin typeface="Courier New" panose="02070309020205020404" pitchFamily="49" charset="0"/>
              </a:rPr>
              <a:t>write()</a:t>
            </a:r>
            <a:r>
              <a:rPr lang="en-GB" dirty="0"/>
              <a:t> function</a:t>
            </a:r>
          </a:p>
          <a:p>
            <a:pPr lvl="1"/>
            <a:r>
              <a:rPr lang="en-GB" dirty="0"/>
              <a:t>Can use f-strings or format with the format specifiers above to format the output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r>
              <a:rPr lang="en-GB" dirty="0"/>
              <a:t>Note: after finishing we must remember to </a:t>
            </a:r>
            <a:r>
              <a:rPr lang="en-GB" dirty="0">
                <a:solidFill>
                  <a:schemeClr val="accent1"/>
                </a:solidFill>
                <a:latin typeface="Courier New" panose="02070309020205020404" pitchFamily="49" charset="0"/>
              </a:rPr>
              <a:t>close()</a:t>
            </a:r>
            <a:r>
              <a:rPr lang="en-GB" dirty="0"/>
              <a:t> the file</a:t>
            </a:r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4FE241-E2B8-1143-A0A2-4BE6E20DF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598-3AC8-0F44-9366-CD3A2FEFAADC}" type="slidenum">
              <a:rPr lang="en-GB" smtClean="0"/>
              <a:t>12</a:t>
            </a:fld>
            <a:endParaRPr lang="en-GB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2B96E33E-9E9B-8248-8776-58EFBC7B022D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>
            <a:normAutofit fontScale="92500" lnSpcReduction="20000"/>
          </a:bodyPr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50709EA-D34A-DB4C-807F-5E42452766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9664" y="2321022"/>
            <a:ext cx="3365373" cy="47637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1E5A51A-1FCE-3549-9FA9-F4DA23BDEF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807" y="4332394"/>
            <a:ext cx="6377305" cy="127546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3DEF218-14C1-324C-9B70-C0F248D885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7201" y="4298789"/>
            <a:ext cx="36703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1042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713F2-84E4-3745-96E5-A5523C438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Reading and writing files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2DCC05-E612-824B-87B3-0C2037E60D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737" y="1008993"/>
            <a:ext cx="11614641" cy="5720580"/>
          </a:xfrm>
        </p:spPr>
        <p:txBody>
          <a:bodyPr/>
          <a:lstStyle/>
          <a:p>
            <a:r>
              <a:rPr lang="en-GB" dirty="0"/>
              <a:t>We read the file back in using the </a:t>
            </a:r>
            <a:r>
              <a:rPr lang="en-GB" dirty="0">
                <a:solidFill>
                  <a:schemeClr val="accent1"/>
                </a:solidFill>
                <a:latin typeface="Courier New" panose="02070309020205020404" pitchFamily="49" charset="0"/>
              </a:rPr>
              <a:t>read()</a:t>
            </a:r>
            <a:r>
              <a:rPr lang="en-GB" dirty="0"/>
              <a:t> function</a:t>
            </a:r>
          </a:p>
          <a:p>
            <a:pPr lvl="1"/>
            <a:r>
              <a:rPr lang="en-GB" dirty="0"/>
              <a:t>We must remember to open the file for reading first</a:t>
            </a:r>
          </a:p>
          <a:p>
            <a:pPr lvl="1"/>
            <a:r>
              <a:rPr lang="en-GB" dirty="0"/>
              <a:t>And close again when we are done</a:t>
            </a:r>
          </a:p>
          <a:p>
            <a:pPr lvl="1"/>
            <a:endParaRPr lang="en-GB" dirty="0"/>
          </a:p>
          <a:p>
            <a:r>
              <a:rPr lang="en-GB" dirty="0"/>
              <a:t>This reads the whole file at one into a single string</a:t>
            </a:r>
          </a:p>
          <a:p>
            <a:pPr lvl="1"/>
            <a:r>
              <a:rPr lang="en-GB" dirty="0"/>
              <a:t>What if we want to read it line-by-line?</a:t>
            </a:r>
          </a:p>
          <a:p>
            <a:pPr lvl="1"/>
            <a:r>
              <a:rPr lang="en-GB" dirty="0"/>
              <a:t>For example, to allow processing each line</a:t>
            </a:r>
          </a:p>
          <a:p>
            <a:pPr lvl="1"/>
            <a:endParaRPr lang="en-GB" dirty="0"/>
          </a:p>
          <a:p>
            <a:r>
              <a:rPr lang="en-GB" dirty="0"/>
              <a:t>We can easily do this with a for loop</a:t>
            </a:r>
          </a:p>
          <a:p>
            <a:pPr lvl="1"/>
            <a:r>
              <a:rPr lang="en-GB" dirty="0"/>
              <a:t>Since the file handle provides a kind of data </a:t>
            </a:r>
            <a:br>
              <a:rPr lang="en-GB" dirty="0"/>
            </a:br>
            <a:r>
              <a:rPr lang="en-GB" dirty="0"/>
              <a:t>sequence we can iterate over directly</a:t>
            </a:r>
          </a:p>
          <a:p>
            <a:pPr lvl="1"/>
            <a:endParaRPr lang="en-GB" dirty="0"/>
          </a:p>
          <a:p>
            <a:r>
              <a:rPr lang="en-GB" dirty="0"/>
              <a:t>Each line of the file is  separated by a blank line</a:t>
            </a:r>
          </a:p>
          <a:p>
            <a:pPr lvl="1"/>
            <a:r>
              <a:rPr lang="en-GB" dirty="0"/>
              <a:t>This is because </a:t>
            </a:r>
            <a:r>
              <a:rPr lang="en-GB" dirty="0">
                <a:solidFill>
                  <a:schemeClr val="accent1"/>
                </a:solidFill>
                <a:latin typeface="Courier New" panose="02070309020205020404" pitchFamily="49" charset="0"/>
              </a:rPr>
              <a:t>print() </a:t>
            </a:r>
            <a:r>
              <a:rPr lang="en-GB" dirty="0"/>
              <a:t>writes a new line character </a:t>
            </a:r>
            <a:br>
              <a:rPr lang="en-GB" dirty="0"/>
            </a:br>
            <a:r>
              <a:rPr lang="en-GB" dirty="0"/>
              <a:t>at the end of each string, but this is also already</a:t>
            </a:r>
            <a:br>
              <a:rPr lang="en-GB" dirty="0"/>
            </a:br>
            <a:r>
              <a:rPr lang="en-GB" dirty="0"/>
              <a:t>present in the line read from the file </a:t>
            </a:r>
            <a:r>
              <a:rPr lang="en-GB" dirty="0">
                <a:sym typeface="Wingdings" pitchFamily="2" charset="2"/>
              </a:rPr>
              <a:t> twice</a:t>
            </a:r>
          </a:p>
          <a:p>
            <a:pPr lvl="1"/>
            <a:r>
              <a:rPr lang="en-GB" dirty="0">
                <a:sym typeface="Wingdings" pitchFamily="2" charset="2"/>
              </a:rPr>
              <a:t>You will see how to solve this in the notebook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CF4278-4DE3-0149-9CBC-72A2B0E72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598-3AC8-0F44-9366-CD3A2FEFAADC}" type="slidenum">
              <a:rPr lang="en-GB" smtClean="0"/>
              <a:t>13</a:t>
            </a:fld>
            <a:endParaRPr lang="en-GB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2EC7C57-EAF9-DE43-9E18-19DA63BEFBE7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>
            <a:normAutofit fontScale="92500" lnSpcReduction="20000"/>
          </a:bodyPr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9AF8D81-4E4F-0244-B63F-384C9DA506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2870" y="1008992"/>
            <a:ext cx="4179824" cy="19055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FACF3A6-A8CA-5F4F-AD1A-A1D9833032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0668" y="3701047"/>
            <a:ext cx="4272026" cy="2781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7578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614C3-723E-7243-9EEA-4147419AE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06D533-08FC-3D4C-B3A3-7F078BBDC5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737" y="1008992"/>
            <a:ext cx="11750565" cy="5669209"/>
          </a:xfrm>
        </p:spPr>
        <p:txBody>
          <a:bodyPr/>
          <a:lstStyle/>
          <a:p>
            <a:r>
              <a:rPr lang="en-GB" dirty="0"/>
              <a:t>This week we have looked at input and output</a:t>
            </a:r>
          </a:p>
          <a:p>
            <a:pPr lvl="1"/>
            <a:r>
              <a:rPr lang="en-GB" dirty="0"/>
              <a:t>How to receive input from the user</a:t>
            </a:r>
          </a:p>
          <a:p>
            <a:pPr lvl="1"/>
            <a:r>
              <a:rPr lang="en-GB" dirty="0"/>
              <a:t>How to read/write a file</a:t>
            </a:r>
          </a:p>
          <a:p>
            <a:pPr lvl="1"/>
            <a:r>
              <a:rPr lang="en-GB" dirty="0"/>
              <a:t>How to format our output</a:t>
            </a:r>
          </a:p>
          <a:p>
            <a:pPr marL="457200" lvl="1" indent="0">
              <a:buNone/>
            </a:pPr>
            <a:endParaRPr lang="en-GB" dirty="0"/>
          </a:p>
          <a:p>
            <a:r>
              <a:rPr lang="en-GB" dirty="0"/>
              <a:t>You now know all the basics of python that you will need for this course</a:t>
            </a:r>
          </a:p>
          <a:p>
            <a:pPr lvl="1"/>
            <a:r>
              <a:rPr lang="en-GB" dirty="0"/>
              <a:t>Of course, there are more advanced features (some of which you will cover in PHYS205)</a:t>
            </a:r>
          </a:p>
          <a:p>
            <a:pPr lvl="1"/>
            <a:r>
              <a:rPr lang="en-GB" dirty="0"/>
              <a:t>And you need further practice</a:t>
            </a:r>
          </a:p>
          <a:p>
            <a:pPr lvl="1"/>
            <a:r>
              <a:rPr lang="en-GB" dirty="0"/>
              <a:t>But you have learnt the basic building blocks </a:t>
            </a:r>
          </a:p>
          <a:p>
            <a:pPr lvl="1"/>
            <a:endParaRPr lang="en-GB" dirty="0"/>
          </a:p>
          <a:p>
            <a:r>
              <a:rPr lang="en-GB" dirty="0"/>
              <a:t>For the rest of the course, we will focus on </a:t>
            </a:r>
            <a:r>
              <a:rPr lang="en-GB" i="1" dirty="0"/>
              <a:t>using</a:t>
            </a:r>
            <a:r>
              <a:rPr lang="en-GB" dirty="0"/>
              <a:t> python to perform useful calculations</a:t>
            </a:r>
          </a:p>
          <a:p>
            <a:pPr lvl="1"/>
            <a:r>
              <a:rPr lang="en-GB" dirty="0"/>
              <a:t>Fitting experimental data</a:t>
            </a:r>
          </a:p>
          <a:p>
            <a:pPr lvl="1"/>
            <a:r>
              <a:rPr lang="en-GB" dirty="0"/>
              <a:t>Numerical calculations</a:t>
            </a:r>
          </a:p>
          <a:p>
            <a:pPr lvl="1"/>
            <a:r>
              <a:rPr lang="en-GB" dirty="0"/>
              <a:t>Monte Carlo methods</a:t>
            </a:r>
          </a:p>
          <a:p>
            <a:pPr lvl="1"/>
            <a:endParaRPr lang="en-GB" dirty="0"/>
          </a:p>
          <a:p>
            <a:r>
              <a:rPr lang="en-GB" dirty="0"/>
              <a:t>In doing so we will practice what we have learnt (+ see a few new features along the way)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E57845-AC18-DE49-8789-8CF79A0DA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598-3AC8-0F44-9366-CD3A2FEFAADC}" type="slidenum">
              <a:rPr lang="en-GB" smtClean="0"/>
              <a:t>14</a:t>
            </a:fld>
            <a:endParaRPr lang="en-GB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E14C16E-0291-FA4C-9850-A309DC691B5B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>
            <a:normAutofit fontScale="92500" lnSpcReduction="20000"/>
          </a:bodyPr>
          <a:lstStyle/>
          <a:p>
            <a:endParaRPr lang="en-GB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3487207-F0BA-E54F-8EE8-740D9A2A68EC}"/>
              </a:ext>
            </a:extLst>
          </p:cNvPr>
          <p:cNvGrpSpPr/>
          <p:nvPr/>
        </p:nvGrpSpPr>
        <p:grpSpPr>
          <a:xfrm>
            <a:off x="7311618" y="957621"/>
            <a:ext cx="4684105" cy="1711197"/>
            <a:chOff x="7003396" y="1008991"/>
            <a:chExt cx="4684105" cy="1711197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D5AF9AD1-0350-D047-9634-E66757EDD7F6}"/>
                </a:ext>
              </a:extLst>
            </p:cNvPr>
            <p:cNvGrpSpPr/>
            <p:nvPr/>
          </p:nvGrpSpPr>
          <p:grpSpPr>
            <a:xfrm>
              <a:off x="7003396" y="1008991"/>
              <a:ext cx="4684105" cy="1711197"/>
              <a:chOff x="6563294" y="1078493"/>
              <a:chExt cx="4684105" cy="1711197"/>
            </a:xfrm>
          </p:grpSpPr>
          <p:pic>
            <p:nvPicPr>
              <p:cNvPr id="12" name="Picture 11" descr="Graphical user interface&#10;&#10;Description automatically generated">
                <a:extLst>
                  <a:ext uri="{FF2B5EF4-FFF2-40B4-BE49-F238E27FC236}">
                    <a16:creationId xmlns:a16="http://schemas.microsoft.com/office/drawing/2014/main" id="{CA162D8D-A623-2848-B423-E3AEFF77B5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563294" y="1078493"/>
                <a:ext cx="4684105" cy="1711197"/>
              </a:xfrm>
              <a:prstGeom prst="rect">
                <a:avLst/>
              </a:prstGeom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56B164E3-2525-7742-91E4-91464AA62E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774540" y="2021306"/>
                <a:ext cx="2211941" cy="584200"/>
              </a:xfrm>
              <a:prstGeom prst="rect">
                <a:avLst/>
              </a:prstGeom>
            </p:spPr>
          </p:pic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DBA6F81-4BC2-7D46-A7B2-261934301AAC}"/>
                </a:ext>
              </a:extLst>
            </p:cNvPr>
            <p:cNvSpPr txBox="1"/>
            <p:nvPr/>
          </p:nvSpPr>
          <p:spPr>
            <a:xfrm>
              <a:off x="7908997" y="1744390"/>
              <a:ext cx="287290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400" dirty="0">
                  <a:solidFill>
                    <a:srgbClr val="046B8C"/>
                  </a:solidFill>
                  <a:latin typeface="Open Sans Light" pitchFamily="2" charset="0"/>
                  <a:cs typeface="Open Sans Light" pitchFamily="2" charset="0"/>
                </a:rPr>
                <a:t>You can </a:t>
              </a:r>
              <a:br>
                <a:rPr lang="en-GB" sz="2400" dirty="0">
                  <a:solidFill>
                    <a:srgbClr val="046B8C"/>
                  </a:solidFill>
                  <a:latin typeface="Open Sans Light" pitchFamily="2" charset="0"/>
                  <a:cs typeface="Open Sans Light" pitchFamily="2" charset="0"/>
                </a:rPr>
              </a:br>
              <a:r>
                <a:rPr lang="en-GB" sz="2400" dirty="0">
                  <a:solidFill>
                    <a:srgbClr val="046B8C"/>
                  </a:solidFill>
                  <a:latin typeface="Open Sans Light" pitchFamily="2" charset="0"/>
                  <a:cs typeface="Open Sans Light" pitchFamily="2" charset="0"/>
                </a:rPr>
                <a:t>program in python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19A07838-EEF2-3818-5B51-12919767B9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8848" y="4813379"/>
            <a:ext cx="1746586" cy="60609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8048AB5-3707-29F0-411B-1449E31CD0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47758" y="4674210"/>
            <a:ext cx="1965409" cy="88443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21C147A-51F4-1F43-AED9-9490CF01B1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06882" y="4882401"/>
            <a:ext cx="2346159" cy="468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256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57851-0F49-F649-8343-FB73E45D4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Week 4: Recap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C27AB0-13B8-8C46-A75D-4EFF840C2D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Last week we learnt how to control the flow of our program’s execution</a:t>
            </a:r>
          </a:p>
          <a:p>
            <a:endParaRPr lang="en-GB" dirty="0"/>
          </a:p>
          <a:p>
            <a:r>
              <a:rPr lang="en-GB" dirty="0"/>
              <a:t>Executing code only if certain conditions are true</a:t>
            </a:r>
          </a:p>
          <a:p>
            <a:pPr lvl="1"/>
            <a:r>
              <a:rPr lang="en-GB" dirty="0"/>
              <a:t>Using </a:t>
            </a:r>
            <a:r>
              <a:rPr lang="en-GB" dirty="0">
                <a:solidFill>
                  <a:schemeClr val="accent1"/>
                </a:solidFill>
                <a:latin typeface="Courier New" panose="02070309020205020404" pitchFamily="49" charset="0"/>
              </a:rPr>
              <a:t>if…</a:t>
            </a:r>
            <a:r>
              <a:rPr lang="en-GB" dirty="0" err="1">
                <a:solidFill>
                  <a:schemeClr val="accent1"/>
                </a:solidFill>
                <a:latin typeface="Courier New" panose="02070309020205020404" pitchFamily="49" charset="0"/>
              </a:rPr>
              <a:t>elif</a:t>
            </a:r>
            <a:r>
              <a:rPr lang="en-GB" dirty="0">
                <a:solidFill>
                  <a:schemeClr val="accent1"/>
                </a:solidFill>
                <a:latin typeface="Courier New" panose="02070309020205020404" pitchFamily="49" charset="0"/>
              </a:rPr>
              <a:t>…else</a:t>
            </a:r>
          </a:p>
          <a:p>
            <a:pPr lvl="1"/>
            <a:endParaRPr lang="en-GB" dirty="0"/>
          </a:p>
          <a:p>
            <a:r>
              <a:rPr lang="en-GB" dirty="0"/>
              <a:t>Repeatedly executing pieces of code</a:t>
            </a:r>
          </a:p>
          <a:p>
            <a:pPr lvl="1"/>
            <a:r>
              <a:rPr lang="en-GB" dirty="0"/>
              <a:t>Either </a:t>
            </a:r>
            <a:r>
              <a:rPr lang="en-GB" dirty="0">
                <a:solidFill>
                  <a:schemeClr val="accent1"/>
                </a:solidFill>
                <a:latin typeface="Courier New" panose="02070309020205020404" pitchFamily="49" charset="0"/>
              </a:rPr>
              <a:t>for</a:t>
            </a:r>
            <a:r>
              <a:rPr lang="en-GB" dirty="0"/>
              <a:t> a range or data structure or </a:t>
            </a:r>
            <a:r>
              <a:rPr lang="en-GB" dirty="0">
                <a:solidFill>
                  <a:schemeClr val="accent1"/>
                </a:solidFill>
                <a:latin typeface="Courier New" panose="02070309020205020404" pitchFamily="49" charset="0"/>
              </a:rPr>
              <a:t>while</a:t>
            </a:r>
            <a:r>
              <a:rPr lang="en-GB" dirty="0"/>
              <a:t> a condition is true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DF8644-AC98-444A-929D-6C54C8A93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598-3AC8-0F44-9366-CD3A2FEFAADC}" type="slidenum">
              <a:rPr lang="en-GB" smtClean="0"/>
              <a:t>2</a:t>
            </a:fld>
            <a:endParaRPr lang="en-GB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3594D354-8937-E048-8B75-A6532003492D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>
            <a:normAutofit fontScale="92500" lnSpcReduction="20000"/>
          </a:bodyPr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82C9DF2-D1C6-2946-8ACB-13F5BB5689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45" y="3841968"/>
            <a:ext cx="6621780" cy="2654300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A927770-0292-7A4C-925A-917C0796C478}"/>
              </a:ext>
            </a:extLst>
          </p:cNvPr>
          <p:cNvSpPr txBox="1">
            <a:spLocks/>
          </p:cNvSpPr>
          <p:nvPr/>
        </p:nvSpPr>
        <p:spPr>
          <a:xfrm>
            <a:off x="8360763" y="1811215"/>
            <a:ext cx="3589500" cy="2654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4"/>
              </a:buClr>
              <a:buFont typeface="Arial"/>
              <a:buChar char="•"/>
              <a:defRPr sz="2000" kern="1200">
                <a:solidFill>
                  <a:schemeClr val="tx2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/>
              <a:buChar char="•"/>
              <a:defRPr sz="1800" kern="1200">
                <a:solidFill>
                  <a:schemeClr val="accent2"/>
                </a:solidFill>
                <a:latin typeface="Open Sans Light" charset="0"/>
                <a:ea typeface="Open Sans Light" charset="0"/>
                <a:cs typeface="Open Sans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/>
              <a:buChar char="•"/>
              <a:defRPr sz="1600" kern="1200">
                <a:solidFill>
                  <a:schemeClr val="accent3">
                    <a:lumMod val="7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Open Sans Light" charset="0"/>
                <a:ea typeface="Open Sans Light" charset="0"/>
                <a:cs typeface="Open Sans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Open Sans Light" charset="0"/>
                <a:ea typeface="Open Sans Light" charset="0"/>
                <a:cs typeface="Open Sans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These both utilise</a:t>
            </a:r>
          </a:p>
          <a:p>
            <a:pPr lvl="1"/>
            <a:r>
              <a:rPr lang="en-GB" dirty="0"/>
              <a:t>Relational operators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Boolean variables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Logical operators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2150551-852A-4E45-A36A-BB22A16AFCD4}"/>
              </a:ext>
            </a:extLst>
          </p:cNvPr>
          <p:cNvSpPr txBox="1"/>
          <p:nvPr/>
        </p:nvSpPr>
        <p:spPr>
          <a:xfrm>
            <a:off x="9461983" y="2419652"/>
            <a:ext cx="2252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accent1"/>
                </a:solidFill>
                <a:latin typeface="Courier New" panose="02070309020205020404" pitchFamily="49" charset="0"/>
              </a:rPr>
              <a:t>==,!=,&gt;,&lt;,&gt;=,&lt;=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F770DF-0780-4447-A4F9-F494DF6221C6}"/>
              </a:ext>
            </a:extLst>
          </p:cNvPr>
          <p:cNvSpPr txBox="1"/>
          <p:nvPr/>
        </p:nvSpPr>
        <p:spPr>
          <a:xfrm>
            <a:off x="9461983" y="3049264"/>
            <a:ext cx="1563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>
                <a:solidFill>
                  <a:schemeClr val="accent1"/>
                </a:solidFill>
                <a:latin typeface="Courier New" panose="02070309020205020404" pitchFamily="49" charset="0"/>
              </a:rPr>
              <a:t>True,False</a:t>
            </a:r>
            <a:endParaRPr lang="en-GB" dirty="0">
              <a:solidFill>
                <a:schemeClr val="accent1"/>
              </a:solidFill>
              <a:latin typeface="Courier New" panose="02070309020205020404" pitchFamily="49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006D35C-3460-DB46-AD54-8EC8A3D1F0FB}"/>
              </a:ext>
            </a:extLst>
          </p:cNvPr>
          <p:cNvSpPr txBox="1"/>
          <p:nvPr/>
        </p:nvSpPr>
        <p:spPr>
          <a:xfrm>
            <a:off x="9490900" y="3697714"/>
            <a:ext cx="1563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>
                <a:solidFill>
                  <a:schemeClr val="accent1"/>
                </a:solidFill>
                <a:latin typeface="Courier New" panose="02070309020205020404" pitchFamily="49" charset="0"/>
              </a:rPr>
              <a:t>and,or,not</a:t>
            </a:r>
            <a:endParaRPr lang="en-GB" dirty="0">
              <a:solidFill>
                <a:schemeClr val="accent1"/>
              </a:solidFill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123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5F003-F570-1C4B-AC7E-49B5E96B1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Week 4: Formative problem solutions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F17253-9A42-B44A-9F77-E54BD4AC38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1737" y="1040524"/>
            <a:ext cx="5778063" cy="5807076"/>
          </a:xfrm>
        </p:spPr>
        <p:txBody>
          <a:bodyPr/>
          <a:lstStyle/>
          <a:p>
            <a:r>
              <a:rPr lang="en-GB" dirty="0"/>
              <a:t>Exercise 1: Function to test if odd or even</a:t>
            </a:r>
          </a:p>
          <a:p>
            <a:pPr lvl="1"/>
            <a:r>
              <a:rPr lang="en-GB" dirty="0"/>
              <a:t>Check if the remainder when divide by 2 is 0 </a:t>
            </a:r>
          </a:p>
          <a:p>
            <a:pPr lvl="1"/>
            <a:r>
              <a:rPr lang="en-GB" dirty="0"/>
              <a:t>Result is a </a:t>
            </a:r>
            <a:r>
              <a:rPr lang="en-GB" dirty="0" err="1"/>
              <a:t>boolean</a:t>
            </a:r>
            <a:r>
              <a:rPr lang="en-GB" dirty="0"/>
              <a:t> (</a:t>
            </a:r>
            <a:r>
              <a:rPr lang="en-GB" dirty="0">
                <a:solidFill>
                  <a:schemeClr val="accent1"/>
                </a:solidFill>
                <a:latin typeface="Courier New" panose="02070309020205020404" pitchFamily="49" charset="0"/>
              </a:rPr>
              <a:t>True</a:t>
            </a:r>
            <a:r>
              <a:rPr lang="en-GB" dirty="0"/>
              <a:t> or </a:t>
            </a:r>
            <a:r>
              <a:rPr lang="en-GB" dirty="0">
                <a:solidFill>
                  <a:schemeClr val="accent1"/>
                </a:solidFill>
                <a:latin typeface="Courier New" panose="02070309020205020404" pitchFamily="49" charset="0"/>
              </a:rPr>
              <a:t>False</a:t>
            </a:r>
            <a:r>
              <a:rPr lang="en-GB" dirty="0"/>
              <a:t>)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r>
              <a:rPr lang="en-GB" dirty="0"/>
              <a:t>Exercise 3: Can we loop over a tuple</a:t>
            </a:r>
          </a:p>
          <a:p>
            <a:pPr lvl="1"/>
            <a:r>
              <a:rPr lang="en-GB" dirty="0"/>
              <a:t>Yes, only difference is it’s immutable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pPr lvl="1"/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50E35C02-D691-074F-B830-282796A74E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07045" y="1023604"/>
            <a:ext cx="5820101" cy="5618277"/>
          </a:xfrm>
        </p:spPr>
        <p:txBody>
          <a:bodyPr>
            <a:normAutofit/>
          </a:bodyPr>
          <a:lstStyle/>
          <a:p>
            <a:r>
              <a:rPr lang="en-GB" dirty="0"/>
              <a:t>Exercise 2: for loop to print number &amp; name</a:t>
            </a:r>
          </a:p>
          <a:p>
            <a:pPr lvl="1"/>
            <a:r>
              <a:rPr lang="en-GB" dirty="0"/>
              <a:t>We access the element of an array using </a:t>
            </a:r>
            <a:r>
              <a:rPr lang="en-GB" dirty="0">
                <a:solidFill>
                  <a:schemeClr val="accent1"/>
                </a:solidFill>
                <a:latin typeface="Courier New" panose="02070309020205020404" pitchFamily="49" charset="0"/>
              </a:rPr>
              <a:t>[]</a:t>
            </a:r>
          </a:p>
          <a:p>
            <a:pPr lvl="1"/>
            <a:r>
              <a:rPr lang="en-GB" dirty="0"/>
              <a:t>Simply pass the loop index into the brackets</a:t>
            </a:r>
          </a:p>
          <a:p>
            <a:pPr lvl="2"/>
            <a:r>
              <a:rPr lang="en-GB" dirty="0"/>
              <a:t>On each iteration this takes the values 0, 1, … 10 i.e. the elements of the list we need to access </a:t>
            </a:r>
          </a:p>
          <a:p>
            <a:pPr lvl="2"/>
            <a:endParaRPr lang="en-GB" dirty="0"/>
          </a:p>
          <a:p>
            <a:pPr lvl="2"/>
            <a:endParaRPr lang="en-GB" dirty="0"/>
          </a:p>
          <a:p>
            <a:pPr lvl="2"/>
            <a:endParaRPr lang="en-GB" dirty="0"/>
          </a:p>
          <a:p>
            <a:pPr lvl="2"/>
            <a:endParaRPr lang="en-GB" dirty="0"/>
          </a:p>
          <a:p>
            <a:pPr lvl="2"/>
            <a:endParaRPr lang="en-GB" dirty="0"/>
          </a:p>
          <a:p>
            <a:pPr lvl="2"/>
            <a:endParaRPr lang="en-GB" dirty="0"/>
          </a:p>
          <a:p>
            <a:pPr lvl="2"/>
            <a:endParaRPr lang="en-GB" dirty="0"/>
          </a:p>
          <a:p>
            <a:pPr lvl="2"/>
            <a:endParaRPr lang="en-GB" dirty="0"/>
          </a:p>
          <a:p>
            <a:pPr lvl="2"/>
            <a:endParaRPr lang="en-GB" dirty="0"/>
          </a:p>
          <a:p>
            <a:pPr lvl="2"/>
            <a:endParaRPr lang="en-GB" dirty="0"/>
          </a:p>
          <a:p>
            <a:pPr lvl="2"/>
            <a:endParaRPr lang="en-GB" dirty="0"/>
          </a:p>
          <a:p>
            <a:pPr lvl="1"/>
            <a:r>
              <a:rPr lang="en-GB" dirty="0"/>
              <a:t>If you are struggling with loops think what will happen each iteration &amp; what you would write for that specific iteration, then generalise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B20B77-9F3F-A54B-9282-90A94E901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598-3AC8-0F44-9366-CD3A2FEFAADC}" type="slidenum">
              <a:rPr lang="en-GB" smtClean="0"/>
              <a:t>3</a:t>
            </a:fld>
            <a:endParaRPr lang="en-GB"/>
          </a:p>
        </p:txBody>
      </p:sp>
      <p:sp>
        <p:nvSpPr>
          <p:cNvPr id="13" name="Subtitle 12">
            <a:extLst>
              <a:ext uri="{FF2B5EF4-FFF2-40B4-BE49-F238E27FC236}">
                <a16:creationId xmlns:a16="http://schemas.microsoft.com/office/drawing/2014/main" id="{87DAEA3C-5700-E546-B171-6A9A64E4DED9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>
            <a:normAutofit fontScale="92500" lnSpcReduction="20000"/>
          </a:bodyPr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4E02D8-3010-664D-B35E-8C3519DF48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260" y="2063145"/>
            <a:ext cx="4693920" cy="20815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BE72EE4-E3D6-DA44-A68C-5927A0127E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5180" y="2568781"/>
            <a:ext cx="5574030" cy="28638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5D09C08-8A7F-814B-831F-B6C65947A6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611" y="5258851"/>
            <a:ext cx="3003550" cy="138303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0381DD9-594A-2F49-B231-02AD83E113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25680" y="5737576"/>
            <a:ext cx="23495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436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C0BAC-FB60-224F-A36B-0C73B54A9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Week 4: Formative problem solutions (2)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127AC0-5054-DF47-AA92-15B738CF07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32939" y="1040523"/>
            <a:ext cx="6059744" cy="5627403"/>
          </a:xfrm>
        </p:spPr>
        <p:txBody>
          <a:bodyPr/>
          <a:lstStyle/>
          <a:p>
            <a:r>
              <a:rPr lang="en-GB" dirty="0"/>
              <a:t>Exercise 5: Factorial of each of first 10 numbers</a:t>
            </a:r>
          </a:p>
          <a:p>
            <a:pPr lvl="1"/>
            <a:r>
              <a:rPr lang="en-GB" dirty="0"/>
              <a:t>The loop var </a:t>
            </a:r>
            <a:r>
              <a:rPr lang="en-GB" dirty="0">
                <a:solidFill>
                  <a:schemeClr val="accent1"/>
                </a:solidFill>
                <a:latin typeface="Courier New" panose="02070309020205020404" pitchFamily="49" charset="0"/>
              </a:rPr>
              <a:t>n</a:t>
            </a:r>
            <a:r>
              <a:rPr lang="en-GB" dirty="0"/>
              <a:t> gives the current number </a:t>
            </a:r>
          </a:p>
          <a:p>
            <a:pPr lvl="1"/>
            <a:r>
              <a:rPr lang="en-GB" dirty="0"/>
              <a:t>At each iteration we times the result so far by the current number, </a:t>
            </a:r>
            <a:r>
              <a:rPr lang="en-GB" dirty="0">
                <a:solidFill>
                  <a:schemeClr val="accent1"/>
                </a:solidFill>
                <a:latin typeface="Courier New" panose="02070309020205020404" pitchFamily="49" charset="0"/>
              </a:rPr>
              <a:t>n</a:t>
            </a:r>
            <a:r>
              <a:rPr lang="en-GB" dirty="0"/>
              <a:t>, and reset the result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r>
              <a:rPr lang="en-GB" dirty="0"/>
              <a:t>Some people just printed 10 factorial rather than the factorial of each element up to 10.</a:t>
            </a:r>
          </a:p>
          <a:p>
            <a:pPr lvl="1"/>
            <a:endParaRPr lang="en-GB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DFFE92-5DF4-4C40-B17A-D3D25A1D2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598-3AC8-0F44-9366-CD3A2FEFAADC}" type="slidenum">
              <a:rPr lang="en-GB" smtClean="0"/>
              <a:t>4</a:t>
            </a:fld>
            <a:endParaRPr lang="en-GB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DE8E1522-0F43-E744-ABFD-6EB282FA49F4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>
            <a:normAutofit fontScale="92500" lnSpcReduction="20000"/>
          </a:bodyPr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B97571-8E29-4743-8EAF-E72A771A67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588" y="1788669"/>
            <a:ext cx="5420360" cy="13550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0B1F305-5EDF-604B-82DA-937A4CF105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5835" y="2333791"/>
            <a:ext cx="3933952" cy="361124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D21AB23-4020-4F4E-A325-A8D57DC458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73999" y="2598518"/>
            <a:ext cx="3076264" cy="408354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7D8E464-9087-C7D0-15EE-AC01FDDE4A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1737" y="1040524"/>
            <a:ext cx="5778063" cy="5627404"/>
          </a:xfrm>
        </p:spPr>
        <p:txBody>
          <a:bodyPr>
            <a:normAutofit lnSpcReduction="10000"/>
          </a:bodyPr>
          <a:lstStyle/>
          <a:p>
            <a:r>
              <a:rPr lang="en-GB" dirty="0"/>
              <a:t>Exercise 4: explain the calculation of the precision using a while loop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sz="1100" dirty="0"/>
          </a:p>
          <a:p>
            <a:pPr lvl="1"/>
            <a:r>
              <a:rPr lang="en-GB" dirty="0"/>
              <a:t>Starts with </a:t>
            </a:r>
            <a:r>
              <a:rPr lang="en-GB" dirty="0">
                <a:solidFill>
                  <a:schemeClr val="accent1"/>
                </a:solidFill>
                <a:latin typeface="Courier New" panose="02070309020205020404" pitchFamily="49" charset="0"/>
              </a:rPr>
              <a:t>eps = 1.0</a:t>
            </a:r>
            <a:r>
              <a:rPr lang="en-GB" dirty="0"/>
              <a:t>, so </a:t>
            </a:r>
            <a:r>
              <a:rPr lang="en-GB" dirty="0">
                <a:solidFill>
                  <a:schemeClr val="accent1"/>
                </a:solidFill>
                <a:latin typeface="Courier New" panose="02070309020205020404" pitchFamily="49" charset="0"/>
              </a:rPr>
              <a:t>eps + 1.0 &gt; 1.0</a:t>
            </a:r>
          </a:p>
          <a:p>
            <a:pPr lvl="1"/>
            <a:r>
              <a:rPr lang="en-GB" dirty="0"/>
              <a:t>Enters loop and haves the </a:t>
            </a:r>
            <a:r>
              <a:rPr lang="en-GB" dirty="0">
                <a:solidFill>
                  <a:schemeClr val="accent1"/>
                </a:solidFill>
                <a:latin typeface="Courier New" panose="02070309020205020404" pitchFamily="49" charset="0"/>
              </a:rPr>
              <a:t>eps</a:t>
            </a:r>
            <a:r>
              <a:rPr lang="en-GB" dirty="0"/>
              <a:t> value</a:t>
            </a:r>
          </a:p>
          <a:p>
            <a:pPr lvl="1"/>
            <a:r>
              <a:rPr lang="en-GB" dirty="0"/>
              <a:t>Keeps going while the computer can tell</a:t>
            </a:r>
            <a:br>
              <a:rPr lang="en-GB" dirty="0"/>
            </a:br>
            <a:r>
              <a:rPr lang="en-GB" dirty="0"/>
              <a:t>the difference between </a:t>
            </a:r>
            <a:r>
              <a:rPr lang="en-GB" dirty="0">
                <a:solidFill>
                  <a:schemeClr val="accent1"/>
                </a:solidFill>
                <a:latin typeface="Courier New" panose="02070309020205020404" pitchFamily="49" charset="0"/>
              </a:rPr>
              <a:t>eps+1</a:t>
            </a:r>
            <a:r>
              <a:rPr lang="en-GB" dirty="0"/>
              <a:t> and </a:t>
            </a:r>
            <a:r>
              <a:rPr lang="en-GB" dirty="0">
                <a:solidFill>
                  <a:schemeClr val="accent1"/>
                </a:solidFill>
                <a:latin typeface="Courier New" panose="02070309020205020404" pitchFamily="49" charset="0"/>
              </a:rPr>
              <a:t>1</a:t>
            </a:r>
          </a:p>
          <a:p>
            <a:pPr lvl="1"/>
            <a:r>
              <a:rPr lang="en-GB" dirty="0"/>
              <a:t>Eventually </a:t>
            </a:r>
            <a:r>
              <a:rPr lang="en-GB" dirty="0">
                <a:solidFill>
                  <a:schemeClr val="accent1"/>
                </a:solidFill>
                <a:latin typeface="Courier New" panose="02070309020205020404" pitchFamily="49" charset="0"/>
              </a:rPr>
              <a:t>eps</a:t>
            </a:r>
            <a:r>
              <a:rPr lang="en-GB" dirty="0"/>
              <a:t> is so small that </a:t>
            </a:r>
            <a:r>
              <a:rPr lang="en-GB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eps+1</a:t>
            </a:r>
            <a:r>
              <a:rPr lang="en-GB" dirty="0"/>
              <a:t> is the  same as </a:t>
            </a:r>
            <a:r>
              <a:rPr lang="en-GB" dirty="0">
                <a:solidFill>
                  <a:schemeClr val="accent1"/>
                </a:solidFill>
                <a:latin typeface="Courier New" panose="02070309020205020404" pitchFamily="49" charset="0"/>
              </a:rPr>
              <a:t>1</a:t>
            </a:r>
            <a:r>
              <a:rPr lang="en-GB" dirty="0"/>
              <a:t> to the precision stored</a:t>
            </a:r>
          </a:p>
          <a:p>
            <a:pPr lvl="1"/>
            <a:r>
              <a:rPr lang="en-GB" dirty="0"/>
              <a:t>The condition in the </a:t>
            </a:r>
            <a:r>
              <a:rPr lang="en-GB" dirty="0">
                <a:solidFill>
                  <a:schemeClr val="accent1"/>
                </a:solidFill>
                <a:latin typeface="Courier New" panose="02070309020205020404" pitchFamily="49" charset="0"/>
              </a:rPr>
              <a:t>while</a:t>
            </a:r>
            <a:r>
              <a:rPr lang="en-GB" dirty="0"/>
              <a:t> then fails</a:t>
            </a:r>
          </a:p>
          <a:p>
            <a:pPr lvl="1"/>
            <a:r>
              <a:rPr lang="en-GB" dirty="0"/>
              <a:t>The precision is the last value where can tell the difference </a:t>
            </a:r>
            <a:r>
              <a:rPr lang="en-GB" dirty="0">
                <a:sym typeface="Wingdings" pitchFamily="2" charset="2"/>
              </a:rPr>
              <a:t> </a:t>
            </a:r>
            <a:r>
              <a:rPr lang="en-GB" dirty="0"/>
              <a:t>twice the final </a:t>
            </a:r>
            <a:r>
              <a:rPr lang="en-GB" dirty="0">
                <a:solidFill>
                  <a:schemeClr val="accent1"/>
                </a:solidFill>
                <a:latin typeface="Courier New" panose="02070309020205020404" pitchFamily="49" charset="0"/>
              </a:rPr>
              <a:t>eps </a:t>
            </a:r>
            <a:r>
              <a:rPr lang="en-GB" dirty="0"/>
              <a:t>value as have halved since then</a:t>
            </a:r>
          </a:p>
          <a:p>
            <a:pPr lvl="1"/>
            <a:r>
              <a:rPr lang="en-GB" dirty="0"/>
              <a:t>Note: can print </a:t>
            </a:r>
            <a:r>
              <a:rPr lang="en-GB" dirty="0">
                <a:solidFill>
                  <a:schemeClr val="accent1"/>
                </a:solidFill>
                <a:latin typeface="Courier New" panose="02070309020205020404" pitchFamily="49" charset="0"/>
              </a:rPr>
              <a:t>eps</a:t>
            </a:r>
            <a:r>
              <a:rPr lang="en-GB" dirty="0"/>
              <a:t> value in loop to see this</a:t>
            </a:r>
          </a:p>
        </p:txBody>
      </p:sp>
    </p:spTree>
    <p:extLst>
      <p:ext uri="{BB962C8B-B14F-4D97-AF65-F5344CB8AC3E}">
        <p14:creationId xmlns:p14="http://schemas.microsoft.com/office/powerpoint/2010/main" val="4210348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4313FB7-7535-464D-9352-8F6BB8DE9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Formatting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157B27C-6D53-354B-933B-6C476E9C4E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737" y="1008992"/>
            <a:ext cx="11750565" cy="5628113"/>
          </a:xfrm>
        </p:spPr>
        <p:txBody>
          <a:bodyPr/>
          <a:lstStyle/>
          <a:p>
            <a:r>
              <a:rPr lang="en-GB" dirty="0"/>
              <a:t>We saw how to output results to the screen using the </a:t>
            </a:r>
            <a:r>
              <a:rPr lang="en-GB" dirty="0">
                <a:solidFill>
                  <a:schemeClr val="accent1"/>
                </a:solidFill>
                <a:latin typeface="Courier New" panose="02070309020205020404" pitchFamily="49" charset="0"/>
              </a:rPr>
              <a:t>print()</a:t>
            </a:r>
            <a:r>
              <a:rPr lang="en-GB" dirty="0"/>
              <a:t>function already in week 1</a:t>
            </a:r>
          </a:p>
          <a:p>
            <a:pPr lvl="1"/>
            <a:r>
              <a:rPr lang="en-GB" dirty="0"/>
              <a:t>However, as we have seen,  the result can often be messy 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endParaRPr lang="en-GB" dirty="0"/>
          </a:p>
          <a:p>
            <a:r>
              <a:rPr lang="en-GB" dirty="0"/>
              <a:t>Often, we want to output the results of calculations to a certain precision </a:t>
            </a:r>
          </a:p>
          <a:p>
            <a:pPr lvl="1"/>
            <a:r>
              <a:rPr lang="en-GB" dirty="0"/>
              <a:t>E.g. in labs a precisions that is sensible given the uncertainties on the value</a:t>
            </a:r>
          </a:p>
          <a:p>
            <a:pPr lvl="1"/>
            <a:endParaRPr lang="en-GB" sz="1200" dirty="0"/>
          </a:p>
          <a:p>
            <a:r>
              <a:rPr lang="en-GB" dirty="0"/>
              <a:t>Further, when working with arrays of data we often want to tabulate the results</a:t>
            </a:r>
          </a:p>
          <a:p>
            <a:endParaRPr lang="en-GB" sz="1200" dirty="0"/>
          </a:p>
          <a:p>
            <a:r>
              <a:rPr lang="en-GB" dirty="0"/>
              <a:t> How can we do this?</a:t>
            </a:r>
          </a:p>
          <a:p>
            <a:pPr lvl="1"/>
            <a:r>
              <a:rPr lang="en-GB" dirty="0"/>
              <a:t>There are two related ways: the newer “f-strings” and the somewhat older </a:t>
            </a:r>
            <a:r>
              <a:rPr lang="en-GB" dirty="0">
                <a:solidFill>
                  <a:schemeClr val="accent1"/>
                </a:solidFill>
                <a:latin typeface="Courier New" panose="02070309020205020404" pitchFamily="49" charset="0"/>
              </a:rPr>
              <a:t>format </a:t>
            </a:r>
            <a:r>
              <a:rPr lang="en-GB" dirty="0"/>
              <a:t>function</a:t>
            </a:r>
          </a:p>
          <a:p>
            <a:pPr lvl="1"/>
            <a:r>
              <a:rPr lang="en-GB" dirty="0"/>
              <a:t>Will show both since they are both still in use, but you should prefer “f-strings” in general</a:t>
            </a:r>
          </a:p>
          <a:p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E54135-E291-3E46-A531-3773C0C6C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598-3AC8-0F44-9366-CD3A2FEFAADC}" type="slidenum">
              <a:rPr lang="en-GB" smtClean="0"/>
              <a:t>5</a:t>
            </a:fld>
            <a:endParaRPr lang="en-GB"/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7A7A5500-EF4D-B84D-AA12-63E7148D6C64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>
            <a:normAutofit fontScale="92500" lnSpcReduction="20000"/>
          </a:bodyPr>
          <a:lstStyle/>
          <a:p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08EAF8B-C44C-1545-91D1-C94F091F5B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8672" y="1888638"/>
            <a:ext cx="5574030" cy="170434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5F3B2FB-60BC-504F-AAAD-E4572E28AF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196" y="2349500"/>
            <a:ext cx="5613400" cy="10795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A71EA70-2352-4A4C-B260-154C547D69AB}"/>
              </a:ext>
            </a:extLst>
          </p:cNvPr>
          <p:cNvSpPr txBox="1"/>
          <p:nvPr/>
        </p:nvSpPr>
        <p:spPr>
          <a:xfrm>
            <a:off x="544530" y="2013166"/>
            <a:ext cx="3413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accent1"/>
                </a:solidFill>
                <a:latin typeface="Open Sans Light" pitchFamily="2" charset="0"/>
              </a:rPr>
              <a:t>Output of example on slide 2: </a:t>
            </a:r>
          </a:p>
        </p:txBody>
      </p:sp>
    </p:spTree>
    <p:extLst>
      <p:ext uri="{BB962C8B-B14F-4D97-AF65-F5344CB8AC3E}">
        <p14:creationId xmlns:p14="http://schemas.microsoft.com/office/powerpoint/2010/main" val="41198612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F7722-37FC-EE48-83AC-FB7E58792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F-strings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BBA3E5-E12F-0340-BC01-BA75C63322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737" y="1008992"/>
            <a:ext cx="11750565" cy="5987709"/>
          </a:xfrm>
        </p:spPr>
        <p:txBody>
          <a:bodyPr/>
          <a:lstStyle/>
          <a:p>
            <a:r>
              <a:rPr lang="en-GB" dirty="0"/>
              <a:t>Formatted string literals, or f-strings for short, are identified by an </a:t>
            </a:r>
            <a:r>
              <a:rPr lang="en-GB" dirty="0">
                <a:solidFill>
                  <a:schemeClr val="accent1"/>
                </a:solidFill>
                <a:latin typeface="Courier New" panose="02070309020205020404" pitchFamily="49" charset="0"/>
              </a:rPr>
              <a:t>f</a:t>
            </a:r>
            <a:r>
              <a:rPr lang="en-GB" dirty="0"/>
              <a:t> preceding the string</a:t>
            </a:r>
          </a:p>
          <a:p>
            <a:pPr lvl="1"/>
            <a:endParaRPr lang="en-GB" sz="1000" dirty="0"/>
          </a:p>
          <a:p>
            <a:r>
              <a:rPr lang="en-GB" dirty="0"/>
              <a:t>Within such a string we can write python expressions in braces</a:t>
            </a:r>
          </a:p>
          <a:p>
            <a:pPr lvl="1"/>
            <a:r>
              <a:rPr lang="en-GB" dirty="0"/>
              <a:t>Such expressions can be a literal value, the name of a python variable or a more complex expression</a:t>
            </a:r>
          </a:p>
          <a:p>
            <a:pPr lvl="1"/>
            <a:endParaRPr lang="en-GB" sz="1000" dirty="0"/>
          </a:p>
          <a:p>
            <a:r>
              <a:rPr lang="en-GB" dirty="0"/>
              <a:t> Let’s see an example compared to the standard print syntax</a:t>
            </a:r>
          </a:p>
          <a:p>
            <a:pPr lvl="1"/>
            <a:r>
              <a:rPr lang="en-GB" dirty="0"/>
              <a:t>Here the variables </a:t>
            </a:r>
            <a:r>
              <a:rPr lang="en-GB" dirty="0">
                <a:solidFill>
                  <a:schemeClr val="accent1"/>
                </a:solidFill>
                <a:latin typeface="Courier New" panose="02070309020205020404" pitchFamily="49" charset="0"/>
              </a:rPr>
              <a:t>big</a:t>
            </a:r>
            <a:r>
              <a:rPr lang="en-GB" dirty="0"/>
              <a:t>, </a:t>
            </a:r>
            <a:r>
              <a:rPr lang="en-GB" dirty="0">
                <a:solidFill>
                  <a:schemeClr val="accent1"/>
                </a:solidFill>
                <a:latin typeface="Courier New" panose="02070309020205020404" pitchFamily="49" charset="0"/>
              </a:rPr>
              <a:t>small</a:t>
            </a:r>
            <a:r>
              <a:rPr lang="en-GB" dirty="0"/>
              <a:t>, </a:t>
            </a:r>
            <a:r>
              <a:rPr lang="en-GB" dirty="0">
                <a:solidFill>
                  <a:schemeClr val="accent1"/>
                </a:solidFill>
                <a:latin typeface="Courier New" panose="02070309020205020404" pitchFamily="49" charset="0"/>
              </a:rPr>
              <a:t>number</a:t>
            </a:r>
            <a:r>
              <a:rPr lang="en-GB" dirty="0"/>
              <a:t> and </a:t>
            </a:r>
            <a:r>
              <a:rPr lang="en-GB" dirty="0">
                <a:solidFill>
                  <a:schemeClr val="accent1"/>
                </a:solidFill>
                <a:latin typeface="Courier New" panose="02070309020205020404" pitchFamily="49" charset="0"/>
              </a:rPr>
              <a:t>string</a:t>
            </a:r>
            <a:r>
              <a:rPr lang="en-GB" dirty="0"/>
              <a:t> have been passed into the f-string in braces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sz="2800" dirty="0"/>
          </a:p>
          <a:p>
            <a:pPr lvl="1"/>
            <a:endParaRPr lang="en-GB" dirty="0"/>
          </a:p>
          <a:p>
            <a:pPr lvl="1"/>
            <a:endParaRPr lang="en-GB" sz="900" dirty="0"/>
          </a:p>
          <a:p>
            <a:pPr lvl="1"/>
            <a:endParaRPr lang="en-GB" dirty="0"/>
          </a:p>
          <a:p>
            <a:pPr lvl="1"/>
            <a:r>
              <a:rPr lang="en-GB" dirty="0"/>
              <a:t>Apart from avoiding the spurious space before the comma, it may seem like we have not gained much</a:t>
            </a:r>
          </a:p>
          <a:p>
            <a:pPr lvl="1"/>
            <a:endParaRPr lang="en-GB" sz="1000" dirty="0"/>
          </a:p>
          <a:p>
            <a:r>
              <a:rPr lang="en-GB" dirty="0"/>
              <a:t>But the power of f-strings is that we can also include instructions of how to format the result of </a:t>
            </a:r>
            <a:br>
              <a:rPr lang="en-GB" dirty="0"/>
            </a:br>
            <a:r>
              <a:rPr lang="en-GB" dirty="0"/>
              <a:t>the expression within the braces, which are hence known as a “format field” …</a:t>
            </a:r>
          </a:p>
          <a:p>
            <a:pPr lvl="1"/>
            <a:endParaRPr lang="en-GB" dirty="0"/>
          </a:p>
          <a:p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B2416F-D7E2-624F-B2D3-77F91F54A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598-3AC8-0F44-9366-CD3A2FEFAADC}" type="slidenum">
              <a:rPr lang="en-GB" smtClean="0"/>
              <a:t>6</a:t>
            </a:fld>
            <a:endParaRPr lang="en-GB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FACC3705-6B8B-AB4D-9D72-13FF674FD11A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>
            <a:normAutofit fontScale="92500" lnSpcReduction="20000"/>
          </a:bodyPr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85FB7ED-0F11-7D49-BACA-4B9D5B0112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6260" y="1538665"/>
            <a:ext cx="2658491" cy="4149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7D7F081-D778-D84F-AE69-8284FF3725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5095" y="3340791"/>
            <a:ext cx="7990840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817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045A4-4225-6A4B-90AE-DDA895B18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Format specifier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005406-148B-F24F-982E-D458D25886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737" y="1008992"/>
            <a:ext cx="11750565" cy="5751404"/>
          </a:xfrm>
        </p:spPr>
        <p:txBody>
          <a:bodyPr/>
          <a:lstStyle/>
          <a:p>
            <a:r>
              <a:rPr lang="en-GB" dirty="0"/>
              <a:t>The format specification is placed after the expression within the braces, separated by a colon</a:t>
            </a:r>
          </a:p>
          <a:p>
            <a:endParaRPr lang="en-GB" sz="1200" dirty="0"/>
          </a:p>
          <a:p>
            <a:endParaRPr lang="en-GB" sz="1400" dirty="0"/>
          </a:p>
          <a:p>
            <a:r>
              <a:rPr lang="en-GB" dirty="0"/>
              <a:t>We can use this to explicitly tell python how to display a given type using a “type specifier”</a:t>
            </a:r>
          </a:p>
          <a:p>
            <a:endParaRPr lang="en-GB" dirty="0"/>
          </a:p>
          <a:p>
            <a:endParaRPr lang="en-GB" dirty="0"/>
          </a:p>
          <a:p>
            <a:endParaRPr lang="en-GB" sz="3200" dirty="0"/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sz="3200" dirty="0"/>
          </a:p>
          <a:p>
            <a:r>
              <a:rPr lang="en-GB" dirty="0"/>
              <a:t>So, in our previous example, we could have</a:t>
            </a:r>
          </a:p>
          <a:p>
            <a:endParaRPr lang="en-GB" dirty="0"/>
          </a:p>
          <a:p>
            <a:endParaRPr lang="en-GB" dirty="0"/>
          </a:p>
          <a:p>
            <a:pPr lvl="1"/>
            <a:r>
              <a:rPr lang="en-GB" dirty="0"/>
              <a:t>Again, this looks pretty similar since the default python string representation does a good job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70327A-8D82-AD41-82F6-40D2FC395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598-3AC8-0F44-9366-CD3A2FEFAADC}" type="slidenum">
              <a:rPr lang="en-GB" smtClean="0"/>
              <a:t>7</a:t>
            </a:fld>
            <a:endParaRPr lang="en-GB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6AE8097-99FF-8841-B6F9-B40990BA7F57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>
            <a:normAutofit fontScale="92500" lnSpcReduction="20000"/>
          </a:bodyPr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93FB518-AC8E-3147-89DF-EAB251DED1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4510" y="1417663"/>
            <a:ext cx="4009390" cy="419100"/>
          </a:xfrm>
          <a:prstGeom prst="rect">
            <a:avLst/>
          </a:prstGeom>
        </p:spPr>
      </p:pic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5FA95673-808B-DF48-9206-CC44A36B19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8593763"/>
              </p:ext>
            </p:extLst>
          </p:nvPr>
        </p:nvGraphicFramePr>
        <p:xfrm>
          <a:off x="2431278" y="2504992"/>
          <a:ext cx="6846288" cy="24942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48921">
                  <a:extLst>
                    <a:ext uri="{9D8B030D-6E8A-4147-A177-3AD203B41FA5}">
                      <a16:colId xmlns:a16="http://schemas.microsoft.com/office/drawing/2014/main" val="943690247"/>
                    </a:ext>
                  </a:extLst>
                </a:gridCol>
                <a:gridCol w="1089060">
                  <a:extLst>
                    <a:ext uri="{9D8B030D-6E8A-4147-A177-3AD203B41FA5}">
                      <a16:colId xmlns:a16="http://schemas.microsoft.com/office/drawing/2014/main" val="3444080974"/>
                    </a:ext>
                  </a:extLst>
                </a:gridCol>
                <a:gridCol w="4808307">
                  <a:extLst>
                    <a:ext uri="{9D8B030D-6E8A-4147-A177-3AD203B41FA5}">
                      <a16:colId xmlns:a16="http://schemas.microsoft.com/office/drawing/2014/main" val="2393657170"/>
                    </a:ext>
                  </a:extLst>
                </a:gridCol>
              </a:tblGrid>
              <a:tr h="368729"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 Sans Light" pitchFamily="2" charset="0"/>
                        </a:rPr>
                        <a:t>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 Sans Light" pitchFamily="2" charset="0"/>
                        </a:rPr>
                        <a:t>Specifier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 Sans Light" pitchFamily="2" charset="0"/>
                        </a:rPr>
                        <a:t>Meaning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63806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 Sans Light" pitchFamily="2" charset="0"/>
                        </a:rPr>
                        <a:t>String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i="0" dirty="0">
                          <a:solidFill>
                            <a:schemeClr val="accent1"/>
                          </a:solidFill>
                          <a:latin typeface="Courier New" panose="02070309020205020404" pitchFamily="49" charset="0"/>
                        </a:rPr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 Sans Light" pitchFamily="2" charset="0"/>
                        </a:rPr>
                        <a:t>String (this is the default)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75484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 Sans Light" pitchFamily="2" charset="0"/>
                        </a:rPr>
                        <a:t>Integer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i="0" dirty="0">
                          <a:solidFill>
                            <a:schemeClr val="accent1"/>
                          </a:solidFill>
                          <a:latin typeface="Courier New" panose="02070309020205020404" pitchFamily="49" charset="0"/>
                        </a:rPr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 Sans Light" pitchFamily="2" charset="0"/>
                        </a:rPr>
                        <a:t>Decimal integer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18293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b="0" i="0" dirty="0">
                        <a:latin typeface="Open Sans Ligh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i="0" dirty="0">
                          <a:solidFill>
                            <a:schemeClr val="accent1"/>
                          </a:solidFill>
                          <a:latin typeface="Courier New" panose="02070309020205020404" pitchFamily="49" charset="0"/>
                        </a:rPr>
                        <a:t>b</a:t>
                      </a:r>
                      <a:r>
                        <a:rPr lang="en-GB" dirty="0">
                          <a:solidFill>
                            <a:schemeClr val="tx2"/>
                          </a:solidFill>
                          <a:latin typeface="Open Sans Light" panose="020B0606030504020204" pitchFamily="34" charset="0"/>
                          <a:ea typeface="Open Sans Light" panose="020B0606030504020204" pitchFamily="34" charset="0"/>
                          <a:cs typeface="Open Sans Light" panose="020B0606030504020204" pitchFamily="34" charset="0"/>
                        </a:rPr>
                        <a:t>,</a:t>
                      </a:r>
                      <a:r>
                        <a:rPr lang="en-GB" b="0" i="0" dirty="0">
                          <a:solidFill>
                            <a:schemeClr val="accent1"/>
                          </a:solidFill>
                          <a:latin typeface="Courier New" panose="02070309020205020404" pitchFamily="49" charset="0"/>
                        </a:rPr>
                        <a:t> o</a:t>
                      </a:r>
                      <a:r>
                        <a:rPr lang="en-GB" dirty="0">
                          <a:solidFill>
                            <a:schemeClr val="tx2"/>
                          </a:solidFill>
                          <a:latin typeface="Open Sans Light" panose="020B0606030504020204" pitchFamily="34" charset="0"/>
                          <a:ea typeface="Open Sans Light" panose="020B0606030504020204" pitchFamily="34" charset="0"/>
                          <a:cs typeface="Open Sans Light" panose="020B0606030504020204" pitchFamily="34" charset="0"/>
                        </a:rPr>
                        <a:t>,</a:t>
                      </a:r>
                      <a:r>
                        <a:rPr lang="en-GB" b="0" i="0" dirty="0">
                          <a:solidFill>
                            <a:schemeClr val="accent1"/>
                          </a:solidFill>
                          <a:latin typeface="Courier New" panose="02070309020205020404" pitchFamily="49" charset="0"/>
                        </a:rPr>
                        <a:t> 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 Sans Light" pitchFamily="2" charset="0"/>
                        </a:rPr>
                        <a:t>Binary, Octal, Hexadecimal integer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90779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 Sans Light" pitchFamily="2" charset="0"/>
                        </a:rPr>
                        <a:t>Float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i="0" dirty="0">
                          <a:solidFill>
                            <a:schemeClr val="accent1"/>
                          </a:solidFill>
                          <a:latin typeface="Courier New" panose="02070309020205020404" pitchFamily="49" charset="0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 Sans Light" pitchFamily="2" charset="0"/>
                        </a:rPr>
                        <a:t>Floating point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18474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b="0" i="0" dirty="0">
                        <a:latin typeface="Open Sans Ligh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i="0" dirty="0">
                          <a:solidFill>
                            <a:schemeClr val="accent1"/>
                          </a:solidFill>
                          <a:latin typeface="Courier New" panose="02070309020205020404" pitchFamily="49" charset="0"/>
                        </a:rPr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 Sans Light" pitchFamily="2" charset="0"/>
                        </a:rPr>
                        <a:t>Float point in scientific notation e.g. 1e10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0810993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654DCF2C-8EA0-2C4C-A27F-BD1984DEA7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5254" y="5501059"/>
            <a:ext cx="8675370" cy="67056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71A98F4-72B4-2F45-B089-16FD02A34231}"/>
              </a:ext>
            </a:extLst>
          </p:cNvPr>
          <p:cNvSpPr txBox="1"/>
          <p:nvPr/>
        </p:nvSpPr>
        <p:spPr>
          <a:xfrm>
            <a:off x="9680846" y="3349000"/>
            <a:ext cx="20478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1"/>
                </a:solidFill>
                <a:latin typeface="Open Sans Light" pitchFamily="2" charset="0"/>
              </a:rPr>
              <a:t>Common type specifiers (there are many others)</a:t>
            </a:r>
          </a:p>
        </p:txBody>
      </p:sp>
    </p:spTree>
    <p:extLst>
      <p:ext uri="{BB962C8B-B14F-4D97-AF65-F5344CB8AC3E}">
        <p14:creationId xmlns:p14="http://schemas.microsoft.com/office/powerpoint/2010/main" val="1572514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045A4-4225-6A4B-90AE-DDA895B18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Width and Precision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005406-148B-F24F-982E-D458D258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type specifier can also be preceded by a number (e.g. </a:t>
            </a:r>
            <a:r>
              <a:rPr lang="en-GB" dirty="0">
                <a:solidFill>
                  <a:schemeClr val="accent1"/>
                </a:solidFill>
                <a:latin typeface="Courier New" panose="02070309020205020404" pitchFamily="49" charset="0"/>
              </a:rPr>
              <a:t>10.3f</a:t>
            </a:r>
            <a:r>
              <a:rPr lang="en-GB" dirty="0"/>
              <a:t>) </a:t>
            </a:r>
          </a:p>
          <a:p>
            <a:endParaRPr lang="en-GB" dirty="0"/>
          </a:p>
          <a:p>
            <a:r>
              <a:rPr lang="en-GB" dirty="0"/>
              <a:t>The whole part of the number specifies the width of the field the value is printed in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r>
              <a:rPr lang="en-GB" dirty="0"/>
              <a:t>This can be useful for aligning values in tables</a:t>
            </a:r>
          </a:p>
          <a:p>
            <a:endParaRPr lang="en-GB" dirty="0"/>
          </a:p>
          <a:p>
            <a:r>
              <a:rPr lang="en-GB" dirty="0"/>
              <a:t>For float types (f, e, …) the fractional part of the number specifies the precision in </a:t>
            </a:r>
            <a:r>
              <a:rPr lang="en-GB" dirty="0" err="1"/>
              <a:t>d.p.</a:t>
            </a:r>
            <a:endParaRPr lang="en-GB" dirty="0"/>
          </a:p>
          <a:p>
            <a:pPr lvl="1"/>
            <a:r>
              <a:rPr lang="en-GB" dirty="0"/>
              <a:t>Note, you can specify just the decimal part to give the precision w/o specifying the width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70327A-8D82-AD41-82F6-40D2FC395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598-3AC8-0F44-9366-CD3A2FEFAADC}" type="slidenum">
              <a:rPr lang="en-GB" smtClean="0"/>
              <a:t>8</a:t>
            </a:fld>
            <a:endParaRPr lang="en-GB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6AE8097-99FF-8841-B6F9-B40990BA7F57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>
            <a:normAutofit fontScale="92500" lnSpcReduction="20000"/>
          </a:bodyPr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8EB32F8-22A0-3549-9B06-73354417F0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931" y="2223920"/>
            <a:ext cx="9248140" cy="7962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11AAEE3-DCB9-F741-B30E-43410A99DD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3652" y="4874067"/>
            <a:ext cx="8590153" cy="1075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748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E53F1-72CF-0F48-B2BD-A6A7D6B1F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Alignment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E9DFB5-7FCD-A344-AED1-394E017D62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Within the width of the field, you can choose how to align the value</a:t>
            </a:r>
          </a:p>
          <a:p>
            <a:pPr lvl="1"/>
            <a:r>
              <a:rPr lang="en-GB" dirty="0"/>
              <a:t>Default if not specified is strings (numbers) are left (right) aligned</a:t>
            </a:r>
          </a:p>
          <a:p>
            <a:endParaRPr lang="en-GB" dirty="0"/>
          </a:p>
          <a:p>
            <a:pPr marL="0" indent="0">
              <a:buNone/>
            </a:pPr>
            <a:endParaRPr lang="en-GB" sz="2400" dirty="0"/>
          </a:p>
          <a:p>
            <a:r>
              <a:rPr lang="en-GB" dirty="0"/>
              <a:t>This is again useful for tabulation</a:t>
            </a:r>
          </a:p>
          <a:p>
            <a:pPr lvl="1"/>
            <a:r>
              <a:rPr lang="en-GB" dirty="0"/>
              <a:t>For example, putting everything together we can print a table of trig functions to 2d.p.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033725-D8AE-5E4D-90AF-7F466DAA3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598-3AC8-0F44-9366-CD3A2FEFAADC}" type="slidenum">
              <a:rPr lang="en-GB" smtClean="0"/>
              <a:t>9</a:t>
            </a:fld>
            <a:endParaRPr lang="en-GB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209F515-5B20-0B4D-BA06-516AEDE0D1A6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>
            <a:normAutofit fontScale="92500" lnSpcReduction="20000"/>
          </a:bodyPr>
          <a:lstStyle/>
          <a:p>
            <a:endParaRPr lang="en-GB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E59B524C-4385-B948-B98F-0572A87D8DA7}"/>
              </a:ext>
            </a:extLst>
          </p:cNvPr>
          <p:cNvGraphicFramePr>
            <a:graphicFrameLocks noGrp="1"/>
          </p:cNvGraphicFramePr>
          <p:nvPr/>
        </p:nvGraphicFramePr>
        <p:xfrm>
          <a:off x="8938594" y="1008992"/>
          <a:ext cx="3053707" cy="14833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399135">
                  <a:extLst>
                    <a:ext uri="{9D8B030D-6E8A-4147-A177-3AD203B41FA5}">
                      <a16:colId xmlns:a16="http://schemas.microsoft.com/office/drawing/2014/main" val="3999802503"/>
                    </a:ext>
                  </a:extLst>
                </a:gridCol>
                <a:gridCol w="1654572">
                  <a:extLst>
                    <a:ext uri="{9D8B030D-6E8A-4147-A177-3AD203B41FA5}">
                      <a16:colId xmlns:a16="http://schemas.microsoft.com/office/drawing/2014/main" val="42438131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 Sans Light" pitchFamily="2" charset="0"/>
                        </a:rPr>
                        <a:t>Alignment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 Sans Light" pitchFamily="2" charset="0"/>
                        </a:rPr>
                        <a:t>Symbol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27572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 Sans Light" pitchFamily="2" charset="0"/>
                        </a:rPr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i="0" dirty="0">
                          <a:solidFill>
                            <a:schemeClr val="accent1"/>
                          </a:solidFill>
                          <a:latin typeface="Courier New" panose="02070309020205020404" pitchFamily="49" charset="0"/>
                        </a:rPr>
                        <a:t>&lt;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68437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 Sans Light" pitchFamily="2" charset="0"/>
                        </a:rPr>
                        <a:t>Centre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i="0" dirty="0">
                          <a:solidFill>
                            <a:schemeClr val="accent1"/>
                          </a:solidFill>
                          <a:latin typeface="Courier New" panose="02070309020205020404" pitchFamily="49" charset="0"/>
                        </a:rPr>
                        <a:t>^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9091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 Sans Light" pitchFamily="2" charset="0"/>
                        </a:rPr>
                        <a:t>Right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i="0" dirty="0">
                          <a:solidFill>
                            <a:schemeClr val="accent1"/>
                          </a:solidFill>
                          <a:latin typeface="Courier New" panose="02070309020205020404" pitchFamily="49" charset="0"/>
                        </a:rPr>
                        <a:t>&gt;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8204866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B78EE6A2-69ED-5046-A694-2394978BD1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144" y="1750672"/>
            <a:ext cx="7907020" cy="67056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49228CC-8D34-A446-8989-FDF6416799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5945" y="3299518"/>
            <a:ext cx="8270240" cy="34226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7F535DC-1191-7B4D-9884-0E5B0E8B2AF4}"/>
              </a:ext>
            </a:extLst>
          </p:cNvPr>
          <p:cNvSpPr txBox="1"/>
          <p:nvPr/>
        </p:nvSpPr>
        <p:spPr>
          <a:xfrm>
            <a:off x="6441079" y="5480069"/>
            <a:ext cx="34312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Note: you can multiply a string by a number to repeat it</a:t>
            </a:r>
          </a:p>
        </p:txBody>
      </p:sp>
    </p:spTree>
    <p:extLst>
      <p:ext uri="{BB962C8B-B14F-4D97-AF65-F5344CB8AC3E}">
        <p14:creationId xmlns:p14="http://schemas.microsoft.com/office/powerpoint/2010/main" val="1894619860"/>
      </p:ext>
    </p:extLst>
  </p:cSld>
  <p:clrMapOvr>
    <a:masterClrMapping/>
  </p:clrMapOvr>
</p:sld>
</file>

<file path=ppt/theme/theme1.xml><?xml version="1.0" encoding="utf-8"?>
<a:theme xmlns:a="http://schemas.openxmlformats.org/drawingml/2006/main" name="Atlas">
  <a:themeElements>
    <a:clrScheme name="Carl ATLAS">
      <a:dk1>
        <a:srgbClr val="0B80C3"/>
      </a:dk1>
      <a:lt1>
        <a:srgbClr val="FEFFFF"/>
      </a:lt1>
      <a:dk2>
        <a:srgbClr val="0B80C3"/>
      </a:dk2>
      <a:lt2>
        <a:srgbClr val="FEFFFF"/>
      </a:lt2>
      <a:accent1>
        <a:srgbClr val="000000"/>
      </a:accent1>
      <a:accent2>
        <a:srgbClr val="7C7C7C"/>
      </a:accent2>
      <a:accent3>
        <a:srgbClr val="E2E2E2"/>
      </a:accent3>
      <a:accent4>
        <a:srgbClr val="EFDA4E"/>
      </a:accent4>
      <a:accent5>
        <a:srgbClr val="5DBE5D"/>
      </a:accent5>
      <a:accent6>
        <a:srgbClr val="36BDBD"/>
      </a:accent6>
      <a:hlink>
        <a:srgbClr val="5656D7"/>
      </a:hlink>
      <a:folHlink>
        <a:srgbClr val="D351FF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hys105_Lecture01" id="{2ECFD878-C4CD-5544-8F15-B33D1846CDE0}" vid="{59FE6F0C-997F-1743-8ACA-C6C75F08C8C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Atlas</Template>
  <TotalTime>25510</TotalTime>
  <Words>1534</Words>
  <Application>Microsoft Macintosh PowerPoint</Application>
  <PresentationFormat>Widescreen</PresentationFormat>
  <Paragraphs>293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Courier New</vt:lpstr>
      <vt:lpstr>Open Sans Light</vt:lpstr>
      <vt:lpstr>Arial</vt:lpstr>
      <vt:lpstr>Atlas</vt:lpstr>
      <vt:lpstr>Introduction to Computational Physics (PHYS105)</vt:lpstr>
      <vt:lpstr>Week 4: Recap</vt:lpstr>
      <vt:lpstr>Week 4: Formative problem solutions</vt:lpstr>
      <vt:lpstr>Week 4: Formative problem solutions (2)</vt:lpstr>
      <vt:lpstr>Formatting </vt:lpstr>
      <vt:lpstr>F-strings</vt:lpstr>
      <vt:lpstr>Format specifier</vt:lpstr>
      <vt:lpstr>Width and Precision</vt:lpstr>
      <vt:lpstr>Alignment</vt:lpstr>
      <vt:lpstr>Format function</vt:lpstr>
      <vt:lpstr>Keyboard input</vt:lpstr>
      <vt:lpstr>Reading and writing files</vt:lpstr>
      <vt:lpstr>Reading and writing files (2)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Computational Physics (PHYS105)</dc:title>
  <dc:creator>Gwilliam, Carl</dc:creator>
  <cp:lastModifiedBy>Gwilliam, Carl</cp:lastModifiedBy>
  <cp:revision>596</cp:revision>
  <dcterms:created xsi:type="dcterms:W3CDTF">2021-08-06T12:08:06Z</dcterms:created>
  <dcterms:modified xsi:type="dcterms:W3CDTF">2023-10-27T16:09:57Z</dcterms:modified>
</cp:coreProperties>
</file>