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7"/>
  </p:notesMasterIdLst>
  <p:sldIdLst>
    <p:sldId id="260" r:id="rId2"/>
    <p:sldId id="261" r:id="rId3"/>
    <p:sldId id="269" r:id="rId4"/>
    <p:sldId id="281" r:id="rId5"/>
    <p:sldId id="268" r:id="rId6"/>
    <p:sldId id="270" r:id="rId7"/>
    <p:sldId id="272" r:id="rId8"/>
    <p:sldId id="271" r:id="rId9"/>
    <p:sldId id="282" r:id="rId10"/>
    <p:sldId id="273" r:id="rId11"/>
    <p:sldId id="274" r:id="rId12"/>
    <p:sldId id="275" r:id="rId13"/>
    <p:sldId id="276" r:id="rId14"/>
    <p:sldId id="277" r:id="rId15"/>
    <p:sldId id="278" r:id="rId16"/>
  </p:sldIdLst>
  <p:sldSz cx="12192000" cy="6858000"/>
  <p:notesSz cx="6858000" cy="9144000"/>
  <p:embeddedFontLst>
    <p:embeddedFont>
      <p:font typeface="Open Sans Light" pitchFamily="2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15"/>
    <p:restoredTop sz="71174"/>
  </p:normalViewPr>
  <p:slideViewPr>
    <p:cSldViewPr snapToGrid="0" snapToObjects="1">
      <p:cViewPr varScale="1">
        <p:scale>
          <a:sx n="81" d="100"/>
          <a:sy n="81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-120"/>
    </p:cViewPr>
  </p:notesTextViewPr>
  <p:notesViewPr>
    <p:cSldViewPr snapToGrid="0" snapToObjects="1">
      <p:cViewPr varScale="1">
        <p:scale>
          <a:sx n="118" d="100"/>
          <a:sy n="118" d="100"/>
        </p:scale>
        <p:origin x="516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pitchFamily="2" charset="0"/>
              </a:defRPr>
            </a:lvl1pPr>
          </a:lstStyle>
          <a:p>
            <a:fld id="{5E87F2A4-FFB4-5647-B07A-1AD7F0F160EB}" type="datetimeFigureOut">
              <a:rPr lang="en-GB" smtClean="0"/>
              <a:pPr/>
              <a:t>08/10/2025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pitchFamily="2" charset="0"/>
              </a:defRPr>
            </a:lvl1pPr>
          </a:lstStyle>
          <a:p>
            <a:fld id="{CB743E82-51D4-4F4E-9D5A-25B1F93D6F0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7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b="1" dirty="0">
                <a:effectLst/>
                <a:latin typeface="Calibri" panose="020F0502020204030204" pitchFamily="34" charset="0"/>
              </a:rPr>
              <a:t>RECORD + Attendance Code!!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</a:rPr>
              <a:t>Morning everyone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</a:rPr>
              <a:t>Please don’t forget to register your attendance</a:t>
            </a:r>
            <a:endParaRPr lang="en-GB" sz="1800" dirty="0">
              <a:effectLst/>
              <a:latin typeface="Open Sans Light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b="0" dirty="0"/>
              <a:t>How did you find last week’s problems class?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800" b="0" dirty="0"/>
              <a:t>Is it starting to make sense?  Would anyone like to give any input?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b="0" dirty="0"/>
              <a:t>This week we are going to discuss functions in python and go more into detail on plotting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583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So far … Suppose we have a happy </a:t>
            </a:r>
            <a:r>
              <a:rPr lang="en-GB" dirty="0" err="1"/>
              <a:t>bday</a:t>
            </a:r>
            <a:r>
              <a:rPr lang="en-GB" dirty="0"/>
              <a:t> function that takes a name and age and prints out a message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You can see here that we don’t have to return anything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Python uses order … Go over correct call and how it knows which is which based on order + wrong assignment if call in other order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These … by name, using the argument names we gave when we defined the function (again like any variable assignment)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Although we passed in the age first, python knows what to do since we have told it explicitly that this is the age -&gt; not using position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NB: Don’t confuse with defaults, which are given when defining the function, not calling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You might wonder why this is useful?   First, more explicit </a:t>
            </a:r>
            <a:r>
              <a:rPr lang="en-GB" dirty="0" err="1"/>
              <a:t>I,e</a:t>
            </a:r>
            <a:r>
              <a:rPr lang="en-GB" dirty="0"/>
              <a:t>, easier to read and second when combined…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Change function to give defaults: If we don’t know the name we just say “to you” and if we don’t know the age we assume 21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If call positionally then the we have to give the </a:t>
            </a:r>
            <a:r>
              <a:rPr lang="en-GB" dirty="0" err="1"/>
              <a:t>args</a:t>
            </a:r>
            <a:r>
              <a:rPr lang="en-GB" dirty="0"/>
              <a:t> in order -&gt; no way to just give the age although default for name-&gt; would be assigned to the name -&gt; doesn’t make sense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When using named arguments, we can just give age = and not the name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Call in multiple ways -&gt; useful when have many arguments  </a:t>
            </a:r>
            <a:r>
              <a:rPr lang="en-GB" b="1" dirty="0"/>
              <a:t>since allows some arguments to be optional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/>
              <a:t>QUESTIONS on arguments and return values?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966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Now we know more about how functions work we can go back to the plotting that we started looking at last 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600" dirty="0"/>
              <a:t>Scientific papers, such as the plots I showed previously for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258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 dirty="0"/>
              <a:t>Import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 dirty="0"/>
              <a:t>Go over example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 b="0" dirty="0"/>
              <a:t>We create …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 b="1" dirty="0"/>
              <a:t>Now understand how we specify the </a:t>
            </a:r>
            <a:r>
              <a:rPr lang="en-GB" sz="1500" b="1" dirty="0" err="1"/>
              <a:t>figsize</a:t>
            </a:r>
            <a:r>
              <a:rPr lang="en-GB" sz="1500" b="1" dirty="0"/>
              <a:t> or </a:t>
            </a:r>
            <a:r>
              <a:rPr lang="en-GB" sz="1500" b="1" dirty="0" err="1"/>
              <a:t>fontsize</a:t>
            </a:r>
            <a:r>
              <a:rPr lang="en-GB" sz="1500" b="1" dirty="0"/>
              <a:t> -&gt; named arguments with default values -&gt; optional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500" dirty="0"/>
              <a:t>Hist takes the data as a </a:t>
            </a:r>
            <a:r>
              <a:rPr lang="en-GB" sz="1500" dirty="0" err="1"/>
              <a:t>numpy</a:t>
            </a:r>
            <a:r>
              <a:rPr lang="en-GB" sz="1500" dirty="0"/>
              <a:t> array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500" b="1" dirty="0"/>
              <a:t>Now add explicitly bin edges (easiest to use </a:t>
            </a:r>
            <a:r>
              <a:rPr lang="en-GB" sz="1500" b="1" dirty="0" err="1"/>
              <a:t>linspace</a:t>
            </a:r>
            <a:r>
              <a:rPr lang="en-GB" sz="1500" b="1" dirty="0"/>
              <a:t> -&gt; go through -&gt; bins+1 as number of edges) and a label as named parameters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500" b="0" dirty="0"/>
              <a:t>Takes many other params (do before call hist and show help)…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500" b="1" dirty="0"/>
              <a:t>Looks scarry but mostly only use a subset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 dirty="0"/>
              <a:t>Before showing … call legend function makes a legend from labels for each plot -&gt; important if have several plots on a given figure  (as we’ll see)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238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/>
              <a:t>Two important ones (which we will use a lot): plot + </a:t>
            </a:r>
            <a:r>
              <a:rPr lang="en-GB" sz="1300" dirty="0" err="1"/>
              <a:t>errorbar</a:t>
            </a:r>
            <a:endParaRPr lang="en-GB" sz="13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Same (as see) except for the function that defines what is plotted (e.g. hist part)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Plot takes </a:t>
            </a:r>
            <a:r>
              <a:rPr lang="en-GB" dirty="0" err="1"/>
              <a:t>numpy</a:t>
            </a:r>
            <a:r>
              <a:rPr lang="en-GB" dirty="0"/>
              <a:t> arrays of x and y data -&gt; line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along with optional </a:t>
            </a:r>
            <a:r>
              <a:rPr lang="en-GB" dirty="0" err="1"/>
              <a:t>linestyle</a:t>
            </a:r>
            <a:r>
              <a:rPr lang="en-GB" dirty="0"/>
              <a:t> etc (show different ones)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legend also has an optional param to specify where to plot it that we didn’t use on previous page (2 -&gt; top left rather than default top right which would overlap)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err="1"/>
              <a:t>errorbar</a:t>
            </a:r>
            <a:r>
              <a:rPr lang="en-GB" dirty="0"/>
              <a:t> (saw last week in notebook) </a:t>
            </a:r>
            <a:r>
              <a:rPr lang="en-GB" b="1" dirty="0"/>
              <a:t>e.g. for data</a:t>
            </a:r>
            <a:r>
              <a:rPr lang="en-GB" dirty="0"/>
              <a:t>, takes the same but optionally np arrays of x (saw in last week’s </a:t>
            </a:r>
            <a:r>
              <a:rPr lang="en-GB" dirty="0" err="1"/>
              <a:t>nb</a:t>
            </a:r>
            <a:r>
              <a:rPr lang="en-GB" dirty="0"/>
              <a:t> for RMS or FHWM) or y errors (here) or indeed both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along with optional marker style (show different ones)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By default joins points up which we don’t want for data -&gt; empty </a:t>
            </a:r>
            <a:r>
              <a:rPr lang="en-GB" b="1" dirty="0" err="1"/>
              <a:t>linestyle</a:t>
            </a:r>
            <a:endParaRPr lang="en-GB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 err="1"/>
              <a:t>Errorbar</a:t>
            </a:r>
            <a:r>
              <a:rPr lang="en-GB" b="1" dirty="0"/>
              <a:t> is a bit of a misleading name: it draws the points AND the associated error bars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Show example of 10% </a:t>
            </a:r>
            <a:r>
              <a:rPr lang="en-GB" b="1" dirty="0" err="1"/>
              <a:t>xerr</a:t>
            </a:r>
            <a:endParaRPr lang="en-GB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/>
              <a:t>QUESTIONS on plotting?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572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dirty="0"/>
              <a:t>Create figure as normal but create multiple plots by calling hist/plot/</a:t>
            </a:r>
            <a:r>
              <a:rPr lang="en-GB" sz="1400" b="1" dirty="0" err="1"/>
              <a:t>errorbar</a:t>
            </a:r>
            <a:r>
              <a:rPr lang="en-GB" sz="1400" b="1" dirty="0"/>
              <a:t> multiple times before calling show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Example from my field, like the </a:t>
            </a:r>
            <a:r>
              <a:rPr lang="en-GB" sz="1400" dirty="0" err="1"/>
              <a:t>higgs</a:t>
            </a:r>
            <a:r>
              <a:rPr lang="en-GB" sz="1400" dirty="0"/>
              <a:t> search I showed in L1 and earlier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Search for a new particle at 6 </a:t>
            </a:r>
            <a:r>
              <a:rPr lang="en-GB" sz="1400" dirty="0" err="1"/>
              <a:t>TeV</a:t>
            </a:r>
            <a:endParaRPr lang="en-GB" sz="1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Theoretically predicted background -&gt; hist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A hypothetical signal -&gt; gaussian as a line centred at 6 </a:t>
            </a:r>
            <a:r>
              <a:rPr lang="en-GB" sz="1400" dirty="0" err="1"/>
              <a:t>TeV</a:t>
            </a:r>
            <a:endParaRPr lang="en-GB" sz="1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We then compare this to the data which we plot as markers with error bars of course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Each are simply </a:t>
            </a:r>
            <a:r>
              <a:rPr lang="en-GB" sz="1400" dirty="0" err="1"/>
              <a:t>numpy</a:t>
            </a:r>
            <a:r>
              <a:rPr lang="en-GB" sz="1400" dirty="0"/>
              <a:t> arrays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b="1" dirty="0"/>
              <a:t>Publication standard plots!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b="1" dirty="0"/>
              <a:t>It if often useful to save these to an output file, rather than just displaying them in line,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b="0" dirty="0"/>
              <a:t>E.g. for input to lab repots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b="0" dirty="0"/>
              <a:t>You can do this using </a:t>
            </a:r>
            <a:r>
              <a:rPr lang="en-GB" sz="1400" b="0" dirty="0" err="1"/>
              <a:t>savefig</a:t>
            </a:r>
            <a:r>
              <a:rPr lang="en-GB" sz="1400" b="0" dirty="0"/>
              <a:t>() (BEFORE show) with the output name as an argument (don’t just use a screen shot!)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dirty="0"/>
              <a:t>Unfortunately, data follows background -&gt; no sign of a signal -&gt; unlike Higgs, no Nobel prize for us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b="1" dirty="0"/>
              <a:t>QUESTIONS: Any questions on plotting various types (individually or together?)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086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b="0" dirty="0"/>
              <a:t>which I released the notebook for in </a:t>
            </a:r>
            <a:r>
              <a:rPr lang="en-GB" sz="1800" b="0" dirty="0" err="1"/>
              <a:t>cocalc</a:t>
            </a:r>
            <a:r>
              <a:rPr lang="en-GB" sz="1800" b="0" dirty="0"/>
              <a:t> this morning and opened the assignment in canvas.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800" b="0" dirty="0"/>
              <a:t>Again, please do try the formative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b="1" dirty="0"/>
              <a:t>QUESTIONS: any final questions?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231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Before we do so, let’s recap last week, where we …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/>
              <a:t>Sequences = set of values referred to using position, starting from 0, as an index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/>
              <a:t>Mappings = instead of an index, relate a key to a value (like a directory)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/>
              <a:t>Refer to example as go through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List: assign elements with square brackets; Tuple: assign elements with round brackets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Saw strings were also data structures containing an immutable sequence of characters in quotes (single or double)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Dict</a:t>
            </a:r>
            <a:r>
              <a:rPr lang="en-GB" dirty="0"/>
              <a:t>: created with with curly brackets and contain </a:t>
            </a:r>
            <a:r>
              <a:rPr lang="en-GB" dirty="0" err="1"/>
              <a:t>key:value</a:t>
            </a:r>
            <a:r>
              <a:rPr lang="en-GB" dirty="0"/>
              <a:t> pairs (with a colon) separated by commas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="1" dirty="0"/>
              <a:t>Due to flexibility of mixed types these quickly get slow</a:t>
            </a:r>
            <a:r>
              <a:rPr lang="en-GB" dirty="0"/>
              <a:t> -&gt; Use Numerical python -&gt; </a:t>
            </a:r>
            <a:r>
              <a:rPr lang="en-GB" dirty="0" err="1"/>
              <a:t>numpy</a:t>
            </a:r>
            <a:r>
              <a:rPr lang="en-GB" dirty="0"/>
              <a:t> arrays (very like lists)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Sequences: Access using index starting from 0. 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Can use –</a:t>
            </a:r>
            <a:r>
              <a:rPr lang="en-GB" dirty="0" err="1"/>
              <a:t>ve</a:t>
            </a:r>
            <a:r>
              <a:rPr lang="en-GB" dirty="0"/>
              <a:t> index to go from back or slice </a:t>
            </a:r>
            <a:r>
              <a:rPr lang="en-GB" dirty="0" err="1"/>
              <a:t>lo:hi</a:t>
            </a:r>
            <a:r>
              <a:rPr lang="en-GB" dirty="0"/>
              <a:t> to give range; </a:t>
            </a:r>
            <a:r>
              <a:rPr lang="en-GB" b="1" dirty="0"/>
              <a:t>In 2D just use two indices (either in separate square brackets or separated by a comma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/>
              <a:t>Mappings: same except use the key instead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872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Like last week, we will now look at the solutions to the formative problems and some common issues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Ex 1: All managed to create list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Say why -1 better: don’t need to change if increases in size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+ for numbers, strings, lists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append takes single element </a:t>
            </a:r>
            <a:r>
              <a:rPr lang="en-GB" b="1" dirty="0"/>
              <a:t>(if give a list will get a list within a list</a:t>
            </a:r>
            <a:r>
              <a:rPr lang="en-GB" dirty="0"/>
              <a:t>); </a:t>
            </a:r>
            <a:r>
              <a:rPr lang="en-GB" dirty="0" err="1"/>
              <a:t>fif</a:t>
            </a:r>
            <a:r>
              <a:rPr lang="en-GB" dirty="0"/>
              <a:t> you want to give a list you need to use extend takes list (same as +)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Can see list of lists due to two brackets </a:t>
            </a:r>
            <a:r>
              <a:rPr lang="en-GB" b="1" dirty="0"/>
              <a:t>(shows items of list can contain other lists -&gt; nested data structures) [show]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Ex2: We saw that can change an element by assigning to the corresponding key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If the key doesn’t exist it creates a new element with this value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E.g. assign 80 to the new key “W” using square brackets</a:t>
            </a:r>
            <a:r>
              <a:rPr lang="en-GB" b="1" dirty="0"/>
              <a:t>, just like simple variable (could also use the update function)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0" dirty="0"/>
              <a:t>May not always be able to change the initial </a:t>
            </a:r>
            <a:r>
              <a:rPr lang="en-GB" b="0" dirty="0" err="1"/>
              <a:t>dict</a:t>
            </a:r>
            <a:r>
              <a:rPr lang="en-GB" b="0" dirty="0"/>
              <a:t> if someone else created it or don’t have all values at the start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940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Ex 3: </a:t>
            </a:r>
            <a:r>
              <a:rPr lang="en-GB" b="1" dirty="0"/>
              <a:t>Didn’t cover in last week’s lecture but one of most useful ways of creating an array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 err="1"/>
              <a:t>linspace</a:t>
            </a:r>
            <a:r>
              <a:rPr lang="en-GB" b="1" dirty="0"/>
              <a:t> creates and array from start to stop with n linear-spaced (as opposed to log-spaced) entries.  Hence the name.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Now in the question you were told the step </a:t>
            </a:r>
            <a:r>
              <a:rPr lang="en-GB" b="1" dirty="0"/>
              <a:t>size </a:t>
            </a:r>
            <a:r>
              <a:rPr lang="en-GB" dirty="0"/>
              <a:t>but not what takes -&gt; needs the </a:t>
            </a:r>
            <a:r>
              <a:rPr lang="en-GB" dirty="0" err="1"/>
              <a:t>nEntries</a:t>
            </a: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… by hand … Can calculate entries from # steps + 1(need to do so for more complex problems)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dirty="0"/>
              <a:t>N steps = difference between start and end in terms of number of steps, as int then + 1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Once have this create </a:t>
            </a:r>
            <a:r>
              <a:rPr lang="en-GB" dirty="0" err="1"/>
              <a:t>linspace</a:t>
            </a:r>
            <a:r>
              <a:rPr lang="en-GB" dirty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Many also … number of steps = </a:t>
            </a:r>
            <a:r>
              <a:rPr lang="en-GB" dirty="0" err="1"/>
              <a:t>nEntries</a:t>
            </a:r>
            <a:r>
              <a:rPr lang="en-GB" dirty="0"/>
              <a:t> – 1 = 4 as see from output (not 3 which is the size of the step)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Ex 4: Go through slice indices</a:t>
            </a:r>
            <a:r>
              <a:rPr lang="en-GB" b="1" dirty="0"/>
              <a:t>, first row and then column</a:t>
            </a:r>
            <a:r>
              <a:rPr lang="en-GB" dirty="0"/>
              <a:t>, reminding upper is exclusive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if no upper index in slice then goes to end, </a:t>
            </a:r>
            <a:r>
              <a:rPr lang="en-GB" b="1" dirty="0"/>
              <a:t>similar for lower index -&gt; will start from the beginning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522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Ex 5: Use submatrix that assigned on previous slide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Transpose takes an array and returns a transposed copy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b="1" dirty="0"/>
              <a:t>Show help/docs, esp. example part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Need to call this with np.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Doesn’t change original, which can see if print that out after, but rather a copy which you can assign to a variable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="1" dirty="0"/>
              <a:t>QUESTIONS on formative problems?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dirty="0"/>
              <a:t>Have released the marks and feedback on the first week assignment in canvas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Analysed the summative marks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8% missing -&gt; won’t pass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Average = 63% and peaked at high values -&gt; most above pass mark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If you are below this mark and struggling please get in touch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981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700" b="1" dirty="0"/>
              <a:t>Now that we can store our data we want to be able to manipulate 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700" b="1" dirty="0"/>
              <a:t>Which we do using functions as we have seen.  This week we will look at these in more detail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700" b="1" dirty="0"/>
              <a:t>Point to diagram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700" b="1" dirty="0"/>
              <a:t> Similar to functions in maths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700" dirty="0"/>
              <a:t>Modules: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700" dirty="0"/>
              <a:t>precede with name followed by dot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700" dirty="0"/>
              <a:t>Alternatively, import just functions want (e.g.  from math import sin) -&gt; no longer need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700" b="1" dirty="0"/>
              <a:t>Performing …, which is more efficient as don’t have to rewrite code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807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… such as the </a:t>
            </a:r>
            <a:r>
              <a:rPr lang="en-GB" sz="1400" dirty="0" err="1"/>
              <a:t>np.transpose</a:t>
            </a:r>
            <a:r>
              <a:rPr lang="en-GB" sz="1400" dirty="0"/>
              <a:t> function you used last week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When have array of data want to apply function (e.g. exponentiation) to all the data i.e. the whole array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… each element -&gt; </a:t>
            </a:r>
            <a:r>
              <a:rPr lang="en-GB" sz="1400" b="0" dirty="0"/>
              <a:t>go over example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dirty="0"/>
              <a:t>This quickly gets tiresome as array gets larger and, even once we know how to use a loop to repeat (next lecture) this is not efficient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b="1" dirty="0"/>
              <a:t>Solution  = equivalent </a:t>
            </a:r>
            <a:r>
              <a:rPr lang="en-GB" sz="1400" b="1" dirty="0" err="1"/>
              <a:t>numpy</a:t>
            </a:r>
            <a:r>
              <a:rPr lang="en-GB" sz="1400" b="1" dirty="0"/>
              <a:t> function </a:t>
            </a:r>
            <a:r>
              <a:rPr lang="en-GB" sz="1400" b="1" dirty="0" err="1"/>
              <a:t>np.exp</a:t>
            </a:r>
            <a:endParaRPr lang="en-GB" sz="1400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b="1" dirty="0"/>
              <a:t>As well as single value can take an array, performing array-at-a-time operations rather than element at a time and returning a new array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Get error if try with </a:t>
            </a:r>
            <a:r>
              <a:rPr lang="en-GB" sz="1400" dirty="0" err="1"/>
              <a:t>math.exp</a:t>
            </a:r>
            <a:r>
              <a:rPr lang="en-GB" sz="1400" dirty="0"/>
              <a:t> (+ explain how to read again)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b="1" dirty="0"/>
              <a:t>More efficient -&gt; faster -&gt; use np rather than math ones when dealing with arrays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b="1" dirty="0"/>
              <a:t>Will play with this in the notebook this week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b="1" dirty="0"/>
              <a:t>QUESTIONS on array-at-a-time function usage?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7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Point to the example (pseudo-code)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Must have a colon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Indentation is how python knows which code lines are part of the function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Doesn’t matter how much but you need to be consistent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Go over example [show] – </a:t>
            </a:r>
            <a:r>
              <a:rPr lang="en-GB" b="1" dirty="0"/>
              <a:t>defined but not used so no output</a:t>
            </a:r>
            <a:r>
              <a:rPr lang="en-GB" dirty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def then sensible name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2 arguments: base and height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performs calculation (can be many lines) – note indentation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Returns the area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="1" dirty="0"/>
              <a:t>We use the function by calling it by name and passing our particular values as arguments, in correct order, like any other function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It returns the area, which we assign to a variable that we use like any other variables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Note: names don’t have to match -&gt; those inside the function arguments are just placeholders that are assigned to our particular inputs when we call the function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/>
              <a:t>QUESTIONS on writing functions so far?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969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/>
              <a:t>Go through example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300" dirty="0"/>
              <a:t>takes in one argument now, calcs area and perimeter -&gt; both lines indented, return both separated by comma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300" dirty="0"/>
              <a:t>If call, we get a tuple, and can access each element by index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300" dirty="0"/>
              <a:t>But easier to assign directly to multiple values (separated by a comma)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300" b="1" dirty="0"/>
              <a:t>Automatically unpacks the tuple.  Of course, must have correct number of vars for how many elements returned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300" dirty="0"/>
              <a:t>Let’s give it an extra argument, which is the value of pi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300" dirty="0"/>
              <a:t>Obviously, this is generally 3.14 … so we can assign it to this by default, exactly like assigning a normal var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300" b="1" dirty="0"/>
              <a:t>Then use this new </a:t>
            </a:r>
            <a:r>
              <a:rPr lang="en-GB" sz="1300" b="1" dirty="0" err="1"/>
              <a:t>arg</a:t>
            </a:r>
            <a:r>
              <a:rPr lang="en-GB" sz="1300" b="1" dirty="0"/>
              <a:t> (pi) rather than </a:t>
            </a:r>
            <a:r>
              <a:rPr lang="en-GB" sz="1300" b="1" dirty="0" err="1"/>
              <a:t>np.pi</a:t>
            </a:r>
            <a:r>
              <a:rPr lang="en-GB" sz="1300" b="1" dirty="0"/>
              <a:t> inside the function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300" dirty="0"/>
              <a:t>Since has a default -&gt; don’t need to provide 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300" dirty="0"/>
              <a:t>If call with no 2</a:t>
            </a:r>
            <a:r>
              <a:rPr lang="en-GB" sz="1300" baseline="30000" dirty="0"/>
              <a:t>nd</a:t>
            </a:r>
            <a:r>
              <a:rPr lang="en-GB" sz="1300" dirty="0"/>
              <a:t> argument, uses this default -&gt; same result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300" dirty="0"/>
              <a:t>But if we pass it a value (e.g. a different geometry) this overwrites the default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38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29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17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D234-D0ED-E64F-8088-EFE091CFC0DF}" type="datetime1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32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40524"/>
            <a:ext cx="5820101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8558-6CF5-C040-AAD4-C6015759DC3B}" type="datetime1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49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40254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877" y="1040524"/>
            <a:ext cx="7546424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3485-3EFF-EC4B-BE82-D647F2618833}" type="datetime1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33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7514897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10" y="1040524"/>
            <a:ext cx="4056990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433-3724-A24A-BE09-207471A5D4AF}" type="datetime1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99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101291"/>
            <a:ext cx="5755839" cy="50679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738" y="1744717"/>
            <a:ext cx="5755838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8" y="1123124"/>
            <a:ext cx="5820101" cy="48495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744717"/>
            <a:ext cx="5820101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BEC3-FB8F-F446-8C88-140982148D5D}" type="datetime1">
              <a:rPr lang="en-GB" smtClean="0"/>
              <a:t>08/10/2025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65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BCC4-4FAD-3242-9CEA-81A956AE1E4C}" type="datetime1">
              <a:rPr lang="en-GB" smtClean="0"/>
              <a:t>08/10/2025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56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7F167-CB41-DF42-BD7E-63061741D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63B666-B2CB-D042-AC16-FBAFF1702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934FF-B33D-684A-8C55-B6CD0ABC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93EB-DEBC-0348-8424-F481AC895D33}" type="datetime1">
              <a:rPr lang="en-GB" smtClean="0"/>
              <a:pPr/>
              <a:t>08/10/2025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A17F9-38E8-2A46-A043-33578545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9363D-4E16-C94D-B686-C783B099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7010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53222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008993"/>
            <a:ext cx="11750565" cy="516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737" y="6482469"/>
            <a:ext cx="11876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33C493EB-DEBC-0348-8424-F481AC895D33}" type="datetime1">
              <a:rPr lang="en-GB" smtClean="0"/>
              <a:pPr/>
              <a:t>08/10/2025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5228" y="6482470"/>
            <a:ext cx="9354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2702" y="6482475"/>
            <a:ext cx="609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3577" y="591176"/>
            <a:ext cx="11918724" cy="2391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Click to edit Master subtitle style</a:t>
            </a:r>
            <a:endParaRPr lang="en-GB" b="0" i="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2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4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/>
        <a:buChar char="•"/>
        <a:defRPr sz="2000" b="0" i="0" kern="1200">
          <a:solidFill>
            <a:schemeClr val="tx2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800" b="0" i="0" kern="1200">
          <a:solidFill>
            <a:schemeClr val="accent2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600" b="0" i="0" kern="1200">
          <a:solidFill>
            <a:schemeClr val="accent3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s://journals.aps.org/prl/abstract/10.1103/PhysRevLett.116.06110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arxiv.org/abs/1207.721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stable/api/_as_gen/matplotlib.pyplot.hist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stable/gallery/index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function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54E4-C358-784F-8069-76393BF9B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to Computational Physics (PHYS105)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D0614-3A4F-1C46-AF4A-848AB2F2A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325" y="2559631"/>
            <a:ext cx="9144000" cy="423425"/>
          </a:xfrm>
        </p:spPr>
        <p:txBody>
          <a:bodyPr/>
          <a:lstStyle/>
          <a:p>
            <a:r>
              <a:rPr lang="en-GB" dirty="0"/>
              <a:t>Lecture 3: Functions and Graphs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C1045-50D8-AD48-8209-2942314607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5863" y="3773636"/>
            <a:ext cx="5002924" cy="74581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Carl Gwilliam</a:t>
            </a:r>
          </a:p>
          <a:p>
            <a:r>
              <a:rPr lang="en-GB" dirty="0"/>
              <a:t>(</a:t>
            </a:r>
            <a:r>
              <a:rPr lang="en-GB" dirty="0" err="1"/>
              <a:t>C.Gwilliam@liverpool.ac.uk</a:t>
            </a:r>
            <a:r>
              <a:rPr lang="en-GB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0F865E-13FD-1A40-594D-05F7833351CD}"/>
              </a:ext>
            </a:extLst>
          </p:cNvPr>
          <p:cNvSpPr txBox="1"/>
          <p:nvPr/>
        </p:nvSpPr>
        <p:spPr>
          <a:xfrm>
            <a:off x="2892009" y="5884985"/>
            <a:ext cx="60506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Attendance code: 198014</a:t>
            </a:r>
          </a:p>
        </p:txBody>
      </p:sp>
    </p:spTree>
    <p:extLst>
      <p:ext uri="{BB962C8B-B14F-4D97-AF65-F5344CB8AC3E}">
        <p14:creationId xmlns:p14="http://schemas.microsoft.com/office/powerpoint/2010/main" val="404248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BF33-49A2-2D47-8469-87694D74F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Named arguments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D2E06-BBEA-BC4C-A5D3-E568DDDD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849007"/>
          </a:xfrm>
        </p:spPr>
        <p:txBody>
          <a:bodyPr/>
          <a:lstStyle/>
          <a:p>
            <a:r>
              <a:rPr lang="en-GB" dirty="0"/>
              <a:t>So far, when calling a function we have passed in the arguments in the order they are defined</a:t>
            </a:r>
          </a:p>
          <a:p>
            <a:pPr lvl="1"/>
            <a:r>
              <a:rPr lang="en-GB" dirty="0"/>
              <a:t>Python uses the order to work out which argument is which</a:t>
            </a:r>
          </a:p>
          <a:p>
            <a:pPr lvl="1"/>
            <a:r>
              <a:rPr lang="en-GB" dirty="0"/>
              <a:t>In general, calling with a different order doesn’t make sense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These are called positional arguments, but you can also specify the arguments by name</a:t>
            </a:r>
          </a:p>
          <a:p>
            <a:pPr lvl="1"/>
            <a:r>
              <a:rPr lang="en-GB" dirty="0"/>
              <a:t>And in this case the order doesn’t matter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When combined with default arguments, these allow us to call a function in different ways</a:t>
            </a:r>
          </a:p>
          <a:p>
            <a:pPr lvl="1"/>
            <a:r>
              <a:rPr lang="en-GB" dirty="0"/>
              <a:t>E.g. can leave out the first argument unlike with positional </a:t>
            </a:r>
            <a:r>
              <a:rPr lang="en-GB" dirty="0" err="1"/>
              <a:t>args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This is useful when have many optional arguments as we shall see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81654-60F2-FB42-8D58-5441851C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10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43D7FD7-8324-3E47-A33C-72F608F4B26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5FD6DB-4642-754D-A8E8-18546BE04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033" y="2237198"/>
            <a:ext cx="5126990" cy="684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EF690C-A9B2-234D-8185-4A0A8AF15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319" y="1499670"/>
            <a:ext cx="3365373" cy="1536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35876E-57C3-124F-9184-6AE45C6220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707"/>
          <a:stretch/>
        </p:blipFill>
        <p:spPr>
          <a:xfrm>
            <a:off x="11214858" y="2306647"/>
            <a:ext cx="532975" cy="6180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32E937-FDD3-5C45-BBA8-4CF1FBF3CA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075"/>
          <a:stretch/>
        </p:blipFill>
        <p:spPr>
          <a:xfrm>
            <a:off x="11214858" y="1509944"/>
            <a:ext cx="639277" cy="6180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42AABC-D3AD-B646-AAAE-EA1DC948B1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916" y="4047773"/>
            <a:ext cx="4441063" cy="7376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F7B9E3-C381-D640-B2BE-7A6B200346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3033" y="5726988"/>
            <a:ext cx="4805680" cy="6286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D81277-4AF1-444E-BF6D-869F31133E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2573" y="5285665"/>
            <a:ext cx="2961640" cy="1397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71346C-920F-9B41-93EA-DA479713B0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707"/>
          <a:stretch/>
        </p:blipFill>
        <p:spPr>
          <a:xfrm>
            <a:off x="11246704" y="6046624"/>
            <a:ext cx="532975" cy="6180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61EC47-BEEE-1146-B8DB-7F0EEA2298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075"/>
          <a:stretch/>
        </p:blipFill>
        <p:spPr>
          <a:xfrm>
            <a:off x="11246704" y="5249921"/>
            <a:ext cx="639277" cy="6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01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17E670-A767-2445-8194-A5E13BD66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769" y="3328363"/>
            <a:ext cx="3558403" cy="35192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B60A4D-E0DB-F242-900D-A95EA7F06D5F}"/>
              </a:ext>
            </a:extLst>
          </p:cNvPr>
          <p:cNvSpPr txBox="1"/>
          <p:nvPr/>
        </p:nvSpPr>
        <p:spPr>
          <a:xfrm rot="16200000">
            <a:off x="7354789" y="1822238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Open Sans Light" pitchFamily="2" charset="0"/>
                <a:hlinkClick r:id="rId4"/>
              </a:rPr>
              <a:t>Higgs Discovery</a:t>
            </a:r>
            <a:endParaRPr lang="en-GB" dirty="0">
              <a:latin typeface="Open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B641A-8255-8F4A-9138-C6137D4CB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Plotting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64586-8593-7541-9304-3C9FFBE38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7548061" cy="5838608"/>
          </a:xfrm>
        </p:spPr>
        <p:txBody>
          <a:bodyPr>
            <a:normAutofit/>
          </a:bodyPr>
          <a:lstStyle/>
          <a:p>
            <a:r>
              <a:rPr lang="en-GB" dirty="0"/>
              <a:t>As mentioned last time, we often want to visualise data e.g.</a:t>
            </a:r>
          </a:p>
          <a:p>
            <a:pPr lvl="1"/>
            <a:r>
              <a:rPr lang="en-GB" dirty="0"/>
              <a:t>Experimental results, results of calculations</a:t>
            </a:r>
          </a:p>
          <a:p>
            <a:pPr lvl="1"/>
            <a:r>
              <a:rPr lang="en-GB" dirty="0"/>
              <a:t>Comparisons of the two</a:t>
            </a:r>
          </a:p>
          <a:p>
            <a:pPr lvl="1"/>
            <a:endParaRPr lang="en-GB" dirty="0"/>
          </a:p>
          <a:p>
            <a:r>
              <a:rPr lang="en-GB" dirty="0"/>
              <a:t>This will be the case in your PHYS106 laboratories</a:t>
            </a:r>
          </a:p>
          <a:p>
            <a:pPr lvl="1"/>
            <a:r>
              <a:rPr lang="en-GB" dirty="0"/>
              <a:t>Will plot the data taken and fit them e.g.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sz="2800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It is also the case in almost all scientific papers</a:t>
            </a:r>
          </a:p>
          <a:p>
            <a:pPr lvl="1"/>
            <a:r>
              <a:rPr lang="en-GB" dirty="0"/>
              <a:t>And in many other fields too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7D53D-9E97-254C-B17A-4AB058466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11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ED31A6B-55B4-494E-BCB8-0D12480C704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9C0EA-1BF6-BC4A-89DD-29F2527A5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306" y="3016316"/>
            <a:ext cx="3851376" cy="28625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7EE7B1-5537-9A4A-8660-5187933660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4581" y="228576"/>
            <a:ext cx="3240780" cy="30689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B28C3F-7F60-A44A-8851-80F247CB723D}"/>
              </a:ext>
            </a:extLst>
          </p:cNvPr>
          <p:cNvSpPr txBox="1"/>
          <p:nvPr/>
        </p:nvSpPr>
        <p:spPr>
          <a:xfrm rot="16200000">
            <a:off x="6665499" y="4767210"/>
            <a:ext cx="325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Open Sans Light" pitchFamily="2" charset="0"/>
                <a:hlinkClick r:id="rId7"/>
              </a:rPr>
              <a:t>Gravitational wave discovery</a:t>
            </a:r>
            <a:endParaRPr lang="en-GB" dirty="0">
              <a:latin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7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449F-A3CA-0B43-AE2E-79B90C39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Matplotlib Histograms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2A5AA-1138-7744-9BDB-6048C661F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5762741" cy="5710852"/>
          </a:xfrm>
        </p:spPr>
        <p:txBody>
          <a:bodyPr/>
          <a:lstStyle/>
          <a:p>
            <a:r>
              <a:rPr lang="en-GB" dirty="0"/>
              <a:t>We have seen how matplotlib can plot hists</a:t>
            </a:r>
          </a:p>
          <a:p>
            <a:endParaRPr lang="en-GB" dirty="0"/>
          </a:p>
          <a:p>
            <a:r>
              <a:rPr lang="en-GB" dirty="0"/>
              <a:t>We create a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figure()</a:t>
            </a:r>
            <a:r>
              <a:rPr lang="en-GB" dirty="0"/>
              <a:t>, giving the size tuple</a:t>
            </a:r>
          </a:p>
          <a:p>
            <a:pPr lvl="1"/>
            <a:r>
              <a:rPr lang="en-GB" dirty="0"/>
              <a:t>And set the title + axis labels</a:t>
            </a:r>
          </a:p>
          <a:p>
            <a:pPr lvl="1"/>
            <a:endParaRPr lang="en-GB" dirty="0"/>
          </a:p>
          <a:p>
            <a:r>
              <a:rPr lang="en-GB" dirty="0"/>
              <a:t>We plot the histogram with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hist()</a:t>
            </a:r>
          </a:p>
          <a:p>
            <a:pPr lvl="1"/>
            <a:r>
              <a:rPr lang="en-GB" dirty="0"/>
              <a:t>We can explicitly specify the bin edges</a:t>
            </a:r>
          </a:p>
          <a:p>
            <a:pPr lvl="1"/>
            <a:endParaRPr lang="en-GB" dirty="0"/>
          </a:p>
          <a:p>
            <a:r>
              <a:rPr lang="en-GB" dirty="0"/>
              <a:t>It also takes many other </a:t>
            </a:r>
            <a:r>
              <a:rPr lang="en-GB" dirty="0">
                <a:hlinkClick r:id="rId3"/>
              </a:rPr>
              <a:t>params</a:t>
            </a:r>
            <a:endParaRPr lang="en-GB" dirty="0"/>
          </a:p>
          <a:p>
            <a:pPr lvl="1"/>
            <a:r>
              <a:rPr lang="en-GB" dirty="0"/>
              <a:t>These are named </a:t>
            </a:r>
            <a:r>
              <a:rPr lang="en-GB" dirty="0" err="1"/>
              <a:t>args</a:t>
            </a:r>
            <a:r>
              <a:rPr lang="en-GB" dirty="0"/>
              <a:t> with default values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We can also add a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legend()</a:t>
            </a:r>
          </a:p>
          <a:p>
            <a:pPr lvl="1"/>
            <a:r>
              <a:rPr lang="en-GB" dirty="0"/>
              <a:t>Which shows the hist labels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38F05-FA00-DB4A-A62A-1FBF4F54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12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1EF6BAD-1392-0643-9335-D72562A86E0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D35281-CA10-BC47-AE33-25E119A9E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401" y="156950"/>
            <a:ext cx="5626859" cy="6719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483966-4EDD-0D46-9869-E7D8FF961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124" y="4592120"/>
            <a:ext cx="5486400" cy="838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DCAA38-29A2-1F44-870F-93D3EB00BD07}"/>
              </a:ext>
            </a:extLst>
          </p:cNvPr>
          <p:cNvSpPr txBox="1"/>
          <p:nvPr/>
        </p:nvSpPr>
        <p:spPr>
          <a:xfrm>
            <a:off x="10907245" y="1489590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# edges = </a:t>
            </a:r>
            <a:br>
              <a:rPr lang="en-GB" dirty="0">
                <a:solidFill>
                  <a:srgbClr val="C00000"/>
                </a:solidFill>
                <a:latin typeface="Open Sans Light" pitchFamily="2" charset="0"/>
              </a:rPr>
            </a:b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# bins + 1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A3A3A0-42CB-5C4D-914D-F91149EB0CFC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10291365" y="1812756"/>
            <a:ext cx="615880" cy="32316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784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0375B-5F55-A645-9F22-78BAF5C10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Matplotlib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0351C-4D22-C945-8565-560490C3D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36512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It also has many, many other </a:t>
            </a:r>
            <a:r>
              <a:rPr lang="en-GB" dirty="0">
                <a:hlinkClick r:id="rId3"/>
              </a:rPr>
              <a:t>types</a:t>
            </a:r>
            <a:r>
              <a:rPr lang="en-GB" dirty="0"/>
              <a:t> of plots, from simple to complex.  Two important ones are: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4F70F-AE4D-EC40-A57B-B0299860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13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BB586F3-9074-8C48-A503-F3D9DD88D0F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998B6E0A-B712-A24F-9527-6EC8AF8FDC8C}"/>
              </a:ext>
            </a:extLst>
          </p:cNvPr>
          <p:cNvSpPr txBox="1">
            <a:spLocks/>
          </p:cNvSpPr>
          <p:nvPr/>
        </p:nvSpPr>
        <p:spPr>
          <a:xfrm>
            <a:off x="241737" y="1338474"/>
            <a:ext cx="5778063" cy="675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Data as lines or markers: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plot(x, y, …)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732A0E6-6EA4-084E-8ABF-A1621C22F881}"/>
              </a:ext>
            </a:extLst>
          </p:cNvPr>
          <p:cNvSpPr txBox="1">
            <a:spLocks/>
          </p:cNvSpPr>
          <p:nvPr/>
        </p:nvSpPr>
        <p:spPr>
          <a:xfrm>
            <a:off x="6048911" y="1338473"/>
            <a:ext cx="6569809" cy="6752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Data with errors: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errorbar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(x, y,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yerr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 =, …) None, …)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FD3517-C27C-6A45-9924-21E4F8652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50" y="1773214"/>
            <a:ext cx="5426364" cy="45950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17179B-BF5B-C844-84F9-66DCA17B2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047" y="1682808"/>
            <a:ext cx="4941455" cy="483754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64A591-A9C0-BE4D-9254-19E52E5E1ACB}"/>
              </a:ext>
            </a:extLst>
          </p:cNvPr>
          <p:cNvSpPr txBox="1">
            <a:spLocks/>
          </p:cNvSpPr>
          <p:nvPr/>
        </p:nvSpPr>
        <p:spPr>
          <a:xfrm>
            <a:off x="296916" y="6238508"/>
            <a:ext cx="11750565" cy="70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In each case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x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y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(and</a:t>
            </a:r>
            <a:r>
              <a:rPr lang="en-GB" dirty="0"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yerr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) are NumPy arrays of the same size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Many of the other options you can pass are the same for all e.g. </a:t>
            </a:r>
            <a:r>
              <a:rPr lang="en-GB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color</a:t>
            </a:r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99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E1CC1-2551-334A-86F1-001F37341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Complete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9EE12-CC9D-804E-9312-193450284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5778919" cy="5729264"/>
          </a:xfrm>
        </p:spPr>
        <p:txBody>
          <a:bodyPr/>
          <a:lstStyle/>
          <a:p>
            <a:r>
              <a:rPr lang="en-GB" dirty="0"/>
              <a:t>You can plot multiple results on one figure</a:t>
            </a:r>
          </a:p>
          <a:p>
            <a:pPr lvl="1"/>
            <a:r>
              <a:rPr lang="en-GB" dirty="0"/>
              <a:t>Simply call the appropriate function for each </a:t>
            </a:r>
            <a:br>
              <a:rPr lang="en-GB" dirty="0"/>
            </a:br>
            <a:r>
              <a:rPr lang="en-GB" dirty="0"/>
              <a:t>set of data before showing the figure</a:t>
            </a:r>
          </a:p>
          <a:p>
            <a:pPr lvl="1"/>
            <a:endParaRPr lang="en-GB" sz="2800" dirty="0"/>
          </a:p>
          <a:p>
            <a:r>
              <a:rPr lang="en-GB" dirty="0"/>
              <a:t>The results can be plotted as different types</a:t>
            </a:r>
          </a:p>
          <a:p>
            <a:pPr lvl="1"/>
            <a:r>
              <a:rPr lang="en-GB" dirty="0"/>
              <a:t>We can mix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hist()</a:t>
            </a:r>
            <a:r>
              <a:rPr lang="en-GB" dirty="0"/>
              <a:t>,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plot()</a:t>
            </a:r>
            <a:r>
              <a:rPr lang="en-GB" dirty="0"/>
              <a:t> and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errorbar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()</a:t>
            </a:r>
          </a:p>
          <a:p>
            <a:pPr lvl="1"/>
            <a:endParaRPr lang="en-GB" sz="3200" dirty="0"/>
          </a:p>
          <a:p>
            <a:r>
              <a:rPr lang="en-GB" dirty="0"/>
              <a:t>E.g.: search for a new 6 </a:t>
            </a:r>
            <a:r>
              <a:rPr lang="en-GB" dirty="0" err="1"/>
              <a:t>TeV</a:t>
            </a:r>
            <a:r>
              <a:rPr lang="en-GB" dirty="0"/>
              <a:t> particle</a:t>
            </a:r>
          </a:p>
          <a:p>
            <a:pPr lvl="1"/>
            <a:r>
              <a:rPr lang="en-GB" dirty="0"/>
              <a:t>Plot background simulation as hist</a:t>
            </a:r>
          </a:p>
          <a:p>
            <a:pPr lvl="1"/>
            <a:r>
              <a:rPr lang="en-GB" dirty="0"/>
              <a:t>Plot potential signal as a line</a:t>
            </a:r>
          </a:p>
          <a:p>
            <a:pPr lvl="1"/>
            <a:r>
              <a:rPr lang="en-GB" dirty="0"/>
              <a:t>Plot data as points with error bars</a:t>
            </a:r>
          </a:p>
          <a:p>
            <a:pPr lvl="1"/>
            <a:endParaRPr lang="en-GB" sz="2400" dirty="0"/>
          </a:p>
          <a:p>
            <a:r>
              <a:rPr lang="en-GB" dirty="0"/>
              <a:t>Can also save the figure to a file </a:t>
            </a:r>
          </a:p>
          <a:p>
            <a:pPr lvl="1"/>
            <a:r>
              <a:rPr lang="en-GB" dirty="0"/>
              <a:t>Using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savefig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dirty="0"/>
              <a:t> with the output name</a:t>
            </a:r>
          </a:p>
          <a:p>
            <a:pPr lvl="1"/>
            <a:r>
              <a:rPr lang="en-GB" dirty="0"/>
              <a:t>Useful for inputting figures to lab reports etc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EF757-6462-B443-ABBB-F32316A5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14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4CEE77-1DD7-894C-8163-9B9CC9E12FB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CFDEAB-130E-E59E-A4A7-26F400F671D9}"/>
              </a:ext>
            </a:extLst>
          </p:cNvPr>
          <p:cNvGrpSpPr/>
          <p:nvPr/>
        </p:nvGrpSpPr>
        <p:grpSpPr>
          <a:xfrm>
            <a:off x="7416009" y="3490002"/>
            <a:ext cx="4659085" cy="3367998"/>
            <a:chOff x="6618511" y="3466334"/>
            <a:chExt cx="4659085" cy="336799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D71614-5A3B-4C4C-B615-0830D8FF9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680" t="42089" r="15282"/>
            <a:stretch/>
          </p:blipFill>
          <p:spPr>
            <a:xfrm>
              <a:off x="6618511" y="3466334"/>
              <a:ext cx="4659085" cy="336799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4DC863-9D7C-D345-9AE6-99C1D8F633BC}"/>
                </a:ext>
              </a:extLst>
            </p:cNvPr>
            <p:cNvSpPr txBox="1"/>
            <p:nvPr/>
          </p:nvSpPr>
          <p:spPr>
            <a:xfrm>
              <a:off x="9450154" y="4729180"/>
              <a:ext cx="1255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1"/>
                  </a:solidFill>
                  <a:latin typeface="Open Sans Light" pitchFamily="2" charset="0"/>
                </a:rPr>
                <a:t>No signal here!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4E2AC8-C2D4-0D6C-7248-9FB1E2A3B22C}"/>
                </a:ext>
              </a:extLst>
            </p:cNvPr>
            <p:cNvSpPr txBox="1"/>
            <p:nvPr/>
          </p:nvSpPr>
          <p:spPr>
            <a:xfrm>
              <a:off x="7233987" y="6035841"/>
              <a:ext cx="2996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</a:rPr>
                <a:t>Publication standard plots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7928351-9AE1-6508-597A-24D4BEA50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23" y="900855"/>
            <a:ext cx="5802460" cy="2568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9315AE-6B99-294B-9C8F-70B730561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805" y="3648490"/>
            <a:ext cx="2071617" cy="185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7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B8AF-95FE-A443-A290-09386FE9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43921-1EA5-9B4D-9488-A0D36F58D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559729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This week we looked at how to write and use our own functions</a:t>
            </a:r>
          </a:p>
          <a:p>
            <a:pPr lvl="1"/>
            <a:r>
              <a:rPr lang="en-GB" dirty="0"/>
              <a:t>Allow us to perform calculations multiple times without rewriting code</a:t>
            </a:r>
          </a:p>
          <a:p>
            <a:pPr lvl="1"/>
            <a:endParaRPr lang="en-GB" dirty="0"/>
          </a:p>
          <a:p>
            <a:r>
              <a:rPr lang="en-GB" dirty="0"/>
              <a:t>You should get into the practice of writing functions</a:t>
            </a:r>
          </a:p>
          <a:p>
            <a:pPr lvl="1"/>
            <a:r>
              <a:rPr lang="en-GB" dirty="0"/>
              <a:t>Will save you work and time in the long run!</a:t>
            </a:r>
          </a:p>
          <a:p>
            <a:pPr lvl="1"/>
            <a:endParaRPr lang="en-GB" dirty="0"/>
          </a:p>
          <a:p>
            <a:r>
              <a:rPr lang="en-GB" dirty="0"/>
              <a:t>We also looked in more detail at plotting</a:t>
            </a:r>
          </a:p>
          <a:p>
            <a:pPr lvl="1"/>
            <a:r>
              <a:rPr lang="en-GB" dirty="0"/>
              <a:t>Allowing us to visualise and compare results</a:t>
            </a:r>
          </a:p>
          <a:p>
            <a:pPr lvl="1"/>
            <a:endParaRPr lang="en-GB" dirty="0"/>
          </a:p>
          <a:p>
            <a:r>
              <a:rPr lang="en-GB" dirty="0"/>
              <a:t>Saw different types of visualisation</a:t>
            </a:r>
          </a:p>
          <a:p>
            <a:pPr lvl="1"/>
            <a:r>
              <a:rPr lang="en-GB" dirty="0"/>
              <a:t>Lines, points, histograms</a:t>
            </a:r>
          </a:p>
          <a:p>
            <a:pPr lvl="1"/>
            <a:r>
              <a:rPr lang="en-GB" dirty="0"/>
              <a:t>And how to combine these</a:t>
            </a:r>
          </a:p>
          <a:p>
            <a:pPr lvl="1"/>
            <a:endParaRPr lang="en-GB" dirty="0"/>
          </a:p>
          <a:p>
            <a:r>
              <a:rPr lang="en-GB" dirty="0"/>
              <a:t>Along the way we had more practice with NumPy</a:t>
            </a:r>
          </a:p>
          <a:p>
            <a:endParaRPr lang="en-GB" dirty="0"/>
          </a:p>
          <a:p>
            <a:r>
              <a:rPr lang="en-GB" dirty="0"/>
              <a:t>You will exercise these and see more features in the problem class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en-GB" dirty="0"/>
              <a:t> 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B74F8-2E78-D541-8712-AD490208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15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506F2C4-49F3-404F-BA35-6DC8754E60B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A362E4-3231-AD41-B84D-BEAA2B392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581" y="2075358"/>
            <a:ext cx="4693920" cy="346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67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40A9B-016F-F14E-81F6-C588C52F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Lecture 2: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398D3-3C26-D04C-883C-4D3F24983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8200406" cy="5663950"/>
          </a:xfrm>
        </p:spPr>
        <p:txBody>
          <a:bodyPr/>
          <a:lstStyle/>
          <a:p>
            <a:r>
              <a:rPr lang="en-GB" dirty="0"/>
              <a:t>Last week we learnt about various python data structures</a:t>
            </a:r>
          </a:p>
          <a:p>
            <a:pPr lvl="1"/>
            <a:r>
              <a:rPr lang="en-GB" dirty="0"/>
              <a:t>Both sequences (index) and mappings (</a:t>
            </a:r>
            <a:r>
              <a:rPr lang="en-GB" dirty="0" err="1"/>
              <a:t>key:value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Built-in structures</a:t>
            </a:r>
          </a:p>
          <a:p>
            <a:pPr lvl="1"/>
            <a:r>
              <a:rPr lang="en-GB" dirty="0"/>
              <a:t>Lists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[]</a:t>
            </a:r>
            <a:r>
              <a:rPr lang="en-GB" dirty="0"/>
              <a:t>: mutable sequences of variables of any type</a:t>
            </a:r>
          </a:p>
          <a:p>
            <a:pPr lvl="1"/>
            <a:r>
              <a:rPr lang="en-GB" dirty="0"/>
              <a:t>Tuples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()</a:t>
            </a:r>
            <a:r>
              <a:rPr lang="en-GB" dirty="0"/>
              <a:t>: like lists but immutable (can’t change elements)</a:t>
            </a:r>
          </a:p>
          <a:p>
            <a:pPr lvl="1"/>
            <a:r>
              <a:rPr lang="en-GB" dirty="0"/>
              <a:t>Strings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“” </a:t>
            </a:r>
            <a:r>
              <a:rPr lang="en-GB" dirty="0">
                <a:latin typeface="Open Sans Light" pitchFamily="2" charset="0"/>
              </a:rPr>
              <a:t>or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 ‘’ </a:t>
            </a:r>
            <a:r>
              <a:rPr lang="en-GB" dirty="0"/>
              <a:t>: immutable sequences of characters</a:t>
            </a:r>
          </a:p>
          <a:p>
            <a:pPr lvl="1"/>
            <a:r>
              <a:rPr lang="en-GB" dirty="0" err="1"/>
              <a:t>Dicts</a:t>
            </a:r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{}</a:t>
            </a:r>
            <a:r>
              <a:rPr lang="en-GB" dirty="0"/>
              <a:t>: mapping of keys to values</a:t>
            </a:r>
          </a:p>
          <a:p>
            <a:pPr lvl="1"/>
            <a:endParaRPr lang="en-GB" dirty="0"/>
          </a:p>
          <a:p>
            <a:r>
              <a:rPr lang="en-GB" dirty="0"/>
              <a:t>NumPy arrays </a:t>
            </a:r>
          </a:p>
          <a:p>
            <a:pPr lvl="1"/>
            <a:r>
              <a:rPr lang="en-GB" dirty="0"/>
              <a:t>More efficient structures for numerical calculations on the </a:t>
            </a:r>
            <a:br>
              <a:rPr lang="en-GB" dirty="0"/>
            </a:br>
            <a:r>
              <a:rPr lang="en-GB" dirty="0"/>
              <a:t>same type of value in 1 or more dimensions</a:t>
            </a:r>
          </a:p>
          <a:p>
            <a:pPr lvl="1"/>
            <a:r>
              <a:rPr lang="en-GB" dirty="0"/>
              <a:t>Can be used to read data from file and write back out </a:t>
            </a:r>
          </a:p>
          <a:p>
            <a:pPr lvl="1"/>
            <a:endParaRPr lang="en-GB" dirty="0"/>
          </a:p>
          <a:p>
            <a:r>
              <a:rPr lang="en-GB" dirty="0"/>
              <a:t>All have similar syntax for accessing/changing the elements</a:t>
            </a:r>
          </a:p>
          <a:p>
            <a:pPr lvl="1"/>
            <a:r>
              <a:rPr lang="en-GB" dirty="0"/>
              <a:t>Can use negative indices to count from the back</a:t>
            </a:r>
          </a:p>
          <a:p>
            <a:pPr lvl="1"/>
            <a:r>
              <a:rPr lang="en-GB" dirty="0"/>
              <a:t>And slices to get a range of elements [</a:t>
            </a:r>
            <a:r>
              <a:rPr lang="en-GB" dirty="0" err="1"/>
              <a:t>lo:hi</a:t>
            </a:r>
            <a:r>
              <a:rPr lang="en-GB" dirty="0"/>
              <a:t>)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47BDC-A38D-2F42-BB2A-7109BF95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2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6B6B6D-1B40-0340-8A88-CAA19A436FA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1AC07D-003F-0D43-924C-FD8A888D0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450" y="1174625"/>
            <a:ext cx="3887851" cy="496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1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F003-F570-1C4B-AC7E-49B5E96B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2: Formative problem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17253-9A42-B44A-9F77-E54BD4AC3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6138515" cy="5807076"/>
          </a:xfrm>
        </p:spPr>
        <p:txBody>
          <a:bodyPr/>
          <a:lstStyle/>
          <a:p>
            <a:r>
              <a:rPr lang="en-GB" dirty="0"/>
              <a:t>Exercise 1: Print last item of shopping list then add two missing items to it</a:t>
            </a:r>
          </a:p>
          <a:p>
            <a:endParaRPr lang="en-GB" sz="500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sz="1100" dirty="0"/>
          </a:p>
          <a:p>
            <a:pPr lvl="1"/>
            <a:r>
              <a:rPr lang="en-GB" dirty="0"/>
              <a:t>For the last item could use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4</a:t>
            </a:r>
            <a:r>
              <a:rPr lang="en-GB" dirty="0"/>
              <a:t> or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-1</a:t>
            </a:r>
            <a:r>
              <a:rPr lang="en-GB" dirty="0"/>
              <a:t> as index</a:t>
            </a:r>
            <a:endParaRPr lang="en-GB" sz="1050" dirty="0"/>
          </a:p>
          <a:p>
            <a:pPr lvl="1"/>
            <a:r>
              <a:rPr lang="en-GB" dirty="0"/>
              <a:t>For lists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+</a:t>
            </a:r>
            <a:r>
              <a:rPr lang="en-GB" dirty="0"/>
              <a:t> operator performs concatenation</a:t>
            </a:r>
          </a:p>
          <a:p>
            <a:pPr lvl="2"/>
            <a:r>
              <a:rPr lang="en-GB" dirty="0"/>
              <a:t>Could also have used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append()</a:t>
            </a:r>
            <a:r>
              <a:rPr lang="en-GB" dirty="0"/>
              <a:t> to add items </a:t>
            </a:r>
            <a:br>
              <a:rPr lang="en-GB" dirty="0"/>
            </a:br>
            <a:r>
              <a:rPr lang="en-GB" dirty="0"/>
              <a:t>one-by-one or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extend()</a:t>
            </a:r>
            <a:r>
              <a:rPr lang="en-GB" dirty="0"/>
              <a:t> to add new list</a:t>
            </a:r>
          </a:p>
          <a:p>
            <a:pPr lvl="1"/>
            <a:r>
              <a:rPr lang="en-GB" dirty="0"/>
              <a:t>A few people mistakenly created a list of lists by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55E16744-6FAB-5544-B742-5D3738CD4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9511" y="1064700"/>
            <a:ext cx="5820101" cy="5274455"/>
          </a:xfrm>
        </p:spPr>
        <p:txBody>
          <a:bodyPr/>
          <a:lstStyle/>
          <a:p>
            <a:r>
              <a:rPr lang="en-GB" dirty="0"/>
              <a:t>Exercise 2: Extend the particle mass </a:t>
            </a:r>
            <a:r>
              <a:rPr lang="en-GB" dirty="0" err="1"/>
              <a:t>dict</a:t>
            </a:r>
            <a:endParaRPr lang="en-GB" dirty="0"/>
          </a:p>
          <a:p>
            <a:pPr lvl="1"/>
            <a:r>
              <a:rPr lang="en-GB" dirty="0"/>
              <a:t>Adding W, Z and H bosons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Could also use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update()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with 2</a:t>
            </a:r>
            <a:r>
              <a:rPr lang="en-GB" baseline="30000" dirty="0">
                <a:solidFill>
                  <a:schemeClr val="accent3">
                    <a:lumMod val="7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nd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dict</a:t>
            </a:r>
            <a:endParaRPr lang="en-GB" dirty="0">
              <a:solidFill>
                <a:schemeClr val="accent3">
                  <a:lumMod val="75000"/>
                </a:schemeClr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r>
              <a:rPr lang="en-GB" dirty="0"/>
              <a:t>Most did this correctly but a few created a </a:t>
            </a:r>
            <a:br>
              <a:rPr lang="en-GB" dirty="0"/>
            </a:br>
            <a:r>
              <a:rPr lang="en-GB" dirty="0"/>
              <a:t>new </a:t>
            </a:r>
            <a:r>
              <a:rPr lang="en-GB" dirty="0" err="1"/>
              <a:t>dict</a:t>
            </a:r>
            <a:r>
              <a:rPr lang="en-GB" dirty="0"/>
              <a:t> with all the items from scratch</a:t>
            </a:r>
          </a:p>
          <a:p>
            <a:pPr lvl="2"/>
            <a:r>
              <a:rPr lang="en-GB" dirty="0"/>
              <a:t>Rather than adding new items to existing </a:t>
            </a:r>
            <a:r>
              <a:rPr lang="en-GB" dirty="0" err="1"/>
              <a:t>dict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Also, many put these masses in GeV </a:t>
            </a:r>
          </a:p>
          <a:p>
            <a:pPr lvl="2"/>
            <a:r>
              <a:rPr lang="en-GB" dirty="0"/>
              <a:t>Rather than consistently in MeV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20B77-9F3F-A54B-9282-90A94E90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3</a:t>
            </a:fld>
            <a:endParaRPr lang="en-GB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7DAEA3C-5700-E546-B171-6A9A64E4DED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7E69C0-2496-EB44-904C-F30A0E1F4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56" y="1680891"/>
            <a:ext cx="558800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3406DF-E20E-C042-9299-A5A1B95F8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41" y="6092460"/>
            <a:ext cx="5534711" cy="56247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E40D3BC-F436-AB45-A8A8-3AF479F4F48B}"/>
              </a:ext>
            </a:extLst>
          </p:cNvPr>
          <p:cNvGrpSpPr/>
          <p:nvPr/>
        </p:nvGrpSpPr>
        <p:grpSpPr>
          <a:xfrm>
            <a:off x="6199511" y="6320669"/>
            <a:ext cx="3617659" cy="369332"/>
            <a:chOff x="6199511" y="6297809"/>
            <a:chExt cx="3617659" cy="36933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6825F11-8986-1B48-A924-76E5605185CB}"/>
                </a:ext>
              </a:extLst>
            </p:cNvPr>
            <p:cNvCxnSpPr/>
            <p:nvPr/>
          </p:nvCxnSpPr>
          <p:spPr>
            <a:xfrm flipH="1">
              <a:off x="6199511" y="6511971"/>
              <a:ext cx="598884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C7B798-A235-6243-A7B5-A5731032B8F3}"/>
                </a:ext>
              </a:extLst>
            </p:cNvPr>
            <p:cNvSpPr txBox="1"/>
            <p:nvPr/>
          </p:nvSpPr>
          <p:spPr>
            <a:xfrm>
              <a:off x="6798395" y="6297809"/>
              <a:ext cx="3018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  <a:latin typeface="Open Sans Light" pitchFamily="2" charset="0"/>
                </a:rPr>
                <a:t>Two brackets = nested list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F70A2FD-888A-BCAA-7E6E-CBD5D189C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8395" y="1926570"/>
            <a:ext cx="4303305" cy="22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3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F003-F570-1C4B-AC7E-49B5E96B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2: Formative problem solutions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17253-9A42-B44A-9F77-E54BD4AC3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807076"/>
          </a:xfrm>
        </p:spPr>
        <p:txBody>
          <a:bodyPr>
            <a:normAutofit/>
          </a:bodyPr>
          <a:lstStyle/>
          <a:p>
            <a:r>
              <a:rPr lang="en-GB" dirty="0"/>
              <a:t>Exercise 3: Create array using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np.linspace</a:t>
            </a:r>
            <a:r>
              <a:rPr lang="en-GB" dirty="0"/>
              <a:t>, printing the array and </a:t>
            </a:r>
            <a:r>
              <a:rPr lang="en-GB" b="1" dirty="0"/>
              <a:t>number</a:t>
            </a:r>
            <a:r>
              <a:rPr lang="en-GB" dirty="0"/>
              <a:t> of steps</a:t>
            </a:r>
          </a:p>
          <a:p>
            <a:pPr lvl="1"/>
            <a:r>
              <a:rPr lang="en-GB" dirty="0"/>
              <a:t>Note: you can assign multiple variables </a:t>
            </a:r>
            <a:br>
              <a:rPr lang="en-GB" dirty="0"/>
            </a:br>
            <a:r>
              <a:rPr lang="en-GB" dirty="0"/>
              <a:t>on one line using commas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Some people entered </a:t>
            </a:r>
            <a:r>
              <a:rPr lang="en-GB" dirty="0" err="1"/>
              <a:t>nEntries</a:t>
            </a:r>
            <a:r>
              <a:rPr lang="en-GB" dirty="0"/>
              <a:t> = 5 by hand</a:t>
            </a:r>
          </a:p>
          <a:p>
            <a:pPr lvl="1"/>
            <a:r>
              <a:rPr lang="en-GB" dirty="0"/>
              <a:t>Many also printed the step size or number of entries  rather than the number of steps</a:t>
            </a:r>
          </a:p>
          <a:p>
            <a:pPr lvl="2"/>
            <a:r>
              <a:rPr lang="en-GB" dirty="0"/>
              <a:t>Which is the number of entries minus 1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20B77-9F3F-A54B-9282-90A94E90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4</a:t>
            </a:fld>
            <a:endParaRPr lang="en-GB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7DAEA3C-5700-E546-B171-6A9A64E4DED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563A4F2-B95A-3D46-9F1C-77B114F52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81" y="2386814"/>
            <a:ext cx="4579366" cy="307340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447E49D-ACD6-F747-B2D1-A81DA0280F69}"/>
              </a:ext>
            </a:extLst>
          </p:cNvPr>
          <p:cNvSpPr txBox="1">
            <a:spLocks/>
          </p:cNvSpPr>
          <p:nvPr/>
        </p:nvSpPr>
        <p:spPr>
          <a:xfrm>
            <a:off x="6171344" y="1040523"/>
            <a:ext cx="6020656" cy="597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Exercise 4: Print out 2x2 lower right matrix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Remember slices indices are inclusive on </a:t>
            </a:r>
            <a:b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</a:b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lower bound but exclusive on upper one</a:t>
            </a: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457200" lvl="1" indent="0">
              <a:buNone/>
            </a:pPr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NB: As go to last index, don’t need upper bound</a:t>
            </a: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Some people created a new array of the </a:t>
            </a:r>
            <a:b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</a:b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elements from scratch rather than slicing</a:t>
            </a:r>
          </a:p>
          <a:p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394C33-A7C9-8444-957A-2739B5BF2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157" y="2009665"/>
            <a:ext cx="4177030" cy="2584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49E111-8FDA-424A-8A0D-20794575C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007" y="5054551"/>
            <a:ext cx="4037330" cy="1173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049853-B888-D63D-DED6-0DB712AEB3CA}"/>
              </a:ext>
            </a:extLst>
          </p:cNvPr>
          <p:cNvSpPr txBox="1"/>
          <p:nvPr/>
        </p:nvSpPr>
        <p:spPr>
          <a:xfrm>
            <a:off x="9312309" y="3978703"/>
            <a:ext cx="263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Must use form with single square brackets [x, y] for this, not [x][y]</a:t>
            </a:r>
          </a:p>
        </p:txBody>
      </p:sp>
    </p:spTree>
    <p:extLst>
      <p:ext uri="{BB962C8B-B14F-4D97-AF65-F5344CB8AC3E}">
        <p14:creationId xmlns:p14="http://schemas.microsoft.com/office/powerpoint/2010/main" val="45030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A7C79-CC69-3E4C-9D9D-AB2526169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Lecture </a:t>
            </a:r>
            <a:r>
              <a:rPr lang="en-GB" dirty="0"/>
              <a:t>2: Formative problem solutions (3)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BFB28-47FA-7949-A46F-7E0065405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899" y="1088176"/>
            <a:ext cx="5820101" cy="5136439"/>
          </a:xfrm>
        </p:spPr>
        <p:txBody>
          <a:bodyPr/>
          <a:lstStyle/>
          <a:p>
            <a:r>
              <a:rPr lang="en-GB" dirty="0"/>
              <a:t>Exercise 5:   Swap the matrix rows and cols</a:t>
            </a:r>
          </a:p>
          <a:p>
            <a:pPr lvl="1"/>
            <a:r>
              <a:rPr lang="en-GB" dirty="0"/>
              <a:t>Using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np.transpose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()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Note: transpose function doesn’t change original but makes a transposed copy</a:t>
            </a:r>
          </a:p>
          <a:p>
            <a:pPr lvl="2"/>
            <a:r>
              <a:rPr lang="en-GB" dirty="0"/>
              <a:t>Can assign result to a variable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7680B-C878-804B-979C-C871C881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5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C835F29-E11F-BA46-873E-37FDB4A9A21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E12568-2BC0-3248-BC03-ECF759BDC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93" y="1967677"/>
            <a:ext cx="5055743" cy="2489454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7209EED-7956-C145-AC2A-55A6078E3880}"/>
              </a:ext>
            </a:extLst>
          </p:cNvPr>
          <p:cNvSpPr txBox="1">
            <a:spLocks/>
          </p:cNvSpPr>
          <p:nvPr/>
        </p:nvSpPr>
        <p:spPr>
          <a:xfrm>
            <a:off x="5866520" y="1088175"/>
            <a:ext cx="6049581" cy="5136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Lecture 2 summative: marks released in Canvas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Analysed using python with matplotlib 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  <a:sym typeface="Wingdings" pitchFamily="2" charset="2"/>
              </a:rPr>
              <a:t>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2F4EE9-839E-73CD-16C1-EE954E1F3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939" y="1908985"/>
            <a:ext cx="5308654" cy="38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4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1DA474D-23D8-5B4A-90DB-442C20B7C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473135-A43B-244C-B6FE-A03AE5D19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838608"/>
          </a:xfrm>
        </p:spPr>
        <p:txBody>
          <a:bodyPr/>
          <a:lstStyle/>
          <a:p>
            <a:r>
              <a:rPr lang="en-GB" dirty="0"/>
              <a:t>To be able to manipulate our data we need to look at functions in more detail</a:t>
            </a:r>
          </a:p>
          <a:p>
            <a:endParaRPr lang="en-GB" dirty="0"/>
          </a:p>
          <a:p>
            <a:r>
              <a:rPr lang="en-GB" dirty="0"/>
              <a:t>Functions are self-contained pieces of code that, when called, accomplish a specific task</a:t>
            </a:r>
          </a:p>
          <a:p>
            <a:pPr lvl="1"/>
            <a:r>
              <a:rPr lang="en-GB" dirty="0"/>
              <a:t>They take in data as comma-separated arguments, process it, and return some result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We have already used several functions</a:t>
            </a:r>
          </a:p>
          <a:p>
            <a:pPr lvl="1"/>
            <a:r>
              <a:rPr lang="en-GB" dirty="0"/>
              <a:t>Directly available functions </a:t>
            </a:r>
            <a:r>
              <a:rPr lang="en-GB" dirty="0" err="1"/>
              <a:t>e.g</a:t>
            </a:r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print()</a:t>
            </a:r>
            <a:r>
              <a:rPr lang="en-GB" dirty="0"/>
              <a:t>and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type()</a:t>
            </a:r>
          </a:p>
          <a:p>
            <a:pPr lvl="2"/>
            <a:r>
              <a:rPr lang="en-GB" dirty="0">
                <a:hlinkClick r:id="rId3"/>
              </a:rPr>
              <a:t>https://docs.python.org/3/library/functions.html</a:t>
            </a:r>
            <a:endParaRPr lang="en-GB" dirty="0"/>
          </a:p>
          <a:p>
            <a:pPr lvl="1"/>
            <a:r>
              <a:rPr lang="en-GB" dirty="0"/>
              <a:t>Functions in built-in modules e.g.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math.sin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GB" dirty="0"/>
              <a:t>Functions from third-party modules e.g.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np.linspace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()</a:t>
            </a:r>
          </a:p>
          <a:p>
            <a:pPr lvl="1"/>
            <a:endParaRPr lang="en-GB" dirty="0"/>
          </a:p>
          <a:p>
            <a:r>
              <a:rPr lang="en-GB" dirty="0"/>
              <a:t>The power of functions is that, once written, they can be used over and over again</a:t>
            </a:r>
          </a:p>
          <a:p>
            <a:pPr lvl="1"/>
            <a:r>
              <a:rPr lang="en-GB" dirty="0"/>
              <a:t>Performing the same task on different inputs to get new results (without rewriting code) </a:t>
            </a:r>
          </a:p>
          <a:p>
            <a:pPr lvl="1"/>
            <a:endParaRPr lang="en-GB" dirty="0"/>
          </a:p>
          <a:p>
            <a:r>
              <a:rPr lang="en-GB" dirty="0"/>
              <a:t>This week we will look at writing and using our own functions</a:t>
            </a:r>
          </a:p>
          <a:p>
            <a:pPr lvl="1"/>
            <a:r>
              <a:rPr lang="en-GB" dirty="0"/>
              <a:t>Generally, if you write code that you will use (or think you will use) more than once, make a function!</a:t>
            </a:r>
          </a:p>
          <a:p>
            <a:pPr lvl="1"/>
            <a:r>
              <a:rPr lang="en-GB" dirty="0"/>
              <a:t>You will lose marks throughout the course if you don’t make appropriate use of functions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B15A6-C389-C144-A27E-424B92D7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6</a:t>
            </a:fld>
            <a:endParaRPr lang="en-GB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6D9B219-551D-1343-9406-CED6A591EEF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1026" name="Picture 2" descr="The core idea of ​​functional programming - CloudReports">
            <a:extLst>
              <a:ext uri="{FF2B5EF4-FFF2-40B4-BE49-F238E27FC236}">
                <a16:creationId xmlns:a16="http://schemas.microsoft.com/office/drawing/2014/main" id="{C08580E9-5DB6-D749-A781-12FF5AEF5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484" y="2442131"/>
            <a:ext cx="4191000" cy="236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16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136B7-C4A4-A84A-A52F-340DF48B9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NumPy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EAC36-F669-0245-AE1B-F8C8857DE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54591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Before doing so, we will briefly revisit NumPy functions to see a particularly powerful feature</a:t>
            </a:r>
          </a:p>
          <a:p>
            <a:endParaRPr lang="en-GB" sz="1600" dirty="0"/>
          </a:p>
          <a:p>
            <a:r>
              <a:rPr lang="en-GB" dirty="0"/>
              <a:t>Often, we want to apply a function to a whole array</a:t>
            </a:r>
          </a:p>
          <a:p>
            <a:pPr lvl="1"/>
            <a:r>
              <a:rPr lang="en-GB" dirty="0"/>
              <a:t>E.g. perform a math operation like exponentiation </a:t>
            </a:r>
          </a:p>
          <a:p>
            <a:pPr lvl="1"/>
            <a:endParaRPr lang="en-GB" sz="1600" dirty="0"/>
          </a:p>
          <a:p>
            <a:r>
              <a:rPr lang="en-GB" dirty="0"/>
              <a:t>Since the built-in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math.exp</a:t>
            </a:r>
            <a:r>
              <a:rPr lang="en-GB" dirty="0"/>
              <a:t> function only takes one</a:t>
            </a:r>
            <a:br>
              <a:rPr lang="en-GB" dirty="0"/>
            </a:br>
            <a:r>
              <a:rPr lang="en-GB" dirty="0"/>
              <a:t>input variable we’d need to call it for each element</a:t>
            </a:r>
          </a:p>
          <a:p>
            <a:endParaRPr lang="en-GB" sz="1600" dirty="0"/>
          </a:p>
          <a:p>
            <a:r>
              <a:rPr lang="en-GB" dirty="0"/>
              <a:t>However, the equivalent NumPy function,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np.exp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/>
              <a:t>can also take arrays as arguments: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sz="400" dirty="0"/>
          </a:p>
          <a:p>
            <a:pPr lvl="1"/>
            <a:r>
              <a:rPr lang="en-GB" dirty="0"/>
              <a:t>This is significantly faster so we’ll use the np version</a:t>
            </a:r>
          </a:p>
          <a:p>
            <a:pPr lvl="1"/>
            <a:endParaRPr lang="en-GB" sz="1600" dirty="0"/>
          </a:p>
          <a:p>
            <a:r>
              <a:rPr lang="en-GB" dirty="0"/>
              <a:t>The same is true of pretty much all NumPy functions</a:t>
            </a:r>
          </a:p>
          <a:p>
            <a:pPr lvl="1"/>
            <a:r>
              <a:rPr lang="en-GB" dirty="0"/>
              <a:t>And math operators also work on whole NumPy arrays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0EBBF-8B9F-BE43-896F-171C6BA7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7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8A8A26-1653-4544-A898-8D191332646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2B8D96-CDF6-1941-9F43-5425513BD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557" y="1721551"/>
            <a:ext cx="4735830" cy="3869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9F7B15-A4FC-3548-B507-792B2126E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86" y="4128739"/>
            <a:ext cx="5824093" cy="706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E3F490-C897-E944-88E1-79DD154562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1009"/>
          <a:stretch/>
        </p:blipFill>
        <p:spPr>
          <a:xfrm>
            <a:off x="7655068" y="5942298"/>
            <a:ext cx="1831404" cy="540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B0F1DC-AADC-7B45-800C-0687A215C6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126"/>
          <a:stretch/>
        </p:blipFill>
        <p:spPr>
          <a:xfrm>
            <a:off x="9823685" y="6007223"/>
            <a:ext cx="183140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48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F370C-5E60-F043-AA93-6A348F2ED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Writing our own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0424A-D38E-3840-9321-093F735A0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751404"/>
          </a:xfrm>
        </p:spPr>
        <p:txBody>
          <a:bodyPr/>
          <a:lstStyle/>
          <a:p>
            <a:r>
              <a:rPr lang="en-GB" dirty="0"/>
              <a:t>We define a python function using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def</a:t>
            </a:r>
            <a:r>
              <a:rPr lang="en-GB" dirty="0"/>
              <a:t> keyword, followed by the name of the function </a:t>
            </a:r>
          </a:p>
          <a:p>
            <a:pPr lvl="1"/>
            <a:r>
              <a:rPr lang="en-GB" dirty="0"/>
              <a:t>After this we have a comma-separated list of any arguments in brackets and a terminating colon (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sym typeface="Wingdings" pitchFamily="2" charset="2"/>
              </a:rPr>
              <a:t>:</a:t>
            </a:r>
            <a:r>
              <a:rPr lang="en-GB" dirty="0">
                <a:sym typeface="Wingdings" pitchFamily="2" charset="2"/>
              </a:rPr>
              <a:t>)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The body of the function does the work</a:t>
            </a:r>
          </a:p>
          <a:p>
            <a:pPr lvl="1"/>
            <a:r>
              <a:rPr lang="en-GB" dirty="0"/>
              <a:t>It consists of indented lines of code</a:t>
            </a:r>
          </a:p>
          <a:p>
            <a:pPr lvl="1"/>
            <a:r>
              <a:rPr lang="en-GB" dirty="0"/>
              <a:t>An optional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return</a:t>
            </a:r>
            <a:r>
              <a:rPr lang="en-GB" dirty="0"/>
              <a:t> statement to give any result(s)</a:t>
            </a:r>
          </a:p>
          <a:p>
            <a:pPr lvl="1"/>
            <a:endParaRPr lang="en-GB" dirty="0"/>
          </a:p>
          <a:p>
            <a:r>
              <a:rPr lang="en-GB" dirty="0"/>
              <a:t>Let’s look at an example for calculating the area of a triangle: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Once we have defined it, we call it as with the built-in functions</a:t>
            </a:r>
          </a:p>
          <a:p>
            <a:pPr lvl="1"/>
            <a:r>
              <a:rPr lang="en-GB" dirty="0"/>
              <a:t>Passing the arguments in brackets and assigning the return value to a variable</a:t>
            </a:r>
          </a:p>
          <a:p>
            <a:pPr lvl="1"/>
            <a:r>
              <a:rPr lang="en-GB" dirty="0"/>
              <a:t>Note: the names of the variables outside the function don’t need to match those inside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DDE80-470D-564D-BCA3-200E21F6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8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A6AB957-23B0-1D48-9189-2A90DAEAD39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2E7CC2-0556-0941-9F96-4CF502915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561" y="1890445"/>
            <a:ext cx="4682511" cy="1265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257544-388D-D047-AB3A-AA88E5283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26" y="3851072"/>
            <a:ext cx="4513288" cy="17410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26759B-0CF2-0142-A0A0-E50A45AD3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7661" y="3950892"/>
            <a:ext cx="3811016" cy="173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23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17FD9-265B-9943-8A6A-BD84910D6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Arguments and return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2B7D5-80A9-8041-81CE-F60A0CC64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can return multiple values from a function</a:t>
            </a:r>
          </a:p>
          <a:p>
            <a:pPr lvl="1"/>
            <a:r>
              <a:rPr lang="en-GB" dirty="0"/>
              <a:t>The result is a tuple </a:t>
            </a:r>
          </a:p>
          <a:p>
            <a:pPr lvl="1"/>
            <a:r>
              <a:rPr lang="en-GB" dirty="0"/>
              <a:t>Each element can be assigned to a separate variable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Arguments can also have default values</a:t>
            </a:r>
          </a:p>
          <a:p>
            <a:pPr lvl="1"/>
            <a:r>
              <a:rPr lang="en-GB" dirty="0"/>
              <a:t>By assigning to a value in definition</a:t>
            </a:r>
          </a:p>
          <a:p>
            <a:pPr lvl="1"/>
            <a:r>
              <a:rPr lang="en-GB" dirty="0"/>
              <a:t>If argument left out when called, get default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45182-2C1D-424E-A54F-C52C2D30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9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AE9CFA0-2E71-0F40-A63C-C3E7EC65DAE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C84853-84D8-D844-9161-FBE49F088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476" y="923539"/>
            <a:ext cx="3903218" cy="1306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BF8543-B2E1-BA4B-BB93-26492D349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79" y="2424689"/>
            <a:ext cx="5516753" cy="937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BA6DB1-BE77-0441-AF32-CFFC1F2A8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388" y="2424689"/>
            <a:ext cx="5393817" cy="9066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72449B-8665-FF4D-BF52-9149DD595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4140" y="3873196"/>
            <a:ext cx="4702302" cy="1336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010B6A-F45D-9542-879B-230D23AC69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709" y="5447329"/>
            <a:ext cx="4733636" cy="8774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48AC38-B92A-7142-BE19-A32F6BD4F7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8294" y="5397107"/>
            <a:ext cx="43434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07140"/>
      </p:ext>
    </p:extLst>
  </p:cSld>
  <p:clrMapOvr>
    <a:masterClrMapping/>
  </p:clrMapOvr>
</p:sld>
</file>

<file path=ppt/theme/theme1.xml><?xml version="1.0" encoding="utf-8"?>
<a:theme xmlns:a="http://schemas.openxmlformats.org/drawingml/2006/main" name="Liverpool">
  <a:themeElements>
    <a:clrScheme name="#CD844F">
      <a:dk1>
        <a:srgbClr val="1D2978"/>
      </a:dk1>
      <a:lt1>
        <a:srgbClr val="FEFFFF"/>
      </a:lt1>
      <a:dk2>
        <a:srgbClr val="1C2977"/>
      </a:dk2>
      <a:lt2>
        <a:srgbClr val="FEFFFF"/>
      </a:lt2>
      <a:accent1>
        <a:srgbClr val="000000"/>
      </a:accent1>
      <a:accent2>
        <a:srgbClr val="707070"/>
      </a:accent2>
      <a:accent3>
        <a:srgbClr val="B5B5B5"/>
      </a:accent3>
      <a:accent4>
        <a:srgbClr val="C99B22"/>
      </a:accent4>
      <a:accent5>
        <a:srgbClr val="5DBE5D"/>
      </a:accent5>
      <a:accent6>
        <a:srgbClr val="36BDBD"/>
      </a:accent6>
      <a:hlink>
        <a:srgbClr val="5656D7"/>
      </a:hlink>
      <a:folHlink>
        <a:srgbClr val="D351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verpool" id="{253F74D8-802C-424D-A26A-EE1138226944}" vid="{98010D8F-45CC-4143-8078-60834F0A2D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Liverpool</Template>
  <TotalTime>42933</TotalTime>
  <Words>3578</Words>
  <Application>Microsoft Macintosh PowerPoint</Application>
  <PresentationFormat>Widescreen</PresentationFormat>
  <Paragraphs>452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Wingdings</vt:lpstr>
      <vt:lpstr>Courier New</vt:lpstr>
      <vt:lpstr>Open Sans Light</vt:lpstr>
      <vt:lpstr>Arial</vt:lpstr>
      <vt:lpstr>Liverpool</vt:lpstr>
      <vt:lpstr>Introduction to Computational Physics (PHYS105)</vt:lpstr>
      <vt:lpstr>Lecture 2: Recap</vt:lpstr>
      <vt:lpstr>Lecture 2: Formative problem solutions</vt:lpstr>
      <vt:lpstr>Lecture 2: Formative problem solutions (2)</vt:lpstr>
      <vt:lpstr>Lecture 2: Formative problem solutions (3)</vt:lpstr>
      <vt:lpstr>Functions</vt:lpstr>
      <vt:lpstr>NumPy functions</vt:lpstr>
      <vt:lpstr>Writing our own functions</vt:lpstr>
      <vt:lpstr>Arguments and return values</vt:lpstr>
      <vt:lpstr>Named arguments</vt:lpstr>
      <vt:lpstr>Plotting</vt:lpstr>
      <vt:lpstr>Matplotlib Histograms</vt:lpstr>
      <vt:lpstr>Other Matplotlib plots</vt:lpstr>
      <vt:lpstr>Complete Plot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Computational Physics (PHYS105)</dc:title>
  <dc:creator>Gwilliam, Carl</dc:creator>
  <cp:lastModifiedBy>Gwilliam, Carl</cp:lastModifiedBy>
  <cp:revision>504</cp:revision>
  <cp:lastPrinted>2025-10-13T17:00:15Z</cp:lastPrinted>
  <dcterms:created xsi:type="dcterms:W3CDTF">2021-08-06T12:08:06Z</dcterms:created>
  <dcterms:modified xsi:type="dcterms:W3CDTF">2025-10-13T18:40:01Z</dcterms:modified>
</cp:coreProperties>
</file>