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7"/>
  </p:notesMasterIdLst>
  <p:sldIdLst>
    <p:sldId id="260" r:id="rId2"/>
    <p:sldId id="261" r:id="rId3"/>
    <p:sldId id="269" r:id="rId4"/>
    <p:sldId id="281" r:id="rId5"/>
    <p:sldId id="268" r:id="rId6"/>
    <p:sldId id="270" r:id="rId7"/>
    <p:sldId id="272" r:id="rId8"/>
    <p:sldId id="271" r:id="rId9"/>
    <p:sldId id="28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embeddedFontLst>
    <p:embeddedFont>
      <p:font typeface="Open Sans Light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0"/>
    <p:restoredTop sz="95988"/>
  </p:normalViewPr>
  <p:slideViewPr>
    <p:cSldViewPr snapToGrid="0" snapToObjects="1">
      <p:cViewPr varScale="1">
        <p:scale>
          <a:sx n="117" d="100"/>
          <a:sy n="117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5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08/10/2025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83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966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58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38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72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86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3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7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40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2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8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0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969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38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29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3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49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33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99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08/10/2025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65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56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167-CB41-DF42-BD7E-63061741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3B666-B2CB-D042-AC16-FBAFF170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34FF-B33D-684A-8C55-B6CD0AB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pPr/>
              <a:t>08/10/2025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17F9-38E8-2A46-A043-33578545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363D-4E16-C94D-B686-C783B099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7010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5322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08/10/2025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2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journals.aps.org/prl/abstract/10.1103/PhysRevLett.116.06110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arxiv.org/abs/1207.721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_as_gen/matplotlib.pyplot.hist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gallery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function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Lecture 3: Functions and Graphs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6"/>
            <a:ext cx="5002924" cy="7458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BF33-49A2-2D47-8469-87694D74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Named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2E06-BBEA-BC4C-A5D3-E568DDDD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849007"/>
          </a:xfrm>
        </p:spPr>
        <p:txBody>
          <a:bodyPr/>
          <a:lstStyle/>
          <a:p>
            <a:r>
              <a:rPr lang="en-GB" dirty="0"/>
              <a:t>So far, when calling a function we have passed in the arguments in the order they are defined</a:t>
            </a:r>
          </a:p>
          <a:p>
            <a:pPr lvl="1"/>
            <a:r>
              <a:rPr lang="en-GB" dirty="0"/>
              <a:t>Python uses the order to work out which argument is which</a:t>
            </a:r>
          </a:p>
          <a:p>
            <a:pPr lvl="1"/>
            <a:r>
              <a:rPr lang="en-GB" dirty="0"/>
              <a:t>In general, calling with a different order doesn’t make sense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These are called positional arguments, but you can also specify the arguments by name</a:t>
            </a:r>
          </a:p>
          <a:p>
            <a:pPr lvl="1"/>
            <a:r>
              <a:rPr lang="en-GB" dirty="0"/>
              <a:t>And in this case the order doesn’t matter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When combined with default arguments, these allow us to call a function in different ways</a:t>
            </a:r>
          </a:p>
          <a:p>
            <a:pPr lvl="1"/>
            <a:r>
              <a:rPr lang="en-GB" dirty="0"/>
              <a:t>E.g. can leave out the first argument unlike with positional </a:t>
            </a:r>
            <a:r>
              <a:rPr lang="en-GB" dirty="0" err="1"/>
              <a:t>args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This is useful when have many optional arguments as we shall see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81654-60F2-FB42-8D58-5441851C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10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3D7FD7-8324-3E47-A33C-72F608F4B26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FD6DB-4642-754D-A8E8-18546BE04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33" y="2237198"/>
            <a:ext cx="5126990" cy="68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EF690C-A9B2-234D-8185-4A0A8AF15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319" y="1499670"/>
            <a:ext cx="3365373" cy="153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35876E-57C3-124F-9184-6AE45C6220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07"/>
          <a:stretch/>
        </p:blipFill>
        <p:spPr>
          <a:xfrm>
            <a:off x="11214858" y="2306647"/>
            <a:ext cx="532975" cy="618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32E937-FDD3-5C45-BBA8-4CF1FBF3CA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075"/>
          <a:stretch/>
        </p:blipFill>
        <p:spPr>
          <a:xfrm>
            <a:off x="11214858" y="1509944"/>
            <a:ext cx="639277" cy="618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42AABC-D3AD-B646-AAAE-EA1DC948B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916" y="4047773"/>
            <a:ext cx="4441063" cy="737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F7B9E3-C381-D640-B2BE-7A6B20034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3033" y="5726988"/>
            <a:ext cx="4805680" cy="628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D81277-4AF1-444E-BF6D-869F31133E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573" y="5285665"/>
            <a:ext cx="2961640" cy="1397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71346C-920F-9B41-93EA-DA479713B0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07"/>
          <a:stretch/>
        </p:blipFill>
        <p:spPr>
          <a:xfrm>
            <a:off x="11246704" y="6046624"/>
            <a:ext cx="532975" cy="618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61EC47-BEEE-1146-B8DB-7F0EEA2298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075"/>
          <a:stretch/>
        </p:blipFill>
        <p:spPr>
          <a:xfrm>
            <a:off x="11246704" y="5249921"/>
            <a:ext cx="639277" cy="6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0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17E670-A767-2445-8194-A5E13BD66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769" y="3328363"/>
            <a:ext cx="3558403" cy="35192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B60A4D-E0DB-F242-900D-A95EA7F06D5F}"/>
              </a:ext>
            </a:extLst>
          </p:cNvPr>
          <p:cNvSpPr txBox="1"/>
          <p:nvPr/>
        </p:nvSpPr>
        <p:spPr>
          <a:xfrm rot="16200000">
            <a:off x="7354789" y="1822238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Open Sans Light" pitchFamily="2" charset="0"/>
                <a:hlinkClick r:id="rId4"/>
              </a:rPr>
              <a:t>Higgs Discovery</a:t>
            </a:r>
            <a:endParaRPr lang="en-GB" dirty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B641A-8255-8F4A-9138-C6137D4C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64586-8593-7541-9304-3C9FFBE38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7548061" cy="5838608"/>
          </a:xfrm>
        </p:spPr>
        <p:txBody>
          <a:bodyPr>
            <a:normAutofit/>
          </a:bodyPr>
          <a:lstStyle/>
          <a:p>
            <a:r>
              <a:rPr lang="en-GB" dirty="0"/>
              <a:t>As mentioned last time, we often want to visualise data e.g.</a:t>
            </a:r>
          </a:p>
          <a:p>
            <a:pPr lvl="1"/>
            <a:r>
              <a:rPr lang="en-GB" dirty="0"/>
              <a:t>Experimental results, results of calculations</a:t>
            </a:r>
          </a:p>
          <a:p>
            <a:pPr lvl="1"/>
            <a:r>
              <a:rPr lang="en-GB" dirty="0"/>
              <a:t>Comparisons of the two</a:t>
            </a:r>
          </a:p>
          <a:p>
            <a:pPr lvl="1"/>
            <a:endParaRPr lang="en-GB" dirty="0"/>
          </a:p>
          <a:p>
            <a:r>
              <a:rPr lang="en-GB" dirty="0"/>
              <a:t>This will be the case in your PHYS106 laboratories</a:t>
            </a:r>
          </a:p>
          <a:p>
            <a:pPr lvl="1"/>
            <a:r>
              <a:rPr lang="en-GB" dirty="0"/>
              <a:t>Will plot the data taken and fit them e.g.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8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It is also the case in almost all scientific papers</a:t>
            </a:r>
          </a:p>
          <a:p>
            <a:pPr lvl="1"/>
            <a:r>
              <a:rPr lang="en-GB" dirty="0"/>
              <a:t>And in many other fields too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7D53D-9E97-254C-B17A-4AB05846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11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D31A6B-55B4-494E-BCB8-0D12480C704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9C0EA-1BF6-BC4A-89DD-29F2527A5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306" y="3016316"/>
            <a:ext cx="3851376" cy="2862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EE7B1-5537-9A4A-8660-518793366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581" y="228576"/>
            <a:ext cx="3240780" cy="30689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B28C3F-7F60-A44A-8851-80F247CB723D}"/>
              </a:ext>
            </a:extLst>
          </p:cNvPr>
          <p:cNvSpPr txBox="1"/>
          <p:nvPr/>
        </p:nvSpPr>
        <p:spPr>
          <a:xfrm rot="16200000">
            <a:off x="6665499" y="4767210"/>
            <a:ext cx="32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Open Sans Light" pitchFamily="2" charset="0"/>
                <a:hlinkClick r:id="rId7"/>
              </a:rPr>
              <a:t>Gravitational wave discovery</a:t>
            </a:r>
            <a:endParaRPr lang="en-GB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7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449F-A3CA-0B43-AE2E-79B90C39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Matplotlib 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2A5AA-1138-7744-9BDB-6048C661F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5762741" cy="5710852"/>
          </a:xfrm>
        </p:spPr>
        <p:txBody>
          <a:bodyPr/>
          <a:lstStyle/>
          <a:p>
            <a:r>
              <a:rPr lang="en-GB" dirty="0"/>
              <a:t>We have seen how matplotlib can plot hists</a:t>
            </a:r>
          </a:p>
          <a:p>
            <a:endParaRPr lang="en-GB" dirty="0"/>
          </a:p>
          <a:p>
            <a:r>
              <a:rPr lang="en-GB" dirty="0"/>
              <a:t>We create a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figure()</a:t>
            </a:r>
            <a:r>
              <a:rPr lang="en-GB" dirty="0"/>
              <a:t>, giving the size tuple</a:t>
            </a:r>
          </a:p>
          <a:p>
            <a:pPr lvl="1"/>
            <a:r>
              <a:rPr lang="en-GB" dirty="0"/>
              <a:t>And set the title + axis labels</a:t>
            </a:r>
          </a:p>
          <a:p>
            <a:pPr lvl="1"/>
            <a:endParaRPr lang="en-GB" dirty="0"/>
          </a:p>
          <a:p>
            <a:r>
              <a:rPr lang="en-GB" dirty="0"/>
              <a:t>We plot the histogram with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hist()</a:t>
            </a:r>
          </a:p>
          <a:p>
            <a:pPr lvl="1"/>
            <a:r>
              <a:rPr lang="en-GB" dirty="0"/>
              <a:t>We can explicitly specify the bin edges</a:t>
            </a:r>
          </a:p>
          <a:p>
            <a:pPr lvl="1"/>
            <a:endParaRPr lang="en-GB" dirty="0"/>
          </a:p>
          <a:p>
            <a:r>
              <a:rPr lang="en-GB" dirty="0"/>
              <a:t>It also takes many other </a:t>
            </a:r>
            <a:r>
              <a:rPr lang="en-GB" dirty="0">
                <a:hlinkClick r:id="rId3"/>
              </a:rPr>
              <a:t>params</a:t>
            </a:r>
            <a:endParaRPr lang="en-GB" dirty="0"/>
          </a:p>
          <a:p>
            <a:pPr lvl="1"/>
            <a:r>
              <a:rPr lang="en-GB" dirty="0"/>
              <a:t>These are named </a:t>
            </a:r>
            <a:r>
              <a:rPr lang="en-GB" dirty="0" err="1"/>
              <a:t>args</a:t>
            </a:r>
            <a:r>
              <a:rPr lang="en-GB" dirty="0"/>
              <a:t> with default values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We can also add a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legend()</a:t>
            </a:r>
          </a:p>
          <a:p>
            <a:pPr lvl="1"/>
            <a:r>
              <a:rPr lang="en-GB" dirty="0"/>
              <a:t>Which shows the hist labels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38F05-FA00-DB4A-A62A-1FBF4F54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1EF6BAD-1392-0643-9335-D72562A86E0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35281-CA10-BC47-AE33-25E119A9E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01" y="156950"/>
            <a:ext cx="5626859" cy="6719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483966-4EDD-0D46-9869-E7D8FF961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24" y="4592120"/>
            <a:ext cx="54864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DCAA38-29A2-1F44-870F-93D3EB00BD07}"/>
              </a:ext>
            </a:extLst>
          </p:cNvPr>
          <p:cNvSpPr txBox="1"/>
          <p:nvPr/>
        </p:nvSpPr>
        <p:spPr>
          <a:xfrm>
            <a:off x="10907245" y="1489590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# edges = </a:t>
            </a:r>
            <a:br>
              <a:rPr lang="en-GB" dirty="0">
                <a:solidFill>
                  <a:srgbClr val="C0000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# bins + 1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A3A3A0-42CB-5C4D-914D-F91149EB0CF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0291365" y="1812756"/>
            <a:ext cx="615880" cy="32316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78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375B-5F55-A645-9F22-78BAF5C1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Matplotlib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0351C-4D22-C945-8565-560490C3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36512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 also has many, many other </a:t>
            </a:r>
            <a:r>
              <a:rPr lang="en-GB" dirty="0">
                <a:hlinkClick r:id="rId3"/>
              </a:rPr>
              <a:t>types</a:t>
            </a:r>
            <a:r>
              <a:rPr lang="en-GB" dirty="0"/>
              <a:t> of plots, from simple to complex.  Two important ones are: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4F70F-AE4D-EC40-A57B-B0299860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13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B586F3-9074-8C48-A503-F3D9DD88D0F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98B6E0A-B712-A24F-9527-6EC8AF8FDC8C}"/>
              </a:ext>
            </a:extLst>
          </p:cNvPr>
          <p:cNvSpPr txBox="1">
            <a:spLocks/>
          </p:cNvSpPr>
          <p:nvPr/>
        </p:nvSpPr>
        <p:spPr>
          <a:xfrm>
            <a:off x="241737" y="1338474"/>
            <a:ext cx="5778063" cy="675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Data as lines or markers: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plot(x, y, …)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732A0E6-6EA4-084E-8ABF-A1621C22F881}"/>
              </a:ext>
            </a:extLst>
          </p:cNvPr>
          <p:cNvSpPr txBox="1">
            <a:spLocks/>
          </p:cNvSpPr>
          <p:nvPr/>
        </p:nvSpPr>
        <p:spPr>
          <a:xfrm>
            <a:off x="6048911" y="1338473"/>
            <a:ext cx="6569809" cy="6752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Data with errors: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errorbar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(x, y,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yerr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 =, …) None, …)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FD3517-C27C-6A45-9924-21E4F8652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50" y="1773214"/>
            <a:ext cx="5426364" cy="4595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17179B-BF5B-C844-84F9-66DCA17B2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047" y="1682808"/>
            <a:ext cx="4941455" cy="48375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64A591-A9C0-BE4D-9254-19E52E5E1ACB}"/>
              </a:ext>
            </a:extLst>
          </p:cNvPr>
          <p:cNvSpPr txBox="1">
            <a:spLocks/>
          </p:cNvSpPr>
          <p:nvPr/>
        </p:nvSpPr>
        <p:spPr>
          <a:xfrm>
            <a:off x="296916" y="6238508"/>
            <a:ext cx="11750565" cy="70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 each case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x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y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(and</a:t>
            </a:r>
            <a:r>
              <a:rPr lang="en-GB" dirty="0"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ea typeface="Open Sans Light" pitchFamily="2" charset="0"/>
                <a:cs typeface="Open Sans Light" pitchFamily="2" charset="0"/>
              </a:rPr>
              <a:t>yerr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) are NumPy arrays of the same size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Many of the other options you can pass are the same for all e.g.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color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9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1CC1-2551-334A-86F1-001F3734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Complete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EE12-CC9D-804E-9312-19345028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5778919" cy="5729264"/>
          </a:xfrm>
        </p:spPr>
        <p:txBody>
          <a:bodyPr/>
          <a:lstStyle/>
          <a:p>
            <a:r>
              <a:rPr lang="en-GB" dirty="0"/>
              <a:t>You can plot multiple results on one figure</a:t>
            </a:r>
          </a:p>
          <a:p>
            <a:pPr lvl="1"/>
            <a:r>
              <a:rPr lang="en-GB" dirty="0"/>
              <a:t>Simply call the appropriate function for each </a:t>
            </a:r>
            <a:br>
              <a:rPr lang="en-GB" dirty="0"/>
            </a:br>
            <a:r>
              <a:rPr lang="en-GB" dirty="0"/>
              <a:t>set of data before showing the figure</a:t>
            </a:r>
          </a:p>
          <a:p>
            <a:pPr lvl="1"/>
            <a:endParaRPr lang="en-GB" sz="2800" dirty="0"/>
          </a:p>
          <a:p>
            <a:r>
              <a:rPr lang="en-GB" dirty="0"/>
              <a:t>The results can be plotted as different types</a:t>
            </a:r>
          </a:p>
          <a:p>
            <a:pPr lvl="1"/>
            <a:r>
              <a:rPr lang="en-GB" dirty="0"/>
              <a:t>We can mix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hist()</a:t>
            </a:r>
            <a:r>
              <a:rPr lang="en-GB" dirty="0"/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plot()</a:t>
            </a:r>
            <a:r>
              <a:rPr lang="en-GB" dirty="0"/>
              <a:t> and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errorbar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endParaRPr lang="en-GB" sz="3200" dirty="0"/>
          </a:p>
          <a:p>
            <a:r>
              <a:rPr lang="en-GB" dirty="0"/>
              <a:t>E.g.: search for a new 6 </a:t>
            </a:r>
            <a:r>
              <a:rPr lang="en-GB" dirty="0" err="1"/>
              <a:t>TeV</a:t>
            </a:r>
            <a:r>
              <a:rPr lang="en-GB" dirty="0"/>
              <a:t> particle</a:t>
            </a:r>
          </a:p>
          <a:p>
            <a:pPr lvl="1"/>
            <a:r>
              <a:rPr lang="en-GB" dirty="0"/>
              <a:t>Plot background simulation as hist</a:t>
            </a:r>
          </a:p>
          <a:p>
            <a:pPr lvl="1"/>
            <a:r>
              <a:rPr lang="en-GB" dirty="0"/>
              <a:t>Plot potential signal as a line</a:t>
            </a:r>
          </a:p>
          <a:p>
            <a:pPr lvl="1"/>
            <a:r>
              <a:rPr lang="en-GB" dirty="0"/>
              <a:t>Plot data as points with error bars</a:t>
            </a:r>
          </a:p>
          <a:p>
            <a:pPr lvl="1"/>
            <a:endParaRPr lang="en-GB" sz="2400" dirty="0"/>
          </a:p>
          <a:p>
            <a:r>
              <a:rPr lang="en-GB" dirty="0"/>
              <a:t>Can also save the figure to a file </a:t>
            </a:r>
          </a:p>
          <a:p>
            <a:pPr lvl="1"/>
            <a:r>
              <a:rPr lang="en-GB" dirty="0"/>
              <a:t>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savefig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/>
              <a:t> with the output name</a:t>
            </a:r>
          </a:p>
          <a:p>
            <a:pPr lvl="1"/>
            <a:r>
              <a:rPr lang="en-GB" dirty="0"/>
              <a:t>Useful for inputting figures to lab reports etc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EF757-6462-B443-ABBB-F32316A5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14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4CEE77-1DD7-894C-8163-9B9CC9E12FB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CFDEAB-130E-E59E-A4A7-26F400F671D9}"/>
              </a:ext>
            </a:extLst>
          </p:cNvPr>
          <p:cNvGrpSpPr/>
          <p:nvPr/>
        </p:nvGrpSpPr>
        <p:grpSpPr>
          <a:xfrm>
            <a:off x="7416009" y="3490002"/>
            <a:ext cx="4659085" cy="3367998"/>
            <a:chOff x="6618511" y="3466334"/>
            <a:chExt cx="4659085" cy="33679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D71614-5A3B-4C4C-B615-0830D8FF9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680" t="42089" r="15282"/>
            <a:stretch/>
          </p:blipFill>
          <p:spPr>
            <a:xfrm>
              <a:off x="6618511" y="3466334"/>
              <a:ext cx="4659085" cy="336799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4DC863-9D7C-D345-9AE6-99C1D8F633BC}"/>
                </a:ext>
              </a:extLst>
            </p:cNvPr>
            <p:cNvSpPr txBox="1"/>
            <p:nvPr/>
          </p:nvSpPr>
          <p:spPr>
            <a:xfrm>
              <a:off x="9450154" y="4729180"/>
              <a:ext cx="1255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No signal here!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4E2AC8-C2D4-0D6C-7248-9FB1E2A3B22C}"/>
                </a:ext>
              </a:extLst>
            </p:cNvPr>
            <p:cNvSpPr txBox="1"/>
            <p:nvPr/>
          </p:nvSpPr>
          <p:spPr>
            <a:xfrm>
              <a:off x="7233987" y="6035841"/>
              <a:ext cx="2996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Publication standard plots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7928351-9AE1-6508-597A-24D4BEA50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23" y="900855"/>
            <a:ext cx="5802460" cy="2568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315AE-6B99-294B-9C8F-70B730561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805" y="3648490"/>
            <a:ext cx="2071617" cy="18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B8AF-95FE-A443-A290-09386FE9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43921-1EA5-9B4D-9488-A0D36F58D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59729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This week we looked at how to write and use our own functions</a:t>
            </a:r>
          </a:p>
          <a:p>
            <a:pPr lvl="1"/>
            <a:r>
              <a:rPr lang="en-GB" dirty="0"/>
              <a:t>Allow us to perform calculations multiple times without rewriting code</a:t>
            </a:r>
          </a:p>
          <a:p>
            <a:pPr lvl="1"/>
            <a:endParaRPr lang="en-GB" dirty="0"/>
          </a:p>
          <a:p>
            <a:r>
              <a:rPr lang="en-GB" dirty="0"/>
              <a:t>You should get into the practice of writing functions</a:t>
            </a:r>
          </a:p>
          <a:p>
            <a:pPr lvl="1"/>
            <a:r>
              <a:rPr lang="en-GB" dirty="0"/>
              <a:t>Will save you work and time in the long run!</a:t>
            </a:r>
          </a:p>
          <a:p>
            <a:pPr lvl="1"/>
            <a:endParaRPr lang="en-GB" dirty="0"/>
          </a:p>
          <a:p>
            <a:r>
              <a:rPr lang="en-GB" dirty="0"/>
              <a:t>We also looked in more detail at plotting</a:t>
            </a:r>
          </a:p>
          <a:p>
            <a:pPr lvl="1"/>
            <a:r>
              <a:rPr lang="en-GB" dirty="0"/>
              <a:t>Allowing us to visualise and compare results</a:t>
            </a:r>
          </a:p>
          <a:p>
            <a:pPr lvl="1"/>
            <a:endParaRPr lang="en-GB" dirty="0"/>
          </a:p>
          <a:p>
            <a:r>
              <a:rPr lang="en-GB" dirty="0"/>
              <a:t>Saw different types of visualisation</a:t>
            </a:r>
          </a:p>
          <a:p>
            <a:pPr lvl="1"/>
            <a:r>
              <a:rPr lang="en-GB" dirty="0"/>
              <a:t>Lines, points, histograms</a:t>
            </a:r>
          </a:p>
          <a:p>
            <a:pPr lvl="1"/>
            <a:r>
              <a:rPr lang="en-GB" dirty="0"/>
              <a:t>And how to combine these</a:t>
            </a:r>
          </a:p>
          <a:p>
            <a:pPr lvl="1"/>
            <a:endParaRPr lang="en-GB" dirty="0"/>
          </a:p>
          <a:p>
            <a:r>
              <a:rPr lang="en-GB" dirty="0"/>
              <a:t>Along the way we had more practice with NumPy</a:t>
            </a:r>
          </a:p>
          <a:p>
            <a:endParaRPr lang="en-GB" dirty="0"/>
          </a:p>
          <a:p>
            <a:r>
              <a:rPr lang="en-GB" dirty="0"/>
              <a:t>You will exercise these and see more features in the problem class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/>
              <a:t>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B74F8-2E78-D541-8712-AD490208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15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506F2C4-49F3-404F-BA35-6DC8754E60B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362E4-3231-AD41-B84D-BEAA2B392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581" y="2075358"/>
            <a:ext cx="4693920" cy="34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0A9B-016F-F14E-81F6-C588C52F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2: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98D3-3C26-D04C-883C-4D3F2498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8200406" cy="5663950"/>
          </a:xfrm>
        </p:spPr>
        <p:txBody>
          <a:bodyPr/>
          <a:lstStyle/>
          <a:p>
            <a:r>
              <a:rPr lang="en-GB" dirty="0"/>
              <a:t>Last week we learnt about various python data structures</a:t>
            </a:r>
          </a:p>
          <a:p>
            <a:pPr lvl="1"/>
            <a:r>
              <a:rPr lang="en-GB" dirty="0"/>
              <a:t>Both sequences (index) and mappings (</a:t>
            </a:r>
            <a:r>
              <a:rPr lang="en-GB" dirty="0" err="1"/>
              <a:t>key:value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Built-in structures</a:t>
            </a:r>
          </a:p>
          <a:p>
            <a:pPr lvl="1"/>
            <a:r>
              <a:rPr lang="en-GB" dirty="0"/>
              <a:t>Lists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[]</a:t>
            </a:r>
            <a:r>
              <a:rPr lang="en-GB" dirty="0"/>
              <a:t>: mutable sequences of variables of any type</a:t>
            </a:r>
          </a:p>
          <a:p>
            <a:pPr lvl="1"/>
            <a:r>
              <a:rPr lang="en-GB" dirty="0"/>
              <a:t>Tuples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  <a:r>
              <a:rPr lang="en-GB" dirty="0"/>
              <a:t>: like lists but immutable (can’t change elements)</a:t>
            </a:r>
          </a:p>
          <a:p>
            <a:pPr lvl="1"/>
            <a:r>
              <a:rPr lang="en-GB" dirty="0"/>
              <a:t>Strings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“” </a:t>
            </a:r>
            <a:r>
              <a:rPr lang="en-GB" dirty="0">
                <a:latin typeface="Open Sans Light" pitchFamily="2" charset="0"/>
              </a:rPr>
              <a:t>or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‘’ </a:t>
            </a:r>
            <a:r>
              <a:rPr lang="en-GB" dirty="0"/>
              <a:t>: immutable sequences of characters</a:t>
            </a:r>
          </a:p>
          <a:p>
            <a:pPr lvl="1"/>
            <a:r>
              <a:rPr lang="en-GB" dirty="0" err="1"/>
              <a:t>Dicts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{}</a:t>
            </a:r>
            <a:r>
              <a:rPr lang="en-GB" dirty="0"/>
              <a:t>: mapping of keys to values</a:t>
            </a:r>
          </a:p>
          <a:p>
            <a:pPr lvl="1"/>
            <a:endParaRPr lang="en-GB" dirty="0"/>
          </a:p>
          <a:p>
            <a:r>
              <a:rPr lang="en-GB" dirty="0"/>
              <a:t>NumPy arrays </a:t>
            </a:r>
          </a:p>
          <a:p>
            <a:pPr lvl="1"/>
            <a:r>
              <a:rPr lang="en-GB" dirty="0"/>
              <a:t>More efficient structures for numerical calculations on the </a:t>
            </a:r>
            <a:br>
              <a:rPr lang="en-GB" dirty="0"/>
            </a:br>
            <a:r>
              <a:rPr lang="en-GB" dirty="0"/>
              <a:t>same type of value in 1 or more dimensions</a:t>
            </a:r>
          </a:p>
          <a:p>
            <a:pPr lvl="1"/>
            <a:r>
              <a:rPr lang="en-GB" dirty="0"/>
              <a:t>Can be used to read data from file and write back out </a:t>
            </a:r>
          </a:p>
          <a:p>
            <a:pPr lvl="1"/>
            <a:endParaRPr lang="en-GB" dirty="0"/>
          </a:p>
          <a:p>
            <a:r>
              <a:rPr lang="en-GB" dirty="0"/>
              <a:t>All have similar syntax for accessing/changing the elements</a:t>
            </a:r>
          </a:p>
          <a:p>
            <a:pPr lvl="1"/>
            <a:r>
              <a:rPr lang="en-GB" dirty="0"/>
              <a:t>Can use negative indices to count from the back</a:t>
            </a:r>
          </a:p>
          <a:p>
            <a:pPr lvl="1"/>
            <a:r>
              <a:rPr lang="en-GB" dirty="0"/>
              <a:t>And slices to get a range of elements [</a:t>
            </a:r>
            <a:r>
              <a:rPr lang="en-GB" dirty="0" err="1"/>
              <a:t>lo:hi</a:t>
            </a:r>
            <a:r>
              <a:rPr lang="en-GB" dirty="0"/>
              <a:t>)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47BDC-A38D-2F42-BB2A-7109BF95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6B6B6D-1B40-0340-8A88-CAA19A436FA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1AC07D-003F-0D43-924C-FD8A888D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450" y="1174625"/>
            <a:ext cx="3887851" cy="496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1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F003-F570-1C4B-AC7E-49B5E96B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2: Formative problem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7253-9A42-B44A-9F77-E54BD4AC3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6138515" cy="5807076"/>
          </a:xfrm>
        </p:spPr>
        <p:txBody>
          <a:bodyPr/>
          <a:lstStyle/>
          <a:p>
            <a:r>
              <a:rPr lang="en-GB" dirty="0"/>
              <a:t>Exercise 1: Print last item of shopping list then add two missing items to it</a:t>
            </a:r>
          </a:p>
          <a:p>
            <a:endParaRPr lang="en-GB" sz="5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1100" dirty="0"/>
          </a:p>
          <a:p>
            <a:pPr lvl="1"/>
            <a:r>
              <a:rPr lang="en-GB" dirty="0"/>
              <a:t>For the last item could use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4</a:t>
            </a:r>
            <a:r>
              <a:rPr lang="en-GB" dirty="0"/>
              <a:t> 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-1</a:t>
            </a:r>
            <a:r>
              <a:rPr lang="en-GB" dirty="0"/>
              <a:t> as index</a:t>
            </a:r>
            <a:endParaRPr lang="en-GB" sz="1050" dirty="0"/>
          </a:p>
          <a:p>
            <a:pPr lvl="1"/>
            <a:r>
              <a:rPr lang="en-GB" dirty="0"/>
              <a:t>For lists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+</a:t>
            </a:r>
            <a:r>
              <a:rPr lang="en-GB" dirty="0"/>
              <a:t> operator performs concatenation</a:t>
            </a:r>
          </a:p>
          <a:p>
            <a:pPr lvl="2"/>
            <a:r>
              <a:rPr lang="en-GB" dirty="0"/>
              <a:t>Could also have used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append()</a:t>
            </a:r>
            <a:r>
              <a:rPr lang="en-GB" dirty="0"/>
              <a:t> to add items </a:t>
            </a:r>
            <a:br>
              <a:rPr lang="en-GB" dirty="0"/>
            </a:br>
            <a:r>
              <a:rPr lang="en-GB" dirty="0"/>
              <a:t>one-by-one 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extend()</a:t>
            </a:r>
            <a:r>
              <a:rPr lang="en-GB" dirty="0"/>
              <a:t> to add new list</a:t>
            </a:r>
          </a:p>
          <a:p>
            <a:pPr lvl="1"/>
            <a:r>
              <a:rPr lang="en-GB" dirty="0"/>
              <a:t>A few people mistakenly created a list of lists by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55E16744-6FAB-5544-B742-5D3738CD4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511" y="1064700"/>
            <a:ext cx="5820101" cy="5274455"/>
          </a:xfrm>
        </p:spPr>
        <p:txBody>
          <a:bodyPr/>
          <a:lstStyle/>
          <a:p>
            <a:r>
              <a:rPr lang="en-GB" dirty="0"/>
              <a:t>Exercise 2: Extend the particle mass </a:t>
            </a:r>
            <a:r>
              <a:rPr lang="en-GB" dirty="0" err="1"/>
              <a:t>dict</a:t>
            </a:r>
            <a:endParaRPr lang="en-GB" dirty="0"/>
          </a:p>
          <a:p>
            <a:pPr lvl="1"/>
            <a:r>
              <a:rPr lang="en-GB" dirty="0"/>
              <a:t>Adding W, Z and H bosons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Could also use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update()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with 2</a:t>
            </a:r>
            <a:r>
              <a:rPr lang="en-GB" baseline="30000" dirty="0">
                <a:solidFill>
                  <a:schemeClr val="accent3">
                    <a:lumMod val="7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nd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dict</a:t>
            </a:r>
            <a:endParaRPr lang="en-GB" dirty="0">
              <a:solidFill>
                <a:schemeClr val="accent3">
                  <a:lumMod val="75000"/>
                </a:schemeClr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/>
              <a:t>Most did this correctly but a few created a </a:t>
            </a:r>
            <a:br>
              <a:rPr lang="en-GB" dirty="0"/>
            </a:br>
            <a:r>
              <a:rPr lang="en-GB" dirty="0"/>
              <a:t>new </a:t>
            </a:r>
            <a:r>
              <a:rPr lang="en-GB" dirty="0" err="1"/>
              <a:t>dict</a:t>
            </a:r>
            <a:r>
              <a:rPr lang="en-GB" dirty="0"/>
              <a:t> with all the items from scratch</a:t>
            </a:r>
          </a:p>
          <a:p>
            <a:pPr lvl="2"/>
            <a:r>
              <a:rPr lang="en-GB" dirty="0"/>
              <a:t>Rather than adding new items to existing </a:t>
            </a:r>
            <a:r>
              <a:rPr lang="en-GB" dirty="0" err="1"/>
              <a:t>dict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Also, many put these masses in GeV </a:t>
            </a:r>
          </a:p>
          <a:p>
            <a:pPr lvl="2"/>
            <a:r>
              <a:rPr lang="en-GB" dirty="0"/>
              <a:t>Rather than consistently in MeV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0B77-9F3F-A54B-9282-90A94E90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7DAEA3C-5700-E546-B171-6A9A64E4DED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7E69C0-2496-EB44-904C-F30A0E1F4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6" y="1680891"/>
            <a:ext cx="55880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406DF-E20E-C042-9299-A5A1B95F8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1" y="6092460"/>
            <a:ext cx="5534711" cy="5624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E40D3BC-F436-AB45-A8A8-3AF479F4F48B}"/>
              </a:ext>
            </a:extLst>
          </p:cNvPr>
          <p:cNvGrpSpPr/>
          <p:nvPr/>
        </p:nvGrpSpPr>
        <p:grpSpPr>
          <a:xfrm>
            <a:off x="6199511" y="6320669"/>
            <a:ext cx="3617659" cy="369332"/>
            <a:chOff x="6199511" y="6297809"/>
            <a:chExt cx="3617659" cy="36933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6825F11-8986-1B48-A924-76E5605185CB}"/>
                </a:ext>
              </a:extLst>
            </p:cNvPr>
            <p:cNvCxnSpPr/>
            <p:nvPr/>
          </p:nvCxnSpPr>
          <p:spPr>
            <a:xfrm flipH="1">
              <a:off x="6199511" y="6511971"/>
              <a:ext cx="598884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C7B798-A235-6243-A7B5-A5731032B8F3}"/>
                </a:ext>
              </a:extLst>
            </p:cNvPr>
            <p:cNvSpPr txBox="1"/>
            <p:nvPr/>
          </p:nvSpPr>
          <p:spPr>
            <a:xfrm>
              <a:off x="6798395" y="6297809"/>
              <a:ext cx="3018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Open Sans Light" pitchFamily="2" charset="0"/>
                </a:rPr>
                <a:t>Two brackets = nested list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6B1F27-934F-82E1-D07E-5388026BA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395" y="1926570"/>
            <a:ext cx="4303305" cy="22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3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F003-F570-1C4B-AC7E-49B5E96B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2: Formative problem solutions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7253-9A42-B44A-9F77-E54BD4AC3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807076"/>
          </a:xfrm>
        </p:spPr>
        <p:txBody>
          <a:bodyPr>
            <a:normAutofit/>
          </a:bodyPr>
          <a:lstStyle/>
          <a:p>
            <a:r>
              <a:rPr lang="en-GB" dirty="0"/>
              <a:t>Exercise 3: Create array 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np.linspace</a:t>
            </a:r>
            <a:r>
              <a:rPr lang="en-GB" dirty="0"/>
              <a:t>, printing the array and </a:t>
            </a:r>
            <a:r>
              <a:rPr lang="en-GB" b="1" dirty="0"/>
              <a:t>number</a:t>
            </a:r>
            <a:r>
              <a:rPr lang="en-GB" dirty="0"/>
              <a:t> of steps</a:t>
            </a:r>
          </a:p>
          <a:p>
            <a:pPr lvl="1"/>
            <a:r>
              <a:rPr lang="en-GB" dirty="0"/>
              <a:t>Note: you can assign multiple variables </a:t>
            </a:r>
            <a:br>
              <a:rPr lang="en-GB" dirty="0"/>
            </a:br>
            <a:r>
              <a:rPr lang="en-GB" dirty="0"/>
              <a:t>on one line using commas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Some people entered </a:t>
            </a:r>
            <a:r>
              <a:rPr lang="en-GB" dirty="0" err="1"/>
              <a:t>nEntries</a:t>
            </a:r>
            <a:r>
              <a:rPr lang="en-GB" dirty="0"/>
              <a:t> = 5 by hand</a:t>
            </a:r>
          </a:p>
          <a:p>
            <a:pPr lvl="1"/>
            <a:r>
              <a:rPr lang="en-GB" dirty="0"/>
              <a:t>Many also printed the step size or number of entries  rather than the number of steps</a:t>
            </a:r>
          </a:p>
          <a:p>
            <a:pPr lvl="2"/>
            <a:r>
              <a:rPr lang="en-GB" dirty="0"/>
              <a:t>Which is the number of entries minus 1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0B77-9F3F-A54B-9282-90A94E90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7DAEA3C-5700-E546-B171-6A9A64E4DED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563A4F2-B95A-3D46-9F1C-77B114F52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81" y="2386814"/>
            <a:ext cx="4579366" cy="30734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447E49D-ACD6-F747-B2D1-A81DA0280F69}"/>
              </a:ext>
            </a:extLst>
          </p:cNvPr>
          <p:cNvSpPr txBox="1">
            <a:spLocks/>
          </p:cNvSpPr>
          <p:nvPr/>
        </p:nvSpPr>
        <p:spPr>
          <a:xfrm>
            <a:off x="6171344" y="1040523"/>
            <a:ext cx="6020656" cy="59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Exercise 4: Print out 2x2 lower right matrix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Remember slices indices are inclusive on </a:t>
            </a:r>
            <a:b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lower bound but exclusive on upper one</a:t>
            </a: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457200" lvl="1" indent="0">
              <a:buNone/>
            </a:pP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NB: As go to last index, don’t need upper bound</a:t>
            </a: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Some people created a new array of the </a:t>
            </a:r>
            <a:b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elements from scratch rather than slicing</a:t>
            </a:r>
          </a:p>
          <a:p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394C33-A7C9-8444-957A-2739B5BF2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157" y="2009665"/>
            <a:ext cx="4177030" cy="2584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49E111-8FDA-424A-8A0D-20794575C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007" y="5054551"/>
            <a:ext cx="4037330" cy="1173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49853-B888-D63D-DED6-0DB712AEB3CA}"/>
              </a:ext>
            </a:extLst>
          </p:cNvPr>
          <p:cNvSpPr txBox="1"/>
          <p:nvPr/>
        </p:nvSpPr>
        <p:spPr>
          <a:xfrm>
            <a:off x="9312309" y="3978703"/>
            <a:ext cx="263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Must use form with single square brackets [x, y] for this, not [x][y]</a:t>
            </a:r>
          </a:p>
        </p:txBody>
      </p:sp>
    </p:spTree>
    <p:extLst>
      <p:ext uri="{BB962C8B-B14F-4D97-AF65-F5344CB8AC3E}">
        <p14:creationId xmlns:p14="http://schemas.microsoft.com/office/powerpoint/2010/main" val="45030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7C79-CC69-3E4C-9D9D-AB252616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</a:t>
            </a:r>
            <a:r>
              <a:rPr lang="en-GB" dirty="0"/>
              <a:t>2: Formative problem solutions (3)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BFB28-47FA-7949-A46F-7E0065405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899" y="1088176"/>
            <a:ext cx="5820101" cy="5136439"/>
          </a:xfrm>
        </p:spPr>
        <p:txBody>
          <a:bodyPr/>
          <a:lstStyle/>
          <a:p>
            <a:r>
              <a:rPr lang="en-GB" dirty="0"/>
              <a:t>Exercise 5:   Swap the matrix rows and cols</a:t>
            </a:r>
          </a:p>
          <a:p>
            <a:pPr lvl="1"/>
            <a:r>
              <a:rPr lang="en-GB" dirty="0"/>
              <a:t>Using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np.transpose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Note: transpose function doesn’t change original but makes a transposed copy</a:t>
            </a:r>
          </a:p>
          <a:p>
            <a:pPr lvl="2"/>
            <a:r>
              <a:rPr lang="en-GB" dirty="0"/>
              <a:t>Can assign result to a variable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7680B-C878-804B-979C-C871C88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C835F29-E11F-BA46-873E-37FDB4A9A21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E12568-2BC0-3248-BC03-ECF759BDC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93" y="1967677"/>
            <a:ext cx="5055743" cy="24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DA474D-23D8-5B4A-90DB-442C20B7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473135-A43B-244C-B6FE-A03AE5D1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838608"/>
          </a:xfrm>
        </p:spPr>
        <p:txBody>
          <a:bodyPr/>
          <a:lstStyle/>
          <a:p>
            <a:r>
              <a:rPr lang="en-GB" dirty="0"/>
              <a:t>To be able to manipulate our data we need to look at functions in more detail</a:t>
            </a:r>
          </a:p>
          <a:p>
            <a:endParaRPr lang="en-GB" dirty="0"/>
          </a:p>
          <a:p>
            <a:r>
              <a:rPr lang="en-GB" dirty="0"/>
              <a:t>Functions are self-contained pieces of code that, when called, accomplish a specific task</a:t>
            </a:r>
          </a:p>
          <a:p>
            <a:pPr lvl="1"/>
            <a:r>
              <a:rPr lang="en-GB" dirty="0"/>
              <a:t>They take in data as comma-separated arguments, process it, and return some result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We have already used several functions</a:t>
            </a:r>
          </a:p>
          <a:p>
            <a:pPr lvl="1"/>
            <a:r>
              <a:rPr lang="en-GB" dirty="0"/>
              <a:t>Directly available functions </a:t>
            </a:r>
            <a:r>
              <a:rPr lang="en-GB" dirty="0" err="1"/>
              <a:t>e.g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print()</a:t>
            </a:r>
            <a:r>
              <a:rPr lang="en-GB" dirty="0"/>
              <a:t>and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type()</a:t>
            </a:r>
          </a:p>
          <a:p>
            <a:pPr lvl="2"/>
            <a:r>
              <a:rPr lang="en-GB" dirty="0">
                <a:hlinkClick r:id="rId3"/>
              </a:rPr>
              <a:t>https://docs.python.org/3/library/functions.html</a:t>
            </a:r>
            <a:endParaRPr lang="en-GB" dirty="0"/>
          </a:p>
          <a:p>
            <a:pPr lvl="1"/>
            <a:r>
              <a:rPr lang="en-GB" dirty="0"/>
              <a:t>Functions in built-in modules e.g.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math.sin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GB" dirty="0"/>
              <a:t>Functions from third-party modules e.g.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np.linspace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endParaRPr lang="en-GB" dirty="0"/>
          </a:p>
          <a:p>
            <a:r>
              <a:rPr lang="en-GB" dirty="0"/>
              <a:t>The power of functions is that, once written, they can be used over and over again</a:t>
            </a:r>
          </a:p>
          <a:p>
            <a:pPr lvl="1"/>
            <a:r>
              <a:rPr lang="en-GB" dirty="0"/>
              <a:t>Performing the same task on different inputs to get new results (without rewriting code) </a:t>
            </a:r>
          </a:p>
          <a:p>
            <a:pPr lvl="1"/>
            <a:endParaRPr lang="en-GB" dirty="0"/>
          </a:p>
          <a:p>
            <a:r>
              <a:rPr lang="en-GB" dirty="0"/>
              <a:t>This week we will look at writing and using our own functions</a:t>
            </a:r>
          </a:p>
          <a:p>
            <a:pPr lvl="1"/>
            <a:r>
              <a:rPr lang="en-GB" dirty="0"/>
              <a:t>Generally, if you write code that you will use (or think you will use) more than once, make a function!</a:t>
            </a:r>
          </a:p>
          <a:p>
            <a:pPr lvl="1"/>
            <a:r>
              <a:rPr lang="en-GB" dirty="0"/>
              <a:t>You will lose marks throughout the course if you don’t make appropriate use of functions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B15A6-C389-C144-A27E-424B92D7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6D9B219-551D-1343-9406-CED6A591EEF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026" name="Picture 2" descr="The core idea of ​​functional programming - CloudReports">
            <a:extLst>
              <a:ext uri="{FF2B5EF4-FFF2-40B4-BE49-F238E27FC236}">
                <a16:creationId xmlns:a16="http://schemas.microsoft.com/office/drawing/2014/main" id="{C08580E9-5DB6-D749-A781-12FF5AEF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84" y="2442131"/>
            <a:ext cx="4191000" cy="23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6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36B7-C4A4-A84A-A52F-340DF48B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NumPy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EAC36-F669-0245-AE1B-F8C8857D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54591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Before doing so, we will briefly revisit NumPy functions to see a particularly powerful feature</a:t>
            </a:r>
          </a:p>
          <a:p>
            <a:endParaRPr lang="en-GB" sz="1600" dirty="0"/>
          </a:p>
          <a:p>
            <a:r>
              <a:rPr lang="en-GB" dirty="0"/>
              <a:t>Often, we want to apply a function to a whole array</a:t>
            </a:r>
          </a:p>
          <a:p>
            <a:pPr lvl="1"/>
            <a:r>
              <a:rPr lang="en-GB" dirty="0"/>
              <a:t>E.g. perform a math operation like exponentiation </a:t>
            </a:r>
          </a:p>
          <a:p>
            <a:pPr lvl="1"/>
            <a:endParaRPr lang="en-GB" sz="1600" dirty="0"/>
          </a:p>
          <a:p>
            <a:r>
              <a:rPr lang="en-GB" dirty="0"/>
              <a:t>Since the built-in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math.exp</a:t>
            </a:r>
            <a:r>
              <a:rPr lang="en-GB" dirty="0"/>
              <a:t> function only takes one</a:t>
            </a:r>
            <a:br>
              <a:rPr lang="en-GB" dirty="0"/>
            </a:br>
            <a:r>
              <a:rPr lang="en-GB" dirty="0"/>
              <a:t>input variable we’d need to call it for each element</a:t>
            </a:r>
          </a:p>
          <a:p>
            <a:endParaRPr lang="en-GB" sz="1600" dirty="0"/>
          </a:p>
          <a:p>
            <a:r>
              <a:rPr lang="en-GB" dirty="0"/>
              <a:t>However, the equivalent NumPy function,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np.exp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can also take arrays as arguments: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sz="400" dirty="0"/>
          </a:p>
          <a:p>
            <a:pPr lvl="1"/>
            <a:r>
              <a:rPr lang="en-GB" dirty="0"/>
              <a:t>This is significantly faster so we’ll use the np version</a:t>
            </a:r>
          </a:p>
          <a:p>
            <a:pPr lvl="1"/>
            <a:endParaRPr lang="en-GB" sz="1600" dirty="0"/>
          </a:p>
          <a:p>
            <a:r>
              <a:rPr lang="en-GB" dirty="0"/>
              <a:t>The same is true of pretty much all NumPy functions</a:t>
            </a:r>
          </a:p>
          <a:p>
            <a:pPr lvl="1"/>
            <a:r>
              <a:rPr lang="en-GB" dirty="0"/>
              <a:t>And math operators also work on whole NumPy arrays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0EBBF-8B9F-BE43-896F-171C6BA7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8A8A26-1653-4544-A898-8D191332646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B8D96-CDF6-1941-9F43-5425513BD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557" y="1721551"/>
            <a:ext cx="4735830" cy="3869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9F7B15-A4FC-3548-B507-792B2126E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86" y="4128739"/>
            <a:ext cx="5824093" cy="706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E3F490-C897-E944-88E1-79DD154562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009"/>
          <a:stretch/>
        </p:blipFill>
        <p:spPr>
          <a:xfrm>
            <a:off x="7655068" y="5942298"/>
            <a:ext cx="1831404" cy="540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B0F1DC-AADC-7B45-800C-0687A215C6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126"/>
          <a:stretch/>
        </p:blipFill>
        <p:spPr>
          <a:xfrm>
            <a:off x="9823685" y="6007223"/>
            <a:ext cx="183140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4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370C-5E60-F043-AA93-6A348F2E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Writing our own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424A-D38E-3840-9321-093F735A0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51404"/>
          </a:xfrm>
        </p:spPr>
        <p:txBody>
          <a:bodyPr/>
          <a:lstStyle/>
          <a:p>
            <a:r>
              <a:rPr lang="en-GB" dirty="0"/>
              <a:t>We define a python function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def</a:t>
            </a:r>
            <a:r>
              <a:rPr lang="en-GB" dirty="0"/>
              <a:t> keyword, followed by the name of the function </a:t>
            </a:r>
          </a:p>
          <a:p>
            <a:pPr lvl="1"/>
            <a:r>
              <a:rPr lang="en-GB" dirty="0"/>
              <a:t>After this we have a comma-separated list of any arguments in brackets and a terminating colon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:</a:t>
            </a:r>
            <a:r>
              <a:rPr lang="en-GB" dirty="0">
                <a:sym typeface="Wingdings" pitchFamily="2" charset="2"/>
              </a:rPr>
              <a:t>)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The body of the function does the work</a:t>
            </a:r>
          </a:p>
          <a:p>
            <a:pPr lvl="1"/>
            <a:r>
              <a:rPr lang="en-GB" dirty="0"/>
              <a:t>It consists of indented lines of code</a:t>
            </a:r>
          </a:p>
          <a:p>
            <a:pPr lvl="1"/>
            <a:r>
              <a:rPr lang="en-GB" dirty="0"/>
              <a:t>An optional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return</a:t>
            </a:r>
            <a:r>
              <a:rPr lang="en-GB" dirty="0"/>
              <a:t> statement to give any result(s)</a:t>
            </a:r>
          </a:p>
          <a:p>
            <a:pPr lvl="1"/>
            <a:endParaRPr lang="en-GB" dirty="0"/>
          </a:p>
          <a:p>
            <a:r>
              <a:rPr lang="en-GB" dirty="0"/>
              <a:t>Let’s look at an example for calculating the area of a triangle: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Once we have defined it, we call it as with the built-in functions</a:t>
            </a:r>
          </a:p>
          <a:p>
            <a:pPr lvl="1"/>
            <a:r>
              <a:rPr lang="en-GB" dirty="0"/>
              <a:t>Passing the arguments in brackets and assigning the return value to a variable</a:t>
            </a:r>
          </a:p>
          <a:p>
            <a:pPr lvl="1"/>
            <a:r>
              <a:rPr lang="en-GB" dirty="0"/>
              <a:t>Note: the names of the variables outside the function don’t need to match those inside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DDE80-470D-564D-BCA3-200E21F6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6AB957-23B0-1D48-9189-2A90DAEAD39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2E7CC2-0556-0941-9F96-4CF50291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561" y="1890445"/>
            <a:ext cx="4682511" cy="1265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57544-388D-D047-AB3A-AA88E5283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26" y="3851072"/>
            <a:ext cx="4513288" cy="1741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26759B-0CF2-0142-A0A0-E50A45AD3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661" y="3950892"/>
            <a:ext cx="3811016" cy="17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7FD9-265B-9943-8A6A-BD84910D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Arguments and return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2B7D5-80A9-8041-81CE-F60A0CC64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return multiple values from a function</a:t>
            </a:r>
          </a:p>
          <a:p>
            <a:pPr lvl="1"/>
            <a:r>
              <a:rPr lang="en-GB" dirty="0"/>
              <a:t>The result is a tuple </a:t>
            </a:r>
          </a:p>
          <a:p>
            <a:pPr lvl="1"/>
            <a:r>
              <a:rPr lang="en-GB" dirty="0"/>
              <a:t>Each element can be assigned to a separate variable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Arguments can also have default values</a:t>
            </a:r>
          </a:p>
          <a:p>
            <a:pPr lvl="1"/>
            <a:r>
              <a:rPr lang="en-GB" dirty="0"/>
              <a:t>By assigning to a value in definition</a:t>
            </a:r>
          </a:p>
          <a:p>
            <a:pPr lvl="1"/>
            <a:r>
              <a:rPr lang="en-GB" dirty="0"/>
              <a:t>If argument left out when called, get default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5182-2C1D-424E-A54F-C52C2D30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E9CFA0-2E71-0F40-A63C-C3E7EC65DAE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84853-84D8-D844-9161-FBE49F088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476" y="923539"/>
            <a:ext cx="3903218" cy="1306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BF8543-B2E1-BA4B-BB93-26492D349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79" y="2424689"/>
            <a:ext cx="5516753" cy="937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BA6DB1-BE77-0441-AF32-CFFC1F2A8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388" y="2424689"/>
            <a:ext cx="5393817" cy="906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72449B-8665-FF4D-BF52-9149DD595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140" y="3873196"/>
            <a:ext cx="4702302" cy="1336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10B6A-F45D-9542-879B-230D23AC6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709" y="5447329"/>
            <a:ext cx="4733636" cy="877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48AC38-B92A-7142-BE19-A32F6BD4F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8294" y="5397107"/>
            <a:ext cx="4343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07140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#CD844F">
      <a:dk1>
        <a:srgbClr val="1D2978"/>
      </a:dk1>
      <a:lt1>
        <a:srgbClr val="FEFFFF"/>
      </a:lt1>
      <a:dk2>
        <a:srgbClr val="1C2977"/>
      </a:dk2>
      <a:lt2>
        <a:srgbClr val="FEFFFF"/>
      </a:lt2>
      <a:accent1>
        <a:srgbClr val="000000"/>
      </a:accent1>
      <a:accent2>
        <a:srgbClr val="707070"/>
      </a:accent2>
      <a:accent3>
        <a:srgbClr val="B5B5B5"/>
      </a:accent3>
      <a:accent4>
        <a:srgbClr val="C99B22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253F74D8-802C-424D-A26A-EE1138226944}" vid="{98010D8F-45CC-4143-8078-60834F0A2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</Template>
  <TotalTime>42515</TotalTime>
  <Words>1502</Words>
  <Application>Microsoft Macintosh PowerPoint</Application>
  <PresentationFormat>Widescreen</PresentationFormat>
  <Paragraphs>309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Wingdings</vt:lpstr>
      <vt:lpstr>Courier New</vt:lpstr>
      <vt:lpstr>Open Sans Light</vt:lpstr>
      <vt:lpstr>Arial</vt:lpstr>
      <vt:lpstr>Liverpool</vt:lpstr>
      <vt:lpstr>Introduction to Computational Physics (PHYS105)</vt:lpstr>
      <vt:lpstr>Lecture 2: Recap</vt:lpstr>
      <vt:lpstr>Lecture 2: Formative problem solutions</vt:lpstr>
      <vt:lpstr>Lecture 2: Formative problem solutions (2)</vt:lpstr>
      <vt:lpstr>Lecture 2: Formative problem solutions (3)</vt:lpstr>
      <vt:lpstr>Functions</vt:lpstr>
      <vt:lpstr>NumPy functions</vt:lpstr>
      <vt:lpstr>Writing our own functions</vt:lpstr>
      <vt:lpstr>Arguments and return values</vt:lpstr>
      <vt:lpstr>Named arguments</vt:lpstr>
      <vt:lpstr>Plotting</vt:lpstr>
      <vt:lpstr>Matplotlib Histograms</vt:lpstr>
      <vt:lpstr>Other Matplotlib plots</vt:lpstr>
      <vt:lpstr>Complete Plot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486</cp:revision>
  <cp:lastPrinted>2024-10-14T06:14:10Z</cp:lastPrinted>
  <dcterms:created xsi:type="dcterms:W3CDTF">2021-08-06T12:08:06Z</dcterms:created>
  <dcterms:modified xsi:type="dcterms:W3CDTF">2025-10-13T11:48:48Z</dcterms:modified>
</cp:coreProperties>
</file>