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1" r:id="rId1"/>
  </p:sldMasterIdLst>
  <p:notesMasterIdLst>
    <p:notesMasterId r:id="rId26"/>
  </p:notesMasterIdLst>
  <p:sldIdLst>
    <p:sldId id="260" r:id="rId2"/>
    <p:sldId id="276" r:id="rId3"/>
    <p:sldId id="288" r:id="rId4"/>
    <p:sldId id="284" r:id="rId5"/>
    <p:sldId id="258" r:id="rId6"/>
    <p:sldId id="299" r:id="rId7"/>
    <p:sldId id="263" r:id="rId8"/>
    <p:sldId id="259" r:id="rId9"/>
    <p:sldId id="264" r:id="rId10"/>
    <p:sldId id="265" r:id="rId11"/>
    <p:sldId id="266" r:id="rId12"/>
    <p:sldId id="267" r:id="rId13"/>
    <p:sldId id="268" r:id="rId14"/>
    <p:sldId id="269" r:id="rId15"/>
    <p:sldId id="282" r:id="rId16"/>
    <p:sldId id="289" r:id="rId17"/>
    <p:sldId id="290" r:id="rId18"/>
    <p:sldId id="271" r:id="rId19"/>
    <p:sldId id="287" r:id="rId20"/>
    <p:sldId id="273" r:id="rId21"/>
    <p:sldId id="302" r:id="rId22"/>
    <p:sldId id="300" r:id="rId23"/>
    <p:sldId id="301" r:id="rId24"/>
    <p:sldId id="274" r:id="rId25"/>
  </p:sldIdLst>
  <p:sldSz cx="12192000" cy="6858000"/>
  <p:notesSz cx="6858000" cy="9144000"/>
  <p:embeddedFontLst>
    <p:embeddedFont>
      <p:font typeface="Open Sans Light" pitchFamily="2"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978"/>
    <a:srgbClr val="1E2979"/>
    <a:srgbClr val="3DC0F9"/>
    <a:srgbClr val="36A6D6"/>
    <a:srgbClr val="30AC8A"/>
    <a:srgbClr val="0EBEBF"/>
    <a:srgbClr val="EFDA4E"/>
    <a:srgbClr val="9A0A09"/>
    <a:srgbClr val="525252"/>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94"/>
    <p:restoredTop sz="75483"/>
  </p:normalViewPr>
  <p:slideViewPr>
    <p:cSldViewPr snapToGrid="0" snapToObjects="1">
      <p:cViewPr varScale="1">
        <p:scale>
          <a:sx n="86" d="100"/>
          <a:sy n="86" d="100"/>
        </p:scale>
        <p:origin x="1496"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8" d="100"/>
          <a:sy n="88" d="100"/>
        </p:scale>
        <p:origin x="35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b="0" i="0">
                <a:latin typeface="Open Sans Light" pitchFamily="2" charset="0"/>
              </a:defRPr>
            </a:lvl1pPr>
          </a:lstStyle>
          <a:p>
            <a:endParaRPr lang="en-GB" dirty="0"/>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b="0" i="0">
                <a:latin typeface="Open Sans Light" pitchFamily="2" charset="0"/>
              </a:defRPr>
            </a:lvl1pPr>
          </a:lstStyle>
          <a:p>
            <a:fld id="{5E87F2A4-FFB4-5647-B07A-1AD7F0F160EB}" type="datetimeFigureOut">
              <a:rPr lang="en-GB" smtClean="0"/>
              <a:pPr/>
              <a:t>29/09/2025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Light"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Light" pitchFamily="2" charset="0"/>
              </a:defRPr>
            </a:lvl1pPr>
          </a:lstStyle>
          <a:p>
            <a:fld id="{CB743E82-51D4-4F4E-9D5A-25B1F93D6F09}" type="slidenum">
              <a:rPr lang="en-GB" smtClean="0"/>
              <a:pPr/>
              <a:t>‹#›</a:t>
            </a:fld>
            <a:endParaRPr lang="en-GB" dirty="0"/>
          </a:p>
        </p:txBody>
      </p:sp>
    </p:spTree>
    <p:extLst>
      <p:ext uri="{BB962C8B-B14F-4D97-AF65-F5344CB8AC3E}">
        <p14:creationId xmlns:p14="http://schemas.microsoft.com/office/powerpoint/2010/main" val="25237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Light" pitchFamily="2" charset="0"/>
        <a:ea typeface="+mn-ea"/>
        <a:cs typeface="+mn-cs"/>
      </a:defRPr>
    </a:lvl1pPr>
    <a:lvl2pPr marL="457200" algn="l" defTabSz="914400" rtl="0" eaLnBrk="1" latinLnBrk="0" hangingPunct="1">
      <a:defRPr sz="1200" b="0" i="0" kern="1200">
        <a:solidFill>
          <a:schemeClr val="tx1"/>
        </a:solidFill>
        <a:latin typeface="Open Sans Light" pitchFamily="2" charset="0"/>
        <a:ea typeface="+mn-ea"/>
        <a:cs typeface="+mn-cs"/>
      </a:defRPr>
    </a:lvl2pPr>
    <a:lvl3pPr marL="914400" algn="l" defTabSz="914400" rtl="0" eaLnBrk="1" latinLnBrk="0" hangingPunct="1">
      <a:defRPr sz="1200" b="0" i="0" kern="1200">
        <a:solidFill>
          <a:schemeClr val="tx1"/>
        </a:solidFill>
        <a:latin typeface="Open Sans Light" pitchFamily="2" charset="0"/>
        <a:ea typeface="+mn-ea"/>
        <a:cs typeface="+mn-cs"/>
      </a:defRPr>
    </a:lvl3pPr>
    <a:lvl4pPr marL="1371600" algn="l" defTabSz="914400" rtl="0" eaLnBrk="1" latinLnBrk="0" hangingPunct="1">
      <a:defRPr sz="1200" b="0" i="0" kern="1200">
        <a:solidFill>
          <a:schemeClr val="tx1"/>
        </a:solidFill>
        <a:latin typeface="Open Sans Light" pitchFamily="2" charset="0"/>
        <a:ea typeface="+mn-ea"/>
        <a:cs typeface="+mn-cs"/>
      </a:defRPr>
    </a:lvl4pPr>
    <a:lvl5pPr marL="1828800" algn="l" defTabSz="914400" rtl="0" eaLnBrk="1" latinLnBrk="0" hangingPunct="1">
      <a:defRPr sz="1200" b="0" i="0" kern="1200">
        <a:solidFill>
          <a:schemeClr val="tx1"/>
        </a:solidFill>
        <a:latin typeface="Open Sans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a:t>
            </a:fld>
            <a:endParaRPr lang="en-GB"/>
          </a:p>
        </p:txBody>
      </p:sp>
    </p:spTree>
    <p:extLst>
      <p:ext uri="{BB962C8B-B14F-4D97-AF65-F5344CB8AC3E}">
        <p14:creationId xmlns:p14="http://schemas.microsoft.com/office/powerpoint/2010/main" val="5555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10</a:t>
            </a:fld>
            <a:endParaRPr lang="en-GB"/>
          </a:p>
        </p:txBody>
      </p:sp>
    </p:spTree>
    <p:extLst>
      <p:ext uri="{BB962C8B-B14F-4D97-AF65-F5344CB8AC3E}">
        <p14:creationId xmlns:p14="http://schemas.microsoft.com/office/powerpoint/2010/main" val="396246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11</a:t>
            </a:fld>
            <a:endParaRPr lang="en-GB"/>
          </a:p>
        </p:txBody>
      </p:sp>
    </p:spTree>
    <p:extLst>
      <p:ext uri="{BB962C8B-B14F-4D97-AF65-F5344CB8AC3E}">
        <p14:creationId xmlns:p14="http://schemas.microsoft.com/office/powerpoint/2010/main" val="408569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12</a:t>
            </a:fld>
            <a:endParaRPr lang="en-GB"/>
          </a:p>
        </p:txBody>
      </p:sp>
    </p:spTree>
    <p:extLst>
      <p:ext uri="{BB962C8B-B14F-4D97-AF65-F5344CB8AC3E}">
        <p14:creationId xmlns:p14="http://schemas.microsoft.com/office/powerpoint/2010/main" val="932200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13</a:t>
            </a:fld>
            <a:endParaRPr lang="en-GB"/>
          </a:p>
        </p:txBody>
      </p:sp>
    </p:spTree>
    <p:extLst>
      <p:ext uri="{BB962C8B-B14F-4D97-AF65-F5344CB8AC3E}">
        <p14:creationId xmlns:p14="http://schemas.microsoft.com/office/powerpoint/2010/main" val="15059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14</a:t>
            </a:fld>
            <a:endParaRPr lang="en-GB"/>
          </a:p>
        </p:txBody>
      </p:sp>
    </p:spTree>
    <p:extLst>
      <p:ext uri="{BB962C8B-B14F-4D97-AF65-F5344CB8AC3E}">
        <p14:creationId xmlns:p14="http://schemas.microsoft.com/office/powerpoint/2010/main" val="1155305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15</a:t>
            </a:fld>
            <a:endParaRPr lang="en-GB"/>
          </a:p>
        </p:txBody>
      </p:sp>
    </p:spTree>
    <p:extLst>
      <p:ext uri="{BB962C8B-B14F-4D97-AF65-F5344CB8AC3E}">
        <p14:creationId xmlns:p14="http://schemas.microsoft.com/office/powerpoint/2010/main" val="328077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16</a:t>
            </a:fld>
            <a:endParaRPr lang="en-GB"/>
          </a:p>
        </p:txBody>
      </p:sp>
    </p:spTree>
    <p:extLst>
      <p:ext uri="{BB962C8B-B14F-4D97-AF65-F5344CB8AC3E}">
        <p14:creationId xmlns:p14="http://schemas.microsoft.com/office/powerpoint/2010/main" val="345515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17</a:t>
            </a:fld>
            <a:endParaRPr lang="en-GB"/>
          </a:p>
        </p:txBody>
      </p:sp>
    </p:spTree>
    <p:extLst>
      <p:ext uri="{BB962C8B-B14F-4D97-AF65-F5344CB8AC3E}">
        <p14:creationId xmlns:p14="http://schemas.microsoft.com/office/powerpoint/2010/main" val="35501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18</a:t>
            </a:fld>
            <a:endParaRPr lang="en-GB"/>
          </a:p>
        </p:txBody>
      </p:sp>
    </p:spTree>
    <p:extLst>
      <p:ext uri="{BB962C8B-B14F-4D97-AF65-F5344CB8AC3E}">
        <p14:creationId xmlns:p14="http://schemas.microsoft.com/office/powerpoint/2010/main" val="144581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19</a:t>
            </a:fld>
            <a:endParaRPr lang="en-GB"/>
          </a:p>
        </p:txBody>
      </p:sp>
    </p:spTree>
    <p:extLst>
      <p:ext uri="{BB962C8B-B14F-4D97-AF65-F5344CB8AC3E}">
        <p14:creationId xmlns:p14="http://schemas.microsoft.com/office/powerpoint/2010/main" val="234540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2</a:t>
            </a:fld>
            <a:endParaRPr lang="en-GB"/>
          </a:p>
        </p:txBody>
      </p:sp>
    </p:spTree>
    <p:extLst>
      <p:ext uri="{BB962C8B-B14F-4D97-AF65-F5344CB8AC3E}">
        <p14:creationId xmlns:p14="http://schemas.microsoft.com/office/powerpoint/2010/main" val="3110362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20</a:t>
            </a:fld>
            <a:endParaRPr lang="en-GB"/>
          </a:p>
        </p:txBody>
      </p:sp>
    </p:spTree>
    <p:extLst>
      <p:ext uri="{BB962C8B-B14F-4D97-AF65-F5344CB8AC3E}">
        <p14:creationId xmlns:p14="http://schemas.microsoft.com/office/powerpoint/2010/main" val="222690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CAE13-D4D4-B620-E0C5-328ABA7A0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842C2-6C26-E923-DBD5-4A22FDC6B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29978-FE1D-DF18-EE7F-71B3D71E1192}"/>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2C3AB6CA-3B3C-D818-ABFB-0B5247C84B84}"/>
              </a:ext>
            </a:extLst>
          </p:cNvPr>
          <p:cNvSpPr>
            <a:spLocks noGrp="1"/>
          </p:cNvSpPr>
          <p:nvPr>
            <p:ph type="sldNum" sz="quarter" idx="5"/>
          </p:nvPr>
        </p:nvSpPr>
        <p:spPr/>
        <p:txBody>
          <a:bodyPr/>
          <a:lstStyle/>
          <a:p>
            <a:fld id="{CB743E82-51D4-4F4E-9D5A-25B1F93D6F09}" type="slidenum">
              <a:rPr lang="en-GB" smtClean="0"/>
              <a:t>21</a:t>
            </a:fld>
            <a:endParaRPr lang="en-GB"/>
          </a:p>
        </p:txBody>
      </p:sp>
    </p:spTree>
    <p:extLst>
      <p:ext uri="{BB962C8B-B14F-4D97-AF65-F5344CB8AC3E}">
        <p14:creationId xmlns:p14="http://schemas.microsoft.com/office/powerpoint/2010/main" val="2778069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22</a:t>
            </a:fld>
            <a:endParaRPr lang="en-GB"/>
          </a:p>
        </p:txBody>
      </p:sp>
    </p:spTree>
    <p:extLst>
      <p:ext uri="{BB962C8B-B14F-4D97-AF65-F5344CB8AC3E}">
        <p14:creationId xmlns:p14="http://schemas.microsoft.com/office/powerpoint/2010/main" val="2336154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F6603-3564-7399-079C-35BCA3E70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2404-F57C-D26E-59C5-6E1B6563F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21EA5-7ED1-E020-A6D2-9142C14E5B66}"/>
              </a:ext>
            </a:extLst>
          </p:cNvPr>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765F48D9-6F1E-6DA5-9605-1786D6F26AE1}"/>
              </a:ext>
            </a:extLst>
          </p:cNvPr>
          <p:cNvSpPr>
            <a:spLocks noGrp="1"/>
          </p:cNvSpPr>
          <p:nvPr>
            <p:ph type="sldNum" sz="quarter" idx="5"/>
          </p:nvPr>
        </p:nvSpPr>
        <p:spPr/>
        <p:txBody>
          <a:bodyPr/>
          <a:lstStyle/>
          <a:p>
            <a:fld id="{CB743E82-51D4-4F4E-9D5A-25B1F93D6F09}" type="slidenum">
              <a:rPr lang="en-GB" smtClean="0"/>
              <a:t>23</a:t>
            </a:fld>
            <a:endParaRPr lang="en-GB"/>
          </a:p>
        </p:txBody>
      </p:sp>
    </p:spTree>
    <p:extLst>
      <p:ext uri="{BB962C8B-B14F-4D97-AF65-F5344CB8AC3E}">
        <p14:creationId xmlns:p14="http://schemas.microsoft.com/office/powerpoint/2010/main" val="79113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24</a:t>
            </a:fld>
            <a:endParaRPr lang="en-GB"/>
          </a:p>
        </p:txBody>
      </p:sp>
    </p:spTree>
    <p:extLst>
      <p:ext uri="{BB962C8B-B14F-4D97-AF65-F5344CB8AC3E}">
        <p14:creationId xmlns:p14="http://schemas.microsoft.com/office/powerpoint/2010/main" val="44238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3</a:t>
            </a:fld>
            <a:endParaRPr lang="en-GB"/>
          </a:p>
        </p:txBody>
      </p:sp>
    </p:spTree>
    <p:extLst>
      <p:ext uri="{BB962C8B-B14F-4D97-AF65-F5344CB8AC3E}">
        <p14:creationId xmlns:p14="http://schemas.microsoft.com/office/powerpoint/2010/main" val="285799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4</a:t>
            </a:fld>
            <a:endParaRPr lang="en-GB"/>
          </a:p>
        </p:txBody>
      </p:sp>
    </p:spTree>
    <p:extLst>
      <p:ext uri="{BB962C8B-B14F-4D97-AF65-F5344CB8AC3E}">
        <p14:creationId xmlns:p14="http://schemas.microsoft.com/office/powerpoint/2010/main" val="257689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5</a:t>
            </a:fld>
            <a:endParaRPr lang="en-GB"/>
          </a:p>
        </p:txBody>
      </p:sp>
    </p:spTree>
    <p:extLst>
      <p:ext uri="{BB962C8B-B14F-4D97-AF65-F5344CB8AC3E}">
        <p14:creationId xmlns:p14="http://schemas.microsoft.com/office/powerpoint/2010/main" val="1211955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743E82-51D4-4F4E-9D5A-25B1F93D6F09}" type="slidenum">
              <a:rPr lang="en-GB" smtClean="0"/>
              <a:pPr/>
              <a:t>6</a:t>
            </a:fld>
            <a:endParaRPr lang="en-GB" dirty="0"/>
          </a:p>
        </p:txBody>
      </p:sp>
    </p:spTree>
    <p:extLst>
      <p:ext uri="{BB962C8B-B14F-4D97-AF65-F5344CB8AC3E}">
        <p14:creationId xmlns:p14="http://schemas.microsoft.com/office/powerpoint/2010/main" val="1237977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7</a:t>
            </a:fld>
            <a:endParaRPr lang="en-GB"/>
          </a:p>
        </p:txBody>
      </p:sp>
    </p:spTree>
    <p:extLst>
      <p:ext uri="{BB962C8B-B14F-4D97-AF65-F5344CB8AC3E}">
        <p14:creationId xmlns:p14="http://schemas.microsoft.com/office/powerpoint/2010/main" val="419360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8</a:t>
            </a:fld>
            <a:endParaRPr lang="en-GB"/>
          </a:p>
        </p:txBody>
      </p:sp>
    </p:spTree>
    <p:extLst>
      <p:ext uri="{BB962C8B-B14F-4D97-AF65-F5344CB8AC3E}">
        <p14:creationId xmlns:p14="http://schemas.microsoft.com/office/powerpoint/2010/main" val="2694805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CB743E82-51D4-4F4E-9D5A-25B1F93D6F09}" type="slidenum">
              <a:rPr lang="en-GB" smtClean="0"/>
              <a:t>9</a:t>
            </a:fld>
            <a:endParaRPr lang="en-GB"/>
          </a:p>
        </p:txBody>
      </p:sp>
    </p:spTree>
    <p:extLst>
      <p:ext uri="{BB962C8B-B14F-4D97-AF65-F5344CB8AC3E}">
        <p14:creationId xmlns:p14="http://schemas.microsoft.com/office/powerpoint/2010/main" val="1809879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41129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7761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Date Placeholder 3"/>
          <p:cNvSpPr>
            <a:spLocks noGrp="1"/>
          </p:cNvSpPr>
          <p:nvPr>
            <p:ph type="dt" sz="half" idx="10"/>
          </p:nvPr>
        </p:nvSpPr>
        <p:spPr/>
        <p:txBody>
          <a:bodyPr/>
          <a:lstStyle/>
          <a:p>
            <a:fld id="{CC9DD234-D0ED-E64F-8088-EFE091CFC0DF}" type="datetime1">
              <a:rPr lang="en-GB" smtClean="0"/>
              <a:t>29/09/2025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D9598-3AC8-0F44-9366-CD3A2FEFAADC}" type="slidenum">
              <a:rPr lang="en-GB" smtClean="0"/>
              <a:t>‹#›</a:t>
            </a:fld>
            <a:endParaRPr lang="en-GB"/>
          </a:p>
        </p:txBody>
      </p:sp>
      <p:sp>
        <p:nvSpPr>
          <p:cNvPr id="7"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53677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57780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6172199" y="1040524"/>
            <a:ext cx="5820101"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F7E88558-6CF5-C040-AAD4-C6015759DC3B}" type="datetime1">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78141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4025463"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4445877" y="1040524"/>
            <a:ext cx="7546424"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7E563485-3EFF-EC4B-BE82-D647F2618833}" type="datetime1">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30009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Content Placeholder 2"/>
          <p:cNvSpPr>
            <a:spLocks noGrp="1"/>
          </p:cNvSpPr>
          <p:nvPr>
            <p:ph sz="half" idx="1"/>
          </p:nvPr>
        </p:nvSpPr>
        <p:spPr>
          <a:xfrm>
            <a:off x="241737" y="1040524"/>
            <a:ext cx="7514897"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4" name="Content Placeholder 3"/>
          <p:cNvSpPr>
            <a:spLocks noGrp="1"/>
          </p:cNvSpPr>
          <p:nvPr>
            <p:ph sz="half" idx="2"/>
          </p:nvPr>
        </p:nvSpPr>
        <p:spPr>
          <a:xfrm>
            <a:off x="7935310" y="1040524"/>
            <a:ext cx="4056990" cy="5136439"/>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Date Placeholder 4"/>
          <p:cNvSpPr>
            <a:spLocks noGrp="1"/>
          </p:cNvSpPr>
          <p:nvPr>
            <p:ph type="dt" sz="half" idx="10"/>
          </p:nvPr>
        </p:nvSpPr>
        <p:spPr/>
        <p:txBody>
          <a:bodyPr/>
          <a:lstStyle/>
          <a:p>
            <a:fld id="{B50C1433-3724-A24A-BE09-207471A5D4AF}" type="datetime1">
              <a:rPr lang="en-GB" smtClean="0"/>
              <a:t>29/09/2025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D9598-3AC8-0F44-9366-CD3A2FEFAADC}" type="slidenum">
              <a:rPr lang="en-GB" smtClean="0"/>
              <a:t>‹#›</a:t>
            </a:fld>
            <a:endParaRPr lang="en-GB"/>
          </a:p>
        </p:txBody>
      </p:sp>
      <p:sp>
        <p:nvSpPr>
          <p:cNvPr id="8"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393081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1737" y="1101291"/>
            <a:ext cx="5755839" cy="506792"/>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41738" y="1744717"/>
            <a:ext cx="5755838"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5" name="Text Placeholder 4"/>
          <p:cNvSpPr>
            <a:spLocks noGrp="1"/>
          </p:cNvSpPr>
          <p:nvPr>
            <p:ph type="body" sz="quarter" idx="3"/>
          </p:nvPr>
        </p:nvSpPr>
        <p:spPr>
          <a:xfrm>
            <a:off x="6172198" y="1123124"/>
            <a:ext cx="5820101" cy="484959"/>
          </a:xfrm>
        </p:spPr>
        <p:txBody>
          <a:bodyPr anchor="b">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199" y="1744717"/>
            <a:ext cx="5820101" cy="4444946"/>
          </a:xfrm>
        </p:spPr>
        <p:txBody>
          <a:bodyPr/>
          <a:lstStyle>
            <a:lvl1pPr>
              <a:buClr>
                <a:schemeClr val="accent4"/>
              </a:buClr>
              <a:defRPr/>
            </a:lvl1pPr>
            <a:lvl2pPr>
              <a:buClr>
                <a:schemeClr val="accent4"/>
              </a:buClr>
              <a:defRPr/>
            </a:lvl2pPr>
            <a:lvl3pPr>
              <a:buClr>
                <a:schemeClr val="accent4"/>
              </a:buClr>
              <a:defRPr>
                <a:solidFill>
                  <a:schemeClr val="accent3">
                    <a:lumMod val="75000"/>
                  </a:schemeClr>
                </a:solidFill>
              </a:defRPr>
            </a:lvl3pPr>
          </a:lstStyle>
          <a:p>
            <a:pPr lvl="0"/>
            <a:r>
              <a:rPr lang="en-GB"/>
              <a:t>Click to edit Master text styles</a:t>
            </a:r>
          </a:p>
          <a:p>
            <a:pPr lvl="1"/>
            <a:r>
              <a:rPr lang="en-GB"/>
              <a:t>Second level</a:t>
            </a:r>
          </a:p>
          <a:p>
            <a:pPr lvl="2"/>
            <a:r>
              <a:rPr lang="en-GB"/>
              <a:t>Third level</a:t>
            </a:r>
          </a:p>
        </p:txBody>
      </p:sp>
      <p:sp>
        <p:nvSpPr>
          <p:cNvPr id="7" name="Date Placeholder 6"/>
          <p:cNvSpPr>
            <a:spLocks noGrp="1"/>
          </p:cNvSpPr>
          <p:nvPr>
            <p:ph type="dt" sz="half" idx="10"/>
          </p:nvPr>
        </p:nvSpPr>
        <p:spPr/>
        <p:txBody>
          <a:bodyPr/>
          <a:lstStyle/>
          <a:p>
            <a:fld id="{64F5BEC3-FB8F-F446-8C88-140982148D5D}" type="datetime1">
              <a:rPr lang="en-GB" smtClean="0"/>
              <a:t>29/09/2025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CD9598-3AC8-0F44-9366-CD3A2FEFAADC}" type="slidenum">
              <a:rPr lang="en-GB" smtClean="0"/>
              <a:t>‹#›</a:t>
            </a:fld>
            <a:endParaRPr lang="en-GB"/>
          </a:p>
        </p:txBody>
      </p:sp>
      <p:sp>
        <p:nvSpPr>
          <p:cNvPr id="10" name="Title 1"/>
          <p:cNvSpPr>
            <a:spLocks noGrp="1"/>
          </p:cNvSpPr>
          <p:nvPr>
            <p:ph type="title"/>
          </p:nvPr>
        </p:nvSpPr>
        <p:spPr>
          <a:xfrm>
            <a:off x="0" y="1"/>
            <a:ext cx="12192000" cy="830316"/>
          </a:xfrm>
        </p:spPr>
        <p:txBody>
          <a:bodyPr>
            <a:normAutofit/>
          </a:bodyPr>
          <a:lstStyle>
            <a:lvl1pPr>
              <a:defRPr sz="3400"/>
            </a:lvl1pPr>
          </a:lstStyle>
          <a:p>
            <a:r>
              <a:rPr lang="en-GB"/>
              <a:t>Click to edit Master title style</a:t>
            </a:r>
            <a:endParaRPr lang="en-GB" dirty="0"/>
          </a:p>
        </p:txBody>
      </p:sp>
      <p:sp>
        <p:nvSpPr>
          <p:cNvPr id="11"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209164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AFA1BCC4-4FAD-3242-9CEA-81A956AE1E4C}" type="datetime1">
              <a:rPr lang="en-GB" smtClean="0"/>
              <a:t>29/09/2025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CD9598-3AC8-0F44-9366-CD3A2FEFAADC}" type="slidenum">
              <a:rPr lang="en-GB" smtClean="0"/>
              <a:t>‹#›</a:t>
            </a:fld>
            <a:endParaRPr lang="en-GB"/>
          </a:p>
        </p:txBody>
      </p:sp>
      <p:sp>
        <p:nvSpPr>
          <p:cNvPr id="6" name="Subtitle 2"/>
          <p:cNvSpPr>
            <a:spLocks noGrp="1"/>
          </p:cNvSpPr>
          <p:nvPr>
            <p:ph type="subTitle" idx="13"/>
          </p:nvPr>
        </p:nvSpPr>
        <p:spPr>
          <a:xfrm>
            <a:off x="73577" y="591176"/>
            <a:ext cx="11918724" cy="239142"/>
          </a:xfrm>
        </p:spPr>
        <p:txBody>
          <a:bodyPr>
            <a:normAutofit/>
          </a:bodyPr>
          <a:lstStyle>
            <a:lvl1pPr marL="0" indent="0" algn="l">
              <a:buNone/>
              <a:defRPr sz="1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91240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F167-CB41-DF42-BD7E-63061741D6D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F63B666-B2CB-D042-AC16-FBAFF1702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4E934FF-B33D-684A-8C55-B6CD0ABCC2B8}"/>
              </a:ext>
            </a:extLst>
          </p:cNvPr>
          <p:cNvSpPr>
            <a:spLocks noGrp="1"/>
          </p:cNvSpPr>
          <p:nvPr>
            <p:ph type="dt" sz="half" idx="10"/>
          </p:nvPr>
        </p:nvSpPr>
        <p:spPr/>
        <p:txBody>
          <a:bodyPr/>
          <a:lstStyle/>
          <a:p>
            <a:fld id="{33C493EB-DEBC-0348-8424-F481AC895D33}" type="datetime1">
              <a:rPr lang="en-GB" smtClean="0"/>
              <a:t>29/09/2025</a:t>
            </a:fld>
            <a:endParaRPr lang="en-GB" dirty="0"/>
          </a:p>
        </p:txBody>
      </p:sp>
      <p:sp>
        <p:nvSpPr>
          <p:cNvPr id="5" name="Footer Placeholder 4">
            <a:extLst>
              <a:ext uri="{FF2B5EF4-FFF2-40B4-BE49-F238E27FC236}">
                <a16:creationId xmlns:a16="http://schemas.microsoft.com/office/drawing/2014/main" id="{A35A17F9-38E8-2A46-A043-33578545FD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D9363D-4E16-C94D-B686-C783B099F876}"/>
              </a:ext>
            </a:extLst>
          </p:cNvPr>
          <p:cNvSpPr>
            <a:spLocks noGrp="1"/>
          </p:cNvSpPr>
          <p:nvPr>
            <p:ph type="sldNum" sz="quarter" idx="12"/>
          </p:nvPr>
        </p:nvSpPr>
        <p:spPr/>
        <p:txBody>
          <a:bodyPr/>
          <a:lstStyle/>
          <a:p>
            <a:fld id="{D0CD9598-3AC8-0F44-9366-CD3A2FEFAADC}" type="slidenum">
              <a:rPr lang="en-GB" smtClean="0"/>
              <a:pPr/>
              <a:t>‹#›</a:t>
            </a:fld>
            <a:endParaRPr lang="en-GB" dirty="0"/>
          </a:p>
        </p:txBody>
      </p:sp>
    </p:spTree>
    <p:extLst>
      <p:ext uri="{BB962C8B-B14F-4D97-AF65-F5344CB8AC3E}">
        <p14:creationId xmlns:p14="http://schemas.microsoft.com/office/powerpoint/2010/main" val="242349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3509963"/>
          </a:xfrm>
        </p:spPr>
        <p:txBody>
          <a:bodyPr anchor="ctr"/>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345325" y="2309260"/>
            <a:ext cx="9144000" cy="423425"/>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18" name="Picture 17"/>
          <p:cNvPicPr>
            <a:picLocks noChangeAspect="1"/>
          </p:cNvPicPr>
          <p:nvPr/>
        </p:nvPicPr>
        <p:blipFill>
          <a:blip r:embed="rId2"/>
          <a:stretch>
            <a:fillRect/>
          </a:stretch>
        </p:blipFill>
        <p:spPr>
          <a:xfrm>
            <a:off x="4163991" y="4617124"/>
            <a:ext cx="3463636" cy="871157"/>
          </a:xfrm>
          <a:prstGeom prst="rect">
            <a:avLst/>
          </a:prstGeom>
        </p:spPr>
      </p:pic>
      <p:sp>
        <p:nvSpPr>
          <p:cNvPr id="7" name="Text Placeholder 6"/>
          <p:cNvSpPr>
            <a:spLocks noGrp="1"/>
          </p:cNvSpPr>
          <p:nvPr>
            <p:ph type="body" sz="quarter" idx="10" hasCustomPrompt="1"/>
          </p:nvPr>
        </p:nvSpPr>
        <p:spPr>
          <a:xfrm>
            <a:off x="3415863" y="3773636"/>
            <a:ext cx="5002924" cy="378570"/>
          </a:xfrm>
        </p:spPr>
        <p:txBody>
          <a:bodyPr/>
          <a:lstStyle>
            <a:lvl1pPr marL="0" indent="0" algn="ctr">
              <a:buFont typeface="Arial" charset="0"/>
              <a:buNone/>
              <a:defRPr baseline="0">
                <a:solidFill>
                  <a:schemeClr val="tx1"/>
                </a:solidFill>
              </a:defRPr>
            </a:lvl1pPr>
          </a:lstStyle>
          <a:p>
            <a:pPr lvl="0"/>
            <a:r>
              <a:rPr lang="en-GB" dirty="0"/>
              <a:t>Click to </a:t>
            </a:r>
            <a:r>
              <a:rPr lang="en-GB"/>
              <a:t>add author</a:t>
            </a:r>
            <a:endParaRPr lang="en-GB" dirty="0"/>
          </a:p>
        </p:txBody>
      </p:sp>
    </p:spTree>
    <p:extLst>
      <p:ext uri="{BB962C8B-B14F-4D97-AF65-F5344CB8AC3E}">
        <p14:creationId xmlns:p14="http://schemas.microsoft.com/office/powerpoint/2010/main" val="375390577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830316"/>
          </a:xfrm>
          <a:prstGeom prst="rect">
            <a:avLst/>
          </a:prstGeom>
          <a:solidFill>
            <a:schemeClr val="tx1"/>
          </a:solidFill>
          <a:ln>
            <a:solidFill>
              <a:schemeClr val="accent1"/>
            </a:solidFill>
          </a:ln>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241737" y="1008993"/>
            <a:ext cx="11750565" cy="51679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241737" y="6482469"/>
            <a:ext cx="1187670" cy="365125"/>
          </a:xfrm>
          <a:prstGeom prst="rect">
            <a:avLst/>
          </a:prstGeom>
        </p:spPr>
        <p:txBody>
          <a:bodyPr vert="horz" lIns="91440" tIns="45720" rIns="91440" bIns="45720" rtlCol="0" anchor="ctr"/>
          <a:lstStyle>
            <a:lvl1pPr algn="l">
              <a:defRPr sz="1000" b="0" i="0">
                <a:solidFill>
                  <a:schemeClr val="tx1">
                    <a:tint val="75000"/>
                  </a:schemeClr>
                </a:solidFill>
                <a:latin typeface="Open Sans Light" pitchFamily="2" charset="0"/>
              </a:defRPr>
            </a:lvl1pPr>
          </a:lstStyle>
          <a:p>
            <a:fld id="{33C493EB-DEBC-0348-8424-F481AC895D33}" type="datetime1">
              <a:rPr lang="en-GB" smtClean="0"/>
              <a:pPr/>
              <a:t>29/09/2025</a:t>
            </a:fld>
            <a:endParaRPr lang="en-GB" dirty="0"/>
          </a:p>
        </p:txBody>
      </p:sp>
      <p:sp>
        <p:nvSpPr>
          <p:cNvPr id="5" name="Footer Placeholder 4"/>
          <p:cNvSpPr>
            <a:spLocks noGrp="1"/>
          </p:cNvSpPr>
          <p:nvPr>
            <p:ph type="ftr" sz="quarter" idx="3"/>
          </p:nvPr>
        </p:nvSpPr>
        <p:spPr>
          <a:xfrm>
            <a:off x="1755228" y="6482470"/>
            <a:ext cx="9354206" cy="365125"/>
          </a:xfrm>
          <a:prstGeom prst="rect">
            <a:avLst/>
          </a:prstGeom>
        </p:spPr>
        <p:txBody>
          <a:bodyPr vert="horz" lIns="91440" tIns="45720" rIns="91440" bIns="45720" rtlCol="0" anchor="ctr"/>
          <a:lstStyle>
            <a:lvl1pPr algn="ctr">
              <a:defRPr sz="1000" b="0" i="0">
                <a:solidFill>
                  <a:schemeClr val="tx1">
                    <a:tint val="75000"/>
                  </a:schemeClr>
                </a:solidFill>
                <a:latin typeface="Open Sans Light" pitchFamily="2" charset="0"/>
              </a:defRPr>
            </a:lvl1pPr>
          </a:lstStyle>
          <a:p>
            <a:endParaRPr lang="en-GB" dirty="0"/>
          </a:p>
        </p:txBody>
      </p:sp>
      <p:sp>
        <p:nvSpPr>
          <p:cNvPr id="6" name="Slide Number Placeholder 5"/>
          <p:cNvSpPr>
            <a:spLocks noGrp="1"/>
          </p:cNvSpPr>
          <p:nvPr>
            <p:ph type="sldNum" sz="quarter" idx="4"/>
          </p:nvPr>
        </p:nvSpPr>
        <p:spPr>
          <a:xfrm>
            <a:off x="11382702" y="6482475"/>
            <a:ext cx="609599" cy="365125"/>
          </a:xfrm>
          <a:prstGeom prst="rect">
            <a:avLst/>
          </a:prstGeom>
        </p:spPr>
        <p:txBody>
          <a:bodyPr vert="horz" lIns="91440" tIns="45720" rIns="91440" bIns="45720" rtlCol="0" anchor="ctr"/>
          <a:lstStyle>
            <a:lvl1pPr algn="r">
              <a:defRPr sz="1000" b="0" i="0">
                <a:solidFill>
                  <a:schemeClr val="tx1">
                    <a:tint val="75000"/>
                  </a:schemeClr>
                </a:solidFill>
                <a:latin typeface="Open Sans Light" pitchFamily="2" charset="0"/>
              </a:defRPr>
            </a:lvl1pPr>
          </a:lstStyle>
          <a:p>
            <a:fld id="{D0CD9598-3AC8-0F44-9366-CD3A2FEFAADC}" type="slidenum">
              <a:rPr lang="en-GB" smtClean="0"/>
              <a:pPr/>
              <a:t>‹#›</a:t>
            </a:fld>
            <a:endParaRPr lang="en-GB" dirty="0"/>
          </a:p>
        </p:txBody>
      </p:sp>
      <p:sp>
        <p:nvSpPr>
          <p:cNvPr id="8" name="Subtitle 2"/>
          <p:cNvSpPr txBox="1">
            <a:spLocks/>
          </p:cNvSpPr>
          <p:nvPr/>
        </p:nvSpPr>
        <p:spPr>
          <a:xfrm>
            <a:off x="73577" y="591176"/>
            <a:ext cx="11918724" cy="239142"/>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a:buNone/>
              <a:defRPr sz="1400" kern="1200">
                <a:solidFill>
                  <a:schemeClr val="accent4"/>
                </a:solidFill>
                <a:latin typeface="Open Sans Light" charset="0"/>
                <a:ea typeface="Open Sans Light" charset="0"/>
                <a:cs typeface="Open Sans Light" charset="0"/>
              </a:defRPr>
            </a:lvl1pPr>
            <a:lvl2pPr marL="457200" indent="0" algn="ctr" defTabSz="914400" rtl="0" eaLnBrk="1" latinLnBrk="0" hangingPunct="1">
              <a:lnSpc>
                <a:spcPct val="90000"/>
              </a:lnSpc>
              <a:spcBef>
                <a:spcPts val="500"/>
              </a:spcBef>
              <a:buFont typeface="Arial"/>
              <a:buNone/>
              <a:defRPr sz="2000" kern="1200">
                <a:solidFill>
                  <a:schemeClr val="accent2"/>
                </a:solidFill>
                <a:latin typeface="Open Sans Light" charset="0"/>
                <a:ea typeface="Open Sans Light" charset="0"/>
                <a:cs typeface="Open Sans Light" charset="0"/>
              </a:defRPr>
            </a:lvl2pPr>
            <a:lvl3pPr marL="914400" indent="0" algn="ctr" defTabSz="914400" rtl="0" eaLnBrk="1" latinLnBrk="0" hangingPunct="1">
              <a:lnSpc>
                <a:spcPct val="90000"/>
              </a:lnSpc>
              <a:spcBef>
                <a:spcPts val="500"/>
              </a:spcBef>
              <a:buFont typeface="Arial"/>
              <a:buNone/>
              <a:defRPr sz="1800" kern="1200">
                <a:solidFill>
                  <a:schemeClr val="accent3"/>
                </a:solidFill>
                <a:latin typeface="Open Sans Light" charset="0"/>
                <a:ea typeface="Open Sans Light" charset="0"/>
                <a:cs typeface="Open Sans Light"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Open Sans Light" charset="0"/>
                <a:ea typeface="Open Sans Light" charset="0"/>
                <a:cs typeface="Open Sans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0" i="0" dirty="0">
                <a:latin typeface="Open Sans Light" pitchFamily="2" charset="0"/>
                <a:ea typeface="Open Sans Light" pitchFamily="2" charset="0"/>
                <a:cs typeface="Open Sans Light" pitchFamily="2" charset="0"/>
              </a:rPr>
              <a:t>Click to edit Master subtitle style</a:t>
            </a:r>
            <a:endParaRPr lang="en-GB" b="0" i="0" dirty="0">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5958244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49" r:id="rId10"/>
  </p:sldLayoutIdLst>
  <p:hf hdr="0" ftr="0" dt="0"/>
  <p:txStyles>
    <p:titleStyle>
      <a:lvl1pPr algn="l" defTabSz="914400" rtl="0" eaLnBrk="1" latinLnBrk="0" hangingPunct="1">
        <a:lnSpc>
          <a:spcPct val="90000"/>
        </a:lnSpc>
        <a:spcBef>
          <a:spcPct val="0"/>
        </a:spcBef>
        <a:buNone/>
        <a:defRPr sz="3600" b="0" i="0" kern="1200">
          <a:solidFill>
            <a:schemeClr val="bg1"/>
          </a:solidFill>
          <a:latin typeface="Open Sans Light" pitchFamily="2" charset="0"/>
          <a:ea typeface="Open Sans Light" pitchFamily="2" charset="0"/>
          <a:cs typeface="Open Sans Light" pitchFamily="2" charset="0"/>
        </a:defRPr>
      </a:lvl1pPr>
    </p:titleStyle>
    <p:bodyStyle>
      <a:lvl1pPr marL="228600" indent="-228600" algn="l" defTabSz="914400" rtl="0" eaLnBrk="1" latinLnBrk="0" hangingPunct="1">
        <a:lnSpc>
          <a:spcPct val="90000"/>
        </a:lnSpc>
        <a:spcBef>
          <a:spcPts val="1000"/>
        </a:spcBef>
        <a:buClr>
          <a:schemeClr val="accent4"/>
        </a:buClr>
        <a:buFont typeface="Arial"/>
        <a:buChar char="•"/>
        <a:defRPr sz="2000" b="0" i="0" kern="1200">
          <a:solidFill>
            <a:schemeClr val="tx2"/>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chemeClr val="accent4"/>
        </a:buClr>
        <a:buFont typeface="Arial"/>
        <a:buChar char="•"/>
        <a:defRPr sz="1800" b="0" i="0" kern="1200">
          <a:solidFill>
            <a:schemeClr val="accent2"/>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chemeClr val="accent4"/>
        </a:buClr>
        <a:buFont typeface="Arial"/>
        <a:buChar char="•"/>
        <a:defRPr sz="1600" b="0" i="0" kern="1200">
          <a:solidFill>
            <a:schemeClr val="accent3"/>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atlas.cern/resources/opendata" TargetMode="External"/><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mybinder.org/v2/gh/losc-tutorial/Data_Guide/master?filepath=Guide_Notebook.ipynb" TargetMode="External"/><Relationship Id="rId5" Type="http://schemas.openxmlformats.org/officeDocument/2006/relationships/hyperlink" Target="https://www.gw-openscience.org/tutorials/" TargetMode="External"/><Relationship Id="rId4" Type="http://schemas.openxmlformats.org/officeDocument/2006/relationships/hyperlink" Target="https://mybinder.org/v2/gh/atlas-outreach-data-tools/notebooks-collection-opendata/mast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flair.training/blogs/python-career-opportuniti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pypl.github.io/PYPL.html" TargetMode="External"/><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calc.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jupyter.org/" TargetMode="External"/><Relationship Id="rId4" Type="http://schemas.openxmlformats.org/officeDocument/2006/relationships/image" Target="../media/image32.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tug.ctan.org/info/undergradmath/undergradmath.pdf" TargetMode="External"/><Relationship Id="rId5" Type="http://schemas.openxmlformats.org/officeDocument/2006/relationships/image" Target="../media/image39.png"/><Relationship Id="rId4" Type="http://schemas.openxmlformats.org/officeDocument/2006/relationships/hyperlink" Target="https://guides.github.com/features/mastering-markdow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uides.github.com/features/mastering-markdown/" TargetMode="External"/><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hyperlink" Target="http://tug.ctan.org/info/undergradmath/undergradmath.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hyperlink" Target="mailto:C.Gwilliam@liverpool.ac.uk" TargetMode="External"/><Relationship Id="rId7" Type="http://schemas.openxmlformats.org/officeDocument/2006/relationships/image" Target="../media/image4.jpeg"/><Relationship Id="rId12"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jpeg"/><Relationship Id="rId11" Type="http://schemas.openxmlformats.org/officeDocument/2006/relationships/image" Target="../media/image8.emf"/><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mailto:N.McCauley@liverpool.ac.uk" TargetMode="Externa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hyperlink" Target="https://www.liverpool.ac.uk/media/livacuk/centre-for-innovation-in-education/digital-education/generative-ai-teach-learn-assess/Uni,Guidance,GenAI-Guide-2025-2026.pdf" TargetMode="External"/><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canvas.liverpool.ac.uk/courses/845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54E4-C358-784F-8069-76393BF9BEF4}"/>
              </a:ext>
            </a:extLst>
          </p:cNvPr>
          <p:cNvSpPr>
            <a:spLocks noGrp="1"/>
          </p:cNvSpPr>
          <p:nvPr>
            <p:ph type="ctrTitle"/>
          </p:nvPr>
        </p:nvSpPr>
        <p:spPr>
          <a:solidFill>
            <a:srgbClr val="1E2979"/>
          </a:solidFill>
        </p:spPr>
        <p:txBody>
          <a:bodyPr/>
          <a:lstStyle/>
          <a:p>
            <a:r>
              <a:rPr lang="en-GB" dirty="0"/>
              <a:t>Introduction to Computational Physics (PHYS105)</a:t>
            </a:r>
          </a:p>
        </p:txBody>
      </p:sp>
      <p:sp>
        <p:nvSpPr>
          <p:cNvPr id="3" name="Subtitle 2">
            <a:extLst>
              <a:ext uri="{FF2B5EF4-FFF2-40B4-BE49-F238E27FC236}">
                <a16:creationId xmlns:a16="http://schemas.microsoft.com/office/drawing/2014/main" id="{C80D0614-3A4F-1C46-AF4A-848AB2F2AF08}"/>
              </a:ext>
            </a:extLst>
          </p:cNvPr>
          <p:cNvSpPr>
            <a:spLocks noGrp="1"/>
          </p:cNvSpPr>
          <p:nvPr>
            <p:ph type="subTitle" idx="1"/>
          </p:nvPr>
        </p:nvSpPr>
        <p:spPr>
          <a:xfrm>
            <a:off x="1345325" y="2609326"/>
            <a:ext cx="9144000" cy="423425"/>
          </a:xfrm>
        </p:spPr>
        <p:txBody>
          <a:bodyPr/>
          <a:lstStyle/>
          <a:p>
            <a:r>
              <a:rPr lang="en-GB"/>
              <a:t>Lecture 1: </a:t>
            </a:r>
            <a:r>
              <a:rPr lang="en-GB" dirty="0"/>
              <a:t>Introducing Python and </a:t>
            </a:r>
            <a:r>
              <a:rPr lang="en-GB" dirty="0" err="1"/>
              <a:t>Jupyter</a:t>
            </a:r>
            <a:endParaRPr lang="en-GB" dirty="0"/>
          </a:p>
        </p:txBody>
      </p:sp>
      <p:sp>
        <p:nvSpPr>
          <p:cNvPr id="4" name="Text Placeholder 3">
            <a:extLst>
              <a:ext uri="{FF2B5EF4-FFF2-40B4-BE49-F238E27FC236}">
                <a16:creationId xmlns:a16="http://schemas.microsoft.com/office/drawing/2014/main" id="{6B4C1045-50D8-AD48-8209-294231460795}"/>
              </a:ext>
            </a:extLst>
          </p:cNvPr>
          <p:cNvSpPr>
            <a:spLocks noGrp="1"/>
          </p:cNvSpPr>
          <p:nvPr>
            <p:ph type="body" sz="quarter" idx="10"/>
          </p:nvPr>
        </p:nvSpPr>
        <p:spPr>
          <a:xfrm>
            <a:off x="3415863" y="3773636"/>
            <a:ext cx="5002924" cy="1404006"/>
          </a:xfrm>
        </p:spPr>
        <p:txBody>
          <a:bodyPr>
            <a:normAutofit/>
          </a:bodyPr>
          <a:lstStyle/>
          <a:p>
            <a:r>
              <a:rPr lang="en-GB" dirty="0"/>
              <a:t>Carl Gwilliam</a:t>
            </a:r>
          </a:p>
          <a:p>
            <a:r>
              <a:rPr lang="en-GB" dirty="0"/>
              <a:t>(</a:t>
            </a:r>
            <a:r>
              <a:rPr lang="en-GB" dirty="0" err="1"/>
              <a:t>C.Gwilliam@liverpool.ac.uk</a:t>
            </a:r>
            <a:r>
              <a:rPr lang="en-GB" dirty="0"/>
              <a:t>)</a:t>
            </a:r>
          </a:p>
        </p:txBody>
      </p:sp>
      <p:sp>
        <p:nvSpPr>
          <p:cNvPr id="5" name="TextBox 4">
            <a:extLst>
              <a:ext uri="{FF2B5EF4-FFF2-40B4-BE49-F238E27FC236}">
                <a16:creationId xmlns:a16="http://schemas.microsoft.com/office/drawing/2014/main" id="{1DB23A59-C3CA-ADBC-98B9-94192D86AFC4}"/>
              </a:ext>
            </a:extLst>
          </p:cNvPr>
          <p:cNvSpPr txBox="1"/>
          <p:nvPr/>
        </p:nvSpPr>
        <p:spPr>
          <a:xfrm>
            <a:off x="1" y="5886510"/>
            <a:ext cx="12192000" cy="1046440"/>
          </a:xfrm>
          <a:prstGeom prst="rect">
            <a:avLst/>
          </a:prstGeom>
          <a:noFill/>
        </p:spPr>
        <p:txBody>
          <a:bodyPr wrap="square" rtlCol="0">
            <a:spAutoFit/>
          </a:bodyPr>
          <a:lstStyle/>
          <a:p>
            <a:pPr algn="ctr"/>
            <a:r>
              <a:rPr lang="en-GB" sz="4400" dirty="0"/>
              <a:t>Attendance Code: 821816</a:t>
            </a:r>
          </a:p>
          <a:p>
            <a:endParaRPr lang="en-GB" dirty="0"/>
          </a:p>
        </p:txBody>
      </p:sp>
    </p:spTree>
    <p:extLst>
      <p:ext uri="{BB962C8B-B14F-4D97-AF65-F5344CB8AC3E}">
        <p14:creationId xmlns:p14="http://schemas.microsoft.com/office/powerpoint/2010/main" val="404248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55BF-6B20-1849-8B37-3D230BF5EC1B}"/>
              </a:ext>
            </a:extLst>
          </p:cNvPr>
          <p:cNvSpPr>
            <a:spLocks noGrp="1"/>
          </p:cNvSpPr>
          <p:nvPr>
            <p:ph type="title"/>
          </p:nvPr>
        </p:nvSpPr>
        <p:spPr/>
        <p:txBody>
          <a:bodyPr/>
          <a:lstStyle/>
          <a:p>
            <a:r>
              <a:rPr lang="en-GB" dirty="0"/>
              <a:t>Why do I need to program?</a:t>
            </a:r>
          </a:p>
        </p:txBody>
      </p:sp>
      <p:sp>
        <p:nvSpPr>
          <p:cNvPr id="3" name="Content Placeholder 2">
            <a:extLst>
              <a:ext uri="{FF2B5EF4-FFF2-40B4-BE49-F238E27FC236}">
                <a16:creationId xmlns:a16="http://schemas.microsoft.com/office/drawing/2014/main" id="{593E8F09-F1D6-984C-912D-D90B8F5EDAA7}"/>
              </a:ext>
            </a:extLst>
          </p:cNvPr>
          <p:cNvSpPr>
            <a:spLocks noGrp="1"/>
          </p:cNvSpPr>
          <p:nvPr>
            <p:ph sz="half" idx="1"/>
          </p:nvPr>
        </p:nvSpPr>
        <p:spPr>
          <a:xfrm>
            <a:off x="241737" y="1040524"/>
            <a:ext cx="5778063" cy="5621533"/>
          </a:xfrm>
        </p:spPr>
        <p:txBody>
          <a:bodyPr/>
          <a:lstStyle/>
          <a:p>
            <a:r>
              <a:rPr lang="en-GB" dirty="0"/>
              <a:t>Particle physics (my research area)</a:t>
            </a:r>
          </a:p>
          <a:p>
            <a:pPr lvl="1"/>
            <a:r>
              <a:rPr lang="en-GB" dirty="0"/>
              <a:t>E.g. finding the Higgs boson in ATLAS data</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2800" dirty="0"/>
          </a:p>
          <a:p>
            <a:pPr lvl="1"/>
            <a:r>
              <a:rPr lang="en-GB" dirty="0">
                <a:hlinkClick r:id="rId3"/>
              </a:rPr>
              <a:t>https://atlas.cern/resources/opendata</a:t>
            </a:r>
            <a:endParaRPr lang="en-GB" dirty="0"/>
          </a:p>
          <a:p>
            <a:pPr lvl="1"/>
            <a:r>
              <a:rPr lang="en-GB" sz="1600" dirty="0">
                <a:hlinkClick r:id="rId4"/>
              </a:rPr>
              <a:t>Analyse ATLAS Open Data with Jupyter Notebooks</a:t>
            </a:r>
            <a:endParaRPr lang="en-GB" sz="1600" dirty="0"/>
          </a:p>
        </p:txBody>
      </p:sp>
      <p:sp>
        <p:nvSpPr>
          <p:cNvPr id="6" name="Content Placeholder 5">
            <a:extLst>
              <a:ext uri="{FF2B5EF4-FFF2-40B4-BE49-F238E27FC236}">
                <a16:creationId xmlns:a16="http://schemas.microsoft.com/office/drawing/2014/main" id="{EF107395-D02E-444B-8A3C-85D77E91DDEA}"/>
              </a:ext>
            </a:extLst>
          </p:cNvPr>
          <p:cNvSpPr>
            <a:spLocks noGrp="1"/>
          </p:cNvSpPr>
          <p:nvPr>
            <p:ph sz="half" idx="2"/>
          </p:nvPr>
        </p:nvSpPr>
        <p:spPr>
          <a:xfrm>
            <a:off x="6172199" y="1040524"/>
            <a:ext cx="5820101" cy="5621533"/>
          </a:xfrm>
        </p:spPr>
        <p:txBody>
          <a:bodyPr/>
          <a:lstStyle/>
          <a:p>
            <a:r>
              <a:rPr lang="en-GB" dirty="0"/>
              <a:t>Astronomy</a:t>
            </a:r>
          </a:p>
          <a:p>
            <a:pPr lvl="1"/>
            <a:r>
              <a:rPr lang="en-GB" dirty="0" err="1"/>
              <a:t>E.g</a:t>
            </a:r>
            <a:r>
              <a:rPr lang="en-GB" dirty="0"/>
              <a:t> Gravitational wave detection with </a:t>
            </a:r>
            <a:r>
              <a:rPr lang="en-GB" dirty="0" err="1"/>
              <a:t>Ligo</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457200" lvl="1" indent="0">
              <a:buNone/>
            </a:pPr>
            <a:endParaRPr lang="en-GB" sz="2800" dirty="0"/>
          </a:p>
          <a:p>
            <a:pPr lvl="1"/>
            <a:r>
              <a:rPr lang="en-GB" dirty="0">
                <a:hlinkClick r:id="rId5"/>
              </a:rPr>
              <a:t>https://www.gw-openscience.org/tutorials/</a:t>
            </a:r>
            <a:endParaRPr lang="en-GB" dirty="0"/>
          </a:p>
          <a:p>
            <a:pPr lvl="1"/>
            <a:r>
              <a:rPr lang="en-GB" dirty="0">
                <a:hlinkClick r:id="rId6"/>
              </a:rPr>
              <a:t>Guide to GW detection and noise</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p:txBody>
      </p:sp>
      <p:sp>
        <p:nvSpPr>
          <p:cNvPr id="4" name="Slide Number Placeholder 3">
            <a:extLst>
              <a:ext uri="{FF2B5EF4-FFF2-40B4-BE49-F238E27FC236}">
                <a16:creationId xmlns:a16="http://schemas.microsoft.com/office/drawing/2014/main" id="{301C0FBD-A3B1-5E4C-9F3D-ED8D5A6BC00E}"/>
              </a:ext>
            </a:extLst>
          </p:cNvPr>
          <p:cNvSpPr>
            <a:spLocks noGrp="1"/>
          </p:cNvSpPr>
          <p:nvPr>
            <p:ph type="sldNum" sz="quarter" idx="12"/>
          </p:nvPr>
        </p:nvSpPr>
        <p:spPr/>
        <p:txBody>
          <a:bodyPr/>
          <a:lstStyle/>
          <a:p>
            <a:fld id="{D0CD9598-3AC8-0F44-9366-CD3A2FEFAADC}" type="slidenum">
              <a:rPr lang="en-GB" smtClean="0"/>
              <a:t>10</a:t>
            </a:fld>
            <a:endParaRPr lang="en-GB"/>
          </a:p>
        </p:txBody>
      </p:sp>
      <p:sp>
        <p:nvSpPr>
          <p:cNvPr id="5" name="Subtitle 4">
            <a:extLst>
              <a:ext uri="{FF2B5EF4-FFF2-40B4-BE49-F238E27FC236}">
                <a16:creationId xmlns:a16="http://schemas.microsoft.com/office/drawing/2014/main" id="{0217A157-B80A-9942-A1D5-45227E8FDCFA}"/>
              </a:ext>
            </a:extLst>
          </p:cNvPr>
          <p:cNvSpPr>
            <a:spLocks noGrp="1"/>
          </p:cNvSpPr>
          <p:nvPr>
            <p:ph type="subTitle" idx="13"/>
          </p:nvPr>
        </p:nvSpPr>
        <p:spPr/>
        <p:txBody>
          <a:bodyPr>
            <a:normAutofit fontScale="92500" lnSpcReduction="20000"/>
          </a:bodyPr>
          <a:lstStyle/>
          <a:p>
            <a:r>
              <a:rPr lang="en-GB" dirty="0"/>
              <a:t>Used in almost all real physics (and wider scientific) research</a:t>
            </a:r>
          </a:p>
        </p:txBody>
      </p:sp>
      <p:pic>
        <p:nvPicPr>
          <p:cNvPr id="7" name="Picture 6" descr="Higgs discovery plot">
            <a:extLst>
              <a:ext uri="{FF2B5EF4-FFF2-40B4-BE49-F238E27FC236}">
                <a16:creationId xmlns:a16="http://schemas.microsoft.com/office/drawing/2014/main" id="{1FAD39E3-CCA3-BA42-8E2A-B0DB9B5033F9}"/>
              </a:ext>
            </a:extLst>
          </p:cNvPr>
          <p:cNvPicPr>
            <a:picLocks noChangeAspect="1"/>
          </p:cNvPicPr>
          <p:nvPr/>
        </p:nvPicPr>
        <p:blipFill>
          <a:blip r:embed="rId7"/>
          <a:stretch>
            <a:fillRect/>
          </a:stretch>
        </p:blipFill>
        <p:spPr>
          <a:xfrm>
            <a:off x="381218" y="1856144"/>
            <a:ext cx="5499100" cy="3657600"/>
          </a:xfrm>
          <a:prstGeom prst="rect">
            <a:avLst/>
          </a:prstGeom>
        </p:spPr>
      </p:pic>
      <p:pic>
        <p:nvPicPr>
          <p:cNvPr id="8" name="Picture 7" descr="Graviational waves discovery plot">
            <a:extLst>
              <a:ext uri="{FF2B5EF4-FFF2-40B4-BE49-F238E27FC236}">
                <a16:creationId xmlns:a16="http://schemas.microsoft.com/office/drawing/2014/main" id="{E67789B1-667C-044E-A490-0C3B2D889B68}"/>
              </a:ext>
            </a:extLst>
          </p:cNvPr>
          <p:cNvPicPr>
            <a:picLocks noChangeAspect="1"/>
          </p:cNvPicPr>
          <p:nvPr/>
        </p:nvPicPr>
        <p:blipFill>
          <a:blip r:embed="rId8"/>
          <a:stretch>
            <a:fillRect/>
          </a:stretch>
        </p:blipFill>
        <p:spPr>
          <a:xfrm>
            <a:off x="6731174" y="1774696"/>
            <a:ext cx="4702149" cy="3820495"/>
          </a:xfrm>
          <a:prstGeom prst="rect">
            <a:avLst/>
          </a:prstGeom>
        </p:spPr>
      </p:pic>
    </p:spTree>
    <p:extLst>
      <p:ext uri="{BB962C8B-B14F-4D97-AF65-F5344CB8AC3E}">
        <p14:creationId xmlns:p14="http://schemas.microsoft.com/office/powerpoint/2010/main" val="109255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255BF-6B20-1849-8B37-3D230BF5EC1B}"/>
              </a:ext>
            </a:extLst>
          </p:cNvPr>
          <p:cNvSpPr>
            <a:spLocks noGrp="1"/>
          </p:cNvSpPr>
          <p:nvPr>
            <p:ph type="title"/>
          </p:nvPr>
        </p:nvSpPr>
        <p:spPr/>
        <p:txBody>
          <a:bodyPr/>
          <a:lstStyle/>
          <a:p>
            <a:r>
              <a:rPr lang="en-GB" dirty="0"/>
              <a:t>Why do I need to program?</a:t>
            </a:r>
          </a:p>
        </p:txBody>
      </p:sp>
      <p:sp>
        <p:nvSpPr>
          <p:cNvPr id="3" name="Content Placeholder 2">
            <a:extLst>
              <a:ext uri="{FF2B5EF4-FFF2-40B4-BE49-F238E27FC236}">
                <a16:creationId xmlns:a16="http://schemas.microsoft.com/office/drawing/2014/main" id="{593E8F09-F1D6-984C-912D-D90B8F5EDAA7}"/>
              </a:ext>
            </a:extLst>
          </p:cNvPr>
          <p:cNvSpPr>
            <a:spLocks noGrp="1"/>
          </p:cNvSpPr>
          <p:nvPr>
            <p:ph sz="half" idx="1"/>
          </p:nvPr>
        </p:nvSpPr>
        <p:spPr>
          <a:xfrm>
            <a:off x="1759955" y="6482475"/>
            <a:ext cx="7959398" cy="433819"/>
          </a:xfrm>
        </p:spPr>
        <p:txBody>
          <a:bodyPr/>
          <a:lstStyle/>
          <a:p>
            <a:pPr lvl="1"/>
            <a:r>
              <a:rPr lang="en-GB" dirty="0">
                <a:hlinkClick r:id="rId3"/>
              </a:rPr>
              <a:t>https://data-flair.training/blogs/python-career-opportunities/</a:t>
            </a:r>
            <a:endParaRPr lang="en-GB" dirty="0"/>
          </a:p>
        </p:txBody>
      </p:sp>
      <p:sp>
        <p:nvSpPr>
          <p:cNvPr id="4" name="Slide Number Placeholder 3">
            <a:extLst>
              <a:ext uri="{FF2B5EF4-FFF2-40B4-BE49-F238E27FC236}">
                <a16:creationId xmlns:a16="http://schemas.microsoft.com/office/drawing/2014/main" id="{301C0FBD-A3B1-5E4C-9F3D-ED8D5A6BC00E}"/>
              </a:ext>
            </a:extLst>
          </p:cNvPr>
          <p:cNvSpPr>
            <a:spLocks noGrp="1"/>
          </p:cNvSpPr>
          <p:nvPr>
            <p:ph type="sldNum" sz="quarter" idx="12"/>
          </p:nvPr>
        </p:nvSpPr>
        <p:spPr/>
        <p:txBody>
          <a:bodyPr/>
          <a:lstStyle/>
          <a:p>
            <a:fld id="{D0CD9598-3AC8-0F44-9366-CD3A2FEFAADC}" type="slidenum">
              <a:rPr lang="en-GB" smtClean="0"/>
              <a:t>11</a:t>
            </a:fld>
            <a:endParaRPr lang="en-GB"/>
          </a:p>
        </p:txBody>
      </p:sp>
      <p:sp>
        <p:nvSpPr>
          <p:cNvPr id="5" name="Subtitle 4">
            <a:extLst>
              <a:ext uri="{FF2B5EF4-FFF2-40B4-BE49-F238E27FC236}">
                <a16:creationId xmlns:a16="http://schemas.microsoft.com/office/drawing/2014/main" id="{0217A157-B80A-9942-A1D5-45227E8FDCFA}"/>
              </a:ext>
            </a:extLst>
          </p:cNvPr>
          <p:cNvSpPr>
            <a:spLocks noGrp="1"/>
          </p:cNvSpPr>
          <p:nvPr>
            <p:ph type="subTitle" idx="13"/>
          </p:nvPr>
        </p:nvSpPr>
        <p:spPr/>
        <p:txBody>
          <a:bodyPr>
            <a:normAutofit fontScale="92500" lnSpcReduction="20000"/>
          </a:bodyPr>
          <a:lstStyle/>
          <a:p>
            <a:r>
              <a:rPr lang="en-GB" dirty="0"/>
              <a:t>Used in many other careers outside science too</a:t>
            </a:r>
          </a:p>
        </p:txBody>
      </p:sp>
      <p:pic>
        <p:nvPicPr>
          <p:cNvPr id="6" name="Picture 5" descr="Top companies using python">
            <a:extLst>
              <a:ext uri="{FF2B5EF4-FFF2-40B4-BE49-F238E27FC236}">
                <a16:creationId xmlns:a16="http://schemas.microsoft.com/office/drawing/2014/main" id="{AC99705B-AE59-3447-9CE8-28BADFED87A4}"/>
              </a:ext>
            </a:extLst>
          </p:cNvPr>
          <p:cNvPicPr>
            <a:picLocks noChangeAspect="1"/>
          </p:cNvPicPr>
          <p:nvPr/>
        </p:nvPicPr>
        <p:blipFill>
          <a:blip r:embed="rId4"/>
          <a:stretch>
            <a:fillRect/>
          </a:stretch>
        </p:blipFill>
        <p:spPr>
          <a:xfrm>
            <a:off x="1283897" y="1040523"/>
            <a:ext cx="9498083" cy="5346701"/>
          </a:xfrm>
          <a:prstGeom prst="rect">
            <a:avLst/>
          </a:prstGeom>
        </p:spPr>
      </p:pic>
    </p:spTree>
    <p:extLst>
      <p:ext uri="{BB962C8B-B14F-4D97-AF65-F5344CB8AC3E}">
        <p14:creationId xmlns:p14="http://schemas.microsoft.com/office/powerpoint/2010/main" val="133662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EB1E-513B-0F4B-8A04-9384A75754CD}"/>
              </a:ext>
            </a:extLst>
          </p:cNvPr>
          <p:cNvSpPr>
            <a:spLocks noGrp="1"/>
          </p:cNvSpPr>
          <p:nvPr>
            <p:ph type="title"/>
          </p:nvPr>
        </p:nvSpPr>
        <p:spPr/>
        <p:txBody>
          <a:bodyPr/>
          <a:lstStyle/>
          <a:p>
            <a:r>
              <a:rPr lang="en-GB" dirty="0"/>
              <a:t>Why python?</a:t>
            </a:r>
          </a:p>
        </p:txBody>
      </p:sp>
      <p:sp>
        <p:nvSpPr>
          <p:cNvPr id="3" name="Content Placeholder 2">
            <a:extLst>
              <a:ext uri="{FF2B5EF4-FFF2-40B4-BE49-F238E27FC236}">
                <a16:creationId xmlns:a16="http://schemas.microsoft.com/office/drawing/2014/main" id="{52F1C593-2C13-A94D-844E-49639BF31A0B}"/>
              </a:ext>
            </a:extLst>
          </p:cNvPr>
          <p:cNvSpPr>
            <a:spLocks noGrp="1"/>
          </p:cNvSpPr>
          <p:nvPr>
            <p:ph idx="1"/>
          </p:nvPr>
        </p:nvSpPr>
        <p:spPr>
          <a:xfrm>
            <a:off x="241738" y="1008993"/>
            <a:ext cx="5103320" cy="2394169"/>
          </a:xfrm>
        </p:spPr>
        <p:txBody>
          <a:bodyPr/>
          <a:lstStyle/>
          <a:p>
            <a:r>
              <a:rPr lang="en-GB" dirty="0"/>
              <a:t>Powerful but easy to learn and use</a:t>
            </a:r>
          </a:p>
          <a:p>
            <a:pPr lvl="1"/>
            <a:r>
              <a:rPr lang="en-GB" dirty="0"/>
              <a:t>Readable syntax</a:t>
            </a:r>
            <a:endParaRPr lang="en-GB" sz="900" dirty="0"/>
          </a:p>
          <a:p>
            <a:r>
              <a:rPr lang="en-GB" dirty="0"/>
              <a:t>Most popular and fastest growing</a:t>
            </a:r>
          </a:p>
          <a:p>
            <a:pPr lvl="1"/>
            <a:r>
              <a:rPr lang="en-GB" dirty="0"/>
              <a:t>From google trends using </a:t>
            </a:r>
            <a:r>
              <a:rPr lang="en-GB" dirty="0">
                <a:hlinkClick r:id="rId3"/>
              </a:rPr>
              <a:t>PyPL</a:t>
            </a:r>
            <a:endParaRPr lang="en-GB" dirty="0"/>
          </a:p>
          <a:p>
            <a:pPr lvl="1"/>
            <a:r>
              <a:rPr lang="en-GB" dirty="0"/>
              <a:t>Similar trend within physics</a:t>
            </a:r>
          </a:p>
          <a:p>
            <a:endParaRPr lang="en-GB" sz="1000" dirty="0"/>
          </a:p>
        </p:txBody>
      </p:sp>
      <p:sp>
        <p:nvSpPr>
          <p:cNvPr id="4" name="Slide Number Placeholder 3">
            <a:extLst>
              <a:ext uri="{FF2B5EF4-FFF2-40B4-BE49-F238E27FC236}">
                <a16:creationId xmlns:a16="http://schemas.microsoft.com/office/drawing/2014/main" id="{2285818B-4B9F-9040-901C-7CF34F095172}"/>
              </a:ext>
            </a:extLst>
          </p:cNvPr>
          <p:cNvSpPr>
            <a:spLocks noGrp="1"/>
          </p:cNvSpPr>
          <p:nvPr>
            <p:ph type="sldNum" sz="quarter" idx="12"/>
          </p:nvPr>
        </p:nvSpPr>
        <p:spPr/>
        <p:txBody>
          <a:bodyPr/>
          <a:lstStyle/>
          <a:p>
            <a:fld id="{D0CD9598-3AC8-0F44-9366-CD3A2FEFAADC}" type="slidenum">
              <a:rPr lang="en-GB" smtClean="0"/>
              <a:t>12</a:t>
            </a:fld>
            <a:endParaRPr lang="en-GB"/>
          </a:p>
        </p:txBody>
      </p:sp>
      <p:sp>
        <p:nvSpPr>
          <p:cNvPr id="5" name="Subtitle 4">
            <a:extLst>
              <a:ext uri="{FF2B5EF4-FFF2-40B4-BE49-F238E27FC236}">
                <a16:creationId xmlns:a16="http://schemas.microsoft.com/office/drawing/2014/main" id="{9D4D7BC0-94E2-5E44-B8E3-5ED077024BA5}"/>
              </a:ext>
            </a:extLst>
          </p:cNvPr>
          <p:cNvSpPr>
            <a:spLocks noGrp="1"/>
          </p:cNvSpPr>
          <p:nvPr>
            <p:ph type="subTitle" idx="13"/>
          </p:nvPr>
        </p:nvSpPr>
        <p:spPr/>
        <p:txBody>
          <a:bodyPr>
            <a:normAutofit fontScale="92500" lnSpcReduction="20000"/>
          </a:bodyPr>
          <a:lstStyle/>
          <a:p>
            <a:endParaRPr lang="en-GB"/>
          </a:p>
        </p:txBody>
      </p:sp>
      <p:grpSp>
        <p:nvGrpSpPr>
          <p:cNvPr id="29" name="Group 28" descr="The scientific python ecosystem">
            <a:extLst>
              <a:ext uri="{FF2B5EF4-FFF2-40B4-BE49-F238E27FC236}">
                <a16:creationId xmlns:a16="http://schemas.microsoft.com/office/drawing/2014/main" id="{1DF6C020-3D96-834E-B85C-662871069B1F}"/>
              </a:ext>
            </a:extLst>
          </p:cNvPr>
          <p:cNvGrpSpPr/>
          <p:nvPr/>
        </p:nvGrpSpPr>
        <p:grpSpPr>
          <a:xfrm>
            <a:off x="26165" y="2986839"/>
            <a:ext cx="5397399" cy="3871161"/>
            <a:chOff x="73577" y="2881344"/>
            <a:chExt cx="5397399" cy="3871161"/>
          </a:xfrm>
        </p:grpSpPr>
        <p:grpSp>
          <p:nvGrpSpPr>
            <p:cNvPr id="26" name="Group 25">
              <a:extLst>
                <a:ext uri="{FF2B5EF4-FFF2-40B4-BE49-F238E27FC236}">
                  <a16:creationId xmlns:a16="http://schemas.microsoft.com/office/drawing/2014/main" id="{47102D62-B763-084E-81A1-51ACDFA9F535}"/>
                </a:ext>
              </a:extLst>
            </p:cNvPr>
            <p:cNvGrpSpPr/>
            <p:nvPr/>
          </p:nvGrpSpPr>
          <p:grpSpPr>
            <a:xfrm>
              <a:off x="73577" y="2881344"/>
              <a:ext cx="5199343" cy="3871161"/>
              <a:chOff x="73577" y="2881344"/>
              <a:chExt cx="5199343" cy="3871161"/>
            </a:xfrm>
          </p:grpSpPr>
          <p:pic>
            <p:nvPicPr>
              <p:cNvPr id="22" name="Picture 21">
                <a:extLst>
                  <a:ext uri="{FF2B5EF4-FFF2-40B4-BE49-F238E27FC236}">
                    <a16:creationId xmlns:a16="http://schemas.microsoft.com/office/drawing/2014/main" id="{4F4697B2-90C7-3C4B-9147-BECE22225961}"/>
                  </a:ext>
                </a:extLst>
              </p:cNvPr>
              <p:cNvPicPr>
                <a:picLocks noChangeAspect="1"/>
              </p:cNvPicPr>
              <p:nvPr/>
            </p:nvPicPr>
            <p:blipFill>
              <a:blip r:embed="rId4"/>
              <a:stretch>
                <a:fillRect/>
              </a:stretch>
            </p:blipFill>
            <p:spPr>
              <a:xfrm>
                <a:off x="73577" y="2881344"/>
                <a:ext cx="5199343" cy="3871161"/>
              </a:xfrm>
              <a:prstGeom prst="rect">
                <a:avLst/>
              </a:prstGeom>
            </p:spPr>
          </p:pic>
          <p:pic>
            <p:nvPicPr>
              <p:cNvPr id="25" name="Picture 24">
                <a:extLst>
                  <a:ext uri="{FF2B5EF4-FFF2-40B4-BE49-F238E27FC236}">
                    <a16:creationId xmlns:a16="http://schemas.microsoft.com/office/drawing/2014/main" id="{3677E473-7EE8-9E4D-A12A-9CD0C81DB284}"/>
                  </a:ext>
                </a:extLst>
              </p:cNvPr>
              <p:cNvPicPr>
                <a:picLocks noChangeAspect="1"/>
              </p:cNvPicPr>
              <p:nvPr/>
            </p:nvPicPr>
            <p:blipFill>
              <a:blip r:embed="rId5"/>
              <a:stretch>
                <a:fillRect/>
              </a:stretch>
            </p:blipFill>
            <p:spPr>
              <a:xfrm>
                <a:off x="4597872" y="3035231"/>
                <a:ext cx="646555" cy="787537"/>
              </a:xfrm>
              <a:prstGeom prst="rect">
                <a:avLst/>
              </a:prstGeom>
            </p:spPr>
          </p:pic>
        </p:grpSp>
        <p:pic>
          <p:nvPicPr>
            <p:cNvPr id="23" name="Picture 22">
              <a:extLst>
                <a:ext uri="{FF2B5EF4-FFF2-40B4-BE49-F238E27FC236}">
                  <a16:creationId xmlns:a16="http://schemas.microsoft.com/office/drawing/2014/main" id="{3D40989C-E112-E84B-83AF-8D48601CD362}"/>
                </a:ext>
              </a:extLst>
            </p:cNvPr>
            <p:cNvPicPr>
              <a:picLocks noChangeAspect="1"/>
            </p:cNvPicPr>
            <p:nvPr/>
          </p:nvPicPr>
          <p:blipFill>
            <a:blip r:embed="rId6"/>
            <a:stretch>
              <a:fillRect/>
            </a:stretch>
          </p:blipFill>
          <p:spPr>
            <a:xfrm>
              <a:off x="4597872" y="2970179"/>
              <a:ext cx="749125" cy="705649"/>
            </a:xfrm>
            <a:prstGeom prst="rect">
              <a:avLst/>
            </a:prstGeom>
          </p:spPr>
        </p:pic>
        <p:sp>
          <p:nvSpPr>
            <p:cNvPr id="24" name="TextBox 23">
              <a:extLst>
                <a:ext uri="{FF2B5EF4-FFF2-40B4-BE49-F238E27FC236}">
                  <a16:creationId xmlns:a16="http://schemas.microsoft.com/office/drawing/2014/main" id="{5CC41D44-5C7C-9746-B107-CF7EB691E5A2}"/>
                </a:ext>
              </a:extLst>
            </p:cNvPr>
            <p:cNvSpPr txBox="1"/>
            <p:nvPr/>
          </p:nvSpPr>
          <p:spPr>
            <a:xfrm>
              <a:off x="4473891" y="3531996"/>
              <a:ext cx="997085" cy="584775"/>
            </a:xfrm>
            <a:prstGeom prst="rect">
              <a:avLst/>
            </a:prstGeom>
            <a:noFill/>
          </p:spPr>
          <p:txBody>
            <a:bodyPr wrap="square" rtlCol="0">
              <a:spAutoFit/>
            </a:bodyPr>
            <a:lstStyle/>
            <a:p>
              <a:pPr algn="r"/>
              <a:r>
                <a:rPr lang="en-GB" sz="1600" dirty="0">
                  <a:solidFill>
                    <a:schemeClr val="accent1"/>
                  </a:solidFill>
                  <a:latin typeface="Open Sans Light" pitchFamily="2" charset="0"/>
                </a:rPr>
                <a:t>+ many</a:t>
              </a:r>
              <a:br>
                <a:rPr lang="en-GB" sz="1600" dirty="0">
                  <a:solidFill>
                    <a:schemeClr val="accent1"/>
                  </a:solidFill>
                  <a:latin typeface="Open Sans Light" pitchFamily="2" charset="0"/>
                </a:rPr>
              </a:br>
              <a:endParaRPr lang="en-GB" sz="1600" dirty="0">
                <a:solidFill>
                  <a:schemeClr val="accent1"/>
                </a:solidFill>
                <a:latin typeface="Open Sans Light" pitchFamily="2" charset="0"/>
              </a:endParaRPr>
            </a:p>
          </p:txBody>
        </p:sp>
        <p:sp>
          <p:nvSpPr>
            <p:cNvPr id="27" name="TextBox 26">
              <a:extLst>
                <a:ext uri="{FF2B5EF4-FFF2-40B4-BE49-F238E27FC236}">
                  <a16:creationId xmlns:a16="http://schemas.microsoft.com/office/drawing/2014/main" id="{2D798850-5653-044A-A621-8CDA3ACAD09E}"/>
                </a:ext>
              </a:extLst>
            </p:cNvPr>
            <p:cNvSpPr txBox="1"/>
            <p:nvPr/>
          </p:nvSpPr>
          <p:spPr>
            <a:xfrm>
              <a:off x="4463004" y="3718543"/>
              <a:ext cx="997085" cy="338554"/>
            </a:xfrm>
            <a:prstGeom prst="rect">
              <a:avLst/>
            </a:prstGeom>
            <a:noFill/>
          </p:spPr>
          <p:txBody>
            <a:bodyPr wrap="square" rtlCol="0">
              <a:spAutoFit/>
            </a:bodyPr>
            <a:lstStyle/>
            <a:p>
              <a:pPr algn="r"/>
              <a:r>
                <a:rPr lang="en-GB" sz="1600" dirty="0">
                  <a:solidFill>
                    <a:schemeClr val="accent1"/>
                  </a:solidFill>
                  <a:latin typeface="Open Sans Light" pitchFamily="2" charset="0"/>
                </a:rPr>
                <a:t>more</a:t>
              </a:r>
            </a:p>
          </p:txBody>
        </p:sp>
      </p:grpSp>
      <p:sp>
        <p:nvSpPr>
          <p:cNvPr id="30" name="Content Placeholder 2">
            <a:extLst>
              <a:ext uri="{FF2B5EF4-FFF2-40B4-BE49-F238E27FC236}">
                <a16:creationId xmlns:a16="http://schemas.microsoft.com/office/drawing/2014/main" id="{9EBD43F9-8593-A24B-8D72-1C8FD2C0D5D9}"/>
              </a:ext>
            </a:extLst>
          </p:cNvPr>
          <p:cNvSpPr txBox="1">
            <a:spLocks/>
          </p:cNvSpPr>
          <p:nvPr/>
        </p:nvSpPr>
        <p:spPr>
          <a:xfrm>
            <a:off x="6450296" y="4297281"/>
            <a:ext cx="5103320" cy="2394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Large and mature library of tools</a:t>
            </a:r>
          </a:p>
          <a:p>
            <a:pPr lvl="1"/>
            <a:r>
              <a:rPr lang="en-GB" dirty="0">
                <a:latin typeface="Open Sans Light" pitchFamily="2" charset="0"/>
                <a:ea typeface="Open Sans Light" pitchFamily="2" charset="0"/>
                <a:cs typeface="Open Sans Light" pitchFamily="2" charset="0"/>
              </a:rPr>
              <a:t>Both built-in and external</a:t>
            </a:r>
          </a:p>
          <a:p>
            <a:pPr lvl="1"/>
            <a:endParaRPr lang="en-GB"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Vast scientific ecosystem</a:t>
            </a:r>
          </a:p>
          <a:p>
            <a:pPr lvl="1"/>
            <a:r>
              <a:rPr lang="en-GB" dirty="0">
                <a:latin typeface="Open Sans Light" pitchFamily="2" charset="0"/>
                <a:ea typeface="Open Sans Light" pitchFamily="2" charset="0"/>
                <a:cs typeface="Open Sans Light" pitchFamily="2" charset="0"/>
              </a:rPr>
              <a:t>Storage and manipulation of large data</a:t>
            </a:r>
          </a:p>
          <a:p>
            <a:pPr lvl="1"/>
            <a:r>
              <a:rPr lang="en-GB" dirty="0">
                <a:latin typeface="Open Sans Light" pitchFamily="2" charset="0"/>
                <a:ea typeface="Open Sans Light" pitchFamily="2" charset="0"/>
                <a:cs typeface="Open Sans Light" pitchFamily="2" charset="0"/>
              </a:rPr>
              <a:t>Data processing and visualisation</a:t>
            </a:r>
          </a:p>
          <a:p>
            <a:pPr lvl="1"/>
            <a:r>
              <a:rPr lang="en-GB" dirty="0">
                <a:latin typeface="Open Sans Light" pitchFamily="2" charset="0"/>
                <a:ea typeface="Open Sans Light" pitchFamily="2" charset="0"/>
                <a:cs typeface="Open Sans Light" pitchFamily="2" charset="0"/>
              </a:rPr>
              <a:t>Physics-specific packages</a:t>
            </a:r>
          </a:p>
          <a:p>
            <a:endParaRPr lang="en-GB" dirty="0">
              <a:latin typeface="Open Sans Light" pitchFamily="2" charset="0"/>
              <a:ea typeface="Open Sans Light" pitchFamily="2" charset="0"/>
              <a:cs typeface="Open Sans Light" pitchFamily="2" charset="0"/>
            </a:endParaRPr>
          </a:p>
        </p:txBody>
      </p:sp>
      <p:sp>
        <p:nvSpPr>
          <p:cNvPr id="31" name="Rounded Rectangle 30">
            <a:extLst>
              <a:ext uri="{FF2B5EF4-FFF2-40B4-BE49-F238E27FC236}">
                <a16:creationId xmlns:a16="http://schemas.microsoft.com/office/drawing/2014/main" id="{FD154B6A-1E59-544D-B0BC-0A43EAC2860B}"/>
              </a:ext>
            </a:extLst>
          </p:cNvPr>
          <p:cNvSpPr/>
          <p:nvPr/>
        </p:nvSpPr>
        <p:spPr>
          <a:xfrm>
            <a:off x="4156624" y="5341417"/>
            <a:ext cx="1087803" cy="5065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32" name="Rounded Rectangle 31">
            <a:extLst>
              <a:ext uri="{FF2B5EF4-FFF2-40B4-BE49-F238E27FC236}">
                <a16:creationId xmlns:a16="http://schemas.microsoft.com/office/drawing/2014/main" id="{57BCD03B-38F3-6F42-AAF1-5C38594D1AEC}"/>
              </a:ext>
            </a:extLst>
          </p:cNvPr>
          <p:cNvSpPr/>
          <p:nvPr/>
        </p:nvSpPr>
        <p:spPr>
          <a:xfrm>
            <a:off x="2918839" y="5381008"/>
            <a:ext cx="727876" cy="72587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33" name="Rounded Rectangle 32">
            <a:extLst>
              <a:ext uri="{FF2B5EF4-FFF2-40B4-BE49-F238E27FC236}">
                <a16:creationId xmlns:a16="http://schemas.microsoft.com/office/drawing/2014/main" id="{2FB84257-985D-1E41-B750-C002A1F67B90}"/>
              </a:ext>
            </a:extLst>
          </p:cNvPr>
          <p:cNvSpPr/>
          <p:nvPr/>
        </p:nvSpPr>
        <p:spPr>
          <a:xfrm>
            <a:off x="1637386" y="5494366"/>
            <a:ext cx="1207376" cy="54720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34" name="Rounded Rectangle 33">
            <a:extLst>
              <a:ext uri="{FF2B5EF4-FFF2-40B4-BE49-F238E27FC236}">
                <a16:creationId xmlns:a16="http://schemas.microsoft.com/office/drawing/2014/main" id="{FAB1A481-CE57-DD4B-BE4B-C049AEFC3302}"/>
              </a:ext>
            </a:extLst>
          </p:cNvPr>
          <p:cNvSpPr/>
          <p:nvPr/>
        </p:nvSpPr>
        <p:spPr>
          <a:xfrm>
            <a:off x="1711463" y="4564577"/>
            <a:ext cx="1673994" cy="4537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pic>
        <p:nvPicPr>
          <p:cNvPr id="7" name="Picture 6">
            <a:extLst>
              <a:ext uri="{FF2B5EF4-FFF2-40B4-BE49-F238E27FC236}">
                <a16:creationId xmlns:a16="http://schemas.microsoft.com/office/drawing/2014/main" id="{41E673ED-59BF-1739-B759-5879558D6A2E}"/>
              </a:ext>
            </a:extLst>
          </p:cNvPr>
          <p:cNvPicPr>
            <a:picLocks noChangeAspect="1"/>
          </p:cNvPicPr>
          <p:nvPr/>
        </p:nvPicPr>
        <p:blipFill>
          <a:blip r:embed="rId7"/>
          <a:srcRect l="5571"/>
          <a:stretch>
            <a:fillRect/>
          </a:stretch>
        </p:blipFill>
        <p:spPr>
          <a:xfrm>
            <a:off x="5943600" y="970199"/>
            <a:ext cx="6065636" cy="2958064"/>
          </a:xfrm>
          <a:prstGeom prst="rect">
            <a:avLst/>
          </a:prstGeom>
        </p:spPr>
      </p:pic>
      <p:grpSp>
        <p:nvGrpSpPr>
          <p:cNvPr id="6" name="Group 5" descr="Python popularity">
            <a:extLst>
              <a:ext uri="{FF2B5EF4-FFF2-40B4-BE49-F238E27FC236}">
                <a16:creationId xmlns:a16="http://schemas.microsoft.com/office/drawing/2014/main" id="{4521F8E6-A749-4749-A199-30E977421466}"/>
              </a:ext>
            </a:extLst>
          </p:cNvPr>
          <p:cNvGrpSpPr/>
          <p:nvPr/>
        </p:nvGrpSpPr>
        <p:grpSpPr>
          <a:xfrm>
            <a:off x="5467176" y="1293742"/>
            <a:ext cx="588623" cy="1862375"/>
            <a:chOff x="127325" y="1953384"/>
            <a:chExt cx="647485" cy="2048612"/>
          </a:xfrm>
        </p:grpSpPr>
        <p:sp>
          <p:nvSpPr>
            <p:cNvPr id="8" name="TextBox 7">
              <a:extLst>
                <a:ext uri="{FF2B5EF4-FFF2-40B4-BE49-F238E27FC236}">
                  <a16:creationId xmlns:a16="http://schemas.microsoft.com/office/drawing/2014/main" id="{39848BCB-36C9-4646-B67D-903282957704}"/>
                </a:ext>
              </a:extLst>
            </p:cNvPr>
            <p:cNvSpPr txBox="1"/>
            <p:nvPr/>
          </p:nvSpPr>
          <p:spPr>
            <a:xfrm>
              <a:off x="127325" y="1953384"/>
              <a:ext cx="647485" cy="372409"/>
            </a:xfrm>
            <a:prstGeom prst="rect">
              <a:avLst/>
            </a:prstGeom>
            <a:noFill/>
          </p:spPr>
          <p:txBody>
            <a:bodyPr wrap="none" rtlCol="0">
              <a:spAutoFit/>
            </a:bodyPr>
            <a:lstStyle/>
            <a:p>
              <a:r>
                <a:rPr lang="en-GB" sz="1600" dirty="0">
                  <a:solidFill>
                    <a:schemeClr val="accent3">
                      <a:lumMod val="75000"/>
                    </a:schemeClr>
                  </a:solidFill>
                  <a:latin typeface="Open Sans Light" pitchFamily="2" charset="0"/>
                </a:rPr>
                <a:t>50%</a:t>
              </a:r>
            </a:p>
          </p:txBody>
        </p:sp>
        <p:sp>
          <p:nvSpPr>
            <p:cNvPr id="9" name="TextBox 8">
              <a:extLst>
                <a:ext uri="{FF2B5EF4-FFF2-40B4-BE49-F238E27FC236}">
                  <a16:creationId xmlns:a16="http://schemas.microsoft.com/office/drawing/2014/main" id="{A9FC6C74-3015-334D-8421-B5AA41F274C6}"/>
                </a:ext>
              </a:extLst>
            </p:cNvPr>
            <p:cNvSpPr txBox="1"/>
            <p:nvPr/>
          </p:nvSpPr>
          <p:spPr>
            <a:xfrm>
              <a:off x="127325" y="2714592"/>
              <a:ext cx="647485" cy="372410"/>
            </a:xfrm>
            <a:prstGeom prst="rect">
              <a:avLst/>
            </a:prstGeom>
            <a:noFill/>
          </p:spPr>
          <p:txBody>
            <a:bodyPr wrap="none" rtlCol="0">
              <a:spAutoFit/>
            </a:bodyPr>
            <a:lstStyle/>
            <a:p>
              <a:r>
                <a:rPr lang="en-GB" sz="1600" dirty="0">
                  <a:solidFill>
                    <a:schemeClr val="accent3">
                      <a:lumMod val="75000"/>
                    </a:schemeClr>
                  </a:solidFill>
                  <a:latin typeface="Open Sans Light" pitchFamily="2" charset="0"/>
                </a:rPr>
                <a:t>10%</a:t>
              </a:r>
            </a:p>
          </p:txBody>
        </p:sp>
        <p:sp>
          <p:nvSpPr>
            <p:cNvPr id="10" name="TextBox 9">
              <a:extLst>
                <a:ext uri="{FF2B5EF4-FFF2-40B4-BE49-F238E27FC236}">
                  <a16:creationId xmlns:a16="http://schemas.microsoft.com/office/drawing/2014/main" id="{FA9691D8-13D9-C14A-8D10-2182E5A4C81C}"/>
                </a:ext>
              </a:extLst>
            </p:cNvPr>
            <p:cNvSpPr txBox="1"/>
            <p:nvPr/>
          </p:nvSpPr>
          <p:spPr>
            <a:xfrm>
              <a:off x="256046" y="3629587"/>
              <a:ext cx="518764" cy="372409"/>
            </a:xfrm>
            <a:prstGeom prst="rect">
              <a:avLst/>
            </a:prstGeom>
            <a:noFill/>
          </p:spPr>
          <p:txBody>
            <a:bodyPr wrap="none" rtlCol="0">
              <a:spAutoFit/>
            </a:bodyPr>
            <a:lstStyle/>
            <a:p>
              <a:r>
                <a:rPr lang="en-GB" sz="1600" dirty="0">
                  <a:solidFill>
                    <a:schemeClr val="accent3">
                      <a:lumMod val="75000"/>
                    </a:schemeClr>
                  </a:solidFill>
                  <a:latin typeface="Open Sans Light" pitchFamily="2" charset="0"/>
                </a:rPr>
                <a:t>1%</a:t>
              </a:r>
            </a:p>
          </p:txBody>
        </p:sp>
      </p:grpSp>
    </p:spTree>
    <p:extLst>
      <p:ext uri="{BB962C8B-B14F-4D97-AF65-F5344CB8AC3E}">
        <p14:creationId xmlns:p14="http://schemas.microsoft.com/office/powerpoint/2010/main" val="360310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9F4B2F-5A2F-BC0D-78F8-F16623021B5E}"/>
              </a:ext>
            </a:extLst>
          </p:cNvPr>
          <p:cNvGrpSpPr/>
          <p:nvPr/>
        </p:nvGrpSpPr>
        <p:grpSpPr>
          <a:xfrm>
            <a:off x="5029199" y="1815101"/>
            <a:ext cx="6963101" cy="4182417"/>
            <a:chOff x="-610518" y="2213795"/>
            <a:chExt cx="6959600" cy="3456543"/>
          </a:xfrm>
        </p:grpSpPr>
        <p:pic>
          <p:nvPicPr>
            <p:cNvPr id="13" name="Picture 12">
              <a:extLst>
                <a:ext uri="{FF2B5EF4-FFF2-40B4-BE49-F238E27FC236}">
                  <a16:creationId xmlns:a16="http://schemas.microsoft.com/office/drawing/2014/main" id="{F1AF3737-0A78-D3B8-AD03-2F4BA5AC825C}"/>
                </a:ext>
              </a:extLst>
            </p:cNvPr>
            <p:cNvPicPr>
              <a:picLocks noChangeAspect="1"/>
            </p:cNvPicPr>
            <p:nvPr/>
          </p:nvPicPr>
          <p:blipFill>
            <a:blip r:embed="rId3"/>
            <a:srcRect t="16418"/>
            <a:stretch>
              <a:fillRect/>
            </a:stretch>
          </p:blipFill>
          <p:spPr>
            <a:xfrm>
              <a:off x="-610518" y="2549562"/>
              <a:ext cx="6959600" cy="3120776"/>
            </a:xfrm>
            <a:prstGeom prst="rect">
              <a:avLst/>
            </a:prstGeom>
          </p:spPr>
        </p:pic>
        <p:pic>
          <p:nvPicPr>
            <p:cNvPr id="14" name="Picture 13">
              <a:extLst>
                <a:ext uri="{FF2B5EF4-FFF2-40B4-BE49-F238E27FC236}">
                  <a16:creationId xmlns:a16="http://schemas.microsoft.com/office/drawing/2014/main" id="{6C1529BC-6CA1-A56D-64F6-4531CB47CDFC}"/>
                </a:ext>
              </a:extLst>
            </p:cNvPr>
            <p:cNvPicPr>
              <a:picLocks noChangeAspect="1"/>
            </p:cNvPicPr>
            <p:nvPr/>
          </p:nvPicPr>
          <p:blipFill>
            <a:blip r:embed="rId3"/>
            <a:srcRect b="91007"/>
            <a:stretch>
              <a:fillRect/>
            </a:stretch>
          </p:blipFill>
          <p:spPr>
            <a:xfrm>
              <a:off x="-610518" y="2213795"/>
              <a:ext cx="6959600" cy="335767"/>
            </a:xfrm>
            <a:prstGeom prst="rect">
              <a:avLst/>
            </a:prstGeom>
          </p:spPr>
        </p:pic>
      </p:grpSp>
      <p:sp>
        <p:nvSpPr>
          <p:cNvPr id="2" name="Title 1">
            <a:extLst>
              <a:ext uri="{FF2B5EF4-FFF2-40B4-BE49-F238E27FC236}">
                <a16:creationId xmlns:a16="http://schemas.microsoft.com/office/drawing/2014/main" id="{B7A29795-1BCE-6E41-BD73-3624025E3B4C}"/>
              </a:ext>
            </a:extLst>
          </p:cNvPr>
          <p:cNvSpPr>
            <a:spLocks noGrp="1"/>
          </p:cNvSpPr>
          <p:nvPr>
            <p:ph type="title"/>
          </p:nvPr>
        </p:nvSpPr>
        <p:spPr/>
        <p:txBody>
          <a:bodyPr/>
          <a:lstStyle/>
          <a:p>
            <a:r>
              <a:rPr lang="en-GB" dirty="0" err="1"/>
              <a:t>CoCalc</a:t>
            </a:r>
            <a:endParaRPr lang="en-GB" dirty="0"/>
          </a:p>
        </p:txBody>
      </p:sp>
      <p:sp>
        <p:nvSpPr>
          <p:cNvPr id="3" name="Content Placeholder 2">
            <a:extLst>
              <a:ext uri="{FF2B5EF4-FFF2-40B4-BE49-F238E27FC236}">
                <a16:creationId xmlns:a16="http://schemas.microsoft.com/office/drawing/2014/main" id="{5BD59F4F-5BC2-CE41-B186-ECA2B2EAF421}"/>
              </a:ext>
            </a:extLst>
          </p:cNvPr>
          <p:cNvSpPr>
            <a:spLocks noGrp="1"/>
          </p:cNvSpPr>
          <p:nvPr>
            <p:ph idx="1"/>
          </p:nvPr>
        </p:nvSpPr>
        <p:spPr>
          <a:xfrm>
            <a:off x="241737" y="1008992"/>
            <a:ext cx="11750565" cy="5838607"/>
          </a:xfrm>
        </p:spPr>
        <p:txBody>
          <a:bodyPr>
            <a:normAutofit lnSpcReduction="10000"/>
          </a:bodyPr>
          <a:lstStyle/>
          <a:p>
            <a:r>
              <a:rPr lang="en-GB" dirty="0"/>
              <a:t>We will be running our programmes using the web-based </a:t>
            </a:r>
            <a:r>
              <a:rPr lang="en-GB" dirty="0" err="1"/>
              <a:t>CoCalc</a:t>
            </a:r>
            <a:r>
              <a:rPr lang="en-GB" dirty="0"/>
              <a:t> platform: </a:t>
            </a:r>
            <a:r>
              <a:rPr lang="en-GB" dirty="0">
                <a:hlinkClick r:id="rId4"/>
              </a:rPr>
              <a:t>https://cocalc.com</a:t>
            </a:r>
            <a:endParaRPr lang="en-GB" dirty="0"/>
          </a:p>
          <a:p>
            <a:pPr lvl="1"/>
            <a:r>
              <a:rPr lang="en-GB" dirty="0"/>
              <a:t>A collaborative online workspace, allowing us to share documents, code and assignments</a:t>
            </a:r>
          </a:p>
          <a:p>
            <a:pPr lvl="1"/>
            <a:endParaRPr lang="en-GB" sz="1000" dirty="0"/>
          </a:p>
          <a:p>
            <a:r>
              <a:rPr lang="en-GB" dirty="0"/>
              <a:t>Make sure you sign up to </a:t>
            </a:r>
            <a:r>
              <a:rPr lang="en-GB" dirty="0" err="1"/>
              <a:t>CoCalc</a:t>
            </a:r>
            <a:endParaRPr lang="en-GB" dirty="0"/>
          </a:p>
          <a:p>
            <a:pPr lvl="1"/>
            <a:r>
              <a:rPr lang="en-GB" dirty="0"/>
              <a:t>Using your university email in exactly</a:t>
            </a:r>
            <a:br>
              <a:rPr lang="en-GB" dirty="0"/>
            </a:br>
            <a:r>
              <a:rPr lang="en-GB" dirty="0"/>
              <a:t>the form the </a:t>
            </a:r>
            <a:r>
              <a:rPr lang="en-GB" dirty="0" err="1"/>
              <a:t>CoCalc</a:t>
            </a:r>
            <a:r>
              <a:rPr lang="en-GB" dirty="0"/>
              <a:t> invite was sent to </a:t>
            </a:r>
          </a:p>
          <a:p>
            <a:pPr marL="457200" lvl="1" indent="0">
              <a:buNone/>
            </a:pPr>
            <a:endParaRPr lang="en-GB" sz="1000" dirty="0"/>
          </a:p>
          <a:p>
            <a:r>
              <a:rPr lang="en-GB" dirty="0"/>
              <a:t>Go to the first week’s code </a:t>
            </a:r>
            <a:r>
              <a:rPr lang="en-GB" dirty="0">
                <a:solidFill>
                  <a:srgbClr val="FF0000"/>
                </a:solidFill>
              </a:rPr>
              <a:t>by clicking</a:t>
            </a:r>
            <a:br>
              <a:rPr lang="en-GB" dirty="0">
                <a:solidFill>
                  <a:srgbClr val="FF0000"/>
                </a:solidFill>
              </a:rPr>
            </a:br>
            <a:r>
              <a:rPr lang="en-GB" dirty="0">
                <a:solidFill>
                  <a:srgbClr val="FF0000"/>
                </a:solidFill>
              </a:rPr>
              <a:t>on Projects</a:t>
            </a:r>
            <a:r>
              <a:rPr lang="en-GB" dirty="0"/>
              <a:t> and then in turn on</a:t>
            </a:r>
          </a:p>
          <a:p>
            <a:pPr lvl="1"/>
            <a:r>
              <a:rPr lang="en-GB" dirty="0">
                <a:solidFill>
                  <a:schemeClr val="accent1"/>
                </a:solidFill>
              </a:rPr>
              <a:t>Your Name – PHYS105 </a:t>
            </a:r>
            <a:br>
              <a:rPr lang="en-GB" dirty="0">
                <a:solidFill>
                  <a:schemeClr val="accent1"/>
                </a:solidFill>
              </a:rPr>
            </a:br>
            <a:r>
              <a:rPr lang="en-GB" dirty="0">
                <a:solidFill>
                  <a:schemeClr val="accent1"/>
                </a:solidFill>
              </a:rPr>
              <a:t>Introduction to Computational</a:t>
            </a:r>
            <a:br>
              <a:rPr lang="en-GB" dirty="0">
                <a:solidFill>
                  <a:schemeClr val="accent1"/>
                </a:solidFill>
              </a:rPr>
            </a:br>
            <a:r>
              <a:rPr lang="en-GB" dirty="0">
                <a:solidFill>
                  <a:schemeClr val="accent1"/>
                </a:solidFill>
              </a:rPr>
              <a:t>Physics/PHYS105_2025</a:t>
            </a:r>
          </a:p>
          <a:p>
            <a:pPr lvl="1"/>
            <a:r>
              <a:rPr lang="en-GB" dirty="0">
                <a:solidFill>
                  <a:schemeClr val="accent1"/>
                </a:solidFill>
              </a:rPr>
              <a:t>Phys105 Introduction to</a:t>
            </a:r>
            <a:br>
              <a:rPr lang="en-GB" dirty="0">
                <a:solidFill>
                  <a:schemeClr val="accent1"/>
                </a:solidFill>
              </a:rPr>
            </a:br>
            <a:r>
              <a:rPr lang="en-GB" dirty="0">
                <a:solidFill>
                  <a:schemeClr val="accent1"/>
                </a:solidFill>
              </a:rPr>
              <a:t>Computational Physics</a:t>
            </a:r>
          </a:p>
          <a:p>
            <a:pPr lvl="1"/>
            <a:r>
              <a:rPr lang="en-GB" dirty="0" err="1">
                <a:solidFill>
                  <a:schemeClr val="accent1"/>
                </a:solidFill>
              </a:rPr>
              <a:t>ComputerClassesStudent</a:t>
            </a:r>
            <a:endParaRPr lang="en-GB" dirty="0">
              <a:solidFill>
                <a:schemeClr val="accent1"/>
              </a:solidFill>
            </a:endParaRPr>
          </a:p>
          <a:p>
            <a:pPr lvl="1"/>
            <a:r>
              <a:rPr lang="en-GB" dirty="0">
                <a:solidFill>
                  <a:schemeClr val="accent1"/>
                </a:solidFill>
              </a:rPr>
              <a:t>Phys105-Lecture01</a:t>
            </a:r>
          </a:p>
          <a:p>
            <a:pPr lvl="1"/>
            <a:endParaRPr lang="en-GB" sz="1000" dirty="0"/>
          </a:p>
          <a:p>
            <a:r>
              <a:rPr lang="en-GB" dirty="0"/>
              <a:t>Open the </a:t>
            </a:r>
            <a:r>
              <a:rPr lang="en-GB" dirty="0" err="1"/>
              <a:t>jupyter</a:t>
            </a:r>
            <a:r>
              <a:rPr lang="en-GB" dirty="0"/>
              <a:t> notebook</a:t>
            </a:r>
          </a:p>
          <a:p>
            <a:pPr lvl="1"/>
            <a:r>
              <a:rPr lang="en-GB" dirty="0"/>
              <a:t>Phys105-Lecture01-student.ipynb   </a:t>
            </a:r>
          </a:p>
          <a:p>
            <a:pPr lvl="2"/>
            <a:r>
              <a:rPr lang="en-GB" dirty="0"/>
              <a:t>Make sure it is the .</a:t>
            </a:r>
            <a:r>
              <a:rPr lang="en-GB" dirty="0" err="1"/>
              <a:t>ipynb</a:t>
            </a:r>
            <a:r>
              <a:rPr lang="en-GB" dirty="0"/>
              <a:t> (notebook) not the .pdf</a:t>
            </a:r>
          </a:p>
          <a:p>
            <a:endParaRPr lang="en-GB" dirty="0"/>
          </a:p>
          <a:p>
            <a:pPr lvl="1"/>
            <a:endParaRPr lang="en-GB" dirty="0"/>
          </a:p>
        </p:txBody>
      </p:sp>
      <p:sp>
        <p:nvSpPr>
          <p:cNvPr id="4" name="Slide Number Placeholder 3">
            <a:extLst>
              <a:ext uri="{FF2B5EF4-FFF2-40B4-BE49-F238E27FC236}">
                <a16:creationId xmlns:a16="http://schemas.microsoft.com/office/drawing/2014/main" id="{B1C3B73A-B732-C448-A55E-78B5C85F9E5A}"/>
              </a:ext>
            </a:extLst>
          </p:cNvPr>
          <p:cNvSpPr>
            <a:spLocks noGrp="1"/>
          </p:cNvSpPr>
          <p:nvPr>
            <p:ph type="sldNum" sz="quarter" idx="12"/>
          </p:nvPr>
        </p:nvSpPr>
        <p:spPr/>
        <p:txBody>
          <a:bodyPr/>
          <a:lstStyle/>
          <a:p>
            <a:fld id="{D0CD9598-3AC8-0F44-9366-CD3A2FEFAADC}" type="slidenum">
              <a:rPr lang="en-GB" smtClean="0"/>
              <a:t>13</a:t>
            </a:fld>
            <a:endParaRPr lang="en-GB"/>
          </a:p>
        </p:txBody>
      </p:sp>
      <p:sp>
        <p:nvSpPr>
          <p:cNvPr id="5" name="Subtitle 4">
            <a:extLst>
              <a:ext uri="{FF2B5EF4-FFF2-40B4-BE49-F238E27FC236}">
                <a16:creationId xmlns:a16="http://schemas.microsoft.com/office/drawing/2014/main" id="{84E810DD-FE5B-C14C-93EF-6E5BCC9E838A}"/>
              </a:ext>
            </a:extLst>
          </p:cNvPr>
          <p:cNvSpPr>
            <a:spLocks noGrp="1"/>
          </p:cNvSpPr>
          <p:nvPr>
            <p:ph type="subTitle" idx="13"/>
          </p:nvPr>
        </p:nvSpPr>
        <p:spPr/>
        <p:txBody>
          <a:bodyPr>
            <a:normAutofit fontScale="92500" lnSpcReduction="20000"/>
          </a:bodyPr>
          <a:lstStyle/>
          <a:p>
            <a:endParaRPr lang="en-GB"/>
          </a:p>
        </p:txBody>
      </p:sp>
      <p:sp>
        <p:nvSpPr>
          <p:cNvPr id="7" name="TextBox 6">
            <a:extLst>
              <a:ext uri="{FF2B5EF4-FFF2-40B4-BE49-F238E27FC236}">
                <a16:creationId xmlns:a16="http://schemas.microsoft.com/office/drawing/2014/main" id="{3D5BC5E9-0D92-FA4B-AAD7-7E6C3A167C2D}"/>
              </a:ext>
            </a:extLst>
          </p:cNvPr>
          <p:cNvSpPr txBox="1"/>
          <p:nvPr/>
        </p:nvSpPr>
        <p:spPr>
          <a:xfrm>
            <a:off x="921686" y="6444012"/>
            <a:ext cx="10390665" cy="338554"/>
          </a:xfrm>
          <a:prstGeom prst="rect">
            <a:avLst/>
          </a:prstGeom>
          <a:noFill/>
          <a:ln>
            <a:solidFill>
              <a:srgbClr val="FF0000"/>
            </a:solidFill>
          </a:ln>
        </p:spPr>
        <p:txBody>
          <a:bodyPr wrap="square" rtlCol="0">
            <a:spAutoFit/>
          </a:bodyPr>
          <a:lstStyle/>
          <a:p>
            <a:r>
              <a:rPr lang="en-GB" sz="1600" dirty="0">
                <a:solidFill>
                  <a:srgbClr val="FF0000"/>
                </a:solidFill>
                <a:latin typeface="Open Sans Light" pitchFamily="2" charset="0"/>
              </a:rPr>
              <a:t>Note: If you can’t see the folder/notebook you  may need to click “Restart project” button and wait a bit first</a:t>
            </a:r>
          </a:p>
        </p:txBody>
      </p:sp>
      <p:sp>
        <p:nvSpPr>
          <p:cNvPr id="11" name="Rounded Rectangle 10">
            <a:extLst>
              <a:ext uri="{FF2B5EF4-FFF2-40B4-BE49-F238E27FC236}">
                <a16:creationId xmlns:a16="http://schemas.microsoft.com/office/drawing/2014/main" id="{4178244F-6064-AAFE-0ED1-BA7C7F2C463C}"/>
              </a:ext>
            </a:extLst>
          </p:cNvPr>
          <p:cNvSpPr/>
          <p:nvPr/>
        </p:nvSpPr>
        <p:spPr>
          <a:xfrm>
            <a:off x="10734059" y="1921524"/>
            <a:ext cx="552509" cy="2391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2" name="Rounded Rectangle 11">
            <a:extLst>
              <a:ext uri="{FF2B5EF4-FFF2-40B4-BE49-F238E27FC236}">
                <a16:creationId xmlns:a16="http://schemas.microsoft.com/office/drawing/2014/main" id="{51D3D75D-F36E-9F7E-B9C4-69A888EEA9C8}"/>
              </a:ext>
            </a:extLst>
          </p:cNvPr>
          <p:cNvSpPr/>
          <p:nvPr/>
        </p:nvSpPr>
        <p:spPr>
          <a:xfrm>
            <a:off x="6816436" y="4777944"/>
            <a:ext cx="452582" cy="27812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Tree>
    <p:extLst>
      <p:ext uri="{BB962C8B-B14F-4D97-AF65-F5344CB8AC3E}">
        <p14:creationId xmlns:p14="http://schemas.microsoft.com/office/powerpoint/2010/main" val="2885458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6DF2F80-34E9-3871-C158-AE2ADDF5D0EF}"/>
              </a:ext>
            </a:extLst>
          </p:cNvPr>
          <p:cNvGrpSpPr/>
          <p:nvPr/>
        </p:nvGrpSpPr>
        <p:grpSpPr>
          <a:xfrm>
            <a:off x="199697" y="2011913"/>
            <a:ext cx="11950531" cy="1981461"/>
            <a:chOff x="199697" y="2011913"/>
            <a:chExt cx="11950531" cy="1981461"/>
          </a:xfrm>
        </p:grpSpPr>
        <p:pic>
          <p:nvPicPr>
            <p:cNvPr id="6" name="Picture 5">
              <a:extLst>
                <a:ext uri="{FF2B5EF4-FFF2-40B4-BE49-F238E27FC236}">
                  <a16:creationId xmlns:a16="http://schemas.microsoft.com/office/drawing/2014/main" id="{E8573D66-98CB-A1FC-7D10-449FF2DD33C4}"/>
                </a:ext>
              </a:extLst>
            </p:cNvPr>
            <p:cNvPicPr>
              <a:picLocks noChangeAspect="1"/>
            </p:cNvPicPr>
            <p:nvPr/>
          </p:nvPicPr>
          <p:blipFill>
            <a:blip r:embed="rId3"/>
            <a:stretch>
              <a:fillRect/>
            </a:stretch>
          </p:blipFill>
          <p:spPr>
            <a:xfrm>
              <a:off x="199697" y="2011913"/>
              <a:ext cx="11950531" cy="1981461"/>
            </a:xfrm>
            <a:prstGeom prst="rect">
              <a:avLst/>
            </a:prstGeom>
          </p:spPr>
        </p:pic>
        <p:pic>
          <p:nvPicPr>
            <p:cNvPr id="19" name="Picture 18">
              <a:extLst>
                <a:ext uri="{FF2B5EF4-FFF2-40B4-BE49-F238E27FC236}">
                  <a16:creationId xmlns:a16="http://schemas.microsoft.com/office/drawing/2014/main" id="{ECCFAD3C-7DCB-ECA0-20DE-D4E1F3868F2F}"/>
                </a:ext>
              </a:extLst>
            </p:cNvPr>
            <p:cNvPicPr>
              <a:picLocks noChangeAspect="1"/>
            </p:cNvPicPr>
            <p:nvPr/>
          </p:nvPicPr>
          <p:blipFill>
            <a:blip r:embed="rId4"/>
            <a:stretch>
              <a:fillRect/>
            </a:stretch>
          </p:blipFill>
          <p:spPr>
            <a:xfrm>
              <a:off x="1020931" y="3199103"/>
              <a:ext cx="11129297" cy="424935"/>
            </a:xfrm>
            <a:prstGeom prst="rect">
              <a:avLst/>
            </a:prstGeom>
          </p:spPr>
        </p:pic>
      </p:grpSp>
      <p:sp>
        <p:nvSpPr>
          <p:cNvPr id="2" name="Title 1">
            <a:extLst>
              <a:ext uri="{FF2B5EF4-FFF2-40B4-BE49-F238E27FC236}">
                <a16:creationId xmlns:a16="http://schemas.microsoft.com/office/drawing/2014/main" id="{5F493BB4-B522-1E42-B87D-0F9AA31BBA99}"/>
              </a:ext>
            </a:extLst>
          </p:cNvPr>
          <p:cNvSpPr>
            <a:spLocks noGrp="1"/>
          </p:cNvSpPr>
          <p:nvPr>
            <p:ph type="title"/>
          </p:nvPr>
        </p:nvSpPr>
        <p:spPr>
          <a:solidFill>
            <a:srgbClr val="1D2978"/>
          </a:solidFill>
        </p:spPr>
        <p:txBody>
          <a:bodyPr/>
          <a:lstStyle/>
          <a:p>
            <a:r>
              <a:rPr lang="en-GB" dirty="0" err="1"/>
              <a:t>Jupyter</a:t>
            </a:r>
            <a:r>
              <a:rPr lang="en-GB" dirty="0"/>
              <a:t> notebooks</a:t>
            </a:r>
          </a:p>
        </p:txBody>
      </p:sp>
      <p:sp>
        <p:nvSpPr>
          <p:cNvPr id="3" name="Content Placeholder 2">
            <a:extLst>
              <a:ext uri="{FF2B5EF4-FFF2-40B4-BE49-F238E27FC236}">
                <a16:creationId xmlns:a16="http://schemas.microsoft.com/office/drawing/2014/main" id="{4B5C9892-E1A6-BC40-9D36-2381B16B1700}"/>
              </a:ext>
            </a:extLst>
          </p:cNvPr>
          <p:cNvSpPr>
            <a:spLocks noGrp="1"/>
          </p:cNvSpPr>
          <p:nvPr>
            <p:ph idx="1"/>
          </p:nvPr>
        </p:nvSpPr>
        <p:spPr>
          <a:xfrm>
            <a:off x="241737" y="1008992"/>
            <a:ext cx="11750565" cy="5729265"/>
          </a:xfrm>
        </p:spPr>
        <p:txBody>
          <a:bodyPr>
            <a:normAutofit/>
          </a:bodyPr>
          <a:lstStyle/>
          <a:p>
            <a:r>
              <a:rPr lang="en-GB" dirty="0">
                <a:hlinkClick r:id="rId5"/>
              </a:rPr>
              <a:t>Jupyter</a:t>
            </a:r>
            <a:r>
              <a:rPr lang="en-GB" dirty="0"/>
              <a:t> notebooks are a web-based way of developing code interactively</a:t>
            </a:r>
          </a:p>
          <a:p>
            <a:pPr lvl="1"/>
            <a:r>
              <a:rPr lang="en-GB" dirty="0"/>
              <a:t>They keep documentation, computer code and the resulting output together</a:t>
            </a:r>
          </a:p>
          <a:p>
            <a:pPr lvl="1"/>
            <a:r>
              <a:rPr lang="en-GB" dirty="0"/>
              <a:t>Produce nicely formatted documents, which can be shared</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r>
              <a:rPr lang="en-GB" dirty="0"/>
              <a:t>The basic unit of a notebook is a cell, which can be created by clicking the      icon (or </a:t>
            </a:r>
            <a:r>
              <a:rPr lang="en-GB" dirty="0" err="1">
                <a:solidFill>
                  <a:schemeClr val="accent1"/>
                </a:solidFill>
                <a:latin typeface="Courier New" panose="02070309020205020404" pitchFamily="49" charset="0"/>
              </a:rPr>
              <a:t>Esc+b</a:t>
            </a:r>
            <a:r>
              <a:rPr lang="en-GB" dirty="0"/>
              <a:t>)</a:t>
            </a:r>
            <a:endParaRPr lang="en-GB" dirty="0">
              <a:solidFill>
                <a:schemeClr val="accent1"/>
              </a:solidFill>
              <a:latin typeface="Courier New" panose="02070309020205020404" pitchFamily="49" charset="0"/>
            </a:endParaRPr>
          </a:p>
          <a:p>
            <a:pPr lvl="1"/>
            <a:r>
              <a:rPr lang="en-GB" dirty="0"/>
              <a:t>To delete the cell, from the menu use Edit </a:t>
            </a:r>
            <a:r>
              <a:rPr lang="en-GB" dirty="0">
                <a:sym typeface="Wingdings" pitchFamily="2" charset="2"/>
              </a:rPr>
              <a:t> Delete Cells (or </a:t>
            </a:r>
            <a:r>
              <a:rPr lang="en-GB" dirty="0" err="1">
                <a:solidFill>
                  <a:schemeClr val="accent1"/>
                </a:solidFill>
                <a:latin typeface="Courier New" panose="02070309020205020404" pitchFamily="49" charset="0"/>
                <a:sym typeface="Wingdings" pitchFamily="2" charset="2"/>
              </a:rPr>
              <a:t>Esc+d+d</a:t>
            </a:r>
            <a:r>
              <a:rPr lang="en-GB" dirty="0">
                <a:sym typeface="Wingdings" pitchFamily="2" charset="2"/>
              </a:rPr>
              <a:t>)</a:t>
            </a:r>
          </a:p>
          <a:p>
            <a:pPr lvl="1"/>
            <a:endParaRPr lang="en-GB" sz="1000" dirty="0"/>
          </a:p>
          <a:p>
            <a:r>
              <a:rPr lang="en-GB" dirty="0"/>
              <a:t>A cell can contain either python computer code (default) or Markdown-formatted text</a:t>
            </a:r>
          </a:p>
          <a:p>
            <a:pPr lvl="1"/>
            <a:r>
              <a:rPr lang="en-GB" dirty="0"/>
              <a:t>To change to text, select it (by clicking on it) then click on        icon </a:t>
            </a:r>
            <a:r>
              <a:rPr lang="en-GB" dirty="0">
                <a:sym typeface="Wingdings" pitchFamily="2" charset="2"/>
              </a:rPr>
              <a:t> Change Cell to Markdown (or </a:t>
            </a:r>
            <a:r>
              <a:rPr lang="en-GB" dirty="0" err="1">
                <a:solidFill>
                  <a:schemeClr val="accent1"/>
                </a:solidFill>
                <a:latin typeface="Courier New" panose="02070309020205020404" pitchFamily="49" charset="0"/>
                <a:sym typeface="Wingdings" pitchFamily="2" charset="2"/>
              </a:rPr>
              <a:t>Esc+m</a:t>
            </a:r>
            <a:r>
              <a:rPr lang="en-GB" dirty="0">
                <a:sym typeface="Wingdings" pitchFamily="2" charset="2"/>
              </a:rPr>
              <a:t>)</a:t>
            </a:r>
          </a:p>
          <a:p>
            <a:pPr lvl="1"/>
            <a:r>
              <a:rPr lang="en-GB" dirty="0">
                <a:sym typeface="Wingdings" pitchFamily="2" charset="2"/>
              </a:rPr>
              <a:t>To change it back to code, select it and use Cell Type       icon Change Cell to Code (or </a:t>
            </a:r>
            <a:r>
              <a:rPr lang="en-GB" dirty="0" err="1">
                <a:solidFill>
                  <a:schemeClr val="accent1"/>
                </a:solidFill>
                <a:latin typeface="Courier New" panose="02070309020205020404" pitchFamily="49" charset="0"/>
                <a:sym typeface="Wingdings" pitchFamily="2" charset="2"/>
              </a:rPr>
              <a:t>Esc+y</a:t>
            </a:r>
            <a:r>
              <a:rPr lang="en-GB" dirty="0">
                <a:sym typeface="Wingdings" pitchFamily="2" charset="2"/>
              </a:rPr>
              <a:t>)</a:t>
            </a:r>
          </a:p>
          <a:p>
            <a:pPr lvl="1"/>
            <a:endParaRPr lang="en-GB" sz="1000" dirty="0">
              <a:sym typeface="Wingdings" pitchFamily="2" charset="2"/>
            </a:endParaRPr>
          </a:p>
          <a:p>
            <a:r>
              <a:rPr lang="en-GB" dirty="0">
                <a:sym typeface="Wingdings" pitchFamily="2" charset="2"/>
              </a:rPr>
              <a:t>To run a cell (and move to the next) click the      icon in cell or </a:t>
            </a:r>
            <a:r>
              <a:rPr lang="en-GB" dirty="0" err="1">
                <a:sym typeface="Wingdings" pitchFamily="2" charset="2"/>
              </a:rPr>
              <a:t>jupyter</a:t>
            </a:r>
            <a:r>
              <a:rPr lang="en-GB" dirty="0">
                <a:sym typeface="Wingdings" pitchFamily="2" charset="2"/>
              </a:rPr>
              <a:t> menu (or </a:t>
            </a:r>
            <a:r>
              <a:rPr lang="en-GB" dirty="0">
                <a:solidFill>
                  <a:schemeClr val="accent1"/>
                </a:solidFill>
                <a:latin typeface="Courier New" panose="02070309020205020404" pitchFamily="49" charset="0"/>
                <a:sym typeface="Wingdings" pitchFamily="2" charset="2"/>
              </a:rPr>
              <a:t>shift + enter</a:t>
            </a:r>
            <a:r>
              <a:rPr lang="en-GB" dirty="0">
                <a:sym typeface="Wingdings" pitchFamily="2" charset="2"/>
              </a:rPr>
              <a:t>)</a:t>
            </a:r>
            <a:endParaRPr lang="en-GB" dirty="0"/>
          </a:p>
        </p:txBody>
      </p:sp>
      <p:sp>
        <p:nvSpPr>
          <p:cNvPr id="4" name="Slide Number Placeholder 3">
            <a:extLst>
              <a:ext uri="{FF2B5EF4-FFF2-40B4-BE49-F238E27FC236}">
                <a16:creationId xmlns:a16="http://schemas.microsoft.com/office/drawing/2014/main" id="{1F68AA2A-0013-2742-9C25-31E51068EC3C}"/>
              </a:ext>
            </a:extLst>
          </p:cNvPr>
          <p:cNvSpPr>
            <a:spLocks noGrp="1"/>
          </p:cNvSpPr>
          <p:nvPr>
            <p:ph type="sldNum" sz="quarter" idx="12"/>
          </p:nvPr>
        </p:nvSpPr>
        <p:spPr/>
        <p:txBody>
          <a:bodyPr/>
          <a:lstStyle/>
          <a:p>
            <a:fld id="{D0CD9598-3AC8-0F44-9366-CD3A2FEFAADC}" type="slidenum">
              <a:rPr lang="en-GB" smtClean="0"/>
              <a:t>14</a:t>
            </a:fld>
            <a:endParaRPr lang="en-GB"/>
          </a:p>
        </p:txBody>
      </p:sp>
      <p:sp>
        <p:nvSpPr>
          <p:cNvPr id="5" name="Subtitle 4">
            <a:extLst>
              <a:ext uri="{FF2B5EF4-FFF2-40B4-BE49-F238E27FC236}">
                <a16:creationId xmlns:a16="http://schemas.microsoft.com/office/drawing/2014/main" id="{1A06F6A6-723A-1840-A0A3-6254A1E90525}"/>
              </a:ext>
            </a:extLst>
          </p:cNvPr>
          <p:cNvSpPr>
            <a:spLocks noGrp="1"/>
          </p:cNvSpPr>
          <p:nvPr>
            <p:ph type="subTitle" idx="13"/>
          </p:nvPr>
        </p:nvSpPr>
        <p:spPr/>
        <p:txBody>
          <a:bodyPr>
            <a:normAutofit fontScale="92500" lnSpcReduction="20000"/>
          </a:bodyPr>
          <a:lstStyle/>
          <a:p>
            <a:endParaRPr lang="en-GB"/>
          </a:p>
        </p:txBody>
      </p:sp>
      <p:pic>
        <p:nvPicPr>
          <p:cNvPr id="7" name="Picture 6">
            <a:extLst>
              <a:ext uri="{FF2B5EF4-FFF2-40B4-BE49-F238E27FC236}">
                <a16:creationId xmlns:a16="http://schemas.microsoft.com/office/drawing/2014/main" id="{80BB5F71-0B34-4A40-9CB9-4E9DD1EB586F}"/>
              </a:ext>
            </a:extLst>
          </p:cNvPr>
          <p:cNvPicPr>
            <a:picLocks noChangeAspect="1"/>
          </p:cNvPicPr>
          <p:nvPr/>
        </p:nvPicPr>
        <p:blipFill>
          <a:blip r:embed="rId6"/>
          <a:stretch>
            <a:fillRect/>
          </a:stretch>
        </p:blipFill>
        <p:spPr>
          <a:xfrm>
            <a:off x="9403180" y="925154"/>
            <a:ext cx="2072441" cy="1036220"/>
          </a:xfrm>
          <a:prstGeom prst="rect">
            <a:avLst/>
          </a:prstGeom>
        </p:spPr>
      </p:pic>
      <p:sp>
        <p:nvSpPr>
          <p:cNvPr id="8" name="TextBox 7">
            <a:extLst>
              <a:ext uri="{FF2B5EF4-FFF2-40B4-BE49-F238E27FC236}">
                <a16:creationId xmlns:a16="http://schemas.microsoft.com/office/drawing/2014/main" id="{7478E801-7429-7740-94A8-B8631C308BF9}"/>
              </a:ext>
            </a:extLst>
          </p:cNvPr>
          <p:cNvSpPr txBox="1"/>
          <p:nvPr/>
        </p:nvSpPr>
        <p:spPr>
          <a:xfrm>
            <a:off x="4594510" y="2011912"/>
            <a:ext cx="1016625" cy="369332"/>
          </a:xfrm>
          <a:prstGeom prst="rect">
            <a:avLst/>
          </a:prstGeom>
          <a:noFill/>
        </p:spPr>
        <p:txBody>
          <a:bodyPr wrap="none" rtlCol="0">
            <a:spAutoFit/>
          </a:bodyPr>
          <a:lstStyle/>
          <a:p>
            <a:r>
              <a:rPr lang="en-GB" dirty="0">
                <a:solidFill>
                  <a:srgbClr val="C00000"/>
                </a:solidFill>
                <a:latin typeface="Open Sans Light" pitchFamily="2" charset="0"/>
              </a:rPr>
              <a:t>Projects</a:t>
            </a:r>
          </a:p>
        </p:txBody>
      </p:sp>
      <p:sp>
        <p:nvSpPr>
          <p:cNvPr id="10" name="TextBox 9">
            <a:extLst>
              <a:ext uri="{FF2B5EF4-FFF2-40B4-BE49-F238E27FC236}">
                <a16:creationId xmlns:a16="http://schemas.microsoft.com/office/drawing/2014/main" id="{D1CF90A5-1B0D-7F48-8FA8-FD83A0F81FCD}"/>
              </a:ext>
            </a:extLst>
          </p:cNvPr>
          <p:cNvSpPr txBox="1"/>
          <p:nvPr/>
        </p:nvSpPr>
        <p:spPr>
          <a:xfrm>
            <a:off x="9403180" y="3336262"/>
            <a:ext cx="1630575" cy="369332"/>
          </a:xfrm>
          <a:prstGeom prst="rect">
            <a:avLst/>
          </a:prstGeom>
          <a:noFill/>
        </p:spPr>
        <p:txBody>
          <a:bodyPr wrap="none" rtlCol="0">
            <a:spAutoFit/>
          </a:bodyPr>
          <a:lstStyle/>
          <a:p>
            <a:r>
              <a:rPr lang="en-GB" dirty="0" err="1">
                <a:solidFill>
                  <a:srgbClr val="C00000"/>
                </a:solidFill>
                <a:latin typeface="Open Sans Light" pitchFamily="2" charset="0"/>
              </a:rPr>
              <a:t>Jupyter</a:t>
            </a:r>
            <a:r>
              <a:rPr lang="en-GB" dirty="0">
                <a:solidFill>
                  <a:srgbClr val="C00000"/>
                </a:solidFill>
                <a:latin typeface="Open Sans Light" pitchFamily="2" charset="0"/>
              </a:rPr>
              <a:t> Menu</a:t>
            </a:r>
          </a:p>
        </p:txBody>
      </p:sp>
      <p:sp>
        <p:nvSpPr>
          <p:cNvPr id="12" name="TextBox 11">
            <a:extLst>
              <a:ext uri="{FF2B5EF4-FFF2-40B4-BE49-F238E27FC236}">
                <a16:creationId xmlns:a16="http://schemas.microsoft.com/office/drawing/2014/main" id="{4D1AD029-E871-620B-5CA3-54ADECAAB7F3}"/>
              </a:ext>
            </a:extLst>
          </p:cNvPr>
          <p:cNvSpPr txBox="1"/>
          <p:nvPr/>
        </p:nvSpPr>
        <p:spPr>
          <a:xfrm>
            <a:off x="4594510" y="2405476"/>
            <a:ext cx="1361270" cy="369332"/>
          </a:xfrm>
          <a:prstGeom prst="rect">
            <a:avLst/>
          </a:prstGeom>
          <a:noFill/>
        </p:spPr>
        <p:txBody>
          <a:bodyPr wrap="none" rtlCol="0">
            <a:spAutoFit/>
          </a:bodyPr>
          <a:lstStyle/>
          <a:p>
            <a:r>
              <a:rPr lang="en-GB" dirty="0">
                <a:solidFill>
                  <a:srgbClr val="C00000"/>
                </a:solidFill>
                <a:latin typeface="Open Sans Light" pitchFamily="2" charset="0"/>
              </a:rPr>
              <a:t>Notebooks</a:t>
            </a:r>
          </a:p>
        </p:txBody>
      </p:sp>
      <p:sp>
        <p:nvSpPr>
          <p:cNvPr id="13" name="TextBox 12">
            <a:extLst>
              <a:ext uri="{FF2B5EF4-FFF2-40B4-BE49-F238E27FC236}">
                <a16:creationId xmlns:a16="http://schemas.microsoft.com/office/drawing/2014/main" id="{8F40B172-BF75-D731-C201-65DCDE8DD538}"/>
              </a:ext>
            </a:extLst>
          </p:cNvPr>
          <p:cNvSpPr txBox="1"/>
          <p:nvPr/>
        </p:nvSpPr>
        <p:spPr>
          <a:xfrm rot="16200000">
            <a:off x="-611384" y="2827987"/>
            <a:ext cx="1592103" cy="369332"/>
          </a:xfrm>
          <a:prstGeom prst="rect">
            <a:avLst/>
          </a:prstGeom>
          <a:noFill/>
        </p:spPr>
        <p:txBody>
          <a:bodyPr wrap="square" rtlCol="0">
            <a:spAutoFit/>
          </a:bodyPr>
          <a:lstStyle/>
          <a:p>
            <a:r>
              <a:rPr lang="en-GB" dirty="0">
                <a:solidFill>
                  <a:srgbClr val="C00000"/>
                </a:solidFill>
                <a:latin typeface="Open Sans Light" pitchFamily="2" charset="0"/>
              </a:rPr>
              <a:t>Activity Bar</a:t>
            </a:r>
          </a:p>
        </p:txBody>
      </p:sp>
      <p:sp>
        <p:nvSpPr>
          <p:cNvPr id="15" name="Rounded Rectangle 14">
            <a:extLst>
              <a:ext uri="{FF2B5EF4-FFF2-40B4-BE49-F238E27FC236}">
                <a16:creationId xmlns:a16="http://schemas.microsoft.com/office/drawing/2014/main" id="{AEAC085D-7AD5-52F8-C205-4800CA52E9ED}"/>
              </a:ext>
            </a:extLst>
          </p:cNvPr>
          <p:cNvSpPr/>
          <p:nvPr/>
        </p:nvSpPr>
        <p:spPr>
          <a:xfrm>
            <a:off x="9286301" y="2792850"/>
            <a:ext cx="267788" cy="32451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6" name="Rounded Rectangle 15">
            <a:extLst>
              <a:ext uri="{FF2B5EF4-FFF2-40B4-BE49-F238E27FC236}">
                <a16:creationId xmlns:a16="http://schemas.microsoft.com/office/drawing/2014/main" id="{F2B9DD6E-C05E-2227-47B9-C0B71BC597EC}"/>
              </a:ext>
            </a:extLst>
          </p:cNvPr>
          <p:cNvSpPr/>
          <p:nvPr/>
        </p:nvSpPr>
        <p:spPr>
          <a:xfrm>
            <a:off x="10333570" y="2797903"/>
            <a:ext cx="267789" cy="31945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7" name="Rounded Rectangle 16">
            <a:extLst>
              <a:ext uri="{FF2B5EF4-FFF2-40B4-BE49-F238E27FC236}">
                <a16:creationId xmlns:a16="http://schemas.microsoft.com/office/drawing/2014/main" id="{DE3DAA38-C0BA-4290-0826-DD5D7CB365D9}"/>
              </a:ext>
            </a:extLst>
          </p:cNvPr>
          <p:cNvSpPr/>
          <p:nvPr/>
        </p:nvSpPr>
        <p:spPr>
          <a:xfrm>
            <a:off x="9006839" y="2789664"/>
            <a:ext cx="267789" cy="3245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1" name="Right Brace 10">
            <a:extLst>
              <a:ext uri="{FF2B5EF4-FFF2-40B4-BE49-F238E27FC236}">
                <a16:creationId xmlns:a16="http://schemas.microsoft.com/office/drawing/2014/main" id="{6269C161-82B7-D0E9-8540-084F1F24A215}"/>
              </a:ext>
            </a:extLst>
          </p:cNvPr>
          <p:cNvSpPr/>
          <p:nvPr/>
        </p:nvSpPr>
        <p:spPr>
          <a:xfrm rot="5400000">
            <a:off x="10215401" y="1428333"/>
            <a:ext cx="164058" cy="3705595"/>
          </a:xfrm>
          <a:prstGeom prst="rightBrace">
            <a:avLst/>
          </a:prstGeom>
          <a:noFill/>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5193A833-1EDA-5F3F-160A-0E75BC818631}"/>
              </a:ext>
            </a:extLst>
          </p:cNvPr>
          <p:cNvSpPr txBox="1"/>
          <p:nvPr/>
        </p:nvSpPr>
        <p:spPr>
          <a:xfrm>
            <a:off x="5682898" y="3408001"/>
            <a:ext cx="1592103" cy="369332"/>
          </a:xfrm>
          <a:prstGeom prst="rect">
            <a:avLst/>
          </a:prstGeom>
          <a:noFill/>
        </p:spPr>
        <p:txBody>
          <a:bodyPr wrap="square" rtlCol="0">
            <a:spAutoFit/>
          </a:bodyPr>
          <a:lstStyle/>
          <a:p>
            <a:r>
              <a:rPr lang="en-GB" dirty="0" err="1">
                <a:solidFill>
                  <a:srgbClr val="C00000"/>
                </a:solidFill>
                <a:latin typeface="Open Sans Light" pitchFamily="2" charset="0"/>
              </a:rPr>
              <a:t>CoCalc</a:t>
            </a:r>
            <a:r>
              <a:rPr lang="en-GB" dirty="0">
                <a:solidFill>
                  <a:srgbClr val="C00000"/>
                </a:solidFill>
                <a:latin typeface="Open Sans Light" pitchFamily="2" charset="0"/>
              </a:rPr>
              <a:t> Menu</a:t>
            </a:r>
          </a:p>
        </p:txBody>
      </p:sp>
      <p:sp>
        <p:nvSpPr>
          <p:cNvPr id="21" name="Right Brace 20">
            <a:extLst>
              <a:ext uri="{FF2B5EF4-FFF2-40B4-BE49-F238E27FC236}">
                <a16:creationId xmlns:a16="http://schemas.microsoft.com/office/drawing/2014/main" id="{166B9490-8110-22EC-730F-F717E2DB4434}"/>
              </a:ext>
            </a:extLst>
          </p:cNvPr>
          <p:cNvSpPr/>
          <p:nvPr/>
        </p:nvSpPr>
        <p:spPr>
          <a:xfrm rot="5400000">
            <a:off x="6395915" y="1475484"/>
            <a:ext cx="167171" cy="3614409"/>
          </a:xfrm>
          <a:prstGeom prst="rightBrace">
            <a:avLst/>
          </a:prstGeom>
          <a:noFill/>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2" name="Picture 21">
            <a:extLst>
              <a:ext uri="{FF2B5EF4-FFF2-40B4-BE49-F238E27FC236}">
                <a16:creationId xmlns:a16="http://schemas.microsoft.com/office/drawing/2014/main" id="{8D710278-2441-E3EA-EFF8-32FF907B584D}"/>
              </a:ext>
            </a:extLst>
          </p:cNvPr>
          <p:cNvPicPr>
            <a:picLocks noChangeAspect="1"/>
          </p:cNvPicPr>
          <p:nvPr/>
        </p:nvPicPr>
        <p:blipFill>
          <a:blip r:embed="rId7"/>
          <a:stretch>
            <a:fillRect/>
          </a:stretch>
        </p:blipFill>
        <p:spPr>
          <a:xfrm>
            <a:off x="6804110" y="5459628"/>
            <a:ext cx="330200" cy="304800"/>
          </a:xfrm>
          <a:prstGeom prst="rect">
            <a:avLst/>
          </a:prstGeom>
        </p:spPr>
      </p:pic>
      <p:pic>
        <p:nvPicPr>
          <p:cNvPr id="23" name="Picture 22">
            <a:extLst>
              <a:ext uri="{FF2B5EF4-FFF2-40B4-BE49-F238E27FC236}">
                <a16:creationId xmlns:a16="http://schemas.microsoft.com/office/drawing/2014/main" id="{83361D38-DB05-8E92-F55D-2B2262EC7DA8}"/>
              </a:ext>
            </a:extLst>
          </p:cNvPr>
          <p:cNvPicPr>
            <a:picLocks noChangeAspect="1"/>
          </p:cNvPicPr>
          <p:nvPr/>
        </p:nvPicPr>
        <p:blipFill>
          <a:blip r:embed="rId7"/>
          <a:stretch>
            <a:fillRect/>
          </a:stretch>
        </p:blipFill>
        <p:spPr>
          <a:xfrm>
            <a:off x="6428717" y="5766936"/>
            <a:ext cx="330200" cy="304800"/>
          </a:xfrm>
          <a:prstGeom prst="rect">
            <a:avLst/>
          </a:prstGeom>
        </p:spPr>
      </p:pic>
      <p:pic>
        <p:nvPicPr>
          <p:cNvPr id="24" name="Picture 23">
            <a:extLst>
              <a:ext uri="{FF2B5EF4-FFF2-40B4-BE49-F238E27FC236}">
                <a16:creationId xmlns:a16="http://schemas.microsoft.com/office/drawing/2014/main" id="{44554572-FB06-57C9-B182-A4F724C69477}"/>
              </a:ext>
            </a:extLst>
          </p:cNvPr>
          <p:cNvPicPr>
            <a:picLocks noChangeAspect="1"/>
          </p:cNvPicPr>
          <p:nvPr/>
        </p:nvPicPr>
        <p:blipFill>
          <a:blip r:embed="rId8"/>
          <a:stretch>
            <a:fillRect/>
          </a:stretch>
        </p:blipFill>
        <p:spPr>
          <a:xfrm>
            <a:off x="8927282" y="4260451"/>
            <a:ext cx="317500" cy="266700"/>
          </a:xfrm>
          <a:prstGeom prst="rect">
            <a:avLst/>
          </a:prstGeom>
        </p:spPr>
      </p:pic>
      <p:pic>
        <p:nvPicPr>
          <p:cNvPr id="25" name="Picture 24">
            <a:extLst>
              <a:ext uri="{FF2B5EF4-FFF2-40B4-BE49-F238E27FC236}">
                <a16:creationId xmlns:a16="http://schemas.microsoft.com/office/drawing/2014/main" id="{76C73E5F-8155-E7FD-89B0-E9A84BDCED47}"/>
              </a:ext>
            </a:extLst>
          </p:cNvPr>
          <p:cNvPicPr>
            <a:picLocks noChangeAspect="1"/>
          </p:cNvPicPr>
          <p:nvPr/>
        </p:nvPicPr>
        <p:blipFill>
          <a:blip r:embed="rId9"/>
          <a:stretch>
            <a:fillRect/>
          </a:stretch>
        </p:blipFill>
        <p:spPr>
          <a:xfrm>
            <a:off x="5632599" y="6385335"/>
            <a:ext cx="321310" cy="279400"/>
          </a:xfrm>
          <a:prstGeom prst="rect">
            <a:avLst/>
          </a:prstGeom>
        </p:spPr>
      </p:pic>
    </p:spTree>
    <p:extLst>
      <p:ext uri="{BB962C8B-B14F-4D97-AF65-F5344CB8AC3E}">
        <p14:creationId xmlns:p14="http://schemas.microsoft.com/office/powerpoint/2010/main" val="53261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43E9-90E2-364D-A954-1CAE32044BFB}"/>
              </a:ext>
            </a:extLst>
          </p:cNvPr>
          <p:cNvSpPr>
            <a:spLocks noGrp="1"/>
          </p:cNvSpPr>
          <p:nvPr>
            <p:ph type="title"/>
          </p:nvPr>
        </p:nvSpPr>
        <p:spPr/>
        <p:txBody>
          <a:bodyPr/>
          <a:lstStyle/>
          <a:p>
            <a:r>
              <a:rPr lang="en-GB" dirty="0"/>
              <a:t>Breakdown of components</a:t>
            </a:r>
          </a:p>
        </p:txBody>
      </p:sp>
      <p:sp>
        <p:nvSpPr>
          <p:cNvPr id="3" name="Content Placeholder 2">
            <a:extLst>
              <a:ext uri="{FF2B5EF4-FFF2-40B4-BE49-F238E27FC236}">
                <a16:creationId xmlns:a16="http://schemas.microsoft.com/office/drawing/2014/main" id="{543207C3-30A3-404B-B1B5-706918D06DCA}"/>
              </a:ext>
            </a:extLst>
          </p:cNvPr>
          <p:cNvSpPr>
            <a:spLocks noGrp="1"/>
          </p:cNvSpPr>
          <p:nvPr>
            <p:ph idx="1"/>
          </p:nvPr>
        </p:nvSpPr>
        <p:spPr>
          <a:xfrm>
            <a:off x="5158853" y="4758034"/>
            <a:ext cx="6833448" cy="1070117"/>
          </a:xfrm>
        </p:spPr>
        <p:txBody>
          <a:bodyPr/>
          <a:lstStyle/>
          <a:p>
            <a:r>
              <a:rPr lang="en-GB" dirty="0"/>
              <a:t>The programming language we will be using</a:t>
            </a:r>
          </a:p>
          <a:p>
            <a:pPr lvl="1"/>
            <a:r>
              <a:rPr lang="en-GB" dirty="0"/>
              <a:t>Performs calculations and data processing </a:t>
            </a:r>
          </a:p>
          <a:p>
            <a:pPr lvl="1"/>
            <a:r>
              <a:rPr lang="en-GB" b="1" dirty="0"/>
              <a:t>Our main goal is learning to code in python </a:t>
            </a:r>
          </a:p>
        </p:txBody>
      </p:sp>
      <p:sp>
        <p:nvSpPr>
          <p:cNvPr id="4" name="Slide Number Placeholder 3">
            <a:extLst>
              <a:ext uri="{FF2B5EF4-FFF2-40B4-BE49-F238E27FC236}">
                <a16:creationId xmlns:a16="http://schemas.microsoft.com/office/drawing/2014/main" id="{772F0DBF-0F06-7A4B-B237-AC8CA81427FA}"/>
              </a:ext>
            </a:extLst>
          </p:cNvPr>
          <p:cNvSpPr>
            <a:spLocks noGrp="1"/>
          </p:cNvSpPr>
          <p:nvPr>
            <p:ph type="sldNum" sz="quarter" idx="12"/>
          </p:nvPr>
        </p:nvSpPr>
        <p:spPr/>
        <p:txBody>
          <a:bodyPr/>
          <a:lstStyle/>
          <a:p>
            <a:fld id="{D0CD9598-3AC8-0F44-9366-CD3A2FEFAADC}" type="slidenum">
              <a:rPr lang="en-GB" smtClean="0"/>
              <a:t>15</a:t>
            </a:fld>
            <a:endParaRPr lang="en-GB"/>
          </a:p>
        </p:txBody>
      </p:sp>
      <p:sp>
        <p:nvSpPr>
          <p:cNvPr id="5" name="Subtitle 4">
            <a:extLst>
              <a:ext uri="{FF2B5EF4-FFF2-40B4-BE49-F238E27FC236}">
                <a16:creationId xmlns:a16="http://schemas.microsoft.com/office/drawing/2014/main" id="{52952F02-5F7F-5E4B-A252-235A8A72B9A9}"/>
              </a:ext>
            </a:extLst>
          </p:cNvPr>
          <p:cNvSpPr>
            <a:spLocks noGrp="1"/>
          </p:cNvSpPr>
          <p:nvPr>
            <p:ph type="subTitle" idx="13"/>
          </p:nvPr>
        </p:nvSpPr>
        <p:spPr/>
        <p:txBody>
          <a:bodyPr>
            <a:normAutofit fontScale="92500" lnSpcReduction="20000"/>
          </a:bodyPr>
          <a:lstStyle/>
          <a:p>
            <a:endParaRPr lang="en-GB"/>
          </a:p>
        </p:txBody>
      </p:sp>
      <p:grpSp>
        <p:nvGrpSpPr>
          <p:cNvPr id="20" name="Group 19">
            <a:extLst>
              <a:ext uri="{FF2B5EF4-FFF2-40B4-BE49-F238E27FC236}">
                <a16:creationId xmlns:a16="http://schemas.microsoft.com/office/drawing/2014/main" id="{2F03971E-928C-E64A-BAE4-C690FB688ACD}"/>
              </a:ext>
            </a:extLst>
          </p:cNvPr>
          <p:cNvGrpSpPr/>
          <p:nvPr/>
        </p:nvGrpSpPr>
        <p:grpSpPr>
          <a:xfrm>
            <a:off x="241737" y="1038411"/>
            <a:ext cx="4712400" cy="5632160"/>
            <a:chOff x="241737" y="1038411"/>
            <a:chExt cx="4712400" cy="5632160"/>
          </a:xfrm>
        </p:grpSpPr>
        <p:grpSp>
          <p:nvGrpSpPr>
            <p:cNvPr id="8" name="Group 7">
              <a:extLst>
                <a:ext uri="{FF2B5EF4-FFF2-40B4-BE49-F238E27FC236}">
                  <a16:creationId xmlns:a16="http://schemas.microsoft.com/office/drawing/2014/main" id="{4BA721E6-9797-DF4A-9906-EBB192825CEF}"/>
                </a:ext>
              </a:extLst>
            </p:cNvPr>
            <p:cNvGrpSpPr/>
            <p:nvPr/>
          </p:nvGrpSpPr>
          <p:grpSpPr>
            <a:xfrm>
              <a:off x="241737" y="1038411"/>
              <a:ext cx="4712400" cy="5632160"/>
              <a:chOff x="241737" y="1038411"/>
              <a:chExt cx="4712400" cy="5632160"/>
            </a:xfrm>
          </p:grpSpPr>
          <p:sp>
            <p:nvSpPr>
              <p:cNvPr id="6" name="Rectangle 5">
                <a:extLst>
                  <a:ext uri="{FF2B5EF4-FFF2-40B4-BE49-F238E27FC236}">
                    <a16:creationId xmlns:a16="http://schemas.microsoft.com/office/drawing/2014/main" id="{9275884E-CB7E-3344-8380-BE69A2BC2761}"/>
                  </a:ext>
                </a:extLst>
              </p:cNvPr>
              <p:cNvSpPr/>
              <p:nvPr/>
            </p:nvSpPr>
            <p:spPr>
              <a:xfrm>
                <a:off x="241737" y="1600166"/>
                <a:ext cx="4712400" cy="5070405"/>
              </a:xfrm>
              <a:prstGeom prst="rect">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7" name="Rectangle 6">
                <a:extLst>
                  <a:ext uri="{FF2B5EF4-FFF2-40B4-BE49-F238E27FC236}">
                    <a16:creationId xmlns:a16="http://schemas.microsoft.com/office/drawing/2014/main" id="{EB58AE02-5AF4-314B-9860-E8C4B2AAE50C}"/>
                  </a:ext>
                </a:extLst>
              </p:cNvPr>
              <p:cNvSpPr/>
              <p:nvPr/>
            </p:nvSpPr>
            <p:spPr>
              <a:xfrm>
                <a:off x="241737" y="1038411"/>
                <a:ext cx="4712400" cy="591175"/>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Open Sans Light" pitchFamily="2" charset="0"/>
                  </a:rPr>
                  <a:t>CoCalc</a:t>
                </a:r>
                <a:endParaRPr lang="en-GB" sz="2400" dirty="0">
                  <a:latin typeface="Open Sans Light" pitchFamily="2" charset="0"/>
                </a:endParaRPr>
              </a:p>
            </p:txBody>
          </p:sp>
        </p:grpSp>
        <p:grpSp>
          <p:nvGrpSpPr>
            <p:cNvPr id="9" name="Group 8">
              <a:extLst>
                <a:ext uri="{FF2B5EF4-FFF2-40B4-BE49-F238E27FC236}">
                  <a16:creationId xmlns:a16="http://schemas.microsoft.com/office/drawing/2014/main" id="{1C080636-6345-BC40-BE29-CD99A1B5726E}"/>
                </a:ext>
              </a:extLst>
            </p:cNvPr>
            <p:cNvGrpSpPr/>
            <p:nvPr/>
          </p:nvGrpSpPr>
          <p:grpSpPr>
            <a:xfrm>
              <a:off x="407278" y="1788737"/>
              <a:ext cx="4342143" cy="4654677"/>
              <a:chOff x="241737" y="1038411"/>
              <a:chExt cx="4712400" cy="5632160"/>
            </a:xfrm>
          </p:grpSpPr>
          <p:sp>
            <p:nvSpPr>
              <p:cNvPr id="10" name="Rectangle 9">
                <a:extLst>
                  <a:ext uri="{FF2B5EF4-FFF2-40B4-BE49-F238E27FC236}">
                    <a16:creationId xmlns:a16="http://schemas.microsoft.com/office/drawing/2014/main" id="{A3E23760-11B9-FB4E-A117-9E6915631810}"/>
                  </a:ext>
                </a:extLst>
              </p:cNvPr>
              <p:cNvSpPr/>
              <p:nvPr/>
            </p:nvSpPr>
            <p:spPr>
              <a:xfrm>
                <a:off x="241737" y="1600166"/>
                <a:ext cx="4712400" cy="5070405"/>
              </a:xfrm>
              <a:prstGeom prst="rect">
                <a:avLst/>
              </a:prstGeom>
              <a:solidFill>
                <a:srgbClr val="EDE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1" name="Rectangle 10">
                <a:extLst>
                  <a:ext uri="{FF2B5EF4-FFF2-40B4-BE49-F238E27FC236}">
                    <a16:creationId xmlns:a16="http://schemas.microsoft.com/office/drawing/2014/main" id="{85319300-0199-9B41-B7EF-5CE149F80916}"/>
                  </a:ext>
                </a:extLst>
              </p:cNvPr>
              <p:cNvSpPr/>
              <p:nvPr/>
            </p:nvSpPr>
            <p:spPr>
              <a:xfrm>
                <a:off x="241737" y="1038411"/>
                <a:ext cx="4712400" cy="591175"/>
              </a:xfrm>
              <a:prstGeom prst="rect">
                <a:avLst/>
              </a:prstGeom>
              <a:solidFill>
                <a:srgbClr val="5252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Open Sans Light" pitchFamily="2" charset="0"/>
                  </a:rPr>
                  <a:t>Jupyter</a:t>
                </a:r>
                <a:r>
                  <a:rPr lang="en-GB" sz="2400" dirty="0">
                    <a:latin typeface="Open Sans Light" pitchFamily="2" charset="0"/>
                  </a:rPr>
                  <a:t> Lab</a:t>
                </a:r>
              </a:p>
            </p:txBody>
          </p:sp>
        </p:grpSp>
        <p:grpSp>
          <p:nvGrpSpPr>
            <p:cNvPr id="12" name="Group 11">
              <a:extLst>
                <a:ext uri="{FF2B5EF4-FFF2-40B4-BE49-F238E27FC236}">
                  <a16:creationId xmlns:a16="http://schemas.microsoft.com/office/drawing/2014/main" id="{C3A53969-0275-6040-896B-C9D855001629}"/>
                </a:ext>
              </a:extLst>
            </p:cNvPr>
            <p:cNvGrpSpPr/>
            <p:nvPr/>
          </p:nvGrpSpPr>
          <p:grpSpPr>
            <a:xfrm>
              <a:off x="634216" y="2426943"/>
              <a:ext cx="3947403" cy="3846841"/>
              <a:chOff x="241737" y="1038411"/>
              <a:chExt cx="4712400" cy="5632160"/>
            </a:xfrm>
          </p:grpSpPr>
          <p:sp>
            <p:nvSpPr>
              <p:cNvPr id="13" name="Rectangle 12">
                <a:extLst>
                  <a:ext uri="{FF2B5EF4-FFF2-40B4-BE49-F238E27FC236}">
                    <a16:creationId xmlns:a16="http://schemas.microsoft.com/office/drawing/2014/main" id="{5579FAE7-A2A3-984F-ACF9-9F6B7C37B417}"/>
                  </a:ext>
                </a:extLst>
              </p:cNvPr>
              <p:cNvSpPr/>
              <p:nvPr/>
            </p:nvSpPr>
            <p:spPr>
              <a:xfrm>
                <a:off x="241737" y="1600166"/>
                <a:ext cx="4712400" cy="5070405"/>
              </a:xfrm>
              <a:prstGeom prst="rect">
                <a:avLst/>
              </a:prstGeom>
              <a:solidFill>
                <a:srgbClr val="F6A8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4" name="Rectangle 13">
                <a:extLst>
                  <a:ext uri="{FF2B5EF4-FFF2-40B4-BE49-F238E27FC236}">
                    <a16:creationId xmlns:a16="http://schemas.microsoft.com/office/drawing/2014/main" id="{EEE0DDED-3E9A-8240-99EA-355AD5472CE0}"/>
                  </a:ext>
                </a:extLst>
              </p:cNvPr>
              <p:cNvSpPr/>
              <p:nvPr/>
            </p:nvSpPr>
            <p:spPr>
              <a:xfrm>
                <a:off x="241737" y="1038411"/>
                <a:ext cx="4712400" cy="591175"/>
              </a:xfrm>
              <a:prstGeom prst="rect">
                <a:avLst/>
              </a:prstGeom>
              <a:solidFill>
                <a:srgbClr val="9A0A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Open Sans Light" pitchFamily="2" charset="0"/>
                  </a:rPr>
                  <a:t>Notebook (.</a:t>
                </a:r>
                <a:r>
                  <a:rPr lang="en-GB" sz="2400" dirty="0" err="1">
                    <a:latin typeface="Open Sans Light" pitchFamily="2" charset="0"/>
                  </a:rPr>
                  <a:t>ipynb</a:t>
                </a:r>
                <a:r>
                  <a:rPr lang="en-GB" sz="2400" dirty="0">
                    <a:latin typeface="Open Sans Light" pitchFamily="2" charset="0"/>
                  </a:rPr>
                  <a:t>)</a:t>
                </a:r>
              </a:p>
            </p:txBody>
          </p:sp>
        </p:grpSp>
        <p:sp>
          <p:nvSpPr>
            <p:cNvPr id="17" name="Rectangle 16">
              <a:extLst>
                <a:ext uri="{FF2B5EF4-FFF2-40B4-BE49-F238E27FC236}">
                  <a16:creationId xmlns:a16="http://schemas.microsoft.com/office/drawing/2014/main" id="{5F3BDFC2-5C5D-0744-BE78-DCBBCAD2DF96}"/>
                </a:ext>
              </a:extLst>
            </p:cNvPr>
            <p:cNvSpPr/>
            <p:nvPr/>
          </p:nvSpPr>
          <p:spPr>
            <a:xfrm>
              <a:off x="787965" y="4677626"/>
              <a:ext cx="3633910" cy="1286334"/>
            </a:xfrm>
            <a:prstGeom prst="rect">
              <a:avLst/>
            </a:prstGeom>
            <a:solidFill>
              <a:srgbClr val="FEFFD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Open Sans Light" pitchFamily="2" charset="0"/>
                </a:rPr>
                <a:t>Formatted Text</a:t>
              </a:r>
            </a:p>
            <a:p>
              <a:pPr algn="ctr"/>
              <a:endParaRPr lang="en-GB" sz="2000" dirty="0">
                <a:solidFill>
                  <a:schemeClr val="accent1"/>
                </a:solidFill>
                <a:latin typeface="Open Sans Light" pitchFamily="2" charset="0"/>
              </a:endParaRPr>
            </a:p>
            <a:p>
              <a:pPr algn="ctr"/>
              <a:endParaRPr lang="en-GB" sz="2000" dirty="0">
                <a:solidFill>
                  <a:schemeClr val="accent1"/>
                </a:solidFill>
                <a:latin typeface="Open Sans Light" pitchFamily="2" charset="0"/>
              </a:endParaRPr>
            </a:p>
          </p:txBody>
        </p:sp>
        <p:sp>
          <p:nvSpPr>
            <p:cNvPr id="19" name="Rectangle 18">
              <a:extLst>
                <a:ext uri="{FF2B5EF4-FFF2-40B4-BE49-F238E27FC236}">
                  <a16:creationId xmlns:a16="http://schemas.microsoft.com/office/drawing/2014/main" id="{C5049DB0-9EF0-B94B-8782-C50419C10961}"/>
                </a:ext>
              </a:extLst>
            </p:cNvPr>
            <p:cNvSpPr/>
            <p:nvPr/>
          </p:nvSpPr>
          <p:spPr>
            <a:xfrm>
              <a:off x="787965" y="3081469"/>
              <a:ext cx="3633910" cy="1286334"/>
            </a:xfrm>
            <a:prstGeom prst="rect">
              <a:avLst/>
            </a:prstGeom>
            <a:solidFill>
              <a:srgbClr val="FEFFD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Open Sans Light" pitchFamily="2" charset="0"/>
                </a:rPr>
                <a:t>Python Code</a:t>
              </a:r>
            </a:p>
            <a:p>
              <a:pPr algn="ctr"/>
              <a:endParaRPr lang="en-GB" sz="2000" dirty="0">
                <a:solidFill>
                  <a:schemeClr val="accent1"/>
                </a:solidFill>
                <a:latin typeface="Open Sans Light" pitchFamily="2" charset="0"/>
              </a:endParaRPr>
            </a:p>
            <a:p>
              <a:pPr algn="ctr"/>
              <a:endParaRPr lang="en-GB" sz="2000" dirty="0">
                <a:solidFill>
                  <a:schemeClr val="accent1"/>
                </a:solidFill>
                <a:latin typeface="Open Sans Light" pitchFamily="2" charset="0"/>
              </a:endParaRPr>
            </a:p>
          </p:txBody>
        </p:sp>
      </p:grpSp>
      <p:sp>
        <p:nvSpPr>
          <p:cNvPr id="18" name="Content Placeholder 2">
            <a:extLst>
              <a:ext uri="{FF2B5EF4-FFF2-40B4-BE49-F238E27FC236}">
                <a16:creationId xmlns:a16="http://schemas.microsoft.com/office/drawing/2014/main" id="{DD2209D0-A90D-EF48-8C39-48296463735A}"/>
              </a:ext>
            </a:extLst>
          </p:cNvPr>
          <p:cNvSpPr txBox="1">
            <a:spLocks/>
          </p:cNvSpPr>
          <p:nvPr/>
        </p:nvSpPr>
        <p:spPr>
          <a:xfrm>
            <a:off x="5158853" y="3052500"/>
            <a:ext cx="6833448" cy="1597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A file type containing instructions for displaying text</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and code cells, interpreted by </a:t>
            </a:r>
            <a:r>
              <a:rPr lang="en-GB" dirty="0" err="1">
                <a:latin typeface="Open Sans Light" pitchFamily="2" charset="0"/>
                <a:ea typeface="Open Sans Light" pitchFamily="2" charset="0"/>
                <a:cs typeface="Open Sans Light" pitchFamily="2" charset="0"/>
              </a:rPr>
              <a:t>Jupyter</a:t>
            </a:r>
            <a:r>
              <a:rPr lang="en-GB" dirty="0">
                <a:latin typeface="Open Sans Light" pitchFamily="2" charset="0"/>
                <a:ea typeface="Open Sans Light" pitchFamily="2" charset="0"/>
                <a:cs typeface="Open Sans Light" pitchFamily="2" charset="0"/>
              </a:rPr>
              <a:t> Lab</a:t>
            </a:r>
          </a:p>
          <a:p>
            <a:pPr lvl="1"/>
            <a:r>
              <a:rPr lang="en-GB" dirty="0">
                <a:latin typeface="Open Sans Light" pitchFamily="2" charset="0"/>
                <a:ea typeface="Open Sans Light" pitchFamily="2" charset="0"/>
                <a:cs typeface="Open Sans Light" pitchFamily="2" charset="0"/>
              </a:rPr>
              <a:t>Python cells are executed by the python interpreter </a:t>
            </a:r>
          </a:p>
          <a:p>
            <a:pPr lvl="1"/>
            <a:r>
              <a:rPr lang="en-GB" dirty="0">
                <a:latin typeface="Open Sans Light" pitchFamily="2" charset="0"/>
                <a:ea typeface="Open Sans Light" pitchFamily="2" charset="0"/>
                <a:cs typeface="Open Sans Light" pitchFamily="2" charset="0"/>
              </a:rPr>
              <a:t>Text cells are rendered by markdown interpreter</a:t>
            </a:r>
          </a:p>
          <a:p>
            <a:pPr lvl="1"/>
            <a:r>
              <a:rPr lang="en-GB" dirty="0">
                <a:latin typeface="Open Sans Light" pitchFamily="2" charset="0"/>
                <a:ea typeface="Open Sans Light" pitchFamily="2" charset="0"/>
                <a:cs typeface="Open Sans Light" pitchFamily="2" charset="0"/>
              </a:rPr>
              <a:t>These are separate entities brought together in </a:t>
            </a:r>
            <a:r>
              <a:rPr lang="en-GB" dirty="0" err="1">
                <a:latin typeface="Open Sans Light" pitchFamily="2" charset="0"/>
                <a:ea typeface="Open Sans Light" pitchFamily="2" charset="0"/>
                <a:cs typeface="Open Sans Light" pitchFamily="2" charset="0"/>
              </a:rPr>
              <a:t>Jupyter</a:t>
            </a:r>
            <a:r>
              <a:rPr lang="en-GB" dirty="0">
                <a:latin typeface="Open Sans Light" pitchFamily="2" charset="0"/>
                <a:ea typeface="Open Sans Light" pitchFamily="2" charset="0"/>
                <a:cs typeface="Open Sans Light" pitchFamily="2" charset="0"/>
              </a:rPr>
              <a:t> </a:t>
            </a:r>
          </a:p>
        </p:txBody>
      </p:sp>
      <p:sp>
        <p:nvSpPr>
          <p:cNvPr id="21" name="Content Placeholder 2">
            <a:extLst>
              <a:ext uri="{FF2B5EF4-FFF2-40B4-BE49-F238E27FC236}">
                <a16:creationId xmlns:a16="http://schemas.microsoft.com/office/drawing/2014/main" id="{1C20FE45-9BF4-8B48-9203-6DECAA157C21}"/>
              </a:ext>
            </a:extLst>
          </p:cNvPr>
          <p:cNvSpPr txBox="1">
            <a:spLocks/>
          </p:cNvSpPr>
          <p:nvPr/>
        </p:nvSpPr>
        <p:spPr>
          <a:xfrm>
            <a:off x="5158853" y="2195802"/>
            <a:ext cx="6833448" cy="830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Runs program that reads .</a:t>
            </a:r>
            <a:r>
              <a:rPr lang="en-GB" dirty="0" err="1">
                <a:latin typeface="Open Sans Light" pitchFamily="2" charset="0"/>
                <a:ea typeface="Open Sans Light" pitchFamily="2" charset="0"/>
                <a:cs typeface="Open Sans Light" pitchFamily="2" charset="0"/>
              </a:rPr>
              <a:t>ipynb</a:t>
            </a:r>
            <a:r>
              <a:rPr lang="en-GB" dirty="0">
                <a:latin typeface="Open Sans Light" pitchFamily="2" charset="0"/>
                <a:ea typeface="Open Sans Light" pitchFamily="2" charset="0"/>
                <a:cs typeface="Open Sans Light" pitchFamily="2" charset="0"/>
              </a:rPr>
              <a:t> notebook files</a:t>
            </a:r>
          </a:p>
          <a:p>
            <a:pPr lvl="1"/>
            <a:r>
              <a:rPr lang="en-GB" dirty="0">
                <a:latin typeface="Open Sans Light" pitchFamily="2" charset="0"/>
                <a:ea typeface="Open Sans Light" pitchFamily="2" charset="0"/>
                <a:cs typeface="Open Sans Light" pitchFamily="2" charset="0"/>
              </a:rPr>
              <a:t>Can also be run directly on your local machine</a:t>
            </a:r>
          </a:p>
        </p:txBody>
      </p:sp>
      <p:sp>
        <p:nvSpPr>
          <p:cNvPr id="22" name="Content Placeholder 2">
            <a:extLst>
              <a:ext uri="{FF2B5EF4-FFF2-40B4-BE49-F238E27FC236}">
                <a16:creationId xmlns:a16="http://schemas.microsoft.com/office/drawing/2014/main" id="{6EE3C8E1-6322-384A-BE4E-BE5C5B17D7D4}"/>
              </a:ext>
            </a:extLst>
          </p:cNvPr>
          <p:cNvSpPr txBox="1">
            <a:spLocks/>
          </p:cNvSpPr>
          <p:nvPr/>
        </p:nvSpPr>
        <p:spPr>
          <a:xfrm>
            <a:off x="5158853" y="1008993"/>
            <a:ext cx="6833448" cy="1297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Collaborative online coding platform (i.e. website)</a:t>
            </a:r>
          </a:p>
          <a:p>
            <a:pPr lvl="1"/>
            <a:r>
              <a:rPr lang="en-GB" dirty="0">
                <a:latin typeface="Open Sans Light" pitchFamily="2" charset="0"/>
                <a:ea typeface="Open Sans Light" pitchFamily="2" charset="0"/>
                <a:cs typeface="Open Sans Light" pitchFamily="2" charset="0"/>
              </a:rPr>
              <a:t>Allows lecturers and students to work together </a:t>
            </a:r>
          </a:p>
          <a:p>
            <a:pPr lvl="1"/>
            <a:r>
              <a:rPr lang="en-GB" dirty="0">
                <a:latin typeface="Open Sans Light" pitchFamily="2" charset="0"/>
                <a:ea typeface="Open Sans Light" pitchFamily="2" charset="0"/>
                <a:cs typeface="Open Sans Light" pitchFamily="2" charset="0"/>
              </a:rPr>
              <a:t>All files are stored, saved and synchronised here</a:t>
            </a:r>
          </a:p>
        </p:txBody>
      </p:sp>
      <p:sp>
        <p:nvSpPr>
          <p:cNvPr id="23" name="Content Placeholder 2">
            <a:extLst>
              <a:ext uri="{FF2B5EF4-FFF2-40B4-BE49-F238E27FC236}">
                <a16:creationId xmlns:a16="http://schemas.microsoft.com/office/drawing/2014/main" id="{5DD08078-E625-714F-95F2-DC41B1B965E6}"/>
              </a:ext>
            </a:extLst>
          </p:cNvPr>
          <p:cNvSpPr txBox="1">
            <a:spLocks/>
          </p:cNvSpPr>
          <p:nvPr/>
        </p:nvSpPr>
        <p:spPr>
          <a:xfrm>
            <a:off x="5158853" y="5917546"/>
            <a:ext cx="6833448" cy="1070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Formatted text entered via Markdown syntax</a:t>
            </a:r>
          </a:p>
          <a:p>
            <a:pPr lvl="1"/>
            <a:r>
              <a:rPr lang="en-GB" dirty="0" err="1">
                <a:latin typeface="Open Sans Light" pitchFamily="2" charset="0"/>
                <a:ea typeface="Open Sans Light" pitchFamily="2" charset="0"/>
                <a:cs typeface="Open Sans Light" pitchFamily="2" charset="0"/>
              </a:rPr>
              <a:t>CoCalc</a:t>
            </a:r>
            <a:r>
              <a:rPr lang="en-GB" dirty="0">
                <a:latin typeface="Open Sans Light" pitchFamily="2" charset="0"/>
                <a:ea typeface="Open Sans Light" pitchFamily="2" charset="0"/>
                <a:cs typeface="Open Sans Light" pitchFamily="2" charset="0"/>
              </a:rPr>
              <a:t> has a graphical WISYWIG editor interfaced to this</a:t>
            </a:r>
          </a:p>
          <a:p>
            <a:pPr lvl="1"/>
            <a:endParaRPr lang="en-GB" dirty="0">
              <a:latin typeface="Open Sans Light" pitchFamily="2" charset="0"/>
              <a:ea typeface="Open Sans Light" pitchFamily="2" charset="0"/>
              <a:cs typeface="Open Sans Light" pitchFamily="2" charset="0"/>
            </a:endParaRPr>
          </a:p>
        </p:txBody>
      </p:sp>
      <p:cxnSp>
        <p:nvCxnSpPr>
          <p:cNvPr id="25" name="Straight Arrow Connector 24">
            <a:extLst>
              <a:ext uri="{FF2B5EF4-FFF2-40B4-BE49-F238E27FC236}">
                <a16:creationId xmlns:a16="http://schemas.microsoft.com/office/drawing/2014/main" id="{1C3A82E3-12A5-B149-9AFA-7C28F35ADB9C}"/>
              </a:ext>
            </a:extLst>
          </p:cNvPr>
          <p:cNvCxnSpPr>
            <a:cxnSpLocks/>
          </p:cNvCxnSpPr>
          <p:nvPr/>
        </p:nvCxnSpPr>
        <p:spPr>
          <a:xfrm>
            <a:off x="4412772" y="5283060"/>
            <a:ext cx="768303" cy="730134"/>
          </a:xfrm>
          <a:prstGeom prst="straightConnector1">
            <a:avLst/>
          </a:prstGeom>
          <a:ln w="28575">
            <a:solidFill>
              <a:srgbClr val="EFDA4E"/>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BFBAC42-76AD-F244-A9D1-63280A232B00}"/>
              </a:ext>
            </a:extLst>
          </p:cNvPr>
          <p:cNvPicPr>
            <a:picLocks noChangeAspect="1"/>
          </p:cNvPicPr>
          <p:nvPr/>
        </p:nvPicPr>
        <p:blipFill>
          <a:blip r:embed="rId3"/>
          <a:stretch>
            <a:fillRect/>
          </a:stretch>
        </p:blipFill>
        <p:spPr>
          <a:xfrm>
            <a:off x="1047064" y="5376548"/>
            <a:ext cx="3160992" cy="354978"/>
          </a:xfrm>
          <a:prstGeom prst="rect">
            <a:avLst/>
          </a:prstGeom>
        </p:spPr>
      </p:pic>
      <p:cxnSp>
        <p:nvCxnSpPr>
          <p:cNvPr id="24" name="Straight Arrow Connector 23">
            <a:extLst>
              <a:ext uri="{FF2B5EF4-FFF2-40B4-BE49-F238E27FC236}">
                <a16:creationId xmlns:a16="http://schemas.microsoft.com/office/drawing/2014/main" id="{485285BF-90E1-7A44-B997-D3FB156EED36}"/>
              </a:ext>
            </a:extLst>
          </p:cNvPr>
          <p:cNvCxnSpPr>
            <a:cxnSpLocks/>
          </p:cNvCxnSpPr>
          <p:nvPr/>
        </p:nvCxnSpPr>
        <p:spPr>
          <a:xfrm>
            <a:off x="4954137" y="1380548"/>
            <a:ext cx="464024" cy="0"/>
          </a:xfrm>
          <a:prstGeom prst="straightConnector1">
            <a:avLst/>
          </a:prstGeom>
          <a:ln w="28575">
            <a:solidFill>
              <a:srgbClr val="20386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C2C42D-3A08-5944-8D7F-D77742184E88}"/>
              </a:ext>
            </a:extLst>
          </p:cNvPr>
          <p:cNvCxnSpPr>
            <a:cxnSpLocks/>
          </p:cNvCxnSpPr>
          <p:nvPr/>
        </p:nvCxnSpPr>
        <p:spPr>
          <a:xfrm>
            <a:off x="4749421" y="2062936"/>
            <a:ext cx="409432" cy="243536"/>
          </a:xfrm>
          <a:prstGeom prst="straightConnector1">
            <a:avLst/>
          </a:prstGeom>
          <a:ln w="28575">
            <a:solidFill>
              <a:srgbClr val="52525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7D64F3-A6E4-544C-8404-D9BC6E28F237}"/>
              </a:ext>
            </a:extLst>
          </p:cNvPr>
          <p:cNvCxnSpPr>
            <a:cxnSpLocks/>
          </p:cNvCxnSpPr>
          <p:nvPr/>
        </p:nvCxnSpPr>
        <p:spPr>
          <a:xfrm>
            <a:off x="4581619" y="2690733"/>
            <a:ext cx="577234" cy="543786"/>
          </a:xfrm>
          <a:prstGeom prst="straightConnector1">
            <a:avLst/>
          </a:prstGeom>
          <a:ln w="28575">
            <a:solidFill>
              <a:srgbClr val="9A0A0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1A607A-E53D-F445-BA96-45089C0FED21}"/>
              </a:ext>
            </a:extLst>
          </p:cNvPr>
          <p:cNvCxnSpPr>
            <a:cxnSpLocks/>
          </p:cNvCxnSpPr>
          <p:nvPr/>
        </p:nvCxnSpPr>
        <p:spPr>
          <a:xfrm>
            <a:off x="4421875" y="3727964"/>
            <a:ext cx="736978" cy="1030070"/>
          </a:xfrm>
          <a:prstGeom prst="straightConnector1">
            <a:avLst/>
          </a:prstGeom>
          <a:ln w="28575">
            <a:solidFill>
              <a:srgbClr val="EFDA4E"/>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39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39BF2F-799C-6459-0521-E4875A43962D}"/>
              </a:ext>
            </a:extLst>
          </p:cNvPr>
          <p:cNvPicPr>
            <a:picLocks noChangeAspect="1"/>
          </p:cNvPicPr>
          <p:nvPr/>
        </p:nvPicPr>
        <p:blipFill>
          <a:blip r:embed="rId3"/>
          <a:srcRect b="2485"/>
          <a:stretch>
            <a:fillRect/>
          </a:stretch>
        </p:blipFill>
        <p:spPr>
          <a:xfrm>
            <a:off x="4917990" y="2779524"/>
            <a:ext cx="6947765" cy="2352650"/>
          </a:xfrm>
          <a:prstGeom prst="rect">
            <a:avLst/>
          </a:prstGeom>
        </p:spPr>
      </p:pic>
      <p:sp>
        <p:nvSpPr>
          <p:cNvPr id="2" name="Title 1">
            <a:extLst>
              <a:ext uri="{FF2B5EF4-FFF2-40B4-BE49-F238E27FC236}">
                <a16:creationId xmlns:a16="http://schemas.microsoft.com/office/drawing/2014/main" id="{9CEF0ABA-B875-8F45-97B2-B5785F00CE8A}"/>
              </a:ext>
            </a:extLst>
          </p:cNvPr>
          <p:cNvSpPr>
            <a:spLocks noGrp="1"/>
          </p:cNvSpPr>
          <p:nvPr>
            <p:ph type="title"/>
          </p:nvPr>
        </p:nvSpPr>
        <p:spPr/>
        <p:txBody>
          <a:bodyPr/>
          <a:lstStyle/>
          <a:p>
            <a:r>
              <a:rPr lang="en-GB" dirty="0" err="1"/>
              <a:t>Jupyter</a:t>
            </a:r>
            <a:r>
              <a:rPr lang="en-GB" dirty="0"/>
              <a:t> notebooks: Text cells</a:t>
            </a:r>
          </a:p>
        </p:txBody>
      </p:sp>
      <p:sp>
        <p:nvSpPr>
          <p:cNvPr id="3" name="Content Placeholder 2">
            <a:extLst>
              <a:ext uri="{FF2B5EF4-FFF2-40B4-BE49-F238E27FC236}">
                <a16:creationId xmlns:a16="http://schemas.microsoft.com/office/drawing/2014/main" id="{49EDC574-7D25-F646-9B4D-55000295495A}"/>
              </a:ext>
            </a:extLst>
          </p:cNvPr>
          <p:cNvSpPr>
            <a:spLocks noGrp="1"/>
          </p:cNvSpPr>
          <p:nvPr>
            <p:ph idx="1"/>
          </p:nvPr>
        </p:nvSpPr>
        <p:spPr>
          <a:xfrm>
            <a:off x="241737" y="1008993"/>
            <a:ext cx="11750565" cy="1930462"/>
          </a:xfrm>
        </p:spPr>
        <p:txBody>
          <a:bodyPr/>
          <a:lstStyle/>
          <a:p>
            <a:r>
              <a:rPr lang="en-GB" dirty="0"/>
              <a:t>Text cells allow you to enter formatted text along with formulae, hyperlinks, images and much more</a:t>
            </a:r>
          </a:p>
          <a:p>
            <a:pPr lvl="1"/>
            <a:r>
              <a:rPr lang="en-GB" dirty="0"/>
              <a:t>These are formatted using a specification known as </a:t>
            </a:r>
            <a:r>
              <a:rPr lang="en-GB" dirty="0">
                <a:hlinkClick r:id="rId4"/>
              </a:rPr>
              <a:t>Markdown</a:t>
            </a:r>
            <a:endParaRPr lang="en-GB" dirty="0"/>
          </a:p>
          <a:p>
            <a:endParaRPr lang="en-GB" sz="1000" dirty="0"/>
          </a:p>
          <a:p>
            <a:r>
              <a:rPr lang="en-GB" dirty="0" err="1"/>
              <a:t>CoCalc</a:t>
            </a:r>
            <a:r>
              <a:rPr lang="en-GB" dirty="0"/>
              <a:t> has a helpful visual WISYWIG editor to avoid having to enter markdown directly (via        icon)</a:t>
            </a:r>
          </a:p>
          <a:p>
            <a:pPr lvl="1"/>
            <a:r>
              <a:rPr lang="en-GB" dirty="0"/>
              <a:t>Simple to use but does lack some of the more detailed power of Markdown </a:t>
            </a:r>
          </a:p>
          <a:p>
            <a:pPr lvl="1"/>
            <a:endParaRPr lang="en-GB" dirty="0"/>
          </a:p>
          <a:p>
            <a:endParaRPr lang="en-GB" dirty="0"/>
          </a:p>
          <a:p>
            <a:pPr marL="0" indent="0">
              <a:buNone/>
            </a:pPr>
            <a:endParaRPr lang="en-GB" sz="1000" dirty="0"/>
          </a:p>
        </p:txBody>
      </p:sp>
      <p:sp>
        <p:nvSpPr>
          <p:cNvPr id="4" name="Slide Number Placeholder 3">
            <a:extLst>
              <a:ext uri="{FF2B5EF4-FFF2-40B4-BE49-F238E27FC236}">
                <a16:creationId xmlns:a16="http://schemas.microsoft.com/office/drawing/2014/main" id="{CA18E128-D48A-5B46-8491-B22E142DCD3E}"/>
              </a:ext>
            </a:extLst>
          </p:cNvPr>
          <p:cNvSpPr>
            <a:spLocks noGrp="1"/>
          </p:cNvSpPr>
          <p:nvPr>
            <p:ph type="sldNum" sz="quarter" idx="12"/>
          </p:nvPr>
        </p:nvSpPr>
        <p:spPr/>
        <p:txBody>
          <a:bodyPr/>
          <a:lstStyle/>
          <a:p>
            <a:fld id="{D0CD9598-3AC8-0F44-9366-CD3A2FEFAADC}" type="slidenum">
              <a:rPr lang="en-GB" smtClean="0"/>
              <a:t>16</a:t>
            </a:fld>
            <a:endParaRPr lang="en-GB"/>
          </a:p>
        </p:txBody>
      </p:sp>
      <p:sp>
        <p:nvSpPr>
          <p:cNvPr id="5" name="Subtitle 4">
            <a:extLst>
              <a:ext uri="{FF2B5EF4-FFF2-40B4-BE49-F238E27FC236}">
                <a16:creationId xmlns:a16="http://schemas.microsoft.com/office/drawing/2014/main" id="{BB36248A-7415-E641-8591-4DC0E0654593}"/>
              </a:ext>
            </a:extLst>
          </p:cNvPr>
          <p:cNvSpPr>
            <a:spLocks noGrp="1"/>
          </p:cNvSpPr>
          <p:nvPr>
            <p:ph type="subTitle" idx="13"/>
          </p:nvPr>
        </p:nvSpPr>
        <p:spPr/>
        <p:txBody>
          <a:bodyPr>
            <a:normAutofit fontScale="92500" lnSpcReduction="20000"/>
          </a:bodyPr>
          <a:lstStyle/>
          <a:p>
            <a:endParaRPr lang="en-GB"/>
          </a:p>
        </p:txBody>
      </p:sp>
      <p:pic>
        <p:nvPicPr>
          <p:cNvPr id="12" name="Picture 11">
            <a:extLst>
              <a:ext uri="{FF2B5EF4-FFF2-40B4-BE49-F238E27FC236}">
                <a16:creationId xmlns:a16="http://schemas.microsoft.com/office/drawing/2014/main" id="{C210ACF3-56F5-C7E8-29EA-099DE572DC7F}"/>
              </a:ext>
            </a:extLst>
          </p:cNvPr>
          <p:cNvPicPr>
            <a:picLocks noChangeAspect="1"/>
          </p:cNvPicPr>
          <p:nvPr/>
        </p:nvPicPr>
        <p:blipFill>
          <a:blip r:embed="rId5"/>
          <a:stretch>
            <a:fillRect/>
          </a:stretch>
        </p:blipFill>
        <p:spPr>
          <a:xfrm>
            <a:off x="939043" y="2840599"/>
            <a:ext cx="3049428" cy="3718814"/>
          </a:xfrm>
          <a:prstGeom prst="rect">
            <a:avLst/>
          </a:prstGeom>
        </p:spPr>
      </p:pic>
      <p:cxnSp>
        <p:nvCxnSpPr>
          <p:cNvPr id="14" name="Straight Arrow Connector 13">
            <a:extLst>
              <a:ext uri="{FF2B5EF4-FFF2-40B4-BE49-F238E27FC236}">
                <a16:creationId xmlns:a16="http://schemas.microsoft.com/office/drawing/2014/main" id="{4521B3E0-3001-5866-008B-EF864787D989}"/>
              </a:ext>
            </a:extLst>
          </p:cNvPr>
          <p:cNvCxnSpPr>
            <a:cxnSpLocks/>
          </p:cNvCxnSpPr>
          <p:nvPr/>
        </p:nvCxnSpPr>
        <p:spPr>
          <a:xfrm flipH="1">
            <a:off x="3948715" y="2952976"/>
            <a:ext cx="484929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A1929C9-401B-0186-308F-B8CD0389C95E}"/>
              </a:ext>
            </a:extLst>
          </p:cNvPr>
          <p:cNvSpPr txBox="1">
            <a:spLocks/>
          </p:cNvSpPr>
          <p:nvPr/>
        </p:nvSpPr>
        <p:spPr>
          <a:xfrm>
            <a:off x="5068334" y="5562292"/>
            <a:ext cx="6789534" cy="129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Click the Markdown button, to see underlying structure </a:t>
            </a:r>
          </a:p>
          <a:p>
            <a:r>
              <a:rPr lang="en-GB" dirty="0">
                <a:latin typeface="Open Sans Light" pitchFamily="2" charset="0"/>
                <a:ea typeface="Open Sans Light" pitchFamily="2" charset="0"/>
                <a:cs typeface="Open Sans Light" pitchFamily="2" charset="0"/>
              </a:rPr>
              <a:t>Formulae are entered using </a:t>
            </a:r>
            <a:r>
              <a:rPr lang="en-GB" dirty="0">
                <a:latin typeface="Open Sans Light" pitchFamily="2" charset="0"/>
                <a:ea typeface="Open Sans Light" pitchFamily="2" charset="0"/>
                <a:cs typeface="Open Sans Light" pitchFamily="2" charset="0"/>
                <a:hlinkClick r:id="rId6"/>
              </a:rPr>
              <a:t>LaTeX</a:t>
            </a:r>
            <a:r>
              <a:rPr lang="en-GB" dirty="0">
                <a:latin typeface="Open Sans Light" pitchFamily="2" charset="0"/>
                <a:ea typeface="Open Sans Light" pitchFamily="2" charset="0"/>
                <a:cs typeface="Open Sans Light" pitchFamily="2" charset="0"/>
              </a:rPr>
              <a:t> syntax</a:t>
            </a:r>
            <a:endParaRPr lang="en-GB" sz="1000"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To finish editing the text, simply run the cell </a:t>
            </a:r>
          </a:p>
        </p:txBody>
      </p:sp>
      <p:cxnSp>
        <p:nvCxnSpPr>
          <p:cNvPr id="17" name="Straight Arrow Connector 16">
            <a:extLst>
              <a:ext uri="{FF2B5EF4-FFF2-40B4-BE49-F238E27FC236}">
                <a16:creationId xmlns:a16="http://schemas.microsoft.com/office/drawing/2014/main" id="{D4C1E73C-2C6B-C808-1D85-65738C4C63B7}"/>
              </a:ext>
            </a:extLst>
          </p:cNvPr>
          <p:cNvCxnSpPr>
            <a:cxnSpLocks/>
          </p:cNvCxnSpPr>
          <p:nvPr/>
        </p:nvCxnSpPr>
        <p:spPr>
          <a:xfrm flipV="1">
            <a:off x="11141792" y="3395561"/>
            <a:ext cx="0" cy="216673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DACB3459-D532-4D6F-E6C6-5FC6C5C53D51}"/>
              </a:ext>
            </a:extLst>
          </p:cNvPr>
          <p:cNvSpPr/>
          <p:nvPr/>
        </p:nvSpPr>
        <p:spPr>
          <a:xfrm>
            <a:off x="10409243" y="3154124"/>
            <a:ext cx="267789" cy="215449"/>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pic>
        <p:nvPicPr>
          <p:cNvPr id="21" name="Picture 20">
            <a:extLst>
              <a:ext uri="{FF2B5EF4-FFF2-40B4-BE49-F238E27FC236}">
                <a16:creationId xmlns:a16="http://schemas.microsoft.com/office/drawing/2014/main" id="{2BA82D23-7AD5-0912-2D1E-237D289CAD10}"/>
              </a:ext>
            </a:extLst>
          </p:cNvPr>
          <p:cNvPicPr>
            <a:picLocks noChangeAspect="1"/>
          </p:cNvPicPr>
          <p:nvPr/>
        </p:nvPicPr>
        <p:blipFill>
          <a:blip r:embed="rId7"/>
          <a:stretch>
            <a:fillRect/>
          </a:stretch>
        </p:blipFill>
        <p:spPr>
          <a:xfrm>
            <a:off x="10849220" y="2036203"/>
            <a:ext cx="419100" cy="279400"/>
          </a:xfrm>
          <a:prstGeom prst="rect">
            <a:avLst/>
          </a:prstGeom>
        </p:spPr>
      </p:pic>
    </p:spTree>
    <p:extLst>
      <p:ext uri="{BB962C8B-B14F-4D97-AF65-F5344CB8AC3E}">
        <p14:creationId xmlns:p14="http://schemas.microsoft.com/office/powerpoint/2010/main" val="189571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F0ABA-B875-8F45-97B2-B5785F00CE8A}"/>
              </a:ext>
            </a:extLst>
          </p:cNvPr>
          <p:cNvSpPr>
            <a:spLocks noGrp="1"/>
          </p:cNvSpPr>
          <p:nvPr>
            <p:ph type="title"/>
          </p:nvPr>
        </p:nvSpPr>
        <p:spPr/>
        <p:txBody>
          <a:bodyPr/>
          <a:lstStyle/>
          <a:p>
            <a:r>
              <a:rPr lang="en-GB" dirty="0" err="1"/>
              <a:t>Jupyter</a:t>
            </a:r>
            <a:r>
              <a:rPr lang="en-GB" dirty="0"/>
              <a:t> notebooks: Text cells</a:t>
            </a:r>
          </a:p>
        </p:txBody>
      </p:sp>
      <p:sp>
        <p:nvSpPr>
          <p:cNvPr id="21" name="Content Placeholder 2">
            <a:extLst>
              <a:ext uri="{FF2B5EF4-FFF2-40B4-BE49-F238E27FC236}">
                <a16:creationId xmlns:a16="http://schemas.microsoft.com/office/drawing/2014/main" id="{5A2FB09A-0EDC-09BE-B183-850D70A1D6A6}"/>
              </a:ext>
            </a:extLst>
          </p:cNvPr>
          <p:cNvSpPr>
            <a:spLocks noGrp="1"/>
          </p:cNvSpPr>
          <p:nvPr>
            <p:ph idx="1"/>
          </p:nvPr>
        </p:nvSpPr>
        <p:spPr>
          <a:xfrm>
            <a:off x="241737" y="1008993"/>
            <a:ext cx="11750565" cy="1930462"/>
          </a:xfrm>
        </p:spPr>
        <p:txBody>
          <a:bodyPr/>
          <a:lstStyle/>
          <a:p>
            <a:r>
              <a:rPr lang="en-GB" dirty="0"/>
              <a:t>Text cells allow you to enter formatted text along with formulae, hyperlinks, images and much more</a:t>
            </a:r>
          </a:p>
          <a:p>
            <a:pPr lvl="1"/>
            <a:r>
              <a:rPr lang="en-GB" dirty="0"/>
              <a:t>These are formatted using a specification known as </a:t>
            </a:r>
            <a:r>
              <a:rPr lang="en-GB" dirty="0">
                <a:hlinkClick r:id="rId3"/>
              </a:rPr>
              <a:t>Markdown</a:t>
            </a:r>
            <a:endParaRPr lang="en-GB" dirty="0"/>
          </a:p>
          <a:p>
            <a:endParaRPr lang="en-GB" sz="1000" dirty="0"/>
          </a:p>
          <a:p>
            <a:r>
              <a:rPr lang="en-GB" dirty="0" err="1"/>
              <a:t>CoCalc</a:t>
            </a:r>
            <a:r>
              <a:rPr lang="en-GB" dirty="0"/>
              <a:t> has a helpful visual WISYWIG editor to avoid having to enter markdown directly (via        icon)</a:t>
            </a:r>
          </a:p>
          <a:p>
            <a:pPr lvl="1"/>
            <a:r>
              <a:rPr lang="en-GB" dirty="0"/>
              <a:t>Simple to use but does lack some of the more detailed power of Markdown </a:t>
            </a:r>
          </a:p>
          <a:p>
            <a:pPr lvl="1"/>
            <a:endParaRPr lang="en-GB" dirty="0"/>
          </a:p>
          <a:p>
            <a:endParaRPr lang="en-GB" dirty="0"/>
          </a:p>
          <a:p>
            <a:pPr marL="0" indent="0">
              <a:buNone/>
            </a:pPr>
            <a:endParaRPr lang="en-GB" sz="1000" dirty="0"/>
          </a:p>
        </p:txBody>
      </p:sp>
      <p:sp>
        <p:nvSpPr>
          <p:cNvPr id="4" name="Slide Number Placeholder 3">
            <a:extLst>
              <a:ext uri="{FF2B5EF4-FFF2-40B4-BE49-F238E27FC236}">
                <a16:creationId xmlns:a16="http://schemas.microsoft.com/office/drawing/2014/main" id="{CA18E128-D48A-5B46-8491-B22E142DCD3E}"/>
              </a:ext>
            </a:extLst>
          </p:cNvPr>
          <p:cNvSpPr>
            <a:spLocks noGrp="1"/>
          </p:cNvSpPr>
          <p:nvPr>
            <p:ph type="sldNum" sz="quarter" idx="12"/>
          </p:nvPr>
        </p:nvSpPr>
        <p:spPr/>
        <p:txBody>
          <a:bodyPr/>
          <a:lstStyle/>
          <a:p>
            <a:fld id="{D0CD9598-3AC8-0F44-9366-CD3A2FEFAADC}" type="slidenum">
              <a:rPr lang="en-GB" smtClean="0"/>
              <a:t>17</a:t>
            </a:fld>
            <a:endParaRPr lang="en-GB"/>
          </a:p>
        </p:txBody>
      </p:sp>
      <p:sp>
        <p:nvSpPr>
          <p:cNvPr id="5" name="Subtitle 4">
            <a:extLst>
              <a:ext uri="{FF2B5EF4-FFF2-40B4-BE49-F238E27FC236}">
                <a16:creationId xmlns:a16="http://schemas.microsoft.com/office/drawing/2014/main" id="{BB36248A-7415-E641-8591-4DC0E0654593}"/>
              </a:ext>
            </a:extLst>
          </p:cNvPr>
          <p:cNvSpPr>
            <a:spLocks noGrp="1"/>
          </p:cNvSpPr>
          <p:nvPr>
            <p:ph type="subTitle" idx="13"/>
          </p:nvPr>
        </p:nvSpPr>
        <p:spPr/>
        <p:txBody>
          <a:bodyPr>
            <a:normAutofit fontScale="92500" lnSpcReduction="20000"/>
          </a:bodyPr>
          <a:lstStyle/>
          <a:p>
            <a:endParaRPr lang="en-GB"/>
          </a:p>
        </p:txBody>
      </p:sp>
      <p:sp>
        <p:nvSpPr>
          <p:cNvPr id="15" name="Content Placeholder 2">
            <a:extLst>
              <a:ext uri="{FF2B5EF4-FFF2-40B4-BE49-F238E27FC236}">
                <a16:creationId xmlns:a16="http://schemas.microsoft.com/office/drawing/2014/main" id="{FA1929C9-401B-0186-308F-B8CD0389C95E}"/>
              </a:ext>
            </a:extLst>
          </p:cNvPr>
          <p:cNvSpPr txBox="1">
            <a:spLocks/>
          </p:cNvSpPr>
          <p:nvPr/>
        </p:nvSpPr>
        <p:spPr>
          <a:xfrm>
            <a:off x="5068334" y="5562292"/>
            <a:ext cx="6789534" cy="129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Click the Markdown button, to see underlying structure </a:t>
            </a:r>
          </a:p>
          <a:p>
            <a:r>
              <a:rPr lang="en-GB" dirty="0">
                <a:latin typeface="Open Sans Light" pitchFamily="2" charset="0"/>
                <a:ea typeface="Open Sans Light" pitchFamily="2" charset="0"/>
                <a:cs typeface="Open Sans Light" pitchFamily="2" charset="0"/>
              </a:rPr>
              <a:t>Formulae are entered using </a:t>
            </a:r>
            <a:r>
              <a:rPr lang="en-GB" dirty="0">
                <a:latin typeface="Open Sans Light" pitchFamily="2" charset="0"/>
                <a:ea typeface="Open Sans Light" pitchFamily="2" charset="0"/>
                <a:cs typeface="Open Sans Light" pitchFamily="2" charset="0"/>
                <a:hlinkClick r:id="rId4"/>
              </a:rPr>
              <a:t>LaTeX</a:t>
            </a:r>
            <a:r>
              <a:rPr lang="en-GB" dirty="0">
                <a:latin typeface="Open Sans Light" pitchFamily="2" charset="0"/>
                <a:ea typeface="Open Sans Light" pitchFamily="2" charset="0"/>
                <a:cs typeface="Open Sans Light" pitchFamily="2" charset="0"/>
              </a:rPr>
              <a:t> syntax</a:t>
            </a:r>
            <a:endParaRPr lang="en-GB" sz="1000"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To finish editing the text, simply run the cell </a:t>
            </a:r>
          </a:p>
        </p:txBody>
      </p:sp>
      <p:pic>
        <p:nvPicPr>
          <p:cNvPr id="6" name="Picture 5">
            <a:extLst>
              <a:ext uri="{FF2B5EF4-FFF2-40B4-BE49-F238E27FC236}">
                <a16:creationId xmlns:a16="http://schemas.microsoft.com/office/drawing/2014/main" id="{DC7749A1-EF55-1240-0A40-C35B7D3E2B65}"/>
              </a:ext>
            </a:extLst>
          </p:cNvPr>
          <p:cNvPicPr>
            <a:picLocks noChangeAspect="1"/>
          </p:cNvPicPr>
          <p:nvPr/>
        </p:nvPicPr>
        <p:blipFill>
          <a:blip r:embed="rId5"/>
          <a:stretch>
            <a:fillRect/>
          </a:stretch>
        </p:blipFill>
        <p:spPr>
          <a:xfrm>
            <a:off x="5027326" y="2982130"/>
            <a:ext cx="6660175" cy="2107369"/>
          </a:xfrm>
          <a:prstGeom prst="rect">
            <a:avLst/>
          </a:prstGeom>
        </p:spPr>
      </p:pic>
      <p:cxnSp>
        <p:nvCxnSpPr>
          <p:cNvPr id="9" name="Straight Arrow Connector 8">
            <a:extLst>
              <a:ext uri="{FF2B5EF4-FFF2-40B4-BE49-F238E27FC236}">
                <a16:creationId xmlns:a16="http://schemas.microsoft.com/office/drawing/2014/main" id="{FFC0886E-FA46-E0E6-E009-97C0D350F22B}"/>
              </a:ext>
            </a:extLst>
          </p:cNvPr>
          <p:cNvCxnSpPr>
            <a:cxnSpLocks/>
          </p:cNvCxnSpPr>
          <p:nvPr/>
        </p:nvCxnSpPr>
        <p:spPr>
          <a:xfrm flipV="1">
            <a:off x="11141792" y="3395561"/>
            <a:ext cx="0" cy="216673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D163B15-0D1C-DF9F-6EFA-DAD15F8A1881}"/>
              </a:ext>
            </a:extLst>
          </p:cNvPr>
          <p:cNvPicPr>
            <a:picLocks noChangeAspect="1"/>
          </p:cNvPicPr>
          <p:nvPr/>
        </p:nvPicPr>
        <p:blipFill>
          <a:blip r:embed="rId6"/>
          <a:stretch>
            <a:fillRect/>
          </a:stretch>
        </p:blipFill>
        <p:spPr>
          <a:xfrm>
            <a:off x="939043" y="2840599"/>
            <a:ext cx="3049428" cy="3718814"/>
          </a:xfrm>
          <a:prstGeom prst="rect">
            <a:avLst/>
          </a:prstGeom>
        </p:spPr>
      </p:pic>
      <p:pic>
        <p:nvPicPr>
          <p:cNvPr id="22" name="Picture 21">
            <a:extLst>
              <a:ext uri="{FF2B5EF4-FFF2-40B4-BE49-F238E27FC236}">
                <a16:creationId xmlns:a16="http://schemas.microsoft.com/office/drawing/2014/main" id="{A2C5E19A-4103-E443-3C99-7DE6FDF26794}"/>
              </a:ext>
            </a:extLst>
          </p:cNvPr>
          <p:cNvPicPr>
            <a:picLocks noChangeAspect="1"/>
          </p:cNvPicPr>
          <p:nvPr/>
        </p:nvPicPr>
        <p:blipFill>
          <a:blip r:embed="rId7"/>
          <a:stretch>
            <a:fillRect/>
          </a:stretch>
        </p:blipFill>
        <p:spPr>
          <a:xfrm>
            <a:off x="10849220" y="2036203"/>
            <a:ext cx="419100" cy="279400"/>
          </a:xfrm>
          <a:prstGeom prst="rect">
            <a:avLst/>
          </a:prstGeom>
        </p:spPr>
      </p:pic>
    </p:spTree>
    <p:extLst>
      <p:ext uri="{BB962C8B-B14F-4D97-AF65-F5344CB8AC3E}">
        <p14:creationId xmlns:p14="http://schemas.microsoft.com/office/powerpoint/2010/main" val="191896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8895EC4-C1C8-B948-9A06-175A76DA6DA6}"/>
              </a:ext>
            </a:extLst>
          </p:cNvPr>
          <p:cNvSpPr txBox="1">
            <a:spLocks/>
          </p:cNvSpPr>
          <p:nvPr/>
        </p:nvSpPr>
        <p:spPr>
          <a:xfrm>
            <a:off x="6117018" y="2603718"/>
            <a:ext cx="6074981" cy="4254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Together, the separate code cells in a </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notebook build up a program</a:t>
            </a:r>
          </a:p>
          <a:p>
            <a:pPr lvl="1"/>
            <a:r>
              <a:rPr lang="en-GB" dirty="0">
                <a:latin typeface="Open Sans Light" pitchFamily="2" charset="0"/>
                <a:ea typeface="Open Sans Light" pitchFamily="2" charset="0"/>
                <a:cs typeface="Open Sans Light" pitchFamily="2" charset="0"/>
              </a:rPr>
              <a:t>The results of previous cells, once run,</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 can be used in subsequent ones</a:t>
            </a: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During the course, we will learn how to </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develop python programs from scratch</a:t>
            </a:r>
          </a:p>
          <a:p>
            <a:pPr lvl="1"/>
            <a:r>
              <a:rPr lang="en-GB" dirty="0">
                <a:latin typeface="Open Sans Light" pitchFamily="2" charset="0"/>
                <a:ea typeface="Open Sans Light" pitchFamily="2" charset="0"/>
                <a:cs typeface="Open Sans Light" pitchFamily="2" charset="0"/>
              </a:rPr>
              <a:t>Starting with the basics in the lecture 1 notebook</a:t>
            </a:r>
          </a:p>
          <a:p>
            <a:endParaRPr lang="en-GB" dirty="0">
              <a:latin typeface="Open Sans Light" pitchFamily="2" charset="0"/>
              <a:ea typeface="Open Sans Light" pitchFamily="2" charset="0"/>
              <a:cs typeface="Open Sans Light" pitchFamily="2" charset="0"/>
            </a:endParaRPr>
          </a:p>
        </p:txBody>
      </p:sp>
      <p:sp>
        <p:nvSpPr>
          <p:cNvPr id="10" name="Content Placeholder 2">
            <a:extLst>
              <a:ext uri="{FF2B5EF4-FFF2-40B4-BE49-F238E27FC236}">
                <a16:creationId xmlns:a16="http://schemas.microsoft.com/office/drawing/2014/main" id="{A412498F-340A-0649-BD1C-2F6F4C45B2C5}"/>
              </a:ext>
            </a:extLst>
          </p:cNvPr>
          <p:cNvSpPr txBox="1">
            <a:spLocks/>
          </p:cNvSpPr>
          <p:nvPr/>
        </p:nvSpPr>
        <p:spPr>
          <a:xfrm>
            <a:off x="312155" y="2593318"/>
            <a:ext cx="5738517" cy="4254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Code cells used to write python code e.g.</a:t>
            </a:r>
          </a:p>
          <a:p>
            <a:endParaRPr lang="en-GB" dirty="0">
              <a:latin typeface="Open Sans Light" pitchFamily="2" charset="0"/>
              <a:ea typeface="Open Sans Light" pitchFamily="2" charset="0"/>
              <a:cs typeface="Open Sans Light" pitchFamily="2" charset="0"/>
            </a:endParaRPr>
          </a:p>
          <a:p>
            <a:endParaRPr lang="en-GB"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When the cell is run, code is executed</a:t>
            </a:r>
          </a:p>
          <a:p>
            <a:pPr lvl="1"/>
            <a:r>
              <a:rPr lang="en-GB" dirty="0">
                <a:latin typeface="Open Sans Light" pitchFamily="2" charset="0"/>
                <a:ea typeface="Open Sans Light" pitchFamily="2" charset="0"/>
                <a:cs typeface="Open Sans Light" pitchFamily="2" charset="0"/>
              </a:rPr>
              <a:t>And result output inline</a:t>
            </a: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Can edit the cell and rerun</a:t>
            </a:r>
          </a:p>
          <a:p>
            <a:endParaRPr lang="en-GB" dirty="0">
              <a:latin typeface="Open Sans Light" pitchFamily="2" charset="0"/>
              <a:ea typeface="Open Sans Light" pitchFamily="2" charset="0"/>
              <a:cs typeface="Open Sans Light" pitchFamily="2" charset="0"/>
            </a:endParaRPr>
          </a:p>
        </p:txBody>
      </p:sp>
      <p:sp>
        <p:nvSpPr>
          <p:cNvPr id="2" name="Title 1">
            <a:extLst>
              <a:ext uri="{FF2B5EF4-FFF2-40B4-BE49-F238E27FC236}">
                <a16:creationId xmlns:a16="http://schemas.microsoft.com/office/drawing/2014/main" id="{9CEF0ABA-B875-8F45-97B2-B5785F00CE8A}"/>
              </a:ext>
            </a:extLst>
          </p:cNvPr>
          <p:cNvSpPr>
            <a:spLocks noGrp="1"/>
          </p:cNvSpPr>
          <p:nvPr>
            <p:ph type="title"/>
          </p:nvPr>
        </p:nvSpPr>
        <p:spPr/>
        <p:txBody>
          <a:bodyPr/>
          <a:lstStyle/>
          <a:p>
            <a:r>
              <a:rPr lang="en-GB" dirty="0" err="1"/>
              <a:t>Jupyter</a:t>
            </a:r>
            <a:r>
              <a:rPr lang="en-GB" dirty="0"/>
              <a:t> notebooks: Code cells</a:t>
            </a:r>
          </a:p>
        </p:txBody>
      </p:sp>
      <p:sp>
        <p:nvSpPr>
          <p:cNvPr id="3" name="Content Placeholder 2">
            <a:extLst>
              <a:ext uri="{FF2B5EF4-FFF2-40B4-BE49-F238E27FC236}">
                <a16:creationId xmlns:a16="http://schemas.microsoft.com/office/drawing/2014/main" id="{49EDC574-7D25-F646-9B4D-55000295495A}"/>
              </a:ext>
            </a:extLst>
          </p:cNvPr>
          <p:cNvSpPr>
            <a:spLocks noGrp="1"/>
          </p:cNvSpPr>
          <p:nvPr>
            <p:ph idx="1"/>
          </p:nvPr>
        </p:nvSpPr>
        <p:spPr>
          <a:xfrm>
            <a:off x="241737" y="1008993"/>
            <a:ext cx="11750565" cy="1371600"/>
          </a:xfrm>
        </p:spPr>
        <p:txBody>
          <a:bodyPr/>
          <a:lstStyle/>
          <a:p>
            <a:r>
              <a:rPr lang="en-GB" dirty="0"/>
              <a:t>Text cells allow us to write attractive documents quickly and efficiently, but the power of </a:t>
            </a:r>
            <a:br>
              <a:rPr lang="en-GB" dirty="0"/>
            </a:br>
            <a:r>
              <a:rPr lang="en-GB" dirty="0"/>
              <a:t>notebooks is that they allow these documents to be combined with computer code</a:t>
            </a:r>
          </a:p>
          <a:p>
            <a:pPr lvl="1"/>
            <a:r>
              <a:rPr lang="en-GB" dirty="0"/>
              <a:t>We can describe a problem and work on the program to solve it in the same place</a:t>
            </a:r>
          </a:p>
          <a:p>
            <a:pPr lvl="1"/>
            <a:r>
              <a:rPr lang="en-GB" dirty="0"/>
              <a:t>Output is displayed inline</a:t>
            </a:r>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CA18E128-D48A-5B46-8491-B22E142DCD3E}"/>
              </a:ext>
            </a:extLst>
          </p:cNvPr>
          <p:cNvSpPr>
            <a:spLocks noGrp="1"/>
          </p:cNvSpPr>
          <p:nvPr>
            <p:ph type="sldNum" sz="quarter" idx="12"/>
          </p:nvPr>
        </p:nvSpPr>
        <p:spPr/>
        <p:txBody>
          <a:bodyPr/>
          <a:lstStyle/>
          <a:p>
            <a:fld id="{D0CD9598-3AC8-0F44-9366-CD3A2FEFAADC}" type="slidenum">
              <a:rPr lang="en-GB" smtClean="0"/>
              <a:t>18</a:t>
            </a:fld>
            <a:endParaRPr lang="en-GB"/>
          </a:p>
        </p:txBody>
      </p:sp>
      <p:sp>
        <p:nvSpPr>
          <p:cNvPr id="5" name="Subtitle 4">
            <a:extLst>
              <a:ext uri="{FF2B5EF4-FFF2-40B4-BE49-F238E27FC236}">
                <a16:creationId xmlns:a16="http://schemas.microsoft.com/office/drawing/2014/main" id="{BB36248A-7415-E641-8591-4DC0E0654593}"/>
              </a:ext>
            </a:extLst>
          </p:cNvPr>
          <p:cNvSpPr>
            <a:spLocks noGrp="1"/>
          </p:cNvSpPr>
          <p:nvPr>
            <p:ph type="subTitle" idx="13"/>
          </p:nvPr>
        </p:nvSpPr>
        <p:spPr/>
        <p:txBody>
          <a:bodyPr>
            <a:normAutofit fontScale="92500" lnSpcReduction="20000"/>
          </a:bodyPr>
          <a:lstStyle/>
          <a:p>
            <a:endParaRPr lang="en-GB"/>
          </a:p>
        </p:txBody>
      </p:sp>
      <p:pic>
        <p:nvPicPr>
          <p:cNvPr id="7" name="Picture 6" descr="Python addition example">
            <a:extLst>
              <a:ext uri="{FF2B5EF4-FFF2-40B4-BE49-F238E27FC236}">
                <a16:creationId xmlns:a16="http://schemas.microsoft.com/office/drawing/2014/main" id="{A27292AF-DC67-F24E-84DF-27FC9C9A8FC1}"/>
              </a:ext>
            </a:extLst>
          </p:cNvPr>
          <p:cNvPicPr>
            <a:picLocks noChangeAspect="1"/>
          </p:cNvPicPr>
          <p:nvPr/>
        </p:nvPicPr>
        <p:blipFill>
          <a:blip r:embed="rId3"/>
          <a:stretch>
            <a:fillRect/>
          </a:stretch>
        </p:blipFill>
        <p:spPr>
          <a:xfrm>
            <a:off x="589642" y="3043706"/>
            <a:ext cx="4305300" cy="571500"/>
          </a:xfrm>
          <a:prstGeom prst="rect">
            <a:avLst/>
          </a:prstGeom>
        </p:spPr>
      </p:pic>
      <p:pic>
        <p:nvPicPr>
          <p:cNvPr id="8" name="Picture 7" descr="Python addition example">
            <a:extLst>
              <a:ext uri="{FF2B5EF4-FFF2-40B4-BE49-F238E27FC236}">
                <a16:creationId xmlns:a16="http://schemas.microsoft.com/office/drawing/2014/main" id="{46A9A13F-C524-B74B-920C-02340BA590D7}"/>
              </a:ext>
            </a:extLst>
          </p:cNvPr>
          <p:cNvPicPr>
            <a:picLocks noChangeAspect="1"/>
          </p:cNvPicPr>
          <p:nvPr/>
        </p:nvPicPr>
        <p:blipFill>
          <a:blip r:embed="rId4"/>
          <a:stretch>
            <a:fillRect/>
          </a:stretch>
        </p:blipFill>
        <p:spPr>
          <a:xfrm>
            <a:off x="535215" y="4440494"/>
            <a:ext cx="4241800" cy="952500"/>
          </a:xfrm>
          <a:prstGeom prst="rect">
            <a:avLst/>
          </a:prstGeom>
        </p:spPr>
      </p:pic>
      <p:pic>
        <p:nvPicPr>
          <p:cNvPr id="9" name="Picture 8" descr="Python addition example">
            <a:extLst>
              <a:ext uri="{FF2B5EF4-FFF2-40B4-BE49-F238E27FC236}">
                <a16:creationId xmlns:a16="http://schemas.microsoft.com/office/drawing/2014/main" id="{5269939F-44B8-234B-8332-936E1AE69986}"/>
              </a:ext>
            </a:extLst>
          </p:cNvPr>
          <p:cNvPicPr>
            <a:picLocks noChangeAspect="1"/>
          </p:cNvPicPr>
          <p:nvPr/>
        </p:nvPicPr>
        <p:blipFill>
          <a:blip r:embed="rId5"/>
          <a:stretch>
            <a:fillRect/>
          </a:stretch>
        </p:blipFill>
        <p:spPr>
          <a:xfrm>
            <a:off x="453571" y="5796924"/>
            <a:ext cx="4318000" cy="939800"/>
          </a:xfrm>
          <a:prstGeom prst="rect">
            <a:avLst/>
          </a:prstGeom>
        </p:spPr>
      </p:pic>
      <p:pic>
        <p:nvPicPr>
          <p:cNvPr id="13" name="Picture 12">
            <a:extLst>
              <a:ext uri="{FF2B5EF4-FFF2-40B4-BE49-F238E27FC236}">
                <a16:creationId xmlns:a16="http://schemas.microsoft.com/office/drawing/2014/main" id="{358245C0-7A9E-62B1-B2F7-99D757873C7A}"/>
              </a:ext>
            </a:extLst>
          </p:cNvPr>
          <p:cNvPicPr>
            <a:picLocks noChangeAspect="1"/>
          </p:cNvPicPr>
          <p:nvPr/>
        </p:nvPicPr>
        <p:blipFill>
          <a:blip r:embed="rId6"/>
          <a:stretch>
            <a:fillRect/>
          </a:stretch>
        </p:blipFill>
        <p:spPr>
          <a:xfrm>
            <a:off x="6576971" y="3976696"/>
            <a:ext cx="4016319" cy="1487526"/>
          </a:xfrm>
          <a:prstGeom prst="rect">
            <a:avLst/>
          </a:prstGeom>
        </p:spPr>
      </p:pic>
    </p:spTree>
    <p:extLst>
      <p:ext uri="{BB962C8B-B14F-4D97-AF65-F5344CB8AC3E}">
        <p14:creationId xmlns:p14="http://schemas.microsoft.com/office/powerpoint/2010/main" val="2632639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9299-409E-7240-A5D9-AA3EFFD1C8F8}"/>
              </a:ext>
            </a:extLst>
          </p:cNvPr>
          <p:cNvSpPr>
            <a:spLocks noGrp="1"/>
          </p:cNvSpPr>
          <p:nvPr>
            <p:ph type="title"/>
          </p:nvPr>
        </p:nvSpPr>
        <p:spPr/>
        <p:txBody>
          <a:bodyPr/>
          <a:lstStyle/>
          <a:p>
            <a:r>
              <a:rPr lang="en-GB" dirty="0"/>
              <a:t>Hello, World!</a:t>
            </a:r>
          </a:p>
        </p:txBody>
      </p:sp>
      <p:sp>
        <p:nvSpPr>
          <p:cNvPr id="9" name="Content Placeholder 8">
            <a:extLst>
              <a:ext uri="{FF2B5EF4-FFF2-40B4-BE49-F238E27FC236}">
                <a16:creationId xmlns:a16="http://schemas.microsoft.com/office/drawing/2014/main" id="{2EF6368F-6CEF-AE43-A9F3-84192BB9FA16}"/>
              </a:ext>
            </a:extLst>
          </p:cNvPr>
          <p:cNvSpPr>
            <a:spLocks noGrp="1"/>
          </p:cNvSpPr>
          <p:nvPr>
            <p:ph idx="1"/>
          </p:nvPr>
        </p:nvSpPr>
        <p:spPr>
          <a:xfrm>
            <a:off x="241737" y="1008993"/>
            <a:ext cx="11750565" cy="634750"/>
          </a:xfrm>
        </p:spPr>
        <p:txBody>
          <a:bodyPr>
            <a:normAutofit lnSpcReduction="10000"/>
          </a:bodyPr>
          <a:lstStyle/>
          <a:p>
            <a:r>
              <a:rPr lang="en-GB" dirty="0"/>
              <a:t>The canonical first program in any computing course is “Hello, World!”</a:t>
            </a:r>
          </a:p>
          <a:p>
            <a:pPr lvl="1"/>
            <a:r>
              <a:rPr lang="en-GB" dirty="0"/>
              <a:t>The following python program does just that, highlighting some of the basics features of python</a:t>
            </a:r>
          </a:p>
        </p:txBody>
      </p:sp>
      <p:sp>
        <p:nvSpPr>
          <p:cNvPr id="4" name="Slide Number Placeholder 3">
            <a:extLst>
              <a:ext uri="{FF2B5EF4-FFF2-40B4-BE49-F238E27FC236}">
                <a16:creationId xmlns:a16="http://schemas.microsoft.com/office/drawing/2014/main" id="{54053919-BA9D-D94E-95F6-C097D7E49DE8}"/>
              </a:ext>
            </a:extLst>
          </p:cNvPr>
          <p:cNvSpPr>
            <a:spLocks noGrp="1"/>
          </p:cNvSpPr>
          <p:nvPr>
            <p:ph type="sldNum" sz="quarter" idx="12"/>
          </p:nvPr>
        </p:nvSpPr>
        <p:spPr/>
        <p:txBody>
          <a:bodyPr/>
          <a:lstStyle/>
          <a:p>
            <a:fld id="{D0CD9598-3AC8-0F44-9366-CD3A2FEFAADC}" type="slidenum">
              <a:rPr lang="en-GB" smtClean="0"/>
              <a:t>19</a:t>
            </a:fld>
            <a:endParaRPr lang="en-GB"/>
          </a:p>
        </p:txBody>
      </p:sp>
      <p:sp>
        <p:nvSpPr>
          <p:cNvPr id="10" name="Subtitle 9">
            <a:extLst>
              <a:ext uri="{FF2B5EF4-FFF2-40B4-BE49-F238E27FC236}">
                <a16:creationId xmlns:a16="http://schemas.microsoft.com/office/drawing/2014/main" id="{67719E26-3EAE-A149-9ECD-260B1DFE298C}"/>
              </a:ext>
            </a:extLst>
          </p:cNvPr>
          <p:cNvSpPr>
            <a:spLocks noGrp="1"/>
          </p:cNvSpPr>
          <p:nvPr>
            <p:ph type="subTitle" idx="13"/>
          </p:nvPr>
        </p:nvSpPr>
        <p:spPr/>
        <p:txBody>
          <a:bodyPr>
            <a:normAutofit fontScale="92500" lnSpcReduction="20000"/>
          </a:bodyPr>
          <a:lstStyle/>
          <a:p>
            <a:endParaRPr lang="en-GB"/>
          </a:p>
        </p:txBody>
      </p:sp>
      <p:sp>
        <p:nvSpPr>
          <p:cNvPr id="12" name="Content Placeholder 8">
            <a:extLst>
              <a:ext uri="{FF2B5EF4-FFF2-40B4-BE49-F238E27FC236}">
                <a16:creationId xmlns:a16="http://schemas.microsoft.com/office/drawing/2014/main" id="{E86549CD-13AE-1C49-A58E-57CECC1D3BA2}"/>
              </a:ext>
            </a:extLst>
          </p:cNvPr>
          <p:cNvSpPr txBox="1">
            <a:spLocks/>
          </p:cNvSpPr>
          <p:nvPr/>
        </p:nvSpPr>
        <p:spPr>
          <a:xfrm>
            <a:off x="241737" y="3318317"/>
            <a:ext cx="11750565" cy="3529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The basic building blocks of any program are variables</a:t>
            </a:r>
          </a:p>
          <a:p>
            <a:pPr lvl="1"/>
            <a:r>
              <a:rPr lang="en-GB" dirty="0">
                <a:latin typeface="Open Sans Light" pitchFamily="2" charset="0"/>
                <a:ea typeface="Open Sans Light" pitchFamily="2" charset="0"/>
                <a:cs typeface="Open Sans Light" pitchFamily="2" charset="0"/>
              </a:rPr>
              <a:t>Store some value and provide a symbolic label to refer to it</a:t>
            </a:r>
          </a:p>
          <a:p>
            <a:pPr lvl="1"/>
            <a:r>
              <a:rPr lang="en-GB" dirty="0">
                <a:latin typeface="Open Sans Light" pitchFamily="2" charset="0"/>
                <a:ea typeface="Open Sans Light" pitchFamily="2" charset="0"/>
                <a:cs typeface="Open Sans Light" pitchFamily="2" charset="0"/>
              </a:rPr>
              <a:t>Assigned a value, here ”World”, with the equals “=“  sign</a:t>
            </a:r>
          </a:p>
          <a:p>
            <a:endParaRPr lang="en-GB" sz="1000"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The other main building blocks of programs are functions</a:t>
            </a:r>
          </a:p>
          <a:p>
            <a:pPr lvl="1"/>
            <a:r>
              <a:rPr lang="en-GB" dirty="0">
                <a:latin typeface="Open Sans Light" pitchFamily="2" charset="0"/>
                <a:ea typeface="Open Sans Light" pitchFamily="2" charset="0"/>
                <a:cs typeface="Open Sans Light" pitchFamily="2" charset="0"/>
              </a:rPr>
              <a:t>Pieces of code that do something with the variables</a:t>
            </a:r>
          </a:p>
          <a:p>
            <a:pPr lvl="1"/>
            <a:r>
              <a:rPr lang="en-GB" dirty="0">
                <a:latin typeface="Open Sans Light" pitchFamily="2" charset="0"/>
                <a:ea typeface="Open Sans Light" pitchFamily="2" charset="0"/>
                <a:cs typeface="Open Sans Light" pitchFamily="2" charset="0"/>
              </a:rPr>
              <a:t>Called using brackets, with input variables as arguments</a:t>
            </a:r>
          </a:p>
          <a:p>
            <a:pPr lvl="1"/>
            <a:endParaRPr lang="en-GB" sz="1000" dirty="0">
              <a:latin typeface="Open Sans Light" pitchFamily="2" charset="0"/>
              <a:ea typeface="Open Sans Light" pitchFamily="2" charset="0"/>
              <a:cs typeface="Open Sans Light" pitchFamily="2" charset="0"/>
            </a:endParaRPr>
          </a:p>
          <a:p>
            <a:r>
              <a:rPr lang="en-GB" dirty="0">
                <a:latin typeface="Open Sans Light" pitchFamily="2" charset="0"/>
                <a:ea typeface="Open Sans Light" pitchFamily="2" charset="0"/>
                <a:cs typeface="Open Sans Light" pitchFamily="2" charset="0"/>
              </a:rPr>
              <a:t>Finally, we can document the code with comments </a:t>
            </a:r>
          </a:p>
          <a:p>
            <a:pPr lvl="1"/>
            <a:r>
              <a:rPr lang="en-GB" dirty="0">
                <a:latin typeface="Open Sans Light" pitchFamily="2" charset="0"/>
                <a:ea typeface="Open Sans Light" pitchFamily="2" charset="0"/>
                <a:cs typeface="Open Sans Light" pitchFamily="2" charset="0"/>
              </a:rPr>
              <a:t>Start with a </a:t>
            </a:r>
            <a:r>
              <a:rPr lang="en-GB" dirty="0">
                <a:solidFill>
                  <a:schemeClr val="accent1"/>
                </a:solidFill>
                <a:latin typeface="Courier New" panose="02070309020205020404" pitchFamily="49" charset="0"/>
                <a:ea typeface="Open Sans Light" pitchFamily="2" charset="0"/>
                <a:cs typeface="Courier New" panose="02070309020205020404" pitchFamily="49" charset="0"/>
              </a:rPr>
              <a:t>#</a:t>
            </a:r>
            <a:r>
              <a:rPr lang="en-GB" dirty="0">
                <a:latin typeface="Open Sans Light" pitchFamily="2" charset="0"/>
                <a:ea typeface="Open Sans Light" pitchFamily="2" charset="0"/>
                <a:cs typeface="Open Sans Light" pitchFamily="2" charset="0"/>
              </a:rPr>
              <a:t> and don’t actually do anything when code runs</a:t>
            </a:r>
          </a:p>
          <a:p>
            <a:pPr lvl="1"/>
            <a:r>
              <a:rPr lang="en-GB" b="1" dirty="0">
                <a:latin typeface="Open Sans Light" pitchFamily="2" charset="0"/>
                <a:ea typeface="Open Sans Light" pitchFamily="2" charset="0"/>
                <a:cs typeface="Open Sans Light" pitchFamily="2" charset="0"/>
              </a:rPr>
              <a:t>You will lose marks for not writing appropriate comments where needed</a:t>
            </a:r>
          </a:p>
        </p:txBody>
      </p:sp>
      <p:pic>
        <p:nvPicPr>
          <p:cNvPr id="16" name="Picture 15" descr="Assignment example">
            <a:extLst>
              <a:ext uri="{FF2B5EF4-FFF2-40B4-BE49-F238E27FC236}">
                <a16:creationId xmlns:a16="http://schemas.microsoft.com/office/drawing/2014/main" id="{57178845-7B49-B943-AA66-CC5AD96F66DF}"/>
              </a:ext>
              <a:ext uri="{C183D7F6-B498-43B3-948B-1728B52AA6E4}">
                <adec:decorative xmlns:adec="http://schemas.microsoft.com/office/drawing/2017/decorative" val="0"/>
              </a:ext>
            </a:extLst>
          </p:cNvPr>
          <p:cNvPicPr>
            <a:picLocks noChangeAspect="1"/>
          </p:cNvPicPr>
          <p:nvPr/>
        </p:nvPicPr>
        <p:blipFill rotWithShape="1">
          <a:blip r:embed="rId3"/>
          <a:srcRect l="5195" t="-19793"/>
          <a:stretch/>
        </p:blipFill>
        <p:spPr>
          <a:xfrm>
            <a:off x="10023822" y="3753181"/>
            <a:ext cx="1926441" cy="331931"/>
          </a:xfrm>
          <a:prstGeom prst="rect">
            <a:avLst/>
          </a:prstGeom>
        </p:spPr>
      </p:pic>
      <p:pic>
        <p:nvPicPr>
          <p:cNvPr id="18" name="Picture 17" descr="print example">
            <a:extLst>
              <a:ext uri="{FF2B5EF4-FFF2-40B4-BE49-F238E27FC236}">
                <a16:creationId xmlns:a16="http://schemas.microsoft.com/office/drawing/2014/main" id="{8F40EC6C-5C36-FC49-8126-BE1371A44433}"/>
              </a:ext>
            </a:extLst>
          </p:cNvPr>
          <p:cNvPicPr>
            <a:picLocks noChangeAspect="1"/>
          </p:cNvPicPr>
          <p:nvPr/>
        </p:nvPicPr>
        <p:blipFill>
          <a:blip r:embed="rId4"/>
          <a:stretch>
            <a:fillRect/>
          </a:stretch>
        </p:blipFill>
        <p:spPr>
          <a:xfrm>
            <a:off x="8117172" y="4980605"/>
            <a:ext cx="3833091" cy="323273"/>
          </a:xfrm>
          <a:prstGeom prst="rect">
            <a:avLst/>
          </a:prstGeom>
        </p:spPr>
      </p:pic>
      <p:pic>
        <p:nvPicPr>
          <p:cNvPr id="19" name="Picture 18" descr="Comment example">
            <a:extLst>
              <a:ext uri="{FF2B5EF4-FFF2-40B4-BE49-F238E27FC236}">
                <a16:creationId xmlns:a16="http://schemas.microsoft.com/office/drawing/2014/main" id="{72651CDF-593C-9B4C-9DA2-C05957496605}"/>
              </a:ext>
            </a:extLst>
          </p:cNvPr>
          <p:cNvPicPr>
            <a:picLocks noChangeAspect="1"/>
          </p:cNvPicPr>
          <p:nvPr/>
        </p:nvPicPr>
        <p:blipFill>
          <a:blip r:embed="rId5"/>
          <a:stretch>
            <a:fillRect/>
          </a:stretch>
        </p:blipFill>
        <p:spPr>
          <a:xfrm>
            <a:off x="9179354" y="6004969"/>
            <a:ext cx="2770909" cy="334818"/>
          </a:xfrm>
          <a:prstGeom prst="rect">
            <a:avLst/>
          </a:prstGeom>
        </p:spPr>
      </p:pic>
      <p:pic>
        <p:nvPicPr>
          <p:cNvPr id="3" name="Picture 2">
            <a:extLst>
              <a:ext uri="{FF2B5EF4-FFF2-40B4-BE49-F238E27FC236}">
                <a16:creationId xmlns:a16="http://schemas.microsoft.com/office/drawing/2014/main" id="{74E7341B-35C0-934E-A684-4EEBBDA5EC0C}"/>
              </a:ext>
            </a:extLst>
          </p:cNvPr>
          <p:cNvPicPr>
            <a:picLocks noChangeAspect="1"/>
          </p:cNvPicPr>
          <p:nvPr/>
        </p:nvPicPr>
        <p:blipFill>
          <a:blip r:embed="rId6"/>
          <a:stretch>
            <a:fillRect/>
          </a:stretch>
        </p:blipFill>
        <p:spPr>
          <a:xfrm>
            <a:off x="580271" y="1731394"/>
            <a:ext cx="8167073" cy="1388404"/>
          </a:xfrm>
          <a:prstGeom prst="rect">
            <a:avLst/>
          </a:prstGeom>
        </p:spPr>
      </p:pic>
      <p:sp>
        <p:nvSpPr>
          <p:cNvPr id="5" name="TextBox 4">
            <a:extLst>
              <a:ext uri="{FF2B5EF4-FFF2-40B4-BE49-F238E27FC236}">
                <a16:creationId xmlns:a16="http://schemas.microsoft.com/office/drawing/2014/main" id="{9467E5E5-24DB-5D44-B9D3-1CF8F4662515}"/>
              </a:ext>
            </a:extLst>
          </p:cNvPr>
          <p:cNvSpPr txBox="1"/>
          <p:nvPr/>
        </p:nvSpPr>
        <p:spPr>
          <a:xfrm>
            <a:off x="9322130" y="1724642"/>
            <a:ext cx="2488379" cy="1477328"/>
          </a:xfrm>
          <a:prstGeom prst="rect">
            <a:avLst/>
          </a:prstGeom>
          <a:noFill/>
          <a:ln>
            <a:solidFill>
              <a:srgbClr val="C00000"/>
            </a:solidFill>
          </a:ln>
        </p:spPr>
        <p:txBody>
          <a:bodyPr wrap="square" rtlCol="0">
            <a:spAutoFit/>
          </a:bodyPr>
          <a:lstStyle/>
          <a:p>
            <a:r>
              <a:rPr lang="en-GB" dirty="0">
                <a:solidFill>
                  <a:srgbClr val="C00000"/>
                </a:solidFill>
                <a:latin typeface="Open Sans Light" pitchFamily="2" charset="0"/>
              </a:rPr>
              <a:t>Note: If they are not displayed, you should turn on line numbers </a:t>
            </a:r>
            <a:br>
              <a:rPr lang="en-GB" dirty="0">
                <a:solidFill>
                  <a:srgbClr val="C00000"/>
                </a:solidFill>
                <a:latin typeface="Open Sans Light" pitchFamily="2" charset="0"/>
              </a:rPr>
            </a:br>
            <a:r>
              <a:rPr lang="en-GB" dirty="0">
                <a:solidFill>
                  <a:srgbClr val="C00000"/>
                </a:solidFill>
                <a:latin typeface="Open Sans Light" pitchFamily="2" charset="0"/>
              </a:rPr>
              <a:t>for all cells via </a:t>
            </a:r>
            <a:r>
              <a:rPr lang="en-GB" dirty="0">
                <a:solidFill>
                  <a:srgbClr val="C00000"/>
                </a:solidFill>
                <a:latin typeface="Open Sans Light" pitchFamily="2" charset="0"/>
                <a:ea typeface="Open Sans Light" pitchFamily="2" charset="0"/>
                <a:cs typeface="Open Sans Light" pitchFamily="2" charset="0"/>
              </a:rPr>
              <a:t>the </a:t>
            </a:r>
            <a:r>
              <a:rPr lang="en-GB" i="1" dirty="0">
                <a:solidFill>
                  <a:srgbClr val="C00000"/>
                </a:solidFill>
                <a:latin typeface="Open Sans Light" pitchFamily="2" charset="0"/>
                <a:ea typeface="Open Sans Light" pitchFamily="2" charset="0"/>
                <a:cs typeface="Open Sans Light" pitchFamily="2" charset="0"/>
              </a:rPr>
              <a:t>View</a:t>
            </a:r>
            <a:r>
              <a:rPr lang="en-GB" dirty="0">
                <a:solidFill>
                  <a:srgbClr val="C00000"/>
                </a:solidFill>
                <a:latin typeface="Open Sans Light" pitchFamily="2" charset="0"/>
                <a:ea typeface="Open Sans Light" pitchFamily="2" charset="0"/>
                <a:cs typeface="Open Sans Light" pitchFamily="2" charset="0"/>
              </a:rPr>
              <a:t> men</a:t>
            </a:r>
            <a:r>
              <a:rPr lang="en-GB" dirty="0">
                <a:solidFill>
                  <a:srgbClr val="C00000"/>
                </a:solidFill>
                <a:latin typeface="Open Sans Light" pitchFamily="2" charset="0"/>
              </a:rPr>
              <a:t>u!</a:t>
            </a:r>
          </a:p>
        </p:txBody>
      </p:sp>
    </p:spTree>
    <p:extLst>
      <p:ext uri="{BB962C8B-B14F-4D97-AF65-F5344CB8AC3E}">
        <p14:creationId xmlns:p14="http://schemas.microsoft.com/office/powerpoint/2010/main" val="76710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C6000-41D3-514F-9242-A095DA839820}"/>
              </a:ext>
            </a:extLst>
          </p:cNvPr>
          <p:cNvSpPr>
            <a:spLocks noGrp="1"/>
          </p:cNvSpPr>
          <p:nvPr>
            <p:ph type="title"/>
          </p:nvPr>
        </p:nvSpPr>
        <p:spPr/>
        <p:txBody>
          <a:bodyPr/>
          <a:lstStyle/>
          <a:p>
            <a:r>
              <a:rPr lang="en-GB"/>
              <a:t>Organisation</a:t>
            </a:r>
            <a:endParaRPr lang="en-GB" dirty="0"/>
          </a:p>
        </p:txBody>
      </p:sp>
      <p:sp>
        <p:nvSpPr>
          <p:cNvPr id="9" name="Content Placeholder 3">
            <a:extLst>
              <a:ext uri="{FF2B5EF4-FFF2-40B4-BE49-F238E27FC236}">
                <a16:creationId xmlns:a16="http://schemas.microsoft.com/office/drawing/2014/main" id="{D54828DD-27AA-8F4A-AADC-DB83B3007803}"/>
              </a:ext>
            </a:extLst>
          </p:cNvPr>
          <p:cNvSpPr>
            <a:spLocks noGrp="1"/>
          </p:cNvSpPr>
          <p:nvPr>
            <p:ph sz="half" idx="1"/>
          </p:nvPr>
        </p:nvSpPr>
        <p:spPr>
          <a:xfrm>
            <a:off x="254130" y="1029636"/>
            <a:ext cx="5820101" cy="5741033"/>
          </a:xfrm>
        </p:spPr>
        <p:txBody>
          <a:bodyPr>
            <a:normAutofit/>
          </a:bodyPr>
          <a:lstStyle/>
          <a:p>
            <a:r>
              <a:rPr lang="en-GB" dirty="0"/>
              <a:t>Lectures</a:t>
            </a:r>
          </a:p>
          <a:p>
            <a:pPr lvl="1"/>
            <a:r>
              <a:rPr lang="en-GB" dirty="0"/>
              <a:t>Tuesday @ 10:00-11:00</a:t>
            </a:r>
          </a:p>
          <a:p>
            <a:pPr lvl="1"/>
            <a:r>
              <a:rPr lang="en-GB" dirty="0"/>
              <a:t>In Thomson-Yates Lecture Theatre (Rm 104)</a:t>
            </a:r>
          </a:p>
          <a:p>
            <a:pPr lvl="1"/>
            <a:endParaRPr lang="en-GB" dirty="0"/>
          </a:p>
          <a:p>
            <a:r>
              <a:rPr lang="en-GB" dirty="0"/>
              <a:t>Computer Classes</a:t>
            </a:r>
          </a:p>
          <a:p>
            <a:pPr lvl="1"/>
            <a:r>
              <a:rPr lang="en-GB" dirty="0"/>
              <a:t>Monday @ 09:00--11:00</a:t>
            </a:r>
          </a:p>
          <a:p>
            <a:pPr lvl="1"/>
            <a:r>
              <a:rPr lang="en-GB" dirty="0"/>
              <a:t>In CTL PC teaching centre  (PCTC)</a:t>
            </a:r>
          </a:p>
          <a:p>
            <a:pPr marL="457200" lvl="1" indent="0">
              <a:buNone/>
            </a:pPr>
            <a:endParaRPr lang="en-GB" dirty="0"/>
          </a:p>
          <a:p>
            <a:r>
              <a:rPr lang="en-GB" dirty="0"/>
              <a:t>Assessment </a:t>
            </a:r>
          </a:p>
          <a:p>
            <a:pPr lvl="1"/>
            <a:r>
              <a:rPr lang="en-GB" dirty="0"/>
              <a:t>100% coursework (no exam)</a:t>
            </a:r>
          </a:p>
          <a:p>
            <a:pPr lvl="1"/>
            <a:r>
              <a:rPr lang="en-GB" dirty="0"/>
              <a:t>Exercises in computing classes</a:t>
            </a:r>
          </a:p>
          <a:p>
            <a:pPr lvl="2"/>
            <a:r>
              <a:rPr lang="en-GB" dirty="0"/>
              <a:t>Several formative / week </a:t>
            </a:r>
          </a:p>
          <a:p>
            <a:pPr lvl="2"/>
            <a:r>
              <a:rPr lang="en-GB" dirty="0"/>
              <a:t>One summative / week (equal weighting)</a:t>
            </a:r>
          </a:p>
          <a:p>
            <a:pPr lvl="2"/>
            <a:r>
              <a:rPr lang="en-GB" dirty="0"/>
              <a:t>Released before lecture; deadline end of Mon </a:t>
            </a:r>
          </a:p>
          <a:p>
            <a:pPr lvl="1"/>
            <a:r>
              <a:rPr lang="en-GB" b="1" dirty="0"/>
              <a:t>Note: this course is exempt from the default </a:t>
            </a:r>
            <a:br>
              <a:rPr lang="en-GB" b="1" dirty="0"/>
            </a:br>
            <a:r>
              <a:rPr lang="en-GB" b="1" dirty="0"/>
              <a:t>Uni extension policy to allow rapid feedback</a:t>
            </a:r>
          </a:p>
          <a:p>
            <a:pPr lvl="2"/>
            <a:r>
              <a:rPr lang="en-GB" dirty="0"/>
              <a:t>All students: 1 day extension (i.e. end of Tues)</a:t>
            </a:r>
          </a:p>
          <a:p>
            <a:pPr lvl="2"/>
            <a:r>
              <a:rPr lang="en-GB" dirty="0"/>
              <a:t>Support plan: additional 3 days (i.e. end of Fri)</a:t>
            </a:r>
            <a:endParaRPr lang="en-GB" dirty="0">
              <a:solidFill>
                <a:srgbClr val="FF0000"/>
              </a:solidFill>
            </a:endParaRPr>
          </a:p>
          <a:p>
            <a:pPr lvl="1"/>
            <a:endParaRPr lang="en-GB" dirty="0"/>
          </a:p>
          <a:p>
            <a:pPr lvl="1"/>
            <a:endParaRPr lang="en-GB" dirty="0"/>
          </a:p>
        </p:txBody>
      </p:sp>
      <p:sp>
        <p:nvSpPr>
          <p:cNvPr id="5" name="Slide Number Placeholder 4">
            <a:extLst>
              <a:ext uri="{FF2B5EF4-FFF2-40B4-BE49-F238E27FC236}">
                <a16:creationId xmlns:a16="http://schemas.microsoft.com/office/drawing/2014/main" id="{3D16558F-132F-344F-A70D-2712795B125D}"/>
              </a:ext>
            </a:extLst>
          </p:cNvPr>
          <p:cNvSpPr>
            <a:spLocks noGrp="1"/>
          </p:cNvSpPr>
          <p:nvPr>
            <p:ph type="sldNum" sz="quarter" idx="12"/>
          </p:nvPr>
        </p:nvSpPr>
        <p:spPr/>
        <p:txBody>
          <a:bodyPr/>
          <a:lstStyle/>
          <a:p>
            <a:fld id="{D0CD9598-3AC8-0F44-9366-CD3A2FEFAADC}" type="slidenum">
              <a:rPr lang="en-GB" smtClean="0"/>
              <a:t>2</a:t>
            </a:fld>
            <a:endParaRPr lang="en-GB"/>
          </a:p>
        </p:txBody>
      </p:sp>
      <p:sp>
        <p:nvSpPr>
          <p:cNvPr id="6" name="Subtitle 5">
            <a:extLst>
              <a:ext uri="{FF2B5EF4-FFF2-40B4-BE49-F238E27FC236}">
                <a16:creationId xmlns:a16="http://schemas.microsoft.com/office/drawing/2014/main" id="{67C2CD14-4A55-3649-BF6E-AA851875DD7E}"/>
              </a:ext>
            </a:extLst>
          </p:cNvPr>
          <p:cNvSpPr>
            <a:spLocks noGrp="1"/>
          </p:cNvSpPr>
          <p:nvPr>
            <p:ph type="subTitle" idx="13"/>
          </p:nvPr>
        </p:nvSpPr>
        <p:spPr/>
        <p:txBody>
          <a:bodyPr>
            <a:normAutofit fontScale="92500" lnSpcReduction="20000"/>
          </a:bodyPr>
          <a:lstStyle/>
          <a:p>
            <a:endParaRPr lang="en-GB"/>
          </a:p>
        </p:txBody>
      </p:sp>
      <p:sp>
        <p:nvSpPr>
          <p:cNvPr id="12" name="Content Placeholder 2">
            <a:extLst>
              <a:ext uri="{FF2B5EF4-FFF2-40B4-BE49-F238E27FC236}">
                <a16:creationId xmlns:a16="http://schemas.microsoft.com/office/drawing/2014/main" id="{2CB78661-A5C2-2745-986B-8CC3F11196C5}"/>
              </a:ext>
            </a:extLst>
          </p:cNvPr>
          <p:cNvSpPr txBox="1">
            <a:spLocks/>
          </p:cNvSpPr>
          <p:nvPr/>
        </p:nvSpPr>
        <p:spPr>
          <a:xfrm>
            <a:off x="5931045" y="1040521"/>
            <a:ext cx="5778063" cy="6079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Staff</a:t>
            </a:r>
          </a:p>
          <a:p>
            <a:pPr lvl="1"/>
            <a:r>
              <a:rPr lang="en-GB" dirty="0">
                <a:latin typeface="Open Sans Light" pitchFamily="2" charset="0"/>
                <a:ea typeface="Open Sans Light" pitchFamily="2" charset="0"/>
                <a:cs typeface="Open Sans Light" pitchFamily="2" charset="0"/>
              </a:rPr>
              <a:t>Prof Carl Gwilliam (Rm 315)</a:t>
            </a:r>
          </a:p>
          <a:p>
            <a:pPr lvl="2"/>
            <a:r>
              <a:rPr lang="en-GB" dirty="0">
                <a:latin typeface="Open Sans Light" pitchFamily="2" charset="0"/>
                <a:ea typeface="Open Sans Light" pitchFamily="2" charset="0"/>
                <a:cs typeface="Open Sans Light" pitchFamily="2" charset="0"/>
              </a:rPr>
              <a:t>Module Coordinator</a:t>
            </a:r>
          </a:p>
          <a:p>
            <a:pPr lvl="2"/>
            <a:r>
              <a:rPr lang="en-GB" dirty="0">
                <a:latin typeface="Open Sans Light" pitchFamily="2" charset="0"/>
                <a:ea typeface="Open Sans Light" pitchFamily="2" charset="0"/>
                <a:cs typeface="Open Sans Light" pitchFamily="2" charset="0"/>
                <a:hlinkClick r:id="rId3"/>
              </a:rPr>
              <a:t>C.Gwilliam@liverpool.ac.uk</a:t>
            </a:r>
            <a:endParaRPr lang="en-GB" dirty="0">
              <a:latin typeface="Open Sans Light" pitchFamily="2" charset="0"/>
              <a:ea typeface="Open Sans Light" pitchFamily="2" charset="0"/>
              <a:cs typeface="Open Sans Light" pitchFamily="2" charset="0"/>
            </a:endParaRPr>
          </a:p>
          <a:p>
            <a:pPr marL="914400" lvl="2" indent="0">
              <a:buNone/>
            </a:pPr>
            <a:endParaRPr lang="en-GB" sz="2400" dirty="0">
              <a:latin typeface="Open Sans Light" pitchFamily="2" charset="0"/>
              <a:ea typeface="Open Sans Light" pitchFamily="2" charset="0"/>
              <a:cs typeface="Open Sans Light" pitchFamily="2" charset="0"/>
            </a:endParaRPr>
          </a:p>
          <a:p>
            <a:pPr lvl="1"/>
            <a:r>
              <a:rPr lang="en-GB" dirty="0">
                <a:latin typeface="Open Sans Light" pitchFamily="2" charset="0"/>
                <a:ea typeface="Open Sans Light" pitchFamily="2" charset="0"/>
                <a:cs typeface="Open Sans Light" pitchFamily="2" charset="0"/>
              </a:rPr>
              <a:t>Prof Neil McCauley (Rm 310)</a:t>
            </a:r>
          </a:p>
          <a:p>
            <a:pPr lvl="2"/>
            <a:r>
              <a:rPr lang="en-GB" dirty="0">
                <a:latin typeface="Open Sans Light" pitchFamily="2" charset="0"/>
                <a:ea typeface="Open Sans Light" pitchFamily="2" charset="0"/>
                <a:cs typeface="Open Sans Light" pitchFamily="2" charset="0"/>
              </a:rPr>
              <a:t>Academic Demonstrator</a:t>
            </a:r>
          </a:p>
          <a:p>
            <a:pPr lvl="2"/>
            <a:r>
              <a:rPr lang="en-GB" u="sng" dirty="0">
                <a:effectLst/>
                <a:latin typeface="Open Sans Light" pitchFamily="2" charset="0"/>
                <a:ea typeface="Open Sans Light" pitchFamily="2" charset="0"/>
                <a:cs typeface="Open Sans Light" pitchFamily="2" charset="0"/>
                <a:hlinkClick r:id="rId4"/>
              </a:rPr>
              <a:t>N.McCauley@liverpool.ac.uk</a:t>
            </a:r>
            <a:endParaRPr lang="en-GB" u="sng" dirty="0">
              <a:effectLst/>
              <a:latin typeface="Open Sans Light" pitchFamily="2" charset="0"/>
              <a:ea typeface="Open Sans Light" pitchFamily="2" charset="0"/>
              <a:cs typeface="Open Sans Light" pitchFamily="2" charset="0"/>
            </a:endParaRPr>
          </a:p>
          <a:p>
            <a:pPr lvl="2"/>
            <a:endParaRPr lang="en-GB" sz="2400" dirty="0">
              <a:latin typeface="Open Sans Light" pitchFamily="2" charset="0"/>
              <a:ea typeface="Open Sans Light" pitchFamily="2" charset="0"/>
              <a:cs typeface="Open Sans Light" pitchFamily="2" charset="0"/>
            </a:endParaRPr>
          </a:p>
          <a:p>
            <a:pPr lvl="1"/>
            <a:r>
              <a:rPr lang="en-GB" dirty="0">
                <a:latin typeface="Open Sans Light" pitchFamily="2" charset="0"/>
                <a:ea typeface="Open Sans Light" pitchFamily="2" charset="0"/>
                <a:cs typeface="Open Sans Light" pitchFamily="2" charset="0"/>
              </a:rPr>
              <a:t>Along with several postgrad demonstrators</a:t>
            </a:r>
          </a:p>
          <a:p>
            <a:pPr lvl="2"/>
            <a:r>
              <a:rPr lang="en-GB" dirty="0">
                <a:latin typeface="Open Sans Light" pitchFamily="2" charset="0"/>
                <a:ea typeface="Open Sans Light" pitchFamily="2" charset="0"/>
                <a:cs typeface="Open Sans Light" pitchFamily="2" charset="0"/>
              </a:rPr>
              <a:t>For the computer labs </a:t>
            </a:r>
          </a:p>
          <a:p>
            <a:pPr lvl="2"/>
            <a:endParaRPr lang="en-GB" dirty="0">
              <a:latin typeface="Open Sans Light" pitchFamily="2" charset="0"/>
              <a:ea typeface="Open Sans Light" pitchFamily="2" charset="0"/>
              <a:cs typeface="Open Sans Light" pitchFamily="2" charset="0"/>
            </a:endParaRPr>
          </a:p>
          <a:p>
            <a:pPr lvl="2"/>
            <a:endParaRPr lang="en-GB" dirty="0">
              <a:latin typeface="Open Sans Light" pitchFamily="2" charset="0"/>
              <a:ea typeface="Open Sans Light" pitchFamily="2" charset="0"/>
              <a:cs typeface="Open Sans Light" pitchFamily="2" charset="0"/>
            </a:endParaRPr>
          </a:p>
          <a:p>
            <a:pPr lvl="2"/>
            <a:endParaRPr lang="en-GB" dirty="0">
              <a:latin typeface="Open Sans Light" pitchFamily="2" charset="0"/>
              <a:ea typeface="Open Sans Light" pitchFamily="2" charset="0"/>
              <a:cs typeface="Open Sans Light" pitchFamily="2" charset="0"/>
            </a:endParaRPr>
          </a:p>
          <a:p>
            <a:pPr lvl="2"/>
            <a:endParaRPr lang="en-GB" dirty="0">
              <a:latin typeface="Open Sans Light" pitchFamily="2" charset="0"/>
              <a:ea typeface="Open Sans Light" pitchFamily="2" charset="0"/>
              <a:cs typeface="Open Sans Light" pitchFamily="2" charset="0"/>
            </a:endParaRPr>
          </a:p>
          <a:p>
            <a:pPr lvl="2"/>
            <a:endParaRPr lang="en-GB" dirty="0">
              <a:latin typeface="Open Sans Light" pitchFamily="2" charset="0"/>
              <a:ea typeface="Open Sans Light" pitchFamily="2" charset="0"/>
              <a:cs typeface="Open Sans Light" pitchFamily="2" charset="0"/>
            </a:endParaRPr>
          </a:p>
          <a:p>
            <a:pPr lvl="2"/>
            <a:endParaRPr lang="en-GB" sz="2800" dirty="0">
              <a:latin typeface="Open Sans Light" pitchFamily="2" charset="0"/>
              <a:ea typeface="Open Sans Light" pitchFamily="2" charset="0"/>
              <a:cs typeface="Open Sans Light" pitchFamily="2" charset="0"/>
            </a:endParaRPr>
          </a:p>
          <a:p>
            <a:pPr lvl="1"/>
            <a:r>
              <a:rPr lang="en-GB" dirty="0">
                <a:latin typeface="Open Sans Light" pitchFamily="2" charset="0"/>
                <a:ea typeface="Open Sans Light" pitchFamily="2" charset="0"/>
                <a:cs typeface="Open Sans Light" pitchFamily="2" charset="0"/>
              </a:rPr>
              <a:t>Please get in touch at any point if need help</a:t>
            </a:r>
          </a:p>
          <a:p>
            <a:pPr lvl="2"/>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p:txBody>
      </p:sp>
      <p:pic>
        <p:nvPicPr>
          <p:cNvPr id="1038" name="Picture 14" descr="Photo of Dr Carl Gwilliam">
            <a:extLst>
              <a:ext uri="{FF2B5EF4-FFF2-40B4-BE49-F238E27FC236}">
                <a16:creationId xmlns:a16="http://schemas.microsoft.com/office/drawing/2014/main" id="{72A72777-79A9-AD46-BA13-DD31724A8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3746" y="986119"/>
            <a:ext cx="912085" cy="14289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090A077-2EF2-8C9D-FBBA-F1F710491701}"/>
              </a:ext>
            </a:extLst>
          </p:cNvPr>
          <p:cNvPicPr>
            <a:picLocks noChangeAspect="1"/>
          </p:cNvPicPr>
          <p:nvPr/>
        </p:nvPicPr>
        <p:blipFill>
          <a:blip r:embed="rId6"/>
          <a:stretch>
            <a:fillRect/>
          </a:stretch>
        </p:blipFill>
        <p:spPr>
          <a:xfrm>
            <a:off x="10843746" y="2566837"/>
            <a:ext cx="914400" cy="1231900"/>
          </a:xfrm>
          <a:prstGeom prst="rect">
            <a:avLst/>
          </a:prstGeom>
        </p:spPr>
      </p:pic>
      <p:pic>
        <p:nvPicPr>
          <p:cNvPr id="7" name="Picture 6">
            <a:extLst>
              <a:ext uri="{FF2B5EF4-FFF2-40B4-BE49-F238E27FC236}">
                <a16:creationId xmlns:a16="http://schemas.microsoft.com/office/drawing/2014/main" id="{41BB8917-FAE7-4C98-C391-09A63C5E4E45}"/>
              </a:ext>
            </a:extLst>
          </p:cNvPr>
          <p:cNvPicPr>
            <a:picLocks noChangeAspect="1"/>
          </p:cNvPicPr>
          <p:nvPr/>
        </p:nvPicPr>
        <p:blipFill>
          <a:blip r:embed="rId7"/>
          <a:stretch>
            <a:fillRect/>
          </a:stretch>
        </p:blipFill>
        <p:spPr>
          <a:xfrm>
            <a:off x="8821612" y="4685118"/>
            <a:ext cx="1001536" cy="1201845"/>
          </a:xfrm>
          <a:prstGeom prst="rect">
            <a:avLst/>
          </a:prstGeom>
        </p:spPr>
      </p:pic>
      <p:sp>
        <p:nvSpPr>
          <p:cNvPr id="13" name="TextBox 12">
            <a:extLst>
              <a:ext uri="{FF2B5EF4-FFF2-40B4-BE49-F238E27FC236}">
                <a16:creationId xmlns:a16="http://schemas.microsoft.com/office/drawing/2014/main" id="{93E966BD-6492-8FDA-CF3D-F1856D9A7AD6}"/>
              </a:ext>
            </a:extLst>
          </p:cNvPr>
          <p:cNvSpPr txBox="1"/>
          <p:nvPr/>
        </p:nvSpPr>
        <p:spPr>
          <a:xfrm>
            <a:off x="6673828" y="5910256"/>
            <a:ext cx="570990" cy="369332"/>
          </a:xfrm>
          <a:prstGeom prst="rect">
            <a:avLst/>
          </a:prstGeom>
          <a:noFill/>
        </p:spPr>
        <p:txBody>
          <a:bodyPr wrap="none" rtlCol="0">
            <a:spAutoFit/>
          </a:bodyPr>
          <a:lstStyle/>
          <a:p>
            <a:r>
              <a:rPr lang="en-GB" dirty="0"/>
              <a:t>Ned</a:t>
            </a:r>
          </a:p>
        </p:txBody>
      </p:sp>
      <p:sp>
        <p:nvSpPr>
          <p:cNvPr id="14" name="TextBox 13">
            <a:extLst>
              <a:ext uri="{FF2B5EF4-FFF2-40B4-BE49-F238E27FC236}">
                <a16:creationId xmlns:a16="http://schemas.microsoft.com/office/drawing/2014/main" id="{B0677810-8B3F-B960-0015-0FBA7FE99295}"/>
              </a:ext>
            </a:extLst>
          </p:cNvPr>
          <p:cNvSpPr txBox="1"/>
          <p:nvPr/>
        </p:nvSpPr>
        <p:spPr>
          <a:xfrm>
            <a:off x="7830192" y="5910256"/>
            <a:ext cx="617541" cy="369332"/>
          </a:xfrm>
          <a:prstGeom prst="rect">
            <a:avLst/>
          </a:prstGeom>
          <a:noFill/>
        </p:spPr>
        <p:txBody>
          <a:bodyPr wrap="none" rtlCol="0">
            <a:spAutoFit/>
          </a:bodyPr>
          <a:lstStyle/>
          <a:p>
            <a:r>
              <a:rPr lang="en-GB" dirty="0"/>
              <a:t>Brad</a:t>
            </a:r>
          </a:p>
        </p:txBody>
      </p:sp>
      <p:sp>
        <p:nvSpPr>
          <p:cNvPr id="15" name="TextBox 14">
            <a:extLst>
              <a:ext uri="{FF2B5EF4-FFF2-40B4-BE49-F238E27FC236}">
                <a16:creationId xmlns:a16="http://schemas.microsoft.com/office/drawing/2014/main" id="{9D0E0CC4-0544-3ED8-E933-1796527A0A2F}"/>
              </a:ext>
            </a:extLst>
          </p:cNvPr>
          <p:cNvSpPr txBox="1"/>
          <p:nvPr/>
        </p:nvSpPr>
        <p:spPr>
          <a:xfrm>
            <a:off x="8892810" y="5910256"/>
            <a:ext cx="824265" cy="369332"/>
          </a:xfrm>
          <a:prstGeom prst="rect">
            <a:avLst/>
          </a:prstGeom>
          <a:noFill/>
        </p:spPr>
        <p:txBody>
          <a:bodyPr wrap="none" rtlCol="0">
            <a:spAutoFit/>
          </a:bodyPr>
          <a:lstStyle/>
          <a:p>
            <a:r>
              <a:rPr lang="en-GB" dirty="0"/>
              <a:t>Sophie</a:t>
            </a:r>
          </a:p>
        </p:txBody>
      </p:sp>
      <p:sp>
        <p:nvSpPr>
          <p:cNvPr id="16" name="TextBox 15">
            <a:extLst>
              <a:ext uri="{FF2B5EF4-FFF2-40B4-BE49-F238E27FC236}">
                <a16:creationId xmlns:a16="http://schemas.microsoft.com/office/drawing/2014/main" id="{06E7CE81-8D6B-0CE0-C201-5CDA0705F313}"/>
              </a:ext>
            </a:extLst>
          </p:cNvPr>
          <p:cNvSpPr txBox="1"/>
          <p:nvPr/>
        </p:nvSpPr>
        <p:spPr>
          <a:xfrm>
            <a:off x="10092559" y="5910256"/>
            <a:ext cx="708912" cy="369332"/>
          </a:xfrm>
          <a:prstGeom prst="rect">
            <a:avLst/>
          </a:prstGeom>
          <a:noFill/>
        </p:spPr>
        <p:txBody>
          <a:bodyPr wrap="none" rtlCol="0">
            <a:spAutoFit/>
          </a:bodyPr>
          <a:lstStyle/>
          <a:p>
            <a:r>
              <a:rPr lang="en-GB" dirty="0"/>
              <a:t>Sarah</a:t>
            </a:r>
          </a:p>
        </p:txBody>
      </p:sp>
      <p:sp>
        <p:nvSpPr>
          <p:cNvPr id="17" name="TextBox 16">
            <a:extLst>
              <a:ext uri="{FF2B5EF4-FFF2-40B4-BE49-F238E27FC236}">
                <a16:creationId xmlns:a16="http://schemas.microsoft.com/office/drawing/2014/main" id="{387CEC25-343E-9D7D-8C1E-A88344B8E27B}"/>
              </a:ext>
            </a:extLst>
          </p:cNvPr>
          <p:cNvSpPr txBox="1"/>
          <p:nvPr/>
        </p:nvSpPr>
        <p:spPr>
          <a:xfrm>
            <a:off x="11120564" y="5910256"/>
            <a:ext cx="909288" cy="369332"/>
          </a:xfrm>
          <a:prstGeom prst="rect">
            <a:avLst/>
          </a:prstGeom>
          <a:noFill/>
        </p:spPr>
        <p:txBody>
          <a:bodyPr wrap="none" rtlCol="0">
            <a:spAutoFit/>
          </a:bodyPr>
          <a:lstStyle/>
          <a:p>
            <a:r>
              <a:rPr lang="en-GB" dirty="0"/>
              <a:t>Ibrahim</a:t>
            </a:r>
          </a:p>
        </p:txBody>
      </p:sp>
      <p:pic>
        <p:nvPicPr>
          <p:cNvPr id="20" name="Picture 19">
            <a:extLst>
              <a:ext uri="{FF2B5EF4-FFF2-40B4-BE49-F238E27FC236}">
                <a16:creationId xmlns:a16="http://schemas.microsoft.com/office/drawing/2014/main" id="{14E76F38-4183-046F-8160-DB369E618A26}"/>
              </a:ext>
            </a:extLst>
          </p:cNvPr>
          <p:cNvPicPr>
            <a:picLocks noChangeAspect="1"/>
          </p:cNvPicPr>
          <p:nvPr/>
        </p:nvPicPr>
        <p:blipFill>
          <a:blip r:embed="rId8"/>
          <a:stretch>
            <a:fillRect/>
          </a:stretch>
        </p:blipFill>
        <p:spPr>
          <a:xfrm>
            <a:off x="7685687" y="4685118"/>
            <a:ext cx="1001536" cy="1201845"/>
          </a:xfrm>
          <a:prstGeom prst="rect">
            <a:avLst/>
          </a:prstGeom>
        </p:spPr>
      </p:pic>
      <p:pic>
        <p:nvPicPr>
          <p:cNvPr id="21" name="Picture 20">
            <a:extLst>
              <a:ext uri="{FF2B5EF4-FFF2-40B4-BE49-F238E27FC236}">
                <a16:creationId xmlns:a16="http://schemas.microsoft.com/office/drawing/2014/main" id="{CAD520F9-8A17-85BA-E8F4-78A9F988AB60}"/>
              </a:ext>
            </a:extLst>
          </p:cNvPr>
          <p:cNvPicPr>
            <a:picLocks noChangeAspect="1"/>
          </p:cNvPicPr>
          <p:nvPr/>
        </p:nvPicPr>
        <p:blipFill>
          <a:blip r:embed="rId9"/>
          <a:stretch>
            <a:fillRect/>
          </a:stretch>
        </p:blipFill>
        <p:spPr>
          <a:xfrm>
            <a:off x="6460121" y="4685118"/>
            <a:ext cx="1091177" cy="1201845"/>
          </a:xfrm>
          <a:prstGeom prst="rect">
            <a:avLst/>
          </a:prstGeom>
        </p:spPr>
      </p:pic>
      <p:pic>
        <p:nvPicPr>
          <p:cNvPr id="22" name="Picture 21">
            <a:extLst>
              <a:ext uri="{FF2B5EF4-FFF2-40B4-BE49-F238E27FC236}">
                <a16:creationId xmlns:a16="http://schemas.microsoft.com/office/drawing/2014/main" id="{2E0C7D3E-D3B0-DFBD-5B82-76F8CC66BF60}"/>
              </a:ext>
            </a:extLst>
          </p:cNvPr>
          <p:cNvPicPr>
            <a:picLocks noChangeAspect="1"/>
          </p:cNvPicPr>
          <p:nvPr/>
        </p:nvPicPr>
        <p:blipFill>
          <a:blip r:embed="rId10"/>
          <a:srcRect l="8452" r="7025"/>
          <a:stretch>
            <a:fillRect/>
          </a:stretch>
        </p:blipFill>
        <p:spPr>
          <a:xfrm>
            <a:off x="9957537" y="4685118"/>
            <a:ext cx="1001536" cy="1184930"/>
          </a:xfrm>
          <a:prstGeom prst="rect">
            <a:avLst/>
          </a:prstGeom>
        </p:spPr>
      </p:pic>
      <p:pic>
        <p:nvPicPr>
          <p:cNvPr id="3" name="Picture 2">
            <a:extLst>
              <a:ext uri="{FF2B5EF4-FFF2-40B4-BE49-F238E27FC236}">
                <a16:creationId xmlns:a16="http://schemas.microsoft.com/office/drawing/2014/main" id="{6D2017B4-B109-AB1B-1954-B34FFA5DE834}"/>
              </a:ext>
            </a:extLst>
          </p:cNvPr>
          <p:cNvPicPr>
            <a:picLocks noChangeAspect="1"/>
          </p:cNvPicPr>
          <p:nvPr/>
        </p:nvPicPr>
        <p:blipFill>
          <a:blip r:embed="rId11"/>
          <a:stretch>
            <a:fillRect/>
          </a:stretch>
        </p:blipFill>
        <p:spPr>
          <a:xfrm>
            <a:off x="4533900" y="2730500"/>
            <a:ext cx="3124200" cy="1397000"/>
          </a:xfrm>
          <a:prstGeom prst="rect">
            <a:avLst/>
          </a:prstGeom>
        </p:spPr>
      </p:pic>
      <p:pic>
        <p:nvPicPr>
          <p:cNvPr id="8" name="Picture 7">
            <a:extLst>
              <a:ext uri="{FF2B5EF4-FFF2-40B4-BE49-F238E27FC236}">
                <a16:creationId xmlns:a16="http://schemas.microsoft.com/office/drawing/2014/main" id="{C1499EE1-D620-B473-2069-463E773247BB}"/>
              </a:ext>
            </a:extLst>
          </p:cNvPr>
          <p:cNvPicPr>
            <a:picLocks noChangeAspect="1"/>
          </p:cNvPicPr>
          <p:nvPr/>
        </p:nvPicPr>
        <p:blipFill>
          <a:blip r:embed="rId12"/>
          <a:stretch>
            <a:fillRect/>
          </a:stretch>
        </p:blipFill>
        <p:spPr>
          <a:xfrm>
            <a:off x="5759450" y="3162300"/>
            <a:ext cx="673100" cy="533400"/>
          </a:xfrm>
          <a:prstGeom prst="rect">
            <a:avLst/>
          </a:prstGeom>
        </p:spPr>
      </p:pic>
      <p:pic>
        <p:nvPicPr>
          <p:cNvPr id="10" name="Picture 9">
            <a:extLst>
              <a:ext uri="{FF2B5EF4-FFF2-40B4-BE49-F238E27FC236}">
                <a16:creationId xmlns:a16="http://schemas.microsoft.com/office/drawing/2014/main" id="{5F51C00C-F25E-9407-2171-8DF9B3D2931B}"/>
              </a:ext>
            </a:extLst>
          </p:cNvPr>
          <p:cNvPicPr>
            <a:picLocks noChangeAspect="1"/>
          </p:cNvPicPr>
          <p:nvPr/>
        </p:nvPicPr>
        <p:blipFill>
          <a:blip r:embed="rId13"/>
          <a:srcRect l="13053" r="12851" b="16807"/>
          <a:stretch>
            <a:fillRect/>
          </a:stretch>
        </p:blipFill>
        <p:spPr>
          <a:xfrm>
            <a:off x="11049662" y="4665014"/>
            <a:ext cx="1055365" cy="1184930"/>
          </a:xfrm>
          <a:prstGeom prst="rect">
            <a:avLst/>
          </a:prstGeom>
        </p:spPr>
      </p:pic>
    </p:spTree>
    <p:extLst>
      <p:ext uri="{BB962C8B-B14F-4D97-AF65-F5344CB8AC3E}">
        <p14:creationId xmlns:p14="http://schemas.microsoft.com/office/powerpoint/2010/main" val="41248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30A1-B73F-0543-931D-F3DACA5E6EC3}"/>
              </a:ext>
            </a:extLst>
          </p:cNvPr>
          <p:cNvSpPr>
            <a:spLocks noGrp="1"/>
          </p:cNvSpPr>
          <p:nvPr>
            <p:ph type="title"/>
          </p:nvPr>
        </p:nvSpPr>
        <p:spPr/>
        <p:txBody>
          <a:bodyPr/>
          <a:lstStyle/>
          <a:p>
            <a:r>
              <a:rPr lang="en-GB" dirty="0"/>
              <a:t>Python as a calculator</a:t>
            </a:r>
          </a:p>
        </p:txBody>
      </p:sp>
      <p:sp>
        <p:nvSpPr>
          <p:cNvPr id="3" name="Content Placeholder 2">
            <a:extLst>
              <a:ext uri="{FF2B5EF4-FFF2-40B4-BE49-F238E27FC236}">
                <a16:creationId xmlns:a16="http://schemas.microsoft.com/office/drawing/2014/main" id="{7F9941C0-D4C9-DA43-BF0A-0097C512073B}"/>
              </a:ext>
            </a:extLst>
          </p:cNvPr>
          <p:cNvSpPr>
            <a:spLocks noGrp="1"/>
          </p:cNvSpPr>
          <p:nvPr>
            <p:ph idx="1"/>
          </p:nvPr>
        </p:nvSpPr>
        <p:spPr>
          <a:xfrm>
            <a:off x="241737" y="1008992"/>
            <a:ext cx="11750565" cy="5609521"/>
          </a:xfrm>
        </p:spPr>
        <p:txBody>
          <a:bodyPr/>
          <a:lstStyle/>
          <a:p>
            <a:r>
              <a:rPr lang="en-GB" dirty="0"/>
              <a:t>The power of any programming language is allowing us to perform calculations</a:t>
            </a:r>
          </a:p>
          <a:p>
            <a:pPr lvl="1"/>
            <a:r>
              <a:rPr lang="en-GB" dirty="0"/>
              <a:t>Often those which are too difficult or time consuming to do by hand</a:t>
            </a:r>
          </a:p>
          <a:p>
            <a:pPr lvl="1"/>
            <a:endParaRPr lang="en-GB" dirty="0"/>
          </a:p>
          <a:p>
            <a:r>
              <a:rPr lang="en-GB" dirty="0"/>
              <a:t>Python can perform all the basic arithmetic</a:t>
            </a:r>
          </a:p>
          <a:p>
            <a:pPr lvl="1"/>
            <a:r>
              <a:rPr lang="en-GB" dirty="0"/>
              <a:t>Using the math operators you might expect</a:t>
            </a:r>
          </a:p>
          <a:p>
            <a:pPr lvl="1"/>
            <a:r>
              <a:rPr lang="en-GB" dirty="0"/>
              <a:t>Although some are a bit more obscure </a:t>
            </a:r>
          </a:p>
          <a:p>
            <a:pPr lvl="1"/>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sz="1000" dirty="0"/>
          </a:p>
          <a:p>
            <a:r>
              <a:rPr lang="en-GB" dirty="0"/>
              <a:t>A </a:t>
            </a:r>
            <a:r>
              <a:rPr lang="en-GB" b="1" dirty="0"/>
              <a:t>module</a:t>
            </a:r>
            <a:r>
              <a:rPr lang="en-GB" dirty="0"/>
              <a:t> is simply a library (i.e. collection) of python code, such as variables and functions</a:t>
            </a:r>
          </a:p>
          <a:p>
            <a:pPr lvl="1"/>
            <a:r>
              <a:rPr lang="en-GB" dirty="0"/>
              <a:t>Code in a module has to be </a:t>
            </a:r>
            <a:r>
              <a:rPr lang="en-GB" b="1" dirty="0"/>
              <a:t>import</a:t>
            </a:r>
            <a:r>
              <a:rPr lang="en-GB" dirty="0"/>
              <a:t>ed before use</a:t>
            </a:r>
          </a:p>
          <a:p>
            <a:pPr lvl="1"/>
            <a:r>
              <a:rPr lang="en-GB" dirty="0"/>
              <a:t>We will come across many useful modules as the course progresses</a:t>
            </a:r>
          </a:p>
          <a:p>
            <a:pPr lvl="1"/>
            <a:endParaRPr lang="en-GB" dirty="0"/>
          </a:p>
        </p:txBody>
      </p:sp>
      <p:sp>
        <p:nvSpPr>
          <p:cNvPr id="4" name="Slide Number Placeholder 3">
            <a:extLst>
              <a:ext uri="{FF2B5EF4-FFF2-40B4-BE49-F238E27FC236}">
                <a16:creationId xmlns:a16="http://schemas.microsoft.com/office/drawing/2014/main" id="{6B6D2A2A-415F-1447-B3D7-1BFB3E1A2A6A}"/>
              </a:ext>
            </a:extLst>
          </p:cNvPr>
          <p:cNvSpPr>
            <a:spLocks noGrp="1"/>
          </p:cNvSpPr>
          <p:nvPr>
            <p:ph type="sldNum" sz="quarter" idx="12"/>
          </p:nvPr>
        </p:nvSpPr>
        <p:spPr/>
        <p:txBody>
          <a:bodyPr/>
          <a:lstStyle/>
          <a:p>
            <a:fld id="{D0CD9598-3AC8-0F44-9366-CD3A2FEFAADC}" type="slidenum">
              <a:rPr lang="en-GB" smtClean="0"/>
              <a:t>20</a:t>
            </a:fld>
            <a:endParaRPr lang="en-GB"/>
          </a:p>
        </p:txBody>
      </p:sp>
      <p:sp>
        <p:nvSpPr>
          <p:cNvPr id="5" name="Subtitle 4">
            <a:extLst>
              <a:ext uri="{FF2B5EF4-FFF2-40B4-BE49-F238E27FC236}">
                <a16:creationId xmlns:a16="http://schemas.microsoft.com/office/drawing/2014/main" id="{3EE51B29-5F43-944B-8B33-E96E20CC7D18}"/>
              </a:ext>
            </a:extLst>
          </p:cNvPr>
          <p:cNvSpPr>
            <a:spLocks noGrp="1"/>
          </p:cNvSpPr>
          <p:nvPr>
            <p:ph type="subTitle" idx="13"/>
          </p:nvPr>
        </p:nvSpPr>
        <p:spPr/>
        <p:txBody>
          <a:bodyPr>
            <a:normAutofit fontScale="92500" lnSpcReduction="20000"/>
          </a:bodyPr>
          <a:lstStyle/>
          <a:p>
            <a:endParaRPr lang="en-GB"/>
          </a:p>
        </p:txBody>
      </p:sp>
      <p:sp>
        <p:nvSpPr>
          <p:cNvPr id="8" name="Content Placeholder 2">
            <a:extLst>
              <a:ext uri="{FF2B5EF4-FFF2-40B4-BE49-F238E27FC236}">
                <a16:creationId xmlns:a16="http://schemas.microsoft.com/office/drawing/2014/main" id="{EF4383BA-8275-EF4D-826B-BEA65694D9AE}"/>
              </a:ext>
            </a:extLst>
          </p:cNvPr>
          <p:cNvSpPr txBox="1">
            <a:spLocks/>
          </p:cNvSpPr>
          <p:nvPr/>
        </p:nvSpPr>
        <p:spPr>
          <a:xfrm>
            <a:off x="6191735" y="2057886"/>
            <a:ext cx="6013965" cy="3171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It can also do more complex mathematics</a:t>
            </a:r>
          </a:p>
          <a:p>
            <a:pPr lvl="1"/>
            <a:r>
              <a:rPr lang="en-GB" dirty="0">
                <a:latin typeface="Open Sans Light" pitchFamily="2" charset="0"/>
                <a:ea typeface="Open Sans Light" pitchFamily="2" charset="0"/>
                <a:cs typeface="Open Sans Light" pitchFamily="2" charset="0"/>
              </a:rPr>
              <a:t>Such as trigonometric functions</a:t>
            </a:r>
          </a:p>
          <a:p>
            <a:pPr lvl="1"/>
            <a:r>
              <a:rPr lang="en-GB" dirty="0">
                <a:latin typeface="Open Sans Light" pitchFamily="2" charset="0"/>
                <a:ea typeface="Open Sans Light" pitchFamily="2" charset="0"/>
                <a:cs typeface="Open Sans Light" pitchFamily="2" charset="0"/>
              </a:rPr>
              <a:t>These live in the math module </a:t>
            </a: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endParaRPr lang="en-GB" dirty="0">
              <a:latin typeface="Open Sans Light" pitchFamily="2" charset="0"/>
              <a:ea typeface="Open Sans Light" pitchFamily="2" charset="0"/>
              <a:cs typeface="Open Sans Light" pitchFamily="2" charset="0"/>
            </a:endParaRPr>
          </a:p>
          <a:p>
            <a:pPr lvl="1"/>
            <a:r>
              <a:rPr lang="en-GB" dirty="0">
                <a:latin typeface="Open Sans Light" pitchFamily="2" charset="0"/>
                <a:ea typeface="Open Sans Light" pitchFamily="2" charset="0"/>
                <a:cs typeface="Open Sans Light" pitchFamily="2" charset="0"/>
              </a:rPr>
              <a:t>Note, variables can be reassigned to new values</a:t>
            </a:r>
          </a:p>
        </p:txBody>
      </p:sp>
      <p:pic>
        <p:nvPicPr>
          <p:cNvPr id="10" name="Picture 9" descr="Addition and Subtraction Example">
            <a:extLst>
              <a:ext uri="{FF2B5EF4-FFF2-40B4-BE49-F238E27FC236}">
                <a16:creationId xmlns:a16="http://schemas.microsoft.com/office/drawing/2014/main" id="{D398B53A-293D-9249-A61B-2D5659FA696F}"/>
              </a:ext>
            </a:extLst>
          </p:cNvPr>
          <p:cNvPicPr>
            <a:picLocks noChangeAspect="1"/>
          </p:cNvPicPr>
          <p:nvPr/>
        </p:nvPicPr>
        <p:blipFill>
          <a:blip r:embed="rId3"/>
          <a:stretch>
            <a:fillRect/>
          </a:stretch>
        </p:blipFill>
        <p:spPr>
          <a:xfrm>
            <a:off x="961573" y="3329215"/>
            <a:ext cx="1930400" cy="1549400"/>
          </a:xfrm>
          <a:prstGeom prst="rect">
            <a:avLst/>
          </a:prstGeom>
        </p:spPr>
      </p:pic>
      <p:pic>
        <p:nvPicPr>
          <p:cNvPr id="11" name="Picture 10" descr="Division and Multiplication Example">
            <a:extLst>
              <a:ext uri="{FF2B5EF4-FFF2-40B4-BE49-F238E27FC236}">
                <a16:creationId xmlns:a16="http://schemas.microsoft.com/office/drawing/2014/main" id="{F8404194-6657-EE43-8E68-B7A56CB18458}"/>
              </a:ext>
            </a:extLst>
          </p:cNvPr>
          <p:cNvPicPr>
            <a:picLocks noChangeAspect="1"/>
          </p:cNvPicPr>
          <p:nvPr/>
        </p:nvPicPr>
        <p:blipFill>
          <a:blip r:embed="rId4"/>
          <a:stretch>
            <a:fillRect/>
          </a:stretch>
        </p:blipFill>
        <p:spPr>
          <a:xfrm>
            <a:off x="3342822" y="3354615"/>
            <a:ext cx="1892300" cy="1524000"/>
          </a:xfrm>
          <a:prstGeom prst="rect">
            <a:avLst/>
          </a:prstGeom>
        </p:spPr>
      </p:pic>
      <p:pic>
        <p:nvPicPr>
          <p:cNvPr id="6" name="Picture 5" descr="Cosine Example">
            <a:extLst>
              <a:ext uri="{FF2B5EF4-FFF2-40B4-BE49-F238E27FC236}">
                <a16:creationId xmlns:a16="http://schemas.microsoft.com/office/drawing/2014/main" id="{311B03FA-6C3A-074A-8047-8D2B658041C9}"/>
              </a:ext>
            </a:extLst>
          </p:cNvPr>
          <p:cNvPicPr>
            <a:picLocks noChangeAspect="1"/>
          </p:cNvPicPr>
          <p:nvPr/>
        </p:nvPicPr>
        <p:blipFill>
          <a:blip r:embed="rId5"/>
          <a:stretch>
            <a:fillRect/>
          </a:stretch>
        </p:blipFill>
        <p:spPr>
          <a:xfrm>
            <a:off x="7023315" y="3013208"/>
            <a:ext cx="3898900" cy="1879600"/>
          </a:xfrm>
          <a:prstGeom prst="rect">
            <a:avLst/>
          </a:prstGeom>
        </p:spPr>
      </p:pic>
    </p:spTree>
    <p:extLst>
      <p:ext uri="{BB962C8B-B14F-4D97-AF65-F5344CB8AC3E}">
        <p14:creationId xmlns:p14="http://schemas.microsoft.com/office/powerpoint/2010/main" val="1673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515A1-04AB-4854-D4C4-54AF7B5D6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ACC09-DFB6-E3C9-52CC-7D5C80D3FDD5}"/>
              </a:ext>
            </a:extLst>
          </p:cNvPr>
          <p:cNvSpPr>
            <a:spLocks noGrp="1"/>
          </p:cNvSpPr>
          <p:nvPr>
            <p:ph type="title"/>
          </p:nvPr>
        </p:nvSpPr>
        <p:spPr/>
        <p:txBody>
          <a:bodyPr/>
          <a:lstStyle/>
          <a:p>
            <a:r>
              <a:rPr lang="en-GB" dirty="0"/>
              <a:t>Errors</a:t>
            </a:r>
          </a:p>
        </p:txBody>
      </p:sp>
      <p:sp>
        <p:nvSpPr>
          <p:cNvPr id="3" name="Content Placeholder 2">
            <a:extLst>
              <a:ext uri="{FF2B5EF4-FFF2-40B4-BE49-F238E27FC236}">
                <a16:creationId xmlns:a16="http://schemas.microsoft.com/office/drawing/2014/main" id="{DEF4DB46-236E-BB08-104E-277B785316A9}"/>
              </a:ext>
            </a:extLst>
          </p:cNvPr>
          <p:cNvSpPr>
            <a:spLocks noGrp="1"/>
          </p:cNvSpPr>
          <p:nvPr>
            <p:ph idx="1"/>
          </p:nvPr>
        </p:nvSpPr>
        <p:spPr>
          <a:xfrm>
            <a:off x="241737" y="1008992"/>
            <a:ext cx="11750565" cy="5849007"/>
          </a:xfrm>
        </p:spPr>
        <p:txBody>
          <a:bodyPr>
            <a:normAutofit fontScale="92500" lnSpcReduction="10000"/>
          </a:bodyPr>
          <a:lstStyle/>
          <a:p>
            <a:r>
              <a:rPr lang="en-GB" dirty="0"/>
              <a:t>Often when coding you will make a mistake and introduce a bug into the code</a:t>
            </a:r>
          </a:p>
          <a:p>
            <a:pPr lvl="1"/>
            <a:r>
              <a:rPr lang="en-GB" dirty="0"/>
              <a:t>Don’t panic, this happens often even to experienced programmers!</a:t>
            </a:r>
          </a:p>
          <a:p>
            <a:pPr lvl="1"/>
            <a:endParaRPr lang="en-GB" sz="1100" dirty="0"/>
          </a:p>
          <a:p>
            <a:r>
              <a:rPr lang="en-GB" dirty="0"/>
              <a:t>In many cases python will display an error message to help you debug what is wrong</a:t>
            </a:r>
          </a:p>
          <a:p>
            <a:pPr lvl="1"/>
            <a:r>
              <a:rPr lang="en-GB" dirty="0"/>
              <a:t>These contain lots of useful information </a:t>
            </a:r>
            <a:r>
              <a:rPr lang="en-GB" dirty="0">
                <a:sym typeface="Wingdings" pitchFamily="2" charset="2"/>
              </a:rPr>
              <a:t> please read them! </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3000" dirty="0"/>
          </a:p>
          <a:p>
            <a:pPr lvl="1"/>
            <a:endParaRPr lang="en-GB" dirty="0"/>
          </a:p>
          <a:p>
            <a:pPr lvl="1"/>
            <a:endParaRPr lang="en-GB" dirty="0"/>
          </a:p>
          <a:p>
            <a:pPr lvl="1"/>
            <a:endParaRPr lang="en-GB" dirty="0"/>
          </a:p>
          <a:p>
            <a:pPr lvl="1"/>
            <a:endParaRPr lang="en-GB" dirty="0"/>
          </a:p>
          <a:p>
            <a:r>
              <a:rPr lang="en-GB" dirty="0"/>
              <a:t>We will look at error messages &amp; how to debug them in more detail later</a:t>
            </a:r>
          </a:p>
          <a:p>
            <a:pPr lvl="1"/>
            <a:r>
              <a:rPr lang="en-GB" dirty="0"/>
              <a:t>Along with tips on good coding practice to help reduce the number of errors</a:t>
            </a:r>
          </a:p>
        </p:txBody>
      </p:sp>
      <p:sp>
        <p:nvSpPr>
          <p:cNvPr id="4" name="Slide Number Placeholder 3">
            <a:extLst>
              <a:ext uri="{FF2B5EF4-FFF2-40B4-BE49-F238E27FC236}">
                <a16:creationId xmlns:a16="http://schemas.microsoft.com/office/drawing/2014/main" id="{73877A78-CF1B-F2F2-C15D-E0003EE6A794}"/>
              </a:ext>
            </a:extLst>
          </p:cNvPr>
          <p:cNvSpPr>
            <a:spLocks noGrp="1"/>
          </p:cNvSpPr>
          <p:nvPr>
            <p:ph type="sldNum" sz="quarter" idx="12"/>
          </p:nvPr>
        </p:nvSpPr>
        <p:spPr/>
        <p:txBody>
          <a:bodyPr/>
          <a:lstStyle/>
          <a:p>
            <a:fld id="{D0CD9598-3AC8-0F44-9366-CD3A2FEFAADC}" type="slidenum">
              <a:rPr lang="en-GB" smtClean="0"/>
              <a:t>21</a:t>
            </a:fld>
            <a:endParaRPr lang="en-GB"/>
          </a:p>
        </p:txBody>
      </p:sp>
      <p:sp>
        <p:nvSpPr>
          <p:cNvPr id="5" name="Subtitle 4">
            <a:extLst>
              <a:ext uri="{FF2B5EF4-FFF2-40B4-BE49-F238E27FC236}">
                <a16:creationId xmlns:a16="http://schemas.microsoft.com/office/drawing/2014/main" id="{92B92710-3F2B-3C9F-C26D-EBD806FB515D}"/>
              </a:ext>
            </a:extLst>
          </p:cNvPr>
          <p:cNvSpPr>
            <a:spLocks noGrp="1"/>
          </p:cNvSpPr>
          <p:nvPr>
            <p:ph type="subTitle" idx="13"/>
          </p:nvPr>
        </p:nvSpPr>
        <p:spPr/>
        <p:txBody>
          <a:bodyPr>
            <a:normAutofit fontScale="92500" lnSpcReduction="20000"/>
          </a:bodyPr>
          <a:lstStyle/>
          <a:p>
            <a:endParaRPr lang="en-GB"/>
          </a:p>
        </p:txBody>
      </p:sp>
      <p:pic>
        <p:nvPicPr>
          <p:cNvPr id="19" name="Picture 18">
            <a:extLst>
              <a:ext uri="{FF2B5EF4-FFF2-40B4-BE49-F238E27FC236}">
                <a16:creationId xmlns:a16="http://schemas.microsoft.com/office/drawing/2014/main" id="{52C76646-FE4B-EDA0-5D9C-6CD268B2E3CC}"/>
              </a:ext>
            </a:extLst>
          </p:cNvPr>
          <p:cNvPicPr>
            <a:picLocks noChangeAspect="1"/>
          </p:cNvPicPr>
          <p:nvPr/>
        </p:nvPicPr>
        <p:blipFill>
          <a:blip r:embed="rId3"/>
          <a:srcRect b="61114"/>
          <a:stretch>
            <a:fillRect/>
          </a:stretch>
        </p:blipFill>
        <p:spPr>
          <a:xfrm>
            <a:off x="171275" y="2409940"/>
            <a:ext cx="8549640" cy="1285092"/>
          </a:xfrm>
          <a:prstGeom prst="rect">
            <a:avLst/>
          </a:prstGeom>
        </p:spPr>
      </p:pic>
      <p:sp>
        <p:nvSpPr>
          <p:cNvPr id="24" name="TextBox 23">
            <a:extLst>
              <a:ext uri="{FF2B5EF4-FFF2-40B4-BE49-F238E27FC236}">
                <a16:creationId xmlns:a16="http://schemas.microsoft.com/office/drawing/2014/main" id="{931D1DFF-00AE-CF6D-CAD5-13D988CA2155}"/>
              </a:ext>
            </a:extLst>
          </p:cNvPr>
          <p:cNvSpPr txBox="1"/>
          <p:nvPr/>
        </p:nvSpPr>
        <p:spPr>
          <a:xfrm rot="16200000">
            <a:off x="191210" y="3168278"/>
            <a:ext cx="740908" cy="369332"/>
          </a:xfrm>
          <a:prstGeom prst="rect">
            <a:avLst/>
          </a:prstGeom>
          <a:noFill/>
        </p:spPr>
        <p:txBody>
          <a:bodyPr wrap="none" rtlCol="0">
            <a:spAutoFit/>
          </a:bodyPr>
          <a:lstStyle/>
          <a:p>
            <a:r>
              <a:rPr lang="en-GB" dirty="0">
                <a:solidFill>
                  <a:schemeClr val="accent1"/>
                </a:solidFill>
                <a:latin typeface="Open Sans Light" pitchFamily="2" charset="0"/>
              </a:rPr>
              <a:t>Code</a:t>
            </a:r>
          </a:p>
        </p:txBody>
      </p:sp>
      <p:pic>
        <p:nvPicPr>
          <p:cNvPr id="8" name="Picture 7">
            <a:extLst>
              <a:ext uri="{FF2B5EF4-FFF2-40B4-BE49-F238E27FC236}">
                <a16:creationId xmlns:a16="http://schemas.microsoft.com/office/drawing/2014/main" id="{21FA20AD-7C63-03F0-EBA6-EAB116D1C1BF}"/>
              </a:ext>
            </a:extLst>
          </p:cNvPr>
          <p:cNvPicPr>
            <a:picLocks noChangeAspect="1"/>
          </p:cNvPicPr>
          <p:nvPr/>
        </p:nvPicPr>
        <p:blipFill>
          <a:blip r:embed="rId4"/>
          <a:stretch>
            <a:fillRect/>
          </a:stretch>
        </p:blipFill>
        <p:spPr>
          <a:xfrm>
            <a:off x="8934461" y="2217505"/>
            <a:ext cx="3025494" cy="4191123"/>
          </a:xfrm>
          <a:prstGeom prst="rect">
            <a:avLst/>
          </a:prstGeom>
        </p:spPr>
      </p:pic>
      <p:pic>
        <p:nvPicPr>
          <p:cNvPr id="6" name="Picture 5">
            <a:extLst>
              <a:ext uri="{FF2B5EF4-FFF2-40B4-BE49-F238E27FC236}">
                <a16:creationId xmlns:a16="http://schemas.microsoft.com/office/drawing/2014/main" id="{1C909990-3C9D-AA85-954C-12988FBA8DEB}"/>
              </a:ext>
            </a:extLst>
          </p:cNvPr>
          <p:cNvPicPr>
            <a:picLocks noChangeAspect="1"/>
          </p:cNvPicPr>
          <p:nvPr/>
        </p:nvPicPr>
        <p:blipFill>
          <a:blip r:embed="rId5"/>
          <a:stretch>
            <a:fillRect/>
          </a:stretch>
        </p:blipFill>
        <p:spPr>
          <a:xfrm>
            <a:off x="176996" y="3906833"/>
            <a:ext cx="8425428" cy="2178281"/>
          </a:xfrm>
          <a:prstGeom prst="rect">
            <a:avLst/>
          </a:prstGeom>
        </p:spPr>
      </p:pic>
      <p:sp>
        <p:nvSpPr>
          <p:cNvPr id="7" name="TextBox 6">
            <a:extLst>
              <a:ext uri="{FF2B5EF4-FFF2-40B4-BE49-F238E27FC236}">
                <a16:creationId xmlns:a16="http://schemas.microsoft.com/office/drawing/2014/main" id="{718B9C5F-06BC-EE4D-B180-7A872817FE2A}"/>
              </a:ext>
            </a:extLst>
          </p:cNvPr>
          <p:cNvSpPr txBox="1"/>
          <p:nvPr/>
        </p:nvSpPr>
        <p:spPr>
          <a:xfrm rot="16200000">
            <a:off x="-307754" y="4980270"/>
            <a:ext cx="1737976" cy="369332"/>
          </a:xfrm>
          <a:prstGeom prst="rect">
            <a:avLst/>
          </a:prstGeom>
          <a:noFill/>
        </p:spPr>
        <p:txBody>
          <a:bodyPr wrap="none" rtlCol="0">
            <a:spAutoFit/>
          </a:bodyPr>
          <a:lstStyle/>
          <a:p>
            <a:r>
              <a:rPr lang="en-GB" dirty="0">
                <a:solidFill>
                  <a:schemeClr val="accent1"/>
                </a:solidFill>
                <a:latin typeface="Open Sans Light" pitchFamily="2" charset="0"/>
              </a:rPr>
              <a:t>Error Message</a:t>
            </a:r>
          </a:p>
        </p:txBody>
      </p:sp>
    </p:spTree>
    <p:extLst>
      <p:ext uri="{BB962C8B-B14F-4D97-AF65-F5344CB8AC3E}">
        <p14:creationId xmlns:p14="http://schemas.microsoft.com/office/powerpoint/2010/main" val="1373019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C45300-A1BC-72F8-87EB-1F86A68A6229}"/>
              </a:ext>
            </a:extLst>
          </p:cNvPr>
          <p:cNvPicPr>
            <a:picLocks noChangeAspect="1"/>
          </p:cNvPicPr>
          <p:nvPr/>
        </p:nvPicPr>
        <p:blipFill>
          <a:blip r:embed="rId3"/>
          <a:stretch>
            <a:fillRect/>
          </a:stretch>
        </p:blipFill>
        <p:spPr>
          <a:xfrm>
            <a:off x="176996" y="3906833"/>
            <a:ext cx="8425428" cy="2178281"/>
          </a:xfrm>
          <a:prstGeom prst="rect">
            <a:avLst/>
          </a:prstGeom>
        </p:spPr>
      </p:pic>
      <p:pic>
        <p:nvPicPr>
          <p:cNvPr id="8" name="Picture 7">
            <a:extLst>
              <a:ext uri="{FF2B5EF4-FFF2-40B4-BE49-F238E27FC236}">
                <a16:creationId xmlns:a16="http://schemas.microsoft.com/office/drawing/2014/main" id="{3BB6EDC4-4DBF-C09E-011C-7F43878AA109}"/>
              </a:ext>
            </a:extLst>
          </p:cNvPr>
          <p:cNvPicPr>
            <a:picLocks noChangeAspect="1"/>
          </p:cNvPicPr>
          <p:nvPr/>
        </p:nvPicPr>
        <p:blipFill>
          <a:blip r:embed="rId4"/>
          <a:srcRect b="61114"/>
          <a:stretch>
            <a:fillRect/>
          </a:stretch>
        </p:blipFill>
        <p:spPr>
          <a:xfrm>
            <a:off x="171275" y="2409940"/>
            <a:ext cx="8549640" cy="1285092"/>
          </a:xfrm>
          <a:prstGeom prst="rect">
            <a:avLst/>
          </a:prstGeom>
        </p:spPr>
      </p:pic>
      <p:sp>
        <p:nvSpPr>
          <p:cNvPr id="2" name="Title 1">
            <a:extLst>
              <a:ext uri="{FF2B5EF4-FFF2-40B4-BE49-F238E27FC236}">
                <a16:creationId xmlns:a16="http://schemas.microsoft.com/office/drawing/2014/main" id="{22CBA483-81B3-5347-A26B-53FB5A0BFCF1}"/>
              </a:ext>
            </a:extLst>
          </p:cNvPr>
          <p:cNvSpPr>
            <a:spLocks noGrp="1"/>
          </p:cNvSpPr>
          <p:nvPr>
            <p:ph type="title"/>
          </p:nvPr>
        </p:nvSpPr>
        <p:spPr/>
        <p:txBody>
          <a:bodyPr/>
          <a:lstStyle/>
          <a:p>
            <a:r>
              <a:rPr lang="en-GB" dirty="0"/>
              <a:t>Errors</a:t>
            </a:r>
          </a:p>
        </p:txBody>
      </p:sp>
      <p:sp>
        <p:nvSpPr>
          <p:cNvPr id="23" name="Content Placeholder 2">
            <a:extLst>
              <a:ext uri="{FF2B5EF4-FFF2-40B4-BE49-F238E27FC236}">
                <a16:creationId xmlns:a16="http://schemas.microsoft.com/office/drawing/2014/main" id="{C25E23FA-2891-B528-B19B-543AE5EEEAB6}"/>
              </a:ext>
            </a:extLst>
          </p:cNvPr>
          <p:cNvSpPr>
            <a:spLocks noGrp="1"/>
          </p:cNvSpPr>
          <p:nvPr>
            <p:ph idx="1"/>
          </p:nvPr>
        </p:nvSpPr>
        <p:spPr>
          <a:xfrm>
            <a:off x="241737" y="1008992"/>
            <a:ext cx="11750565" cy="5849007"/>
          </a:xfrm>
        </p:spPr>
        <p:txBody>
          <a:bodyPr>
            <a:normAutofit fontScale="92500" lnSpcReduction="10000"/>
          </a:bodyPr>
          <a:lstStyle/>
          <a:p>
            <a:r>
              <a:rPr lang="en-GB" dirty="0"/>
              <a:t>Often when coding you will make a mistake and introduce a bug into the code</a:t>
            </a:r>
          </a:p>
          <a:p>
            <a:pPr lvl="1"/>
            <a:r>
              <a:rPr lang="en-GB" dirty="0"/>
              <a:t>Don’t panic, this happens often even to experienced programmers!</a:t>
            </a:r>
          </a:p>
          <a:p>
            <a:pPr lvl="1"/>
            <a:endParaRPr lang="en-GB" sz="1100" dirty="0"/>
          </a:p>
          <a:p>
            <a:r>
              <a:rPr lang="en-GB" dirty="0"/>
              <a:t>In many cases python will display an error message to help you debug what is wrong</a:t>
            </a:r>
          </a:p>
          <a:p>
            <a:pPr lvl="1"/>
            <a:r>
              <a:rPr lang="en-GB" dirty="0"/>
              <a:t>These contain lots of useful information </a:t>
            </a:r>
            <a:r>
              <a:rPr lang="en-GB" dirty="0">
                <a:sym typeface="Wingdings" pitchFamily="2" charset="2"/>
              </a:rPr>
              <a:t> please read them! </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3000" dirty="0"/>
          </a:p>
          <a:p>
            <a:pPr lvl="1"/>
            <a:endParaRPr lang="en-GB" dirty="0"/>
          </a:p>
          <a:p>
            <a:pPr lvl="1"/>
            <a:endParaRPr lang="en-GB" dirty="0"/>
          </a:p>
          <a:p>
            <a:pPr lvl="1"/>
            <a:endParaRPr lang="en-GB" dirty="0"/>
          </a:p>
          <a:p>
            <a:pPr lvl="1"/>
            <a:endParaRPr lang="en-GB" dirty="0"/>
          </a:p>
          <a:p>
            <a:r>
              <a:rPr lang="en-GB" dirty="0"/>
              <a:t>We will look at error messages &amp; how to debug them in more detail later</a:t>
            </a:r>
          </a:p>
          <a:p>
            <a:pPr lvl="1"/>
            <a:r>
              <a:rPr lang="en-GB" dirty="0"/>
              <a:t>Along with tips on good coding practice to help reduce the number of errors</a:t>
            </a:r>
          </a:p>
        </p:txBody>
      </p:sp>
      <p:sp>
        <p:nvSpPr>
          <p:cNvPr id="4" name="Slide Number Placeholder 3">
            <a:extLst>
              <a:ext uri="{FF2B5EF4-FFF2-40B4-BE49-F238E27FC236}">
                <a16:creationId xmlns:a16="http://schemas.microsoft.com/office/drawing/2014/main" id="{871B5CFF-21AB-BC4E-B3FD-25765CA14703}"/>
              </a:ext>
            </a:extLst>
          </p:cNvPr>
          <p:cNvSpPr>
            <a:spLocks noGrp="1"/>
          </p:cNvSpPr>
          <p:nvPr>
            <p:ph type="sldNum" sz="quarter" idx="12"/>
          </p:nvPr>
        </p:nvSpPr>
        <p:spPr/>
        <p:txBody>
          <a:bodyPr/>
          <a:lstStyle/>
          <a:p>
            <a:fld id="{D0CD9598-3AC8-0F44-9366-CD3A2FEFAADC}" type="slidenum">
              <a:rPr lang="en-GB" smtClean="0"/>
              <a:t>22</a:t>
            </a:fld>
            <a:endParaRPr lang="en-GB"/>
          </a:p>
        </p:txBody>
      </p:sp>
      <p:sp>
        <p:nvSpPr>
          <p:cNvPr id="5" name="Subtitle 4">
            <a:extLst>
              <a:ext uri="{FF2B5EF4-FFF2-40B4-BE49-F238E27FC236}">
                <a16:creationId xmlns:a16="http://schemas.microsoft.com/office/drawing/2014/main" id="{83A47C87-67D3-5640-B3CE-3A80A5D5ACE7}"/>
              </a:ext>
            </a:extLst>
          </p:cNvPr>
          <p:cNvSpPr>
            <a:spLocks noGrp="1"/>
          </p:cNvSpPr>
          <p:nvPr>
            <p:ph type="subTitle" idx="13"/>
          </p:nvPr>
        </p:nvSpPr>
        <p:spPr/>
        <p:txBody>
          <a:bodyPr>
            <a:normAutofit fontScale="92500" lnSpcReduction="20000"/>
          </a:bodyPr>
          <a:lstStyle/>
          <a:p>
            <a:endParaRPr lang="en-GB"/>
          </a:p>
        </p:txBody>
      </p:sp>
      <p:sp>
        <p:nvSpPr>
          <p:cNvPr id="25" name="TextBox 24">
            <a:extLst>
              <a:ext uri="{FF2B5EF4-FFF2-40B4-BE49-F238E27FC236}">
                <a16:creationId xmlns:a16="http://schemas.microsoft.com/office/drawing/2014/main" id="{DDB19088-8774-E969-BD32-601941101540}"/>
              </a:ext>
            </a:extLst>
          </p:cNvPr>
          <p:cNvSpPr txBox="1"/>
          <p:nvPr/>
        </p:nvSpPr>
        <p:spPr>
          <a:xfrm>
            <a:off x="3882500" y="3038579"/>
            <a:ext cx="4719924" cy="646331"/>
          </a:xfrm>
          <a:prstGeom prst="rect">
            <a:avLst/>
          </a:prstGeom>
          <a:noFill/>
        </p:spPr>
        <p:txBody>
          <a:bodyPr wrap="square" rtlCol="0">
            <a:spAutoFit/>
          </a:bodyPr>
          <a:lstStyle/>
          <a:p>
            <a:r>
              <a:rPr lang="en-GB" dirty="0" err="1">
                <a:solidFill>
                  <a:srgbClr val="30AC8A"/>
                </a:solidFill>
                <a:latin typeface="Open Sans Light" pitchFamily="2" charset="0"/>
              </a:rPr>
              <a:t>CoCalc</a:t>
            </a:r>
            <a:r>
              <a:rPr lang="en-GB" dirty="0">
                <a:solidFill>
                  <a:srgbClr val="30AC8A"/>
                </a:solidFill>
                <a:latin typeface="Open Sans Light" pitchFamily="2" charset="0"/>
              </a:rPr>
              <a:t> even lets you us AI</a:t>
            </a:r>
          </a:p>
          <a:p>
            <a:pPr marL="285750" indent="-285750">
              <a:buFont typeface="Arial" panose="020B0604020202020204" pitchFamily="34" charset="0"/>
              <a:buChar char="•"/>
            </a:pPr>
            <a:r>
              <a:rPr lang="en-GB" dirty="0">
                <a:solidFill>
                  <a:srgbClr val="30AC8A"/>
                </a:solidFill>
                <a:latin typeface="Open Sans Light" pitchFamily="2" charset="0"/>
              </a:rPr>
              <a:t>To explain the code and/or for error help</a:t>
            </a:r>
          </a:p>
        </p:txBody>
      </p:sp>
      <p:sp>
        <p:nvSpPr>
          <p:cNvPr id="24" name="TextBox 23">
            <a:extLst>
              <a:ext uri="{FF2B5EF4-FFF2-40B4-BE49-F238E27FC236}">
                <a16:creationId xmlns:a16="http://schemas.microsoft.com/office/drawing/2014/main" id="{0F35015C-6239-751E-A160-AC9ADC970C49}"/>
              </a:ext>
            </a:extLst>
          </p:cNvPr>
          <p:cNvSpPr txBox="1"/>
          <p:nvPr/>
        </p:nvSpPr>
        <p:spPr>
          <a:xfrm rot="16200000">
            <a:off x="191210" y="3168278"/>
            <a:ext cx="740908" cy="369332"/>
          </a:xfrm>
          <a:prstGeom prst="rect">
            <a:avLst/>
          </a:prstGeom>
          <a:noFill/>
        </p:spPr>
        <p:txBody>
          <a:bodyPr wrap="none" rtlCol="0">
            <a:spAutoFit/>
          </a:bodyPr>
          <a:lstStyle/>
          <a:p>
            <a:r>
              <a:rPr lang="en-GB" dirty="0">
                <a:solidFill>
                  <a:schemeClr val="accent1"/>
                </a:solidFill>
                <a:latin typeface="Open Sans Light" pitchFamily="2" charset="0"/>
              </a:rPr>
              <a:t>Code</a:t>
            </a:r>
          </a:p>
        </p:txBody>
      </p:sp>
      <p:sp>
        <p:nvSpPr>
          <p:cNvPr id="26" name="TextBox 25">
            <a:extLst>
              <a:ext uri="{FF2B5EF4-FFF2-40B4-BE49-F238E27FC236}">
                <a16:creationId xmlns:a16="http://schemas.microsoft.com/office/drawing/2014/main" id="{21464969-D377-778D-3B50-90460311C325}"/>
              </a:ext>
            </a:extLst>
          </p:cNvPr>
          <p:cNvSpPr txBox="1"/>
          <p:nvPr/>
        </p:nvSpPr>
        <p:spPr>
          <a:xfrm rot="16200000">
            <a:off x="-307754" y="4980270"/>
            <a:ext cx="1737976" cy="369332"/>
          </a:xfrm>
          <a:prstGeom prst="rect">
            <a:avLst/>
          </a:prstGeom>
          <a:noFill/>
        </p:spPr>
        <p:txBody>
          <a:bodyPr wrap="none" rtlCol="0">
            <a:spAutoFit/>
          </a:bodyPr>
          <a:lstStyle/>
          <a:p>
            <a:r>
              <a:rPr lang="en-GB" dirty="0">
                <a:solidFill>
                  <a:schemeClr val="accent1"/>
                </a:solidFill>
                <a:latin typeface="Open Sans Light" pitchFamily="2" charset="0"/>
              </a:rPr>
              <a:t>Error Message</a:t>
            </a:r>
          </a:p>
        </p:txBody>
      </p:sp>
      <p:pic>
        <p:nvPicPr>
          <p:cNvPr id="9" name="Picture 8">
            <a:extLst>
              <a:ext uri="{FF2B5EF4-FFF2-40B4-BE49-F238E27FC236}">
                <a16:creationId xmlns:a16="http://schemas.microsoft.com/office/drawing/2014/main" id="{2D7B1E99-45D4-CD1E-800A-08098EEDE708}"/>
              </a:ext>
            </a:extLst>
          </p:cNvPr>
          <p:cNvPicPr>
            <a:picLocks noChangeAspect="1"/>
          </p:cNvPicPr>
          <p:nvPr/>
        </p:nvPicPr>
        <p:blipFill>
          <a:blip r:embed="rId5"/>
          <a:stretch>
            <a:fillRect/>
          </a:stretch>
        </p:blipFill>
        <p:spPr>
          <a:xfrm>
            <a:off x="5334711" y="2703863"/>
            <a:ext cx="1169938" cy="359982"/>
          </a:xfrm>
          <a:prstGeom prst="rect">
            <a:avLst/>
          </a:prstGeom>
        </p:spPr>
      </p:pic>
      <p:pic>
        <p:nvPicPr>
          <p:cNvPr id="11" name="Picture 10">
            <a:extLst>
              <a:ext uri="{FF2B5EF4-FFF2-40B4-BE49-F238E27FC236}">
                <a16:creationId xmlns:a16="http://schemas.microsoft.com/office/drawing/2014/main" id="{9F262F01-8AAD-ACBC-9428-B8838C8922E7}"/>
              </a:ext>
            </a:extLst>
          </p:cNvPr>
          <p:cNvPicPr>
            <a:picLocks noChangeAspect="1"/>
          </p:cNvPicPr>
          <p:nvPr/>
        </p:nvPicPr>
        <p:blipFill>
          <a:blip r:embed="rId6"/>
          <a:stretch>
            <a:fillRect/>
          </a:stretch>
        </p:blipFill>
        <p:spPr>
          <a:xfrm>
            <a:off x="8799534" y="3901692"/>
            <a:ext cx="3313463" cy="2495324"/>
          </a:xfrm>
          <a:prstGeom prst="rect">
            <a:avLst/>
          </a:prstGeom>
        </p:spPr>
      </p:pic>
      <p:pic>
        <p:nvPicPr>
          <p:cNvPr id="12" name="Picture 11">
            <a:extLst>
              <a:ext uri="{FF2B5EF4-FFF2-40B4-BE49-F238E27FC236}">
                <a16:creationId xmlns:a16="http://schemas.microsoft.com/office/drawing/2014/main" id="{2860AD37-9DCA-E2C5-AE40-257C69F216AB}"/>
              </a:ext>
            </a:extLst>
          </p:cNvPr>
          <p:cNvPicPr>
            <a:picLocks noChangeAspect="1"/>
          </p:cNvPicPr>
          <p:nvPr/>
        </p:nvPicPr>
        <p:blipFill>
          <a:blip r:embed="rId7"/>
          <a:stretch>
            <a:fillRect/>
          </a:stretch>
        </p:blipFill>
        <p:spPr>
          <a:xfrm>
            <a:off x="8831592" y="2191779"/>
            <a:ext cx="3269048" cy="1574918"/>
          </a:xfrm>
          <a:prstGeom prst="rect">
            <a:avLst/>
          </a:prstGeom>
        </p:spPr>
      </p:pic>
      <p:grpSp>
        <p:nvGrpSpPr>
          <p:cNvPr id="7" name="Group 6">
            <a:extLst>
              <a:ext uri="{FF2B5EF4-FFF2-40B4-BE49-F238E27FC236}">
                <a16:creationId xmlns:a16="http://schemas.microsoft.com/office/drawing/2014/main" id="{CAB09055-D25A-7B91-5718-AE69552090B8}"/>
              </a:ext>
            </a:extLst>
          </p:cNvPr>
          <p:cNvGrpSpPr/>
          <p:nvPr/>
        </p:nvGrpSpPr>
        <p:grpSpPr>
          <a:xfrm>
            <a:off x="5297217" y="2411604"/>
            <a:ext cx="3534376" cy="646330"/>
            <a:chOff x="6267523" y="2576246"/>
            <a:chExt cx="2484108" cy="646330"/>
          </a:xfrm>
        </p:grpSpPr>
        <p:cxnSp>
          <p:nvCxnSpPr>
            <p:cNvPr id="32" name="Straight Arrow Connector 31">
              <a:extLst>
                <a:ext uri="{FF2B5EF4-FFF2-40B4-BE49-F238E27FC236}">
                  <a16:creationId xmlns:a16="http://schemas.microsoft.com/office/drawing/2014/main" id="{8C4A4F0B-B96C-075A-6CA4-28AEC57BAAE4}"/>
                </a:ext>
              </a:extLst>
            </p:cNvPr>
            <p:cNvCxnSpPr>
              <a:cxnSpLocks/>
            </p:cNvCxnSpPr>
            <p:nvPr/>
          </p:nvCxnSpPr>
          <p:spPr>
            <a:xfrm>
              <a:off x="7167891" y="2922093"/>
              <a:ext cx="1583740" cy="0"/>
            </a:xfrm>
            <a:prstGeom prst="straightConnector1">
              <a:avLst/>
            </a:prstGeom>
            <a:ln w="19050">
              <a:solidFill>
                <a:srgbClr val="30AC8A"/>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979EF665-B0A3-8F43-8C20-EE081858E8F4}"/>
                </a:ext>
              </a:extLst>
            </p:cNvPr>
            <p:cNvSpPr/>
            <p:nvPr/>
          </p:nvSpPr>
          <p:spPr>
            <a:xfrm>
              <a:off x="6267523" y="2576246"/>
              <a:ext cx="900368" cy="646330"/>
            </a:xfrm>
            <a:prstGeom prst="roundRect">
              <a:avLst/>
            </a:prstGeom>
            <a:noFill/>
            <a:ln w="19050">
              <a:solidFill>
                <a:srgbClr val="30A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grpSp>
      <p:grpSp>
        <p:nvGrpSpPr>
          <p:cNvPr id="18" name="Group 17">
            <a:extLst>
              <a:ext uri="{FF2B5EF4-FFF2-40B4-BE49-F238E27FC236}">
                <a16:creationId xmlns:a16="http://schemas.microsoft.com/office/drawing/2014/main" id="{DD10CCB2-D86D-6C47-A806-E1D491210AC1}"/>
              </a:ext>
            </a:extLst>
          </p:cNvPr>
          <p:cNvGrpSpPr/>
          <p:nvPr/>
        </p:nvGrpSpPr>
        <p:grpSpPr>
          <a:xfrm>
            <a:off x="3005645" y="3952705"/>
            <a:ext cx="5793889" cy="354061"/>
            <a:chOff x="2974115" y="3638815"/>
            <a:chExt cx="5793889" cy="354061"/>
          </a:xfrm>
        </p:grpSpPr>
        <p:cxnSp>
          <p:nvCxnSpPr>
            <p:cNvPr id="22" name="Straight Arrow Connector 21">
              <a:extLst>
                <a:ext uri="{FF2B5EF4-FFF2-40B4-BE49-F238E27FC236}">
                  <a16:creationId xmlns:a16="http://schemas.microsoft.com/office/drawing/2014/main" id="{7B950B8F-4D29-556E-B2E0-D1298F991E7F}"/>
                </a:ext>
              </a:extLst>
            </p:cNvPr>
            <p:cNvCxnSpPr>
              <a:cxnSpLocks/>
            </p:cNvCxnSpPr>
            <p:nvPr/>
          </p:nvCxnSpPr>
          <p:spPr>
            <a:xfrm>
              <a:off x="4860510" y="3831669"/>
              <a:ext cx="3907494" cy="0"/>
            </a:xfrm>
            <a:prstGeom prst="straightConnector1">
              <a:avLst/>
            </a:prstGeom>
            <a:ln w="19050">
              <a:solidFill>
                <a:srgbClr val="30AC8A"/>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EF55304F-8E22-B190-446D-B421DDB3449B}"/>
                </a:ext>
              </a:extLst>
            </p:cNvPr>
            <p:cNvSpPr/>
            <p:nvPr/>
          </p:nvSpPr>
          <p:spPr>
            <a:xfrm>
              <a:off x="2974115" y="3638815"/>
              <a:ext cx="1886395" cy="354061"/>
            </a:xfrm>
            <a:prstGeom prst="roundRect">
              <a:avLst/>
            </a:prstGeom>
            <a:noFill/>
            <a:ln w="19050">
              <a:solidFill>
                <a:srgbClr val="30A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grpSp>
    </p:spTree>
    <p:extLst>
      <p:ext uri="{BB962C8B-B14F-4D97-AF65-F5344CB8AC3E}">
        <p14:creationId xmlns:p14="http://schemas.microsoft.com/office/powerpoint/2010/main" val="127533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3883E-783B-BC5F-BB57-F6750D02262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12F3907-328B-F305-CD39-E3179B570A3E}"/>
              </a:ext>
            </a:extLst>
          </p:cNvPr>
          <p:cNvPicPr>
            <a:picLocks noChangeAspect="1"/>
          </p:cNvPicPr>
          <p:nvPr/>
        </p:nvPicPr>
        <p:blipFill>
          <a:blip r:embed="rId3"/>
          <a:stretch>
            <a:fillRect/>
          </a:stretch>
        </p:blipFill>
        <p:spPr>
          <a:xfrm>
            <a:off x="176996" y="3906833"/>
            <a:ext cx="8425428" cy="2178281"/>
          </a:xfrm>
          <a:prstGeom prst="rect">
            <a:avLst/>
          </a:prstGeom>
        </p:spPr>
      </p:pic>
      <p:pic>
        <p:nvPicPr>
          <p:cNvPr id="8" name="Picture 7">
            <a:extLst>
              <a:ext uri="{FF2B5EF4-FFF2-40B4-BE49-F238E27FC236}">
                <a16:creationId xmlns:a16="http://schemas.microsoft.com/office/drawing/2014/main" id="{9D4B9C5A-7DA6-A19C-3D22-2BC72662500D}"/>
              </a:ext>
            </a:extLst>
          </p:cNvPr>
          <p:cNvPicPr>
            <a:picLocks noChangeAspect="1"/>
          </p:cNvPicPr>
          <p:nvPr/>
        </p:nvPicPr>
        <p:blipFill>
          <a:blip r:embed="rId4"/>
          <a:srcRect b="61114"/>
          <a:stretch>
            <a:fillRect/>
          </a:stretch>
        </p:blipFill>
        <p:spPr>
          <a:xfrm>
            <a:off x="171275" y="2409940"/>
            <a:ext cx="8549640" cy="1285092"/>
          </a:xfrm>
          <a:prstGeom prst="rect">
            <a:avLst/>
          </a:prstGeom>
        </p:spPr>
      </p:pic>
      <p:sp>
        <p:nvSpPr>
          <p:cNvPr id="2" name="Title 1">
            <a:extLst>
              <a:ext uri="{FF2B5EF4-FFF2-40B4-BE49-F238E27FC236}">
                <a16:creationId xmlns:a16="http://schemas.microsoft.com/office/drawing/2014/main" id="{0C4E4DBB-80B7-6B45-983A-FBA0097B8815}"/>
              </a:ext>
            </a:extLst>
          </p:cNvPr>
          <p:cNvSpPr>
            <a:spLocks noGrp="1"/>
          </p:cNvSpPr>
          <p:nvPr>
            <p:ph type="title"/>
          </p:nvPr>
        </p:nvSpPr>
        <p:spPr/>
        <p:txBody>
          <a:bodyPr/>
          <a:lstStyle/>
          <a:p>
            <a:r>
              <a:rPr lang="en-GB" dirty="0"/>
              <a:t>Errors</a:t>
            </a:r>
          </a:p>
        </p:txBody>
      </p:sp>
      <p:sp>
        <p:nvSpPr>
          <p:cNvPr id="23" name="Content Placeholder 2">
            <a:extLst>
              <a:ext uri="{FF2B5EF4-FFF2-40B4-BE49-F238E27FC236}">
                <a16:creationId xmlns:a16="http://schemas.microsoft.com/office/drawing/2014/main" id="{84192CA4-6F17-C251-EEB7-7ABF83D28ECC}"/>
              </a:ext>
            </a:extLst>
          </p:cNvPr>
          <p:cNvSpPr>
            <a:spLocks noGrp="1"/>
          </p:cNvSpPr>
          <p:nvPr>
            <p:ph idx="1"/>
          </p:nvPr>
        </p:nvSpPr>
        <p:spPr>
          <a:xfrm>
            <a:off x="241737" y="1008992"/>
            <a:ext cx="11750565" cy="5849007"/>
          </a:xfrm>
        </p:spPr>
        <p:txBody>
          <a:bodyPr>
            <a:normAutofit fontScale="92500" lnSpcReduction="10000"/>
          </a:bodyPr>
          <a:lstStyle/>
          <a:p>
            <a:r>
              <a:rPr lang="en-GB" dirty="0"/>
              <a:t>Often when coding you will make a mistake and introduce a bug into the code</a:t>
            </a:r>
          </a:p>
          <a:p>
            <a:pPr lvl="1"/>
            <a:r>
              <a:rPr lang="en-GB" dirty="0"/>
              <a:t>Don’t panic, this happens often even to experienced programmers!</a:t>
            </a:r>
          </a:p>
          <a:p>
            <a:pPr lvl="1"/>
            <a:endParaRPr lang="en-GB" sz="1100" dirty="0"/>
          </a:p>
          <a:p>
            <a:r>
              <a:rPr lang="en-GB" dirty="0"/>
              <a:t>In many cases python will display an error message to help you debug what is wrong</a:t>
            </a:r>
          </a:p>
          <a:p>
            <a:pPr lvl="1"/>
            <a:r>
              <a:rPr lang="en-GB" dirty="0"/>
              <a:t>These contain lots of useful information </a:t>
            </a:r>
            <a:r>
              <a:rPr lang="en-GB" dirty="0">
                <a:sym typeface="Wingdings" pitchFamily="2" charset="2"/>
              </a:rPr>
              <a:t> please read them! </a:t>
            </a:r>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sz="3000" dirty="0"/>
          </a:p>
          <a:p>
            <a:pPr lvl="1"/>
            <a:endParaRPr lang="en-GB" dirty="0"/>
          </a:p>
          <a:p>
            <a:pPr lvl="1"/>
            <a:endParaRPr lang="en-GB" dirty="0"/>
          </a:p>
          <a:p>
            <a:pPr lvl="1"/>
            <a:endParaRPr lang="en-GB" dirty="0"/>
          </a:p>
          <a:p>
            <a:pPr lvl="1"/>
            <a:endParaRPr lang="en-GB" dirty="0"/>
          </a:p>
          <a:p>
            <a:r>
              <a:rPr lang="en-GB" dirty="0"/>
              <a:t>We will look at error messages &amp; how to debug them in more detail later</a:t>
            </a:r>
          </a:p>
          <a:p>
            <a:pPr lvl="1"/>
            <a:r>
              <a:rPr lang="en-GB" dirty="0"/>
              <a:t>Along with tips on good coding practice to help reduce the number of errors</a:t>
            </a:r>
          </a:p>
        </p:txBody>
      </p:sp>
      <p:sp>
        <p:nvSpPr>
          <p:cNvPr id="4" name="Slide Number Placeholder 3">
            <a:extLst>
              <a:ext uri="{FF2B5EF4-FFF2-40B4-BE49-F238E27FC236}">
                <a16:creationId xmlns:a16="http://schemas.microsoft.com/office/drawing/2014/main" id="{66DAE53E-DCC5-3368-AEC8-9FEC9E627504}"/>
              </a:ext>
            </a:extLst>
          </p:cNvPr>
          <p:cNvSpPr>
            <a:spLocks noGrp="1"/>
          </p:cNvSpPr>
          <p:nvPr>
            <p:ph type="sldNum" sz="quarter" idx="12"/>
          </p:nvPr>
        </p:nvSpPr>
        <p:spPr/>
        <p:txBody>
          <a:bodyPr/>
          <a:lstStyle/>
          <a:p>
            <a:fld id="{D0CD9598-3AC8-0F44-9366-CD3A2FEFAADC}" type="slidenum">
              <a:rPr lang="en-GB" smtClean="0"/>
              <a:t>23</a:t>
            </a:fld>
            <a:endParaRPr lang="en-GB"/>
          </a:p>
        </p:txBody>
      </p:sp>
      <p:sp>
        <p:nvSpPr>
          <p:cNvPr id="5" name="Subtitle 4">
            <a:extLst>
              <a:ext uri="{FF2B5EF4-FFF2-40B4-BE49-F238E27FC236}">
                <a16:creationId xmlns:a16="http://schemas.microsoft.com/office/drawing/2014/main" id="{FF13575E-4592-A5BA-9CDA-951784B0A4BE}"/>
              </a:ext>
            </a:extLst>
          </p:cNvPr>
          <p:cNvSpPr>
            <a:spLocks noGrp="1"/>
          </p:cNvSpPr>
          <p:nvPr>
            <p:ph type="subTitle" idx="13"/>
          </p:nvPr>
        </p:nvSpPr>
        <p:spPr/>
        <p:txBody>
          <a:bodyPr>
            <a:normAutofit fontScale="92500" lnSpcReduction="20000"/>
          </a:bodyPr>
          <a:lstStyle/>
          <a:p>
            <a:endParaRPr lang="en-GB"/>
          </a:p>
        </p:txBody>
      </p:sp>
      <p:sp>
        <p:nvSpPr>
          <p:cNvPr id="25" name="TextBox 24">
            <a:extLst>
              <a:ext uri="{FF2B5EF4-FFF2-40B4-BE49-F238E27FC236}">
                <a16:creationId xmlns:a16="http://schemas.microsoft.com/office/drawing/2014/main" id="{F66AEC0D-2690-2251-B534-E50750E69335}"/>
              </a:ext>
            </a:extLst>
          </p:cNvPr>
          <p:cNvSpPr txBox="1"/>
          <p:nvPr/>
        </p:nvSpPr>
        <p:spPr>
          <a:xfrm>
            <a:off x="3882500" y="3038579"/>
            <a:ext cx="4719924" cy="646331"/>
          </a:xfrm>
          <a:prstGeom prst="rect">
            <a:avLst/>
          </a:prstGeom>
          <a:noFill/>
        </p:spPr>
        <p:txBody>
          <a:bodyPr wrap="square" rtlCol="0">
            <a:spAutoFit/>
          </a:bodyPr>
          <a:lstStyle/>
          <a:p>
            <a:r>
              <a:rPr lang="en-GB" dirty="0" err="1">
                <a:solidFill>
                  <a:srgbClr val="30AC8A"/>
                </a:solidFill>
                <a:latin typeface="Open Sans Light" pitchFamily="2" charset="0"/>
              </a:rPr>
              <a:t>CoCalc</a:t>
            </a:r>
            <a:r>
              <a:rPr lang="en-GB" dirty="0">
                <a:solidFill>
                  <a:srgbClr val="30AC8A"/>
                </a:solidFill>
                <a:latin typeface="Open Sans Light" pitchFamily="2" charset="0"/>
              </a:rPr>
              <a:t> even lets you us AI</a:t>
            </a:r>
          </a:p>
          <a:p>
            <a:pPr marL="285750" indent="-285750">
              <a:buFont typeface="Arial" panose="020B0604020202020204" pitchFamily="34" charset="0"/>
              <a:buChar char="•"/>
            </a:pPr>
            <a:r>
              <a:rPr lang="en-GB" dirty="0">
                <a:solidFill>
                  <a:srgbClr val="30AC8A"/>
                </a:solidFill>
                <a:latin typeface="Open Sans Light" pitchFamily="2" charset="0"/>
              </a:rPr>
              <a:t>To explain the code and/or for error help</a:t>
            </a:r>
          </a:p>
        </p:txBody>
      </p:sp>
      <p:sp>
        <p:nvSpPr>
          <p:cNvPr id="24" name="TextBox 23">
            <a:extLst>
              <a:ext uri="{FF2B5EF4-FFF2-40B4-BE49-F238E27FC236}">
                <a16:creationId xmlns:a16="http://schemas.microsoft.com/office/drawing/2014/main" id="{2D7023EA-235A-8E0B-CF38-9BFF112509FE}"/>
              </a:ext>
            </a:extLst>
          </p:cNvPr>
          <p:cNvSpPr txBox="1"/>
          <p:nvPr/>
        </p:nvSpPr>
        <p:spPr>
          <a:xfrm rot="16200000">
            <a:off x="191210" y="3168278"/>
            <a:ext cx="740908" cy="369332"/>
          </a:xfrm>
          <a:prstGeom prst="rect">
            <a:avLst/>
          </a:prstGeom>
          <a:noFill/>
        </p:spPr>
        <p:txBody>
          <a:bodyPr wrap="none" rtlCol="0">
            <a:spAutoFit/>
          </a:bodyPr>
          <a:lstStyle/>
          <a:p>
            <a:r>
              <a:rPr lang="en-GB" dirty="0">
                <a:solidFill>
                  <a:schemeClr val="accent1"/>
                </a:solidFill>
                <a:latin typeface="Open Sans Light" pitchFamily="2" charset="0"/>
              </a:rPr>
              <a:t>Code</a:t>
            </a:r>
          </a:p>
        </p:txBody>
      </p:sp>
      <p:sp>
        <p:nvSpPr>
          <p:cNvPr id="26" name="TextBox 25">
            <a:extLst>
              <a:ext uri="{FF2B5EF4-FFF2-40B4-BE49-F238E27FC236}">
                <a16:creationId xmlns:a16="http://schemas.microsoft.com/office/drawing/2014/main" id="{C0C0CB37-E073-FB28-2C14-464B25B02095}"/>
              </a:ext>
            </a:extLst>
          </p:cNvPr>
          <p:cNvSpPr txBox="1"/>
          <p:nvPr/>
        </p:nvSpPr>
        <p:spPr>
          <a:xfrm rot="16200000">
            <a:off x="-307754" y="4980270"/>
            <a:ext cx="1737976" cy="369332"/>
          </a:xfrm>
          <a:prstGeom prst="rect">
            <a:avLst/>
          </a:prstGeom>
          <a:noFill/>
        </p:spPr>
        <p:txBody>
          <a:bodyPr wrap="none" rtlCol="0">
            <a:spAutoFit/>
          </a:bodyPr>
          <a:lstStyle/>
          <a:p>
            <a:r>
              <a:rPr lang="en-GB" dirty="0">
                <a:solidFill>
                  <a:schemeClr val="accent1"/>
                </a:solidFill>
                <a:latin typeface="Open Sans Light" pitchFamily="2" charset="0"/>
              </a:rPr>
              <a:t>Error Message</a:t>
            </a:r>
          </a:p>
        </p:txBody>
      </p:sp>
      <p:pic>
        <p:nvPicPr>
          <p:cNvPr id="9" name="Picture 8">
            <a:extLst>
              <a:ext uri="{FF2B5EF4-FFF2-40B4-BE49-F238E27FC236}">
                <a16:creationId xmlns:a16="http://schemas.microsoft.com/office/drawing/2014/main" id="{1FE32675-7FC0-7FC3-C8A2-10DD50D13F6E}"/>
              </a:ext>
            </a:extLst>
          </p:cNvPr>
          <p:cNvPicPr>
            <a:picLocks noChangeAspect="1"/>
          </p:cNvPicPr>
          <p:nvPr/>
        </p:nvPicPr>
        <p:blipFill>
          <a:blip r:embed="rId5"/>
          <a:stretch>
            <a:fillRect/>
          </a:stretch>
        </p:blipFill>
        <p:spPr>
          <a:xfrm>
            <a:off x="5334711" y="2703863"/>
            <a:ext cx="1169938" cy="359982"/>
          </a:xfrm>
          <a:prstGeom prst="rect">
            <a:avLst/>
          </a:prstGeom>
        </p:spPr>
      </p:pic>
      <p:pic>
        <p:nvPicPr>
          <p:cNvPr id="11" name="Picture 10">
            <a:extLst>
              <a:ext uri="{FF2B5EF4-FFF2-40B4-BE49-F238E27FC236}">
                <a16:creationId xmlns:a16="http://schemas.microsoft.com/office/drawing/2014/main" id="{695B58C6-51AA-BC66-A322-B775D2A47B2B}"/>
              </a:ext>
            </a:extLst>
          </p:cNvPr>
          <p:cNvPicPr>
            <a:picLocks noChangeAspect="1"/>
          </p:cNvPicPr>
          <p:nvPr/>
        </p:nvPicPr>
        <p:blipFill>
          <a:blip r:embed="rId6"/>
          <a:stretch>
            <a:fillRect/>
          </a:stretch>
        </p:blipFill>
        <p:spPr>
          <a:xfrm>
            <a:off x="8799534" y="3901692"/>
            <a:ext cx="3313463" cy="2495324"/>
          </a:xfrm>
          <a:prstGeom prst="rect">
            <a:avLst/>
          </a:prstGeom>
        </p:spPr>
      </p:pic>
      <p:pic>
        <p:nvPicPr>
          <p:cNvPr id="12" name="Picture 11">
            <a:extLst>
              <a:ext uri="{FF2B5EF4-FFF2-40B4-BE49-F238E27FC236}">
                <a16:creationId xmlns:a16="http://schemas.microsoft.com/office/drawing/2014/main" id="{93C97B76-4EC4-5715-0FE9-D56DB9B03747}"/>
              </a:ext>
            </a:extLst>
          </p:cNvPr>
          <p:cNvPicPr>
            <a:picLocks noChangeAspect="1"/>
          </p:cNvPicPr>
          <p:nvPr/>
        </p:nvPicPr>
        <p:blipFill>
          <a:blip r:embed="rId7"/>
          <a:stretch>
            <a:fillRect/>
          </a:stretch>
        </p:blipFill>
        <p:spPr>
          <a:xfrm>
            <a:off x="8831592" y="2191779"/>
            <a:ext cx="3269048" cy="1574918"/>
          </a:xfrm>
          <a:prstGeom prst="rect">
            <a:avLst/>
          </a:prstGeom>
        </p:spPr>
      </p:pic>
      <p:grpSp>
        <p:nvGrpSpPr>
          <p:cNvPr id="7" name="Group 6">
            <a:extLst>
              <a:ext uri="{FF2B5EF4-FFF2-40B4-BE49-F238E27FC236}">
                <a16:creationId xmlns:a16="http://schemas.microsoft.com/office/drawing/2014/main" id="{7E10D29D-3F6B-189B-F3E4-647968955697}"/>
              </a:ext>
            </a:extLst>
          </p:cNvPr>
          <p:cNvGrpSpPr/>
          <p:nvPr/>
        </p:nvGrpSpPr>
        <p:grpSpPr>
          <a:xfrm>
            <a:off x="5297217" y="2411604"/>
            <a:ext cx="3534376" cy="646330"/>
            <a:chOff x="6267523" y="2576246"/>
            <a:chExt cx="2484108" cy="646330"/>
          </a:xfrm>
        </p:grpSpPr>
        <p:cxnSp>
          <p:nvCxnSpPr>
            <p:cNvPr id="32" name="Straight Arrow Connector 31">
              <a:extLst>
                <a:ext uri="{FF2B5EF4-FFF2-40B4-BE49-F238E27FC236}">
                  <a16:creationId xmlns:a16="http://schemas.microsoft.com/office/drawing/2014/main" id="{66894D74-337F-5160-59FA-38416255BB13}"/>
                </a:ext>
              </a:extLst>
            </p:cNvPr>
            <p:cNvCxnSpPr>
              <a:cxnSpLocks/>
            </p:cNvCxnSpPr>
            <p:nvPr/>
          </p:nvCxnSpPr>
          <p:spPr>
            <a:xfrm>
              <a:off x="7167891" y="2922093"/>
              <a:ext cx="1583740" cy="0"/>
            </a:xfrm>
            <a:prstGeom prst="straightConnector1">
              <a:avLst/>
            </a:prstGeom>
            <a:ln w="19050">
              <a:solidFill>
                <a:srgbClr val="30AC8A"/>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36F5D364-91FF-CC2B-AAFF-CE544AB980A2}"/>
                </a:ext>
              </a:extLst>
            </p:cNvPr>
            <p:cNvSpPr/>
            <p:nvPr/>
          </p:nvSpPr>
          <p:spPr>
            <a:xfrm>
              <a:off x="6267523" y="2576246"/>
              <a:ext cx="900368" cy="646330"/>
            </a:xfrm>
            <a:prstGeom prst="roundRect">
              <a:avLst/>
            </a:prstGeom>
            <a:noFill/>
            <a:ln w="19050">
              <a:solidFill>
                <a:srgbClr val="30A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grpSp>
      <p:grpSp>
        <p:nvGrpSpPr>
          <p:cNvPr id="18" name="Group 17">
            <a:extLst>
              <a:ext uri="{FF2B5EF4-FFF2-40B4-BE49-F238E27FC236}">
                <a16:creationId xmlns:a16="http://schemas.microsoft.com/office/drawing/2014/main" id="{156186F8-114F-A271-180A-34F023DC64D0}"/>
              </a:ext>
            </a:extLst>
          </p:cNvPr>
          <p:cNvGrpSpPr/>
          <p:nvPr/>
        </p:nvGrpSpPr>
        <p:grpSpPr>
          <a:xfrm>
            <a:off x="3005645" y="3952705"/>
            <a:ext cx="5793889" cy="354061"/>
            <a:chOff x="2974115" y="3638815"/>
            <a:chExt cx="5793889" cy="354061"/>
          </a:xfrm>
        </p:grpSpPr>
        <p:cxnSp>
          <p:nvCxnSpPr>
            <p:cNvPr id="22" name="Straight Arrow Connector 21">
              <a:extLst>
                <a:ext uri="{FF2B5EF4-FFF2-40B4-BE49-F238E27FC236}">
                  <a16:creationId xmlns:a16="http://schemas.microsoft.com/office/drawing/2014/main" id="{D82F599C-5DD7-05B9-0DAC-1D2E169352AA}"/>
                </a:ext>
              </a:extLst>
            </p:cNvPr>
            <p:cNvCxnSpPr>
              <a:cxnSpLocks/>
            </p:cNvCxnSpPr>
            <p:nvPr/>
          </p:nvCxnSpPr>
          <p:spPr>
            <a:xfrm>
              <a:off x="4860510" y="3831669"/>
              <a:ext cx="3907494" cy="0"/>
            </a:xfrm>
            <a:prstGeom prst="straightConnector1">
              <a:avLst/>
            </a:prstGeom>
            <a:ln w="19050">
              <a:solidFill>
                <a:srgbClr val="30AC8A"/>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297E481D-2044-C9D9-DC93-5CC715CD8FBD}"/>
                </a:ext>
              </a:extLst>
            </p:cNvPr>
            <p:cNvSpPr/>
            <p:nvPr/>
          </p:nvSpPr>
          <p:spPr>
            <a:xfrm>
              <a:off x="2974115" y="3638815"/>
              <a:ext cx="1886395" cy="354061"/>
            </a:xfrm>
            <a:prstGeom prst="roundRect">
              <a:avLst/>
            </a:prstGeom>
            <a:noFill/>
            <a:ln w="19050">
              <a:solidFill>
                <a:srgbClr val="30AC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grpSp>
      <p:sp>
        <p:nvSpPr>
          <p:cNvPr id="10" name="TextBox 9">
            <a:extLst>
              <a:ext uri="{FF2B5EF4-FFF2-40B4-BE49-F238E27FC236}">
                <a16:creationId xmlns:a16="http://schemas.microsoft.com/office/drawing/2014/main" id="{D37CE935-6FEB-1438-B0EE-424617B4350B}"/>
              </a:ext>
            </a:extLst>
          </p:cNvPr>
          <p:cNvSpPr txBox="1"/>
          <p:nvPr/>
        </p:nvSpPr>
        <p:spPr>
          <a:xfrm rot="20189747">
            <a:off x="1033160" y="2927060"/>
            <a:ext cx="10045053" cy="1569660"/>
          </a:xfrm>
          <a:prstGeom prst="rect">
            <a:avLst/>
          </a:prstGeom>
          <a:solidFill>
            <a:schemeClr val="bg1"/>
          </a:solidFill>
          <a:ln w="28575">
            <a:solidFill>
              <a:srgbClr val="FF0000"/>
            </a:solidFill>
          </a:ln>
        </p:spPr>
        <p:txBody>
          <a:bodyPr wrap="square" rtlCol="0">
            <a:spAutoFit/>
          </a:bodyPr>
          <a:lstStyle/>
          <a:p>
            <a:pPr marL="285750" indent="-285750">
              <a:buFont typeface="Arial" panose="020B0604020202020204" pitchFamily="34" charset="0"/>
              <a:buChar char="•"/>
            </a:pPr>
            <a:r>
              <a:rPr lang="en-US" sz="2400" dirty="0">
                <a:solidFill>
                  <a:srgbClr val="FF0000"/>
                </a:solidFill>
                <a:latin typeface="Open Sans Light" pitchFamily="2" charset="0"/>
              </a:rPr>
              <a:t>While AI tools like </a:t>
            </a:r>
            <a:r>
              <a:rPr lang="en-US" sz="2400" dirty="0" err="1">
                <a:solidFill>
                  <a:srgbClr val="FF0000"/>
                </a:solidFill>
                <a:latin typeface="Open Sans Light" pitchFamily="2" charset="0"/>
              </a:rPr>
              <a:t>ChatGPT</a:t>
            </a:r>
            <a:r>
              <a:rPr lang="en-US" sz="2400" dirty="0">
                <a:solidFill>
                  <a:srgbClr val="FF0000"/>
                </a:solidFill>
                <a:latin typeface="Open Sans Light" pitchFamily="2" charset="0"/>
              </a:rPr>
              <a:t> are very useful to help with understanding and debugging, they must NOT be used to generate code for the assessments, since these must be your own work! More details in this </a:t>
            </a:r>
            <a:r>
              <a:rPr lang="en-US" sz="2400" dirty="0">
                <a:solidFill>
                  <a:srgbClr val="FF0000"/>
                </a:solidFill>
                <a:latin typeface="Open Sans Light" pitchFamily="2" charset="0"/>
                <a:hlinkClick r:id="rId8"/>
              </a:rPr>
              <a:t>University guidance</a:t>
            </a:r>
            <a:r>
              <a:rPr lang="en-US" sz="2400" dirty="0">
                <a:solidFill>
                  <a:srgbClr val="FF0000"/>
                </a:solidFill>
                <a:latin typeface="Open Sans Light" pitchFamily="2" charset="0"/>
              </a:rPr>
              <a:t>.</a:t>
            </a:r>
          </a:p>
        </p:txBody>
      </p:sp>
    </p:spTree>
    <p:extLst>
      <p:ext uri="{BB962C8B-B14F-4D97-AF65-F5344CB8AC3E}">
        <p14:creationId xmlns:p14="http://schemas.microsoft.com/office/powerpoint/2010/main" val="39895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95ED-A3DA-1049-95DD-34AB744B3C51}"/>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459E1BD1-9442-DD47-B79D-44A049053EC4}"/>
              </a:ext>
            </a:extLst>
          </p:cNvPr>
          <p:cNvSpPr>
            <a:spLocks noGrp="1"/>
          </p:cNvSpPr>
          <p:nvPr>
            <p:ph idx="1"/>
          </p:nvPr>
        </p:nvSpPr>
        <p:spPr>
          <a:xfrm>
            <a:off x="241737" y="1008992"/>
            <a:ext cx="11750565" cy="5668533"/>
          </a:xfrm>
        </p:spPr>
        <p:txBody>
          <a:bodyPr/>
          <a:lstStyle/>
          <a:p>
            <a:r>
              <a:rPr lang="en-GB" dirty="0"/>
              <a:t>Computer programming is an invaluable tool for many scientific problems</a:t>
            </a:r>
          </a:p>
          <a:p>
            <a:pPr lvl="1"/>
            <a:r>
              <a:rPr lang="en-GB" dirty="0"/>
              <a:t>And python is by far the most popular language</a:t>
            </a:r>
          </a:p>
          <a:p>
            <a:endParaRPr lang="en-GB" dirty="0"/>
          </a:p>
          <a:p>
            <a:r>
              <a:rPr lang="en-GB" dirty="0"/>
              <a:t>Over the course of PHYS105, you will learn how to program in python</a:t>
            </a:r>
          </a:p>
          <a:p>
            <a:pPr lvl="1"/>
            <a:r>
              <a:rPr lang="en-GB" dirty="0"/>
              <a:t>Starting from scratch and by the end making your own module</a:t>
            </a:r>
          </a:p>
          <a:p>
            <a:pPr lvl="1"/>
            <a:endParaRPr lang="en-GB" dirty="0"/>
          </a:p>
          <a:p>
            <a:r>
              <a:rPr lang="en-GB" dirty="0"/>
              <a:t>We will see how to use it to solve several real physics problems </a:t>
            </a:r>
          </a:p>
          <a:p>
            <a:pPr lvl="1"/>
            <a:r>
              <a:rPr lang="en-GB" dirty="0"/>
              <a:t>Such as projectile motion, fitting experimental data, numerical solutions and MC methods</a:t>
            </a:r>
          </a:p>
          <a:p>
            <a:pPr lvl="1"/>
            <a:endParaRPr lang="en-GB" dirty="0"/>
          </a:p>
          <a:p>
            <a:r>
              <a:rPr lang="en-GB" dirty="0"/>
              <a:t>We will see how to visualise and present the results</a:t>
            </a:r>
          </a:p>
          <a:p>
            <a:endParaRPr lang="en-GB" dirty="0"/>
          </a:p>
          <a:p>
            <a:r>
              <a:rPr lang="en-GB" dirty="0"/>
              <a:t>The first computing classes next Monday will go over the basics of python and </a:t>
            </a:r>
            <a:r>
              <a:rPr lang="en-GB" dirty="0" err="1"/>
              <a:t>Jupyter</a:t>
            </a:r>
            <a:r>
              <a:rPr lang="en-GB" dirty="0"/>
              <a:t> from today</a:t>
            </a:r>
          </a:p>
          <a:p>
            <a:pPr lvl="1"/>
            <a:r>
              <a:rPr lang="en-GB" dirty="0"/>
              <a:t>Will allow you to put into practice what we have discussed in the lecture</a:t>
            </a:r>
          </a:p>
          <a:p>
            <a:pPr lvl="1"/>
            <a:r>
              <a:rPr lang="en-GB" dirty="0"/>
              <a:t>Demonstrators will help you to work through the material, including formative (practice) exercises</a:t>
            </a:r>
          </a:p>
          <a:p>
            <a:pPr lvl="1"/>
            <a:r>
              <a:rPr lang="en-GB" dirty="0"/>
              <a:t>At the end you will have the first summative (counts to mark) assignment exercise</a:t>
            </a:r>
          </a:p>
          <a:p>
            <a:pPr lvl="2"/>
            <a:r>
              <a:rPr lang="en-GB" dirty="0"/>
              <a:t>Which should be uploaded to canvas by the end of </a:t>
            </a:r>
            <a:r>
              <a:rPr lang="en-GB" b="1" dirty="0"/>
              <a:t>Monday</a:t>
            </a:r>
            <a:r>
              <a:rPr lang="en-GB" dirty="0"/>
              <a:t> (work submitted after extension period will score 0!) </a:t>
            </a:r>
          </a:p>
          <a:p>
            <a:pPr lvl="1"/>
            <a:endParaRPr lang="en-GB" dirty="0"/>
          </a:p>
          <a:p>
            <a:pPr lvl="1"/>
            <a:endParaRPr lang="en-GB" dirty="0"/>
          </a:p>
        </p:txBody>
      </p:sp>
      <p:sp>
        <p:nvSpPr>
          <p:cNvPr id="4" name="Slide Number Placeholder 3">
            <a:extLst>
              <a:ext uri="{FF2B5EF4-FFF2-40B4-BE49-F238E27FC236}">
                <a16:creationId xmlns:a16="http://schemas.microsoft.com/office/drawing/2014/main" id="{1EFD6240-D950-E542-9F5F-9808D68A58EC}"/>
              </a:ext>
            </a:extLst>
          </p:cNvPr>
          <p:cNvSpPr>
            <a:spLocks noGrp="1"/>
          </p:cNvSpPr>
          <p:nvPr>
            <p:ph type="sldNum" sz="quarter" idx="12"/>
          </p:nvPr>
        </p:nvSpPr>
        <p:spPr/>
        <p:txBody>
          <a:bodyPr/>
          <a:lstStyle/>
          <a:p>
            <a:fld id="{D0CD9598-3AC8-0F44-9366-CD3A2FEFAADC}" type="slidenum">
              <a:rPr lang="en-GB" smtClean="0"/>
              <a:t>24</a:t>
            </a:fld>
            <a:endParaRPr lang="en-GB"/>
          </a:p>
        </p:txBody>
      </p:sp>
      <p:sp>
        <p:nvSpPr>
          <p:cNvPr id="5" name="Subtitle 4">
            <a:extLst>
              <a:ext uri="{FF2B5EF4-FFF2-40B4-BE49-F238E27FC236}">
                <a16:creationId xmlns:a16="http://schemas.microsoft.com/office/drawing/2014/main" id="{7EBDA52A-8CC5-404A-BCF8-B2D0B8231785}"/>
              </a:ext>
            </a:extLst>
          </p:cNvPr>
          <p:cNvSpPr>
            <a:spLocks noGrp="1"/>
          </p:cNvSpPr>
          <p:nvPr>
            <p:ph type="subTitle" idx="13"/>
          </p:nvPr>
        </p:nvSpPr>
        <p:spPr/>
        <p:txBody>
          <a:bodyPr>
            <a:normAutofit fontScale="92500" lnSpcReduction="20000"/>
          </a:bodyPr>
          <a:lstStyle/>
          <a:p>
            <a:endParaRPr lang="en-GB"/>
          </a:p>
        </p:txBody>
      </p:sp>
    </p:spTree>
    <p:extLst>
      <p:ext uri="{BB962C8B-B14F-4D97-AF65-F5344CB8AC3E}">
        <p14:creationId xmlns:p14="http://schemas.microsoft.com/office/powerpoint/2010/main" val="51232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2A7A-DFF5-C646-8FC5-296F10770456}"/>
              </a:ext>
            </a:extLst>
          </p:cNvPr>
          <p:cNvSpPr>
            <a:spLocks noGrp="1"/>
          </p:cNvSpPr>
          <p:nvPr>
            <p:ph type="title"/>
          </p:nvPr>
        </p:nvSpPr>
        <p:spPr/>
        <p:txBody>
          <a:bodyPr/>
          <a:lstStyle/>
          <a:p>
            <a:r>
              <a:rPr lang="en-GB" dirty="0"/>
              <a:t>Locations</a:t>
            </a:r>
          </a:p>
        </p:txBody>
      </p:sp>
      <p:pic>
        <p:nvPicPr>
          <p:cNvPr id="3" name="Picture 2">
            <a:extLst>
              <a:ext uri="{FF2B5EF4-FFF2-40B4-BE49-F238E27FC236}">
                <a16:creationId xmlns:a16="http://schemas.microsoft.com/office/drawing/2014/main" id="{C02C6CBC-35F7-A927-EB8B-8042841A315F}"/>
              </a:ext>
            </a:extLst>
          </p:cNvPr>
          <p:cNvPicPr>
            <a:picLocks noChangeAspect="1"/>
          </p:cNvPicPr>
          <p:nvPr/>
        </p:nvPicPr>
        <p:blipFill>
          <a:blip r:embed="rId3"/>
          <a:stretch>
            <a:fillRect/>
          </a:stretch>
        </p:blipFill>
        <p:spPr>
          <a:xfrm>
            <a:off x="5362905" y="0"/>
            <a:ext cx="6829095" cy="6845999"/>
          </a:xfrm>
          <a:prstGeom prst="rect">
            <a:avLst/>
          </a:prstGeom>
        </p:spPr>
      </p:pic>
      <p:sp>
        <p:nvSpPr>
          <p:cNvPr id="5" name="Slide Number Placeholder 4">
            <a:extLst>
              <a:ext uri="{FF2B5EF4-FFF2-40B4-BE49-F238E27FC236}">
                <a16:creationId xmlns:a16="http://schemas.microsoft.com/office/drawing/2014/main" id="{5854E59A-99BB-964F-AA0F-A04CFD9C231A}"/>
              </a:ext>
            </a:extLst>
          </p:cNvPr>
          <p:cNvSpPr>
            <a:spLocks noGrp="1"/>
          </p:cNvSpPr>
          <p:nvPr>
            <p:ph type="sldNum" sz="quarter" idx="12"/>
          </p:nvPr>
        </p:nvSpPr>
        <p:spPr/>
        <p:txBody>
          <a:bodyPr/>
          <a:lstStyle/>
          <a:p>
            <a:fld id="{D0CD9598-3AC8-0F44-9366-CD3A2FEFAADC}" type="slidenum">
              <a:rPr lang="en-GB" smtClean="0"/>
              <a:t>3</a:t>
            </a:fld>
            <a:endParaRPr lang="en-GB"/>
          </a:p>
        </p:txBody>
      </p:sp>
      <p:sp>
        <p:nvSpPr>
          <p:cNvPr id="25" name="TextBox 24">
            <a:extLst>
              <a:ext uri="{FF2B5EF4-FFF2-40B4-BE49-F238E27FC236}">
                <a16:creationId xmlns:a16="http://schemas.microsoft.com/office/drawing/2014/main" id="{DF68E941-8FF1-ED41-AF5B-7BC58C057AA6}"/>
              </a:ext>
            </a:extLst>
          </p:cNvPr>
          <p:cNvSpPr txBox="1"/>
          <p:nvPr/>
        </p:nvSpPr>
        <p:spPr>
          <a:xfrm>
            <a:off x="299792" y="3091356"/>
            <a:ext cx="4129704" cy="1323439"/>
          </a:xfrm>
          <a:prstGeom prst="rect">
            <a:avLst/>
          </a:prstGeom>
          <a:noFill/>
        </p:spPr>
        <p:txBody>
          <a:bodyPr wrap="square" rtlCol="0">
            <a:spAutoFit/>
          </a:bodyPr>
          <a:lstStyle/>
          <a:p>
            <a:r>
              <a:rPr lang="en-GB" sz="2000" dirty="0">
                <a:latin typeface="Open Sans Light" pitchFamily="2" charset="0"/>
              </a:rPr>
              <a:t>Computer Labs</a:t>
            </a:r>
          </a:p>
          <a:p>
            <a:pPr marL="342900" indent="-342900">
              <a:buFont typeface="Arial" panose="020B0604020202020204" pitchFamily="34" charset="0"/>
              <a:buChar char="•"/>
            </a:pPr>
            <a:r>
              <a:rPr lang="en-GB" sz="2000" dirty="0">
                <a:solidFill>
                  <a:schemeClr val="accent2"/>
                </a:solidFill>
                <a:latin typeface="Open Sans Light" pitchFamily="2" charset="0"/>
              </a:rPr>
              <a:t>Central Teaching Lab</a:t>
            </a:r>
          </a:p>
          <a:p>
            <a:pPr marL="342900" indent="-342900">
              <a:buFont typeface="Arial" panose="020B0604020202020204" pitchFamily="34" charset="0"/>
              <a:buChar char="•"/>
            </a:pPr>
            <a:r>
              <a:rPr lang="en-GB" sz="2000" dirty="0">
                <a:solidFill>
                  <a:schemeClr val="accent2"/>
                </a:solidFill>
                <a:latin typeface="Open Sans Light" pitchFamily="2" charset="0"/>
              </a:rPr>
              <a:t>PC Teaching Centre (PCTC)</a:t>
            </a:r>
          </a:p>
          <a:p>
            <a:pPr marL="800100" lvl="1" indent="-342900">
              <a:buFont typeface="Arial" panose="020B0604020202020204" pitchFamily="34" charset="0"/>
              <a:buChar char="•"/>
            </a:pPr>
            <a:r>
              <a:rPr lang="en-GB" sz="2000" dirty="0">
                <a:solidFill>
                  <a:schemeClr val="accent2"/>
                </a:solidFill>
                <a:latin typeface="Open Sans Light" pitchFamily="2" charset="0"/>
              </a:rPr>
              <a:t>All zones</a:t>
            </a:r>
          </a:p>
        </p:txBody>
      </p:sp>
      <p:cxnSp>
        <p:nvCxnSpPr>
          <p:cNvPr id="26" name="Straight Arrow Connector 25">
            <a:extLst>
              <a:ext uri="{FF2B5EF4-FFF2-40B4-BE49-F238E27FC236}">
                <a16:creationId xmlns:a16="http://schemas.microsoft.com/office/drawing/2014/main" id="{9983A027-1662-1646-A66A-F09DD9C535A3}"/>
              </a:ext>
            </a:extLst>
          </p:cNvPr>
          <p:cNvCxnSpPr>
            <a:cxnSpLocks/>
            <a:stCxn id="25" idx="3"/>
            <a:endCxn id="13" idx="1"/>
          </p:cNvCxnSpPr>
          <p:nvPr/>
        </p:nvCxnSpPr>
        <p:spPr>
          <a:xfrm>
            <a:off x="4429496" y="3753076"/>
            <a:ext cx="5545958" cy="53843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5FF721A-E5B4-0C43-8972-9103A24D17C6}"/>
              </a:ext>
            </a:extLst>
          </p:cNvPr>
          <p:cNvSpPr txBox="1"/>
          <p:nvPr/>
        </p:nvSpPr>
        <p:spPr>
          <a:xfrm>
            <a:off x="387002" y="1167271"/>
            <a:ext cx="4429795" cy="1015663"/>
          </a:xfrm>
          <a:prstGeom prst="rect">
            <a:avLst/>
          </a:prstGeom>
          <a:noFill/>
        </p:spPr>
        <p:txBody>
          <a:bodyPr wrap="square" rtlCol="0">
            <a:spAutoFit/>
          </a:bodyPr>
          <a:lstStyle/>
          <a:p>
            <a:r>
              <a:rPr lang="en-GB" sz="2000" dirty="0">
                <a:latin typeface="Open Sans Light" pitchFamily="2" charset="0"/>
              </a:rPr>
              <a:t>Lectures</a:t>
            </a:r>
          </a:p>
          <a:p>
            <a:pPr marL="342900" indent="-342900">
              <a:buFont typeface="Arial" panose="020B0604020202020204" pitchFamily="34" charset="0"/>
              <a:buChar char="•"/>
            </a:pPr>
            <a:r>
              <a:rPr lang="en-GB" sz="2000" dirty="0">
                <a:solidFill>
                  <a:schemeClr val="accent2"/>
                </a:solidFill>
                <a:latin typeface="Open Sans Light" pitchFamily="2" charset="0"/>
              </a:rPr>
              <a:t>Thompson Yates Lecture Theatre </a:t>
            </a:r>
          </a:p>
          <a:p>
            <a:pPr marL="342900" indent="-342900">
              <a:buFont typeface="Arial" panose="020B0604020202020204" pitchFamily="34" charset="0"/>
              <a:buChar char="•"/>
            </a:pPr>
            <a:r>
              <a:rPr lang="en-GB" sz="2000" dirty="0">
                <a:solidFill>
                  <a:schemeClr val="accent2"/>
                </a:solidFill>
                <a:latin typeface="Open Sans Light" pitchFamily="2" charset="0"/>
              </a:rPr>
              <a:t>Room 104</a:t>
            </a:r>
          </a:p>
        </p:txBody>
      </p:sp>
      <p:cxnSp>
        <p:nvCxnSpPr>
          <p:cNvPr id="31" name="Straight Arrow Connector 30">
            <a:extLst>
              <a:ext uri="{FF2B5EF4-FFF2-40B4-BE49-F238E27FC236}">
                <a16:creationId xmlns:a16="http://schemas.microsoft.com/office/drawing/2014/main" id="{00CC4A4D-5D9E-6B49-9A1A-F04DE47BB541}"/>
              </a:ext>
            </a:extLst>
          </p:cNvPr>
          <p:cNvCxnSpPr>
            <a:cxnSpLocks/>
            <a:stCxn id="30" idx="3"/>
            <a:endCxn id="32" idx="1"/>
          </p:cNvCxnSpPr>
          <p:nvPr/>
        </p:nvCxnSpPr>
        <p:spPr>
          <a:xfrm flipV="1">
            <a:off x="4816797" y="723768"/>
            <a:ext cx="1515222" cy="9513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95475012-01A5-2746-8782-950E43610A72}"/>
              </a:ext>
            </a:extLst>
          </p:cNvPr>
          <p:cNvSpPr/>
          <p:nvPr/>
        </p:nvSpPr>
        <p:spPr>
          <a:xfrm>
            <a:off x="6332019" y="308610"/>
            <a:ext cx="468832" cy="830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5" name="TextBox 14">
            <a:extLst>
              <a:ext uri="{FF2B5EF4-FFF2-40B4-BE49-F238E27FC236}">
                <a16:creationId xmlns:a16="http://schemas.microsoft.com/office/drawing/2014/main" id="{5EE80A67-CF33-165E-9FAF-DD5C48101A14}"/>
              </a:ext>
            </a:extLst>
          </p:cNvPr>
          <p:cNvSpPr txBox="1"/>
          <p:nvPr/>
        </p:nvSpPr>
        <p:spPr>
          <a:xfrm>
            <a:off x="387002" y="5323216"/>
            <a:ext cx="3767871" cy="1015663"/>
          </a:xfrm>
          <a:prstGeom prst="rect">
            <a:avLst/>
          </a:prstGeom>
          <a:noFill/>
        </p:spPr>
        <p:txBody>
          <a:bodyPr wrap="square" rtlCol="0">
            <a:spAutoFit/>
          </a:bodyPr>
          <a:lstStyle/>
          <a:p>
            <a:r>
              <a:rPr lang="en-GB" sz="2000" dirty="0">
                <a:latin typeface="Open Sans Light" pitchFamily="2" charset="0"/>
              </a:rPr>
              <a:t>Academic Offices</a:t>
            </a:r>
          </a:p>
          <a:p>
            <a:pPr marL="342900" indent="-342900">
              <a:buFont typeface="Arial" panose="020B0604020202020204" pitchFamily="34" charset="0"/>
              <a:buChar char="•"/>
            </a:pPr>
            <a:r>
              <a:rPr lang="en-GB" sz="2000" dirty="0">
                <a:solidFill>
                  <a:schemeClr val="accent2"/>
                </a:solidFill>
                <a:latin typeface="Open Sans Light" pitchFamily="2" charset="0"/>
              </a:rPr>
              <a:t>Oliver Lodge Laboratory</a:t>
            </a:r>
          </a:p>
          <a:p>
            <a:pPr marL="342900" indent="-342900">
              <a:buFont typeface="Arial" panose="020B0604020202020204" pitchFamily="34" charset="0"/>
              <a:buChar char="•"/>
            </a:pPr>
            <a:r>
              <a:rPr lang="en-GB" sz="2000" dirty="0">
                <a:solidFill>
                  <a:schemeClr val="accent2"/>
                </a:solidFill>
                <a:latin typeface="Open Sans Light" pitchFamily="2" charset="0"/>
              </a:rPr>
              <a:t>Room 315 &amp; 310 (3</a:t>
            </a:r>
            <a:r>
              <a:rPr lang="en-GB" sz="2000" baseline="30000" dirty="0">
                <a:solidFill>
                  <a:schemeClr val="accent2"/>
                </a:solidFill>
                <a:latin typeface="Open Sans Light" pitchFamily="2" charset="0"/>
              </a:rPr>
              <a:t>rd</a:t>
            </a:r>
            <a:r>
              <a:rPr lang="en-GB" sz="2000" dirty="0">
                <a:solidFill>
                  <a:schemeClr val="accent2"/>
                </a:solidFill>
                <a:latin typeface="Open Sans Light" pitchFamily="2" charset="0"/>
              </a:rPr>
              <a:t> floor)</a:t>
            </a:r>
          </a:p>
        </p:txBody>
      </p:sp>
      <p:cxnSp>
        <p:nvCxnSpPr>
          <p:cNvPr id="17" name="Straight Arrow Connector 16">
            <a:extLst>
              <a:ext uri="{FF2B5EF4-FFF2-40B4-BE49-F238E27FC236}">
                <a16:creationId xmlns:a16="http://schemas.microsoft.com/office/drawing/2014/main" id="{65F5A309-76DB-D694-5E84-E615D59B1C80}"/>
              </a:ext>
            </a:extLst>
          </p:cNvPr>
          <p:cNvCxnSpPr>
            <a:cxnSpLocks/>
            <a:stCxn id="15" idx="3"/>
            <a:endCxn id="19" idx="1"/>
          </p:cNvCxnSpPr>
          <p:nvPr/>
        </p:nvCxnSpPr>
        <p:spPr>
          <a:xfrm>
            <a:off x="4154873" y="5831048"/>
            <a:ext cx="5453213" cy="1056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CA75CBDE-3ACD-42B3-384B-96549336FA35}"/>
              </a:ext>
            </a:extLst>
          </p:cNvPr>
          <p:cNvSpPr/>
          <p:nvPr/>
        </p:nvSpPr>
        <p:spPr>
          <a:xfrm>
            <a:off x="9608086" y="5448162"/>
            <a:ext cx="552509" cy="9769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
        <p:nvSpPr>
          <p:cNvPr id="13" name="Rounded Rectangle 12">
            <a:extLst>
              <a:ext uri="{FF2B5EF4-FFF2-40B4-BE49-F238E27FC236}">
                <a16:creationId xmlns:a16="http://schemas.microsoft.com/office/drawing/2014/main" id="{30CE31B8-5772-8484-901E-053C6CA4552A}"/>
              </a:ext>
            </a:extLst>
          </p:cNvPr>
          <p:cNvSpPr/>
          <p:nvPr/>
        </p:nvSpPr>
        <p:spPr>
          <a:xfrm>
            <a:off x="9975454" y="3753076"/>
            <a:ext cx="654446" cy="10768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pen Sans Light" pitchFamily="2" charset="0"/>
            </a:endParaRPr>
          </a:p>
        </p:txBody>
      </p:sp>
    </p:spTree>
    <p:extLst>
      <p:ext uri="{BB962C8B-B14F-4D97-AF65-F5344CB8AC3E}">
        <p14:creationId xmlns:p14="http://schemas.microsoft.com/office/powerpoint/2010/main" val="370040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C407-F3B5-7B45-AFAF-0B2F698CAF67}"/>
              </a:ext>
            </a:extLst>
          </p:cNvPr>
          <p:cNvSpPr>
            <a:spLocks noGrp="1"/>
          </p:cNvSpPr>
          <p:nvPr>
            <p:ph type="title"/>
          </p:nvPr>
        </p:nvSpPr>
        <p:spPr/>
        <p:txBody>
          <a:bodyPr/>
          <a:lstStyle/>
          <a:p>
            <a:r>
              <a:rPr lang="en-GB" dirty="0"/>
              <a:t>Canvas</a:t>
            </a:r>
          </a:p>
        </p:txBody>
      </p:sp>
      <p:sp>
        <p:nvSpPr>
          <p:cNvPr id="7" name="Content Placeholder 6">
            <a:extLst>
              <a:ext uri="{FF2B5EF4-FFF2-40B4-BE49-F238E27FC236}">
                <a16:creationId xmlns:a16="http://schemas.microsoft.com/office/drawing/2014/main" id="{A6296EAE-AF90-CB4A-A0B6-6C4E791BECC3}"/>
              </a:ext>
            </a:extLst>
          </p:cNvPr>
          <p:cNvSpPr>
            <a:spLocks noGrp="1"/>
          </p:cNvSpPr>
          <p:nvPr>
            <p:ph idx="1"/>
          </p:nvPr>
        </p:nvSpPr>
        <p:spPr>
          <a:xfrm>
            <a:off x="241737" y="1008993"/>
            <a:ext cx="6172711" cy="6033252"/>
          </a:xfrm>
        </p:spPr>
        <p:txBody>
          <a:bodyPr>
            <a:normAutofit/>
          </a:bodyPr>
          <a:lstStyle/>
          <a:p>
            <a:r>
              <a:rPr lang="en-GB" dirty="0"/>
              <a:t>All info is available on the course Canvas page</a:t>
            </a:r>
          </a:p>
          <a:p>
            <a:pPr lvl="1"/>
            <a:r>
              <a:rPr lang="en-GB" dirty="0">
                <a:hlinkClick r:id="rId3"/>
              </a:rPr>
              <a:t>https://canvas.liverpool.ac.uk/courses/84543</a:t>
            </a:r>
            <a:endParaRPr lang="en-GB" dirty="0"/>
          </a:p>
          <a:p>
            <a:pPr lvl="1"/>
            <a:endParaRPr lang="en-GB" sz="700" dirty="0"/>
          </a:p>
          <a:p>
            <a:r>
              <a:rPr lang="en-GB" dirty="0"/>
              <a:t>Click on links at top for course details </a:t>
            </a:r>
          </a:p>
          <a:p>
            <a:pPr lvl="1"/>
            <a:r>
              <a:rPr lang="en-GB" dirty="0"/>
              <a:t>e.g. Aims &amp; Syllabus, Assessment &amp; Feedback,</a:t>
            </a:r>
            <a:br>
              <a:rPr lang="en-GB" dirty="0"/>
            </a:br>
            <a:r>
              <a:rPr lang="en-GB" dirty="0"/>
              <a:t>Contacts &amp; Locations, Further Resource, etc</a:t>
            </a:r>
          </a:p>
          <a:p>
            <a:pPr lvl="1"/>
            <a:endParaRPr lang="en-GB" sz="700" dirty="0"/>
          </a:p>
          <a:p>
            <a:r>
              <a:rPr lang="en-GB" dirty="0"/>
              <a:t>Click on each image for that week’s material</a:t>
            </a:r>
          </a:p>
          <a:p>
            <a:pPr lvl="1"/>
            <a:r>
              <a:rPr lang="en-GB" dirty="0"/>
              <a:t>Slides will be released 24h before the lecture</a:t>
            </a:r>
          </a:p>
          <a:p>
            <a:pPr lvl="1"/>
            <a:r>
              <a:rPr lang="en-GB" dirty="0"/>
              <a:t>Video recordings shortly after the lecture</a:t>
            </a:r>
            <a:br>
              <a:rPr lang="en-GB" dirty="0"/>
            </a:br>
            <a:endParaRPr lang="en-GB" dirty="0"/>
          </a:p>
          <a:p>
            <a:pPr lvl="1"/>
            <a:endParaRPr lang="en-GB" dirty="0"/>
          </a:p>
          <a:p>
            <a:pPr lvl="1"/>
            <a:endParaRPr lang="en-GB" dirty="0"/>
          </a:p>
          <a:p>
            <a:pPr lvl="1"/>
            <a:endParaRPr lang="en-GB" dirty="0"/>
          </a:p>
          <a:p>
            <a:pPr lvl="1"/>
            <a:endParaRPr lang="en-GB" dirty="0"/>
          </a:p>
          <a:p>
            <a:pPr marL="457200" lvl="1" indent="0">
              <a:buNone/>
            </a:pPr>
            <a:endParaRPr lang="en-GB" dirty="0"/>
          </a:p>
          <a:p>
            <a:pPr lvl="1"/>
            <a:endParaRPr lang="en-GB" dirty="0"/>
          </a:p>
          <a:p>
            <a:r>
              <a:rPr lang="en-GB" dirty="0"/>
              <a:t>Submit work by clicking on assignment</a:t>
            </a:r>
          </a:p>
          <a:p>
            <a:pPr lvl="1"/>
            <a:r>
              <a:rPr lang="en-GB" dirty="0"/>
              <a:t>And uploading saved PDF of notebook</a:t>
            </a:r>
          </a:p>
        </p:txBody>
      </p:sp>
      <p:sp>
        <p:nvSpPr>
          <p:cNvPr id="5" name="Slide Number Placeholder 4">
            <a:extLst>
              <a:ext uri="{FF2B5EF4-FFF2-40B4-BE49-F238E27FC236}">
                <a16:creationId xmlns:a16="http://schemas.microsoft.com/office/drawing/2014/main" id="{1AF17A78-BAC0-FA40-A6C7-5871204A62AE}"/>
              </a:ext>
            </a:extLst>
          </p:cNvPr>
          <p:cNvSpPr>
            <a:spLocks noGrp="1"/>
          </p:cNvSpPr>
          <p:nvPr>
            <p:ph type="sldNum" sz="quarter" idx="12"/>
          </p:nvPr>
        </p:nvSpPr>
        <p:spPr/>
        <p:txBody>
          <a:bodyPr/>
          <a:lstStyle/>
          <a:p>
            <a:fld id="{D0CD9598-3AC8-0F44-9366-CD3A2FEFAADC}" type="slidenum">
              <a:rPr lang="en-GB" smtClean="0"/>
              <a:t>4</a:t>
            </a:fld>
            <a:endParaRPr lang="en-GB"/>
          </a:p>
        </p:txBody>
      </p:sp>
      <p:sp>
        <p:nvSpPr>
          <p:cNvPr id="8" name="Subtitle 7">
            <a:extLst>
              <a:ext uri="{FF2B5EF4-FFF2-40B4-BE49-F238E27FC236}">
                <a16:creationId xmlns:a16="http://schemas.microsoft.com/office/drawing/2014/main" id="{84BEA5DD-668E-024A-952A-CF97C6A04555}"/>
              </a:ext>
            </a:extLst>
          </p:cNvPr>
          <p:cNvSpPr>
            <a:spLocks noGrp="1"/>
          </p:cNvSpPr>
          <p:nvPr>
            <p:ph type="subTitle" idx="13"/>
          </p:nvPr>
        </p:nvSpPr>
        <p:spPr/>
        <p:txBody>
          <a:bodyPr>
            <a:normAutofit fontScale="92500" lnSpcReduction="20000"/>
          </a:bodyPr>
          <a:lstStyle/>
          <a:p>
            <a:endParaRPr lang="en-GB"/>
          </a:p>
        </p:txBody>
      </p:sp>
      <p:grpSp>
        <p:nvGrpSpPr>
          <p:cNvPr id="19" name="Group 18">
            <a:extLst>
              <a:ext uri="{FF2B5EF4-FFF2-40B4-BE49-F238E27FC236}">
                <a16:creationId xmlns:a16="http://schemas.microsoft.com/office/drawing/2014/main" id="{E0AFDAE5-2840-1841-A93A-A01FE96DC405}"/>
              </a:ext>
            </a:extLst>
          </p:cNvPr>
          <p:cNvGrpSpPr/>
          <p:nvPr/>
        </p:nvGrpSpPr>
        <p:grpSpPr>
          <a:xfrm>
            <a:off x="5963510" y="85379"/>
            <a:ext cx="6123585" cy="6643070"/>
            <a:chOff x="5963510" y="415159"/>
            <a:chExt cx="6123585" cy="6643070"/>
          </a:xfrm>
        </p:grpSpPr>
        <p:pic>
          <p:nvPicPr>
            <p:cNvPr id="11" name="Picture 10">
              <a:extLst>
                <a:ext uri="{FF2B5EF4-FFF2-40B4-BE49-F238E27FC236}">
                  <a16:creationId xmlns:a16="http://schemas.microsoft.com/office/drawing/2014/main" id="{C56331E2-A4C2-6168-BA4A-8EE95FE65538}"/>
                </a:ext>
              </a:extLst>
            </p:cNvPr>
            <p:cNvPicPr>
              <a:picLocks noChangeAspect="1"/>
            </p:cNvPicPr>
            <p:nvPr/>
          </p:nvPicPr>
          <p:blipFill>
            <a:blip r:embed="rId4"/>
            <a:stretch>
              <a:fillRect/>
            </a:stretch>
          </p:blipFill>
          <p:spPr>
            <a:xfrm>
              <a:off x="5963510" y="415159"/>
              <a:ext cx="6096923" cy="1758727"/>
            </a:xfrm>
            <a:prstGeom prst="rect">
              <a:avLst/>
            </a:prstGeom>
          </p:spPr>
        </p:pic>
        <p:pic>
          <p:nvPicPr>
            <p:cNvPr id="18" name="Picture 17">
              <a:extLst>
                <a:ext uri="{FF2B5EF4-FFF2-40B4-BE49-F238E27FC236}">
                  <a16:creationId xmlns:a16="http://schemas.microsoft.com/office/drawing/2014/main" id="{9886B628-7C9A-7C04-8C5B-AA26A722BA5A}"/>
                </a:ext>
              </a:extLst>
            </p:cNvPr>
            <p:cNvPicPr>
              <a:picLocks noChangeAspect="1"/>
            </p:cNvPicPr>
            <p:nvPr/>
          </p:nvPicPr>
          <p:blipFill>
            <a:blip r:embed="rId5"/>
            <a:stretch>
              <a:fillRect/>
            </a:stretch>
          </p:blipFill>
          <p:spPr>
            <a:xfrm>
              <a:off x="5978500" y="2188146"/>
              <a:ext cx="6108595" cy="4870083"/>
            </a:xfrm>
            <a:prstGeom prst="rect">
              <a:avLst/>
            </a:prstGeom>
          </p:spPr>
        </p:pic>
      </p:grpSp>
      <p:pic>
        <p:nvPicPr>
          <p:cNvPr id="20" name="Picture 19">
            <a:extLst>
              <a:ext uri="{FF2B5EF4-FFF2-40B4-BE49-F238E27FC236}">
                <a16:creationId xmlns:a16="http://schemas.microsoft.com/office/drawing/2014/main" id="{8D4C4025-C950-415C-A6EB-A958D32A689E}"/>
              </a:ext>
            </a:extLst>
          </p:cNvPr>
          <p:cNvPicPr>
            <a:picLocks noChangeAspect="1"/>
          </p:cNvPicPr>
          <p:nvPr/>
        </p:nvPicPr>
        <p:blipFill>
          <a:blip r:embed="rId6"/>
          <a:stretch>
            <a:fillRect/>
          </a:stretch>
        </p:blipFill>
        <p:spPr>
          <a:xfrm>
            <a:off x="800386" y="3971116"/>
            <a:ext cx="4508500" cy="2070100"/>
          </a:xfrm>
          <a:prstGeom prst="rect">
            <a:avLst/>
          </a:prstGeom>
        </p:spPr>
      </p:pic>
      <p:cxnSp>
        <p:nvCxnSpPr>
          <p:cNvPr id="17" name="Straight Arrow Connector 16">
            <a:extLst>
              <a:ext uri="{FF2B5EF4-FFF2-40B4-BE49-F238E27FC236}">
                <a16:creationId xmlns:a16="http://schemas.microsoft.com/office/drawing/2014/main" id="{377C0A71-2577-B46A-9371-2F2138240C31}"/>
              </a:ext>
            </a:extLst>
          </p:cNvPr>
          <p:cNvCxnSpPr/>
          <p:nvPr/>
        </p:nvCxnSpPr>
        <p:spPr>
          <a:xfrm flipV="1">
            <a:off x="2908453" y="5894024"/>
            <a:ext cx="0" cy="2644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23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9740-5C28-3041-AAE5-B8604636459E}"/>
              </a:ext>
            </a:extLst>
          </p:cNvPr>
          <p:cNvSpPr>
            <a:spLocks noGrp="1"/>
          </p:cNvSpPr>
          <p:nvPr>
            <p:ph type="title"/>
          </p:nvPr>
        </p:nvSpPr>
        <p:spPr/>
        <p:txBody>
          <a:bodyPr/>
          <a:lstStyle/>
          <a:p>
            <a:r>
              <a:rPr lang="en-GB" dirty="0"/>
              <a:t>Aims and outcomes</a:t>
            </a:r>
          </a:p>
        </p:txBody>
      </p:sp>
      <p:sp>
        <p:nvSpPr>
          <p:cNvPr id="3" name="Content Placeholder 2">
            <a:extLst>
              <a:ext uri="{FF2B5EF4-FFF2-40B4-BE49-F238E27FC236}">
                <a16:creationId xmlns:a16="http://schemas.microsoft.com/office/drawing/2014/main" id="{C318A6FA-B3C9-5E4B-AD4B-696564C68E19}"/>
              </a:ext>
            </a:extLst>
          </p:cNvPr>
          <p:cNvSpPr>
            <a:spLocks noGrp="1"/>
          </p:cNvSpPr>
          <p:nvPr>
            <p:ph idx="1"/>
          </p:nvPr>
        </p:nvSpPr>
        <p:spPr>
          <a:xfrm>
            <a:off x="241737" y="1008992"/>
            <a:ext cx="11750565" cy="6044951"/>
          </a:xfrm>
        </p:spPr>
        <p:txBody>
          <a:bodyPr/>
          <a:lstStyle/>
          <a:p>
            <a:r>
              <a:rPr lang="en-GB" dirty="0"/>
              <a:t>The main aim of the course is to be able to create and run computer algorithms to solve real physical problems, breaking the problems down into steps amenable to such methods</a:t>
            </a:r>
          </a:p>
          <a:p>
            <a:pPr lvl="1"/>
            <a:r>
              <a:rPr lang="en-GB" dirty="0"/>
              <a:t>Illustrating the insight into physics which can be obtained using computational methods</a:t>
            </a:r>
            <a:endParaRPr lang="en-GB" sz="3200" dirty="0"/>
          </a:p>
          <a:p>
            <a:pPr lvl="1"/>
            <a:endParaRPr lang="en-GB" sz="2000" dirty="0"/>
          </a:p>
          <a:p>
            <a:r>
              <a:rPr lang="en-GB" dirty="0"/>
              <a:t>In doing so, we will introduce </a:t>
            </a:r>
          </a:p>
          <a:p>
            <a:pPr lvl="1"/>
            <a:r>
              <a:rPr lang="en-GB" dirty="0"/>
              <a:t>Basic computer algebra (using the python language)</a:t>
            </a:r>
          </a:p>
          <a:p>
            <a:pPr lvl="1"/>
            <a:r>
              <a:rPr lang="en-GB" dirty="0"/>
              <a:t>Techniques for analysing and presenting data </a:t>
            </a:r>
          </a:p>
          <a:p>
            <a:pPr lvl="1"/>
            <a:r>
              <a:rPr lang="en-GB" dirty="0"/>
              <a:t>Elementary numerical methods and “Monte Carlo” techniques </a:t>
            </a:r>
          </a:p>
          <a:p>
            <a:pPr lvl="1"/>
            <a:endParaRPr lang="en-GB" dirty="0"/>
          </a:p>
          <a:p>
            <a:pPr marL="457200" lvl="1" indent="0">
              <a:buNone/>
            </a:pPr>
            <a:endParaRPr lang="en-GB" sz="1000" dirty="0"/>
          </a:p>
          <a:p>
            <a:r>
              <a:rPr lang="en-GB" dirty="0"/>
              <a:t>By the end of the course you will be able to</a:t>
            </a:r>
          </a:p>
          <a:p>
            <a:pPr lvl="1"/>
            <a:r>
              <a:rPr lang="en-GB" dirty="0"/>
              <a:t>Program and use simple (python) algorithms on a computer</a:t>
            </a:r>
          </a:p>
          <a:p>
            <a:pPr lvl="1"/>
            <a:r>
              <a:rPr lang="en-GB" dirty="0"/>
              <a:t>Produce algorithms to solve simple physical problems.</a:t>
            </a:r>
          </a:p>
          <a:p>
            <a:pPr lvl="1"/>
            <a:r>
              <a:rPr lang="en-GB" dirty="0"/>
              <a:t>Analyse (including numerically) and present physical data</a:t>
            </a:r>
          </a:p>
          <a:p>
            <a:pPr lvl="1"/>
            <a:r>
              <a:rPr lang="en-GB" dirty="0"/>
              <a:t>Produce simple “Monte Carlo” (MC) models</a:t>
            </a:r>
          </a:p>
        </p:txBody>
      </p:sp>
      <p:sp>
        <p:nvSpPr>
          <p:cNvPr id="4" name="Slide Number Placeholder 3">
            <a:extLst>
              <a:ext uri="{FF2B5EF4-FFF2-40B4-BE49-F238E27FC236}">
                <a16:creationId xmlns:a16="http://schemas.microsoft.com/office/drawing/2014/main" id="{FC480B15-D323-FF47-B3D2-F558F99AE59C}"/>
              </a:ext>
            </a:extLst>
          </p:cNvPr>
          <p:cNvSpPr>
            <a:spLocks noGrp="1"/>
          </p:cNvSpPr>
          <p:nvPr>
            <p:ph type="sldNum" sz="quarter" idx="12"/>
          </p:nvPr>
        </p:nvSpPr>
        <p:spPr/>
        <p:txBody>
          <a:bodyPr/>
          <a:lstStyle/>
          <a:p>
            <a:fld id="{D0CD9598-3AC8-0F44-9366-CD3A2FEFAADC}" type="slidenum">
              <a:rPr lang="en-GB" smtClean="0"/>
              <a:t>5</a:t>
            </a:fld>
            <a:endParaRPr lang="en-GB"/>
          </a:p>
        </p:txBody>
      </p:sp>
      <p:sp>
        <p:nvSpPr>
          <p:cNvPr id="5" name="Subtitle 4">
            <a:extLst>
              <a:ext uri="{FF2B5EF4-FFF2-40B4-BE49-F238E27FC236}">
                <a16:creationId xmlns:a16="http://schemas.microsoft.com/office/drawing/2014/main" id="{EF7C7D83-2ACA-084D-9C81-252BF49E90AC}"/>
              </a:ext>
            </a:extLst>
          </p:cNvPr>
          <p:cNvSpPr>
            <a:spLocks noGrp="1"/>
          </p:cNvSpPr>
          <p:nvPr>
            <p:ph type="subTitle" idx="13"/>
          </p:nvPr>
        </p:nvSpPr>
        <p:spPr/>
        <p:txBody>
          <a:bodyPr>
            <a:normAutofit fontScale="92500" lnSpcReduction="20000"/>
          </a:bodyPr>
          <a:lstStyle/>
          <a:p>
            <a:endParaRPr lang="en-GB"/>
          </a:p>
        </p:txBody>
      </p:sp>
      <p:sp>
        <p:nvSpPr>
          <p:cNvPr id="13" name="Content Placeholder 2">
            <a:extLst>
              <a:ext uri="{FF2B5EF4-FFF2-40B4-BE49-F238E27FC236}">
                <a16:creationId xmlns:a16="http://schemas.microsoft.com/office/drawing/2014/main" id="{5606751C-A672-B743-BB47-B8468D96F3EA}"/>
              </a:ext>
            </a:extLst>
          </p:cNvPr>
          <p:cNvSpPr txBox="1">
            <a:spLocks/>
          </p:cNvSpPr>
          <p:nvPr/>
        </p:nvSpPr>
        <p:spPr>
          <a:xfrm>
            <a:off x="8327092" y="5402794"/>
            <a:ext cx="3623171" cy="864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We will not assume any prior coding knowledge</a:t>
            </a:r>
          </a:p>
        </p:txBody>
      </p:sp>
      <p:grpSp>
        <p:nvGrpSpPr>
          <p:cNvPr id="14" name="Group 13">
            <a:extLst>
              <a:ext uri="{FF2B5EF4-FFF2-40B4-BE49-F238E27FC236}">
                <a16:creationId xmlns:a16="http://schemas.microsoft.com/office/drawing/2014/main" id="{9CA0EA99-F116-6047-9AF3-359D3B2BD633}"/>
              </a:ext>
            </a:extLst>
          </p:cNvPr>
          <p:cNvGrpSpPr/>
          <p:nvPr/>
        </p:nvGrpSpPr>
        <p:grpSpPr>
          <a:xfrm>
            <a:off x="8815895" y="2386929"/>
            <a:ext cx="2296885" cy="2350800"/>
            <a:chOff x="8400698" y="2608193"/>
            <a:chExt cx="2984286" cy="3054337"/>
          </a:xfrm>
        </p:grpSpPr>
        <p:sp>
          <p:nvSpPr>
            <p:cNvPr id="15" name="TextBox 14">
              <a:extLst>
                <a:ext uri="{FF2B5EF4-FFF2-40B4-BE49-F238E27FC236}">
                  <a16:creationId xmlns:a16="http://schemas.microsoft.com/office/drawing/2014/main" id="{D1D732E6-201E-C44B-B234-6404232C2A21}"/>
                </a:ext>
              </a:extLst>
            </p:cNvPr>
            <p:cNvSpPr txBox="1"/>
            <p:nvPr/>
          </p:nvSpPr>
          <p:spPr>
            <a:xfrm>
              <a:off x="8494634" y="3275607"/>
              <a:ext cx="2796416" cy="1719512"/>
            </a:xfrm>
            <a:prstGeom prst="rect">
              <a:avLst/>
            </a:prstGeom>
            <a:noFill/>
          </p:spPr>
          <p:txBody>
            <a:bodyPr wrap="square" rtlCol="0">
              <a:spAutoFit/>
            </a:bodyPr>
            <a:lstStyle/>
            <a:p>
              <a:pPr algn="ctr"/>
              <a:r>
                <a:rPr lang="en-GB" sz="4000" dirty="0">
                  <a:solidFill>
                    <a:schemeClr val="accent1"/>
                  </a:solidFill>
                  <a:latin typeface="Courier New" panose="02070309020205020404" pitchFamily="49" charset="0"/>
                </a:rPr>
                <a:t>Prior coding</a:t>
              </a:r>
              <a:endParaRPr lang="en-GB" sz="2000" dirty="0">
                <a:solidFill>
                  <a:schemeClr val="accent1"/>
                </a:solidFill>
                <a:latin typeface="Courier New" panose="02070309020205020404" pitchFamily="49" charset="0"/>
              </a:endParaRPr>
            </a:p>
          </p:txBody>
        </p:sp>
        <p:pic>
          <p:nvPicPr>
            <p:cNvPr id="16" name="Picture 15" descr="Logo, icon&#10;&#10;Description automatically generated">
              <a:extLst>
                <a:ext uri="{FF2B5EF4-FFF2-40B4-BE49-F238E27FC236}">
                  <a16:creationId xmlns:a16="http://schemas.microsoft.com/office/drawing/2014/main" id="{9F54D982-8847-1449-B6B0-D94B28083546}"/>
                </a:ext>
              </a:extLst>
            </p:cNvPr>
            <p:cNvPicPr>
              <a:picLocks noChangeAspect="1"/>
            </p:cNvPicPr>
            <p:nvPr/>
          </p:nvPicPr>
          <p:blipFill>
            <a:blip r:embed="rId3">
              <a:alphaModFix amt="71000"/>
            </a:blip>
            <a:stretch>
              <a:fillRect/>
            </a:stretch>
          </p:blipFill>
          <p:spPr>
            <a:xfrm>
              <a:off x="8400698" y="2608193"/>
              <a:ext cx="2984286" cy="3054337"/>
            </a:xfrm>
            <a:prstGeom prst="rect">
              <a:avLst/>
            </a:prstGeom>
          </p:spPr>
        </p:pic>
      </p:grpSp>
    </p:spTree>
    <p:extLst>
      <p:ext uri="{BB962C8B-B14F-4D97-AF65-F5344CB8AC3E}">
        <p14:creationId xmlns:p14="http://schemas.microsoft.com/office/powerpoint/2010/main" val="213567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A499-A37F-7060-35EE-DC5FD5896A1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347748C-8212-378C-ADAD-F1316C0CB340}"/>
              </a:ext>
            </a:extLst>
          </p:cNvPr>
          <p:cNvSpPr>
            <a:spLocks noGrp="1"/>
          </p:cNvSpPr>
          <p:nvPr>
            <p:ph type="subTitle" idx="1"/>
          </p:nvPr>
        </p:nvSpPr>
        <p:spPr/>
        <p:txBody>
          <a:bodyPr/>
          <a:lstStyle/>
          <a:p>
            <a:endParaRPr lang="en-GB"/>
          </a:p>
        </p:txBody>
      </p:sp>
      <p:sp>
        <p:nvSpPr>
          <p:cNvPr id="4" name="Slide Number Placeholder 3">
            <a:extLst>
              <a:ext uri="{FF2B5EF4-FFF2-40B4-BE49-F238E27FC236}">
                <a16:creationId xmlns:a16="http://schemas.microsoft.com/office/drawing/2014/main" id="{28DE5BD2-F3FF-4F9C-5E43-B80A02A40CAE}"/>
              </a:ext>
            </a:extLst>
          </p:cNvPr>
          <p:cNvSpPr>
            <a:spLocks noGrp="1"/>
          </p:cNvSpPr>
          <p:nvPr>
            <p:ph type="sldNum" sz="quarter" idx="12"/>
          </p:nvPr>
        </p:nvSpPr>
        <p:spPr/>
        <p:txBody>
          <a:bodyPr/>
          <a:lstStyle/>
          <a:p>
            <a:fld id="{D0CD9598-3AC8-0F44-9366-CD3A2FEFAADC}" type="slidenum">
              <a:rPr lang="en-GB" smtClean="0"/>
              <a:pPr/>
              <a:t>6</a:t>
            </a:fld>
            <a:endParaRPr lang="en-GB" dirty="0"/>
          </a:p>
        </p:txBody>
      </p:sp>
      <p:pic>
        <p:nvPicPr>
          <p:cNvPr id="6" name="slide.url=https://www.polleverywhere.com/multiple_choice_polls/RD1Hm21xsrAL9fVXsPqd4?state=opened&amp;flow=Default&amp;onscreen=persist">
            <a:extLst>
              <a:ext uri="{FF2B5EF4-FFF2-40B4-BE49-F238E27FC236}">
                <a16:creationId xmlns:a16="http://schemas.microsoft.com/office/drawing/2014/main" id="{261760B6-4923-9AE3-F88B-DE0953F18D44}"/>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12492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1F32-9A19-DD42-BBE4-004C65E01405}"/>
              </a:ext>
            </a:extLst>
          </p:cNvPr>
          <p:cNvSpPr>
            <a:spLocks noGrp="1"/>
          </p:cNvSpPr>
          <p:nvPr>
            <p:ph type="title"/>
          </p:nvPr>
        </p:nvSpPr>
        <p:spPr/>
        <p:txBody>
          <a:bodyPr/>
          <a:lstStyle/>
          <a:p>
            <a:r>
              <a:rPr lang="en-GB" dirty="0"/>
              <a:t>Outline syllabus</a:t>
            </a:r>
          </a:p>
        </p:txBody>
      </p:sp>
      <p:sp>
        <p:nvSpPr>
          <p:cNvPr id="5" name="Slide Number Placeholder 4">
            <a:extLst>
              <a:ext uri="{FF2B5EF4-FFF2-40B4-BE49-F238E27FC236}">
                <a16:creationId xmlns:a16="http://schemas.microsoft.com/office/drawing/2014/main" id="{795F5F49-1986-2C4C-B1D7-235F1B1B5C99}"/>
              </a:ext>
            </a:extLst>
          </p:cNvPr>
          <p:cNvSpPr>
            <a:spLocks noGrp="1"/>
          </p:cNvSpPr>
          <p:nvPr>
            <p:ph type="sldNum" sz="quarter" idx="12"/>
          </p:nvPr>
        </p:nvSpPr>
        <p:spPr/>
        <p:txBody>
          <a:bodyPr/>
          <a:lstStyle/>
          <a:p>
            <a:fld id="{D0CD9598-3AC8-0F44-9366-CD3A2FEFAADC}" type="slidenum">
              <a:rPr lang="en-GB" smtClean="0"/>
              <a:t>7</a:t>
            </a:fld>
            <a:endParaRPr lang="en-GB"/>
          </a:p>
        </p:txBody>
      </p:sp>
      <p:sp>
        <p:nvSpPr>
          <p:cNvPr id="6" name="Subtitle 5">
            <a:extLst>
              <a:ext uri="{FF2B5EF4-FFF2-40B4-BE49-F238E27FC236}">
                <a16:creationId xmlns:a16="http://schemas.microsoft.com/office/drawing/2014/main" id="{09195B79-DF98-014E-A824-4920D66B2C41}"/>
              </a:ext>
            </a:extLst>
          </p:cNvPr>
          <p:cNvSpPr>
            <a:spLocks noGrp="1"/>
          </p:cNvSpPr>
          <p:nvPr>
            <p:ph type="subTitle" idx="13"/>
          </p:nvPr>
        </p:nvSpPr>
        <p:spPr/>
        <p:txBody>
          <a:bodyPr>
            <a:normAutofit fontScale="92500" lnSpcReduction="20000"/>
          </a:bodyPr>
          <a:lstStyle/>
          <a:p>
            <a:endParaRPr lang="en-GB"/>
          </a:p>
        </p:txBody>
      </p:sp>
      <p:sp>
        <p:nvSpPr>
          <p:cNvPr id="7" name="Content Placeholder 2">
            <a:extLst>
              <a:ext uri="{FF2B5EF4-FFF2-40B4-BE49-F238E27FC236}">
                <a16:creationId xmlns:a16="http://schemas.microsoft.com/office/drawing/2014/main" id="{D4B99430-8602-F74F-B511-EB76C6D2E088}"/>
              </a:ext>
            </a:extLst>
          </p:cNvPr>
          <p:cNvSpPr txBox="1">
            <a:spLocks/>
          </p:cNvSpPr>
          <p:nvPr/>
        </p:nvSpPr>
        <p:spPr>
          <a:xfrm>
            <a:off x="241737" y="987224"/>
            <a:ext cx="11750565" cy="6238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The first part (a bit less than half) will develop your python skills</a:t>
            </a:r>
          </a:p>
          <a:p>
            <a:pPr lvl="1"/>
            <a:r>
              <a:rPr lang="en-GB" dirty="0">
                <a:latin typeface="Open Sans Light" pitchFamily="2" charset="0"/>
                <a:ea typeface="Open Sans Light" pitchFamily="2" charset="0"/>
                <a:cs typeface="Open Sans Light" pitchFamily="2" charset="0"/>
              </a:rPr>
              <a:t>The second half will focus on practicing these by applying them to solve various physical problems</a:t>
            </a:r>
          </a:p>
        </p:txBody>
      </p:sp>
      <p:sp>
        <p:nvSpPr>
          <p:cNvPr id="12" name="Content Placeholder 2">
            <a:extLst>
              <a:ext uri="{FF2B5EF4-FFF2-40B4-BE49-F238E27FC236}">
                <a16:creationId xmlns:a16="http://schemas.microsoft.com/office/drawing/2014/main" id="{4E1EBC7B-ED44-BAE5-328A-5C60693B431D}"/>
              </a:ext>
            </a:extLst>
          </p:cNvPr>
          <p:cNvSpPr>
            <a:spLocks noGrp="1"/>
          </p:cNvSpPr>
          <p:nvPr>
            <p:ph sz="half" idx="1"/>
          </p:nvPr>
        </p:nvSpPr>
        <p:spPr>
          <a:xfrm>
            <a:off x="241737" y="1726328"/>
            <a:ext cx="5778063" cy="5349390"/>
          </a:xfrm>
        </p:spPr>
        <p:txBody>
          <a:bodyPr/>
          <a:lstStyle/>
          <a:p>
            <a:r>
              <a:rPr lang="en-GB" dirty="0"/>
              <a:t>Lecture 1</a:t>
            </a:r>
          </a:p>
          <a:p>
            <a:pPr lvl="1"/>
            <a:r>
              <a:rPr lang="en-GB" dirty="0"/>
              <a:t>Python basics + </a:t>
            </a:r>
            <a:r>
              <a:rPr lang="en-GB" dirty="0" err="1"/>
              <a:t>Jupyter</a:t>
            </a:r>
            <a:r>
              <a:rPr lang="en-GB" dirty="0"/>
              <a:t> notebooks</a:t>
            </a:r>
          </a:p>
          <a:p>
            <a:pPr lvl="1"/>
            <a:endParaRPr lang="en-GB" sz="500" dirty="0"/>
          </a:p>
          <a:p>
            <a:r>
              <a:rPr lang="en-GB" dirty="0"/>
              <a:t>Lecture 2</a:t>
            </a:r>
          </a:p>
          <a:p>
            <a:pPr lvl="1"/>
            <a:r>
              <a:rPr lang="en-GB" dirty="0"/>
              <a:t>Data structures</a:t>
            </a:r>
          </a:p>
          <a:p>
            <a:pPr lvl="1"/>
            <a:endParaRPr lang="en-GB" sz="500" dirty="0"/>
          </a:p>
          <a:p>
            <a:r>
              <a:rPr lang="en-GB" dirty="0"/>
              <a:t>Lecture 3</a:t>
            </a:r>
          </a:p>
          <a:p>
            <a:pPr lvl="1"/>
            <a:r>
              <a:rPr lang="en-GB" dirty="0"/>
              <a:t>Functions and graphs</a:t>
            </a:r>
          </a:p>
          <a:p>
            <a:pPr lvl="1"/>
            <a:endParaRPr lang="en-GB" sz="500" dirty="0"/>
          </a:p>
          <a:p>
            <a:r>
              <a:rPr lang="en-GB" dirty="0"/>
              <a:t>Lecture 4</a:t>
            </a:r>
          </a:p>
          <a:p>
            <a:pPr lvl="1"/>
            <a:r>
              <a:rPr lang="en-GB" dirty="0"/>
              <a:t>Looping and conditional execution</a:t>
            </a:r>
          </a:p>
          <a:p>
            <a:pPr lvl="1"/>
            <a:endParaRPr lang="en-GB" sz="500" dirty="0"/>
          </a:p>
          <a:p>
            <a:r>
              <a:rPr lang="en-GB" dirty="0"/>
              <a:t>Lecture 5</a:t>
            </a:r>
          </a:p>
          <a:p>
            <a:pPr lvl="1"/>
            <a:r>
              <a:rPr lang="en-GB" dirty="0"/>
              <a:t>Input, Output and formatting</a:t>
            </a:r>
          </a:p>
          <a:p>
            <a:pPr lvl="1"/>
            <a:endParaRPr lang="en-GB" sz="500" dirty="0"/>
          </a:p>
        </p:txBody>
      </p:sp>
      <p:sp>
        <p:nvSpPr>
          <p:cNvPr id="13" name="Content Placeholder 3">
            <a:extLst>
              <a:ext uri="{FF2B5EF4-FFF2-40B4-BE49-F238E27FC236}">
                <a16:creationId xmlns:a16="http://schemas.microsoft.com/office/drawing/2014/main" id="{D57CDD18-B33D-2BE3-D972-1220DC248F73}"/>
              </a:ext>
            </a:extLst>
          </p:cNvPr>
          <p:cNvSpPr>
            <a:spLocks noGrp="1"/>
          </p:cNvSpPr>
          <p:nvPr>
            <p:ph sz="half" idx="2"/>
          </p:nvPr>
        </p:nvSpPr>
        <p:spPr>
          <a:xfrm>
            <a:off x="6172199" y="1726328"/>
            <a:ext cx="5820101" cy="5349390"/>
          </a:xfrm>
        </p:spPr>
        <p:txBody>
          <a:bodyPr/>
          <a:lstStyle/>
          <a:p>
            <a:r>
              <a:rPr lang="en-GB" dirty="0"/>
              <a:t>Lecture 6</a:t>
            </a:r>
          </a:p>
          <a:p>
            <a:pPr lvl="1"/>
            <a:r>
              <a:rPr lang="en-GB" dirty="0"/>
              <a:t>Fitting data </a:t>
            </a:r>
          </a:p>
          <a:p>
            <a:pPr marL="0" indent="0">
              <a:buNone/>
            </a:pPr>
            <a:endParaRPr lang="en-GB" sz="500" dirty="0"/>
          </a:p>
          <a:p>
            <a:r>
              <a:rPr lang="en-GB" dirty="0"/>
              <a:t>Lecture 7</a:t>
            </a:r>
          </a:p>
          <a:p>
            <a:pPr lvl="1"/>
            <a:r>
              <a:rPr lang="en-GB" dirty="0"/>
              <a:t>Good practice and debugging</a:t>
            </a:r>
          </a:p>
          <a:p>
            <a:pPr lvl="1"/>
            <a:endParaRPr lang="en-GB" sz="500" dirty="0"/>
          </a:p>
          <a:p>
            <a:r>
              <a:rPr lang="en-GB" dirty="0"/>
              <a:t>Lecture 8</a:t>
            </a:r>
          </a:p>
          <a:p>
            <a:pPr lvl="1"/>
            <a:r>
              <a:rPr lang="en-GB" dirty="0"/>
              <a:t>Introduction to numerical methods</a:t>
            </a:r>
          </a:p>
          <a:p>
            <a:pPr lvl="1"/>
            <a:endParaRPr lang="en-GB" sz="600" dirty="0"/>
          </a:p>
          <a:p>
            <a:r>
              <a:rPr lang="en-GB" dirty="0"/>
              <a:t>Lecture 9</a:t>
            </a:r>
          </a:p>
          <a:p>
            <a:pPr lvl="1"/>
            <a:r>
              <a:rPr lang="en-GB" dirty="0"/>
              <a:t>Further numeric techniques (projectile motion) </a:t>
            </a:r>
          </a:p>
          <a:p>
            <a:pPr lvl="1"/>
            <a:endParaRPr lang="en-GB" sz="500" dirty="0"/>
          </a:p>
          <a:p>
            <a:r>
              <a:rPr lang="en-GB" dirty="0"/>
              <a:t>Lecture 10</a:t>
            </a:r>
          </a:p>
          <a:p>
            <a:pPr lvl="1"/>
            <a:r>
              <a:rPr lang="en-GB" dirty="0"/>
              <a:t>Monte Carlo methods</a:t>
            </a:r>
          </a:p>
          <a:p>
            <a:pPr lvl="1"/>
            <a:endParaRPr lang="en-GB" sz="500" dirty="0"/>
          </a:p>
          <a:p>
            <a:r>
              <a:rPr lang="en-GB" dirty="0"/>
              <a:t>Lecture 11</a:t>
            </a:r>
          </a:p>
          <a:p>
            <a:pPr lvl="1"/>
            <a:r>
              <a:rPr lang="en-GB" dirty="0"/>
              <a:t>Python modules + fitting revisited</a:t>
            </a:r>
          </a:p>
          <a:p>
            <a:pPr lvl="1"/>
            <a:endParaRPr lang="en-GB" sz="500" dirty="0"/>
          </a:p>
          <a:p>
            <a:endParaRPr lang="en-GB" dirty="0"/>
          </a:p>
        </p:txBody>
      </p:sp>
    </p:spTree>
    <p:extLst>
      <p:ext uri="{BB962C8B-B14F-4D97-AF65-F5344CB8AC3E}">
        <p14:creationId xmlns:p14="http://schemas.microsoft.com/office/powerpoint/2010/main" val="288536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96AF6-1F65-644A-A638-0763FBA5C9B7}"/>
              </a:ext>
            </a:extLst>
          </p:cNvPr>
          <p:cNvSpPr>
            <a:spLocks noGrp="1"/>
          </p:cNvSpPr>
          <p:nvPr>
            <p:ph type="title"/>
          </p:nvPr>
        </p:nvSpPr>
        <p:spPr/>
        <p:txBody>
          <a:bodyPr>
            <a:normAutofit/>
          </a:bodyPr>
          <a:lstStyle/>
          <a:p>
            <a:r>
              <a:rPr lang="en-GB" dirty="0"/>
              <a:t>Recommended Textbooks</a:t>
            </a:r>
          </a:p>
        </p:txBody>
      </p:sp>
      <p:pic>
        <p:nvPicPr>
          <p:cNvPr id="2052" name="Picture 4" descr="Photo of Hill book">
            <a:extLst>
              <a:ext uri="{FF2B5EF4-FFF2-40B4-BE49-F238E27FC236}">
                <a16:creationId xmlns:a16="http://schemas.microsoft.com/office/drawing/2014/main" id="{76A9C4F0-5417-AB4D-A6B2-479700FA88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03571" y="2026451"/>
            <a:ext cx="3816679" cy="473955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89EA06C-2C6B-2E48-8D3E-0961877D9748}"/>
              </a:ext>
            </a:extLst>
          </p:cNvPr>
          <p:cNvSpPr>
            <a:spLocks noGrp="1"/>
          </p:cNvSpPr>
          <p:nvPr>
            <p:ph type="sldNum" sz="quarter" idx="12"/>
          </p:nvPr>
        </p:nvSpPr>
        <p:spPr/>
        <p:txBody>
          <a:bodyPr/>
          <a:lstStyle/>
          <a:p>
            <a:fld id="{D0CD9598-3AC8-0F44-9366-CD3A2FEFAADC}" type="slidenum">
              <a:rPr lang="en-GB" smtClean="0"/>
              <a:t>8</a:t>
            </a:fld>
            <a:endParaRPr lang="en-GB"/>
          </a:p>
        </p:txBody>
      </p:sp>
      <p:sp>
        <p:nvSpPr>
          <p:cNvPr id="5" name="Subtitle 4">
            <a:extLst>
              <a:ext uri="{FF2B5EF4-FFF2-40B4-BE49-F238E27FC236}">
                <a16:creationId xmlns:a16="http://schemas.microsoft.com/office/drawing/2014/main" id="{18535078-9DB6-9641-A396-673820C7ABF1}"/>
              </a:ext>
            </a:extLst>
          </p:cNvPr>
          <p:cNvSpPr>
            <a:spLocks noGrp="1"/>
          </p:cNvSpPr>
          <p:nvPr>
            <p:ph type="subTitle" idx="13"/>
          </p:nvPr>
        </p:nvSpPr>
        <p:spPr/>
        <p:txBody>
          <a:bodyPr>
            <a:normAutofit fontScale="92500" lnSpcReduction="20000"/>
          </a:bodyPr>
          <a:lstStyle/>
          <a:p>
            <a:endParaRPr lang="en-GB"/>
          </a:p>
        </p:txBody>
      </p:sp>
      <p:pic>
        <p:nvPicPr>
          <p:cNvPr id="2050" name="Picture 2" descr="Photo of Kinder and Nelson book">
            <a:extLst>
              <a:ext uri="{FF2B5EF4-FFF2-40B4-BE49-F238E27FC236}">
                <a16:creationId xmlns:a16="http://schemas.microsoft.com/office/drawing/2014/main" id="{EE3A2755-7CD6-2E4C-9D54-394510184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222" y="1992162"/>
            <a:ext cx="3816679" cy="477084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8B4F63DF-4D4F-4946-909B-0BE1C9D2E0E1}"/>
              </a:ext>
            </a:extLst>
          </p:cNvPr>
          <p:cNvSpPr txBox="1">
            <a:spLocks/>
          </p:cNvSpPr>
          <p:nvPr/>
        </p:nvSpPr>
        <p:spPr>
          <a:xfrm>
            <a:off x="241737" y="1008992"/>
            <a:ext cx="5701863" cy="986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A Student’s Guide to Python for Physical Modelling - Kinder and Nelson </a:t>
            </a:r>
          </a:p>
          <a:p>
            <a:pPr lvl="1"/>
            <a:r>
              <a:rPr lang="en-GB" dirty="0">
                <a:latin typeface="Open Sans Light" pitchFamily="2" charset="0"/>
                <a:ea typeface="Open Sans Light" pitchFamily="2" charset="0"/>
                <a:cs typeface="Open Sans Light" pitchFamily="2" charset="0"/>
              </a:rPr>
              <a:t>Princeton University Press</a:t>
            </a:r>
          </a:p>
        </p:txBody>
      </p:sp>
      <p:sp>
        <p:nvSpPr>
          <p:cNvPr id="9" name="Content Placeholder 2">
            <a:extLst>
              <a:ext uri="{FF2B5EF4-FFF2-40B4-BE49-F238E27FC236}">
                <a16:creationId xmlns:a16="http://schemas.microsoft.com/office/drawing/2014/main" id="{33A952A6-3370-A84B-A96F-DBD8C4A8E674}"/>
              </a:ext>
            </a:extLst>
          </p:cNvPr>
          <p:cNvSpPr txBox="1">
            <a:spLocks/>
          </p:cNvSpPr>
          <p:nvPr/>
        </p:nvSpPr>
        <p:spPr>
          <a:xfrm>
            <a:off x="6444344" y="997730"/>
            <a:ext cx="5138057" cy="1277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a:buChar char="•"/>
              <a:defRPr sz="2000" kern="1200">
                <a:solidFill>
                  <a:schemeClr val="tx2"/>
                </a:solidFill>
                <a:latin typeface="Open Sans Light" charset="0"/>
                <a:ea typeface="Open Sans Light" charset="0"/>
                <a:cs typeface="Open Sans Light" charset="0"/>
              </a:defRPr>
            </a:lvl1pPr>
            <a:lvl2pPr marL="685800" indent="-228600" algn="l" defTabSz="914400" rtl="0" eaLnBrk="1" latinLnBrk="0" hangingPunct="1">
              <a:lnSpc>
                <a:spcPct val="90000"/>
              </a:lnSpc>
              <a:spcBef>
                <a:spcPts val="500"/>
              </a:spcBef>
              <a:buClr>
                <a:schemeClr val="accent4"/>
              </a:buClr>
              <a:buFont typeface="Arial"/>
              <a:buChar char="•"/>
              <a:defRPr sz="1800" kern="1200">
                <a:solidFill>
                  <a:schemeClr val="accent2"/>
                </a:solidFill>
                <a:latin typeface="Open Sans Light" charset="0"/>
                <a:ea typeface="Open Sans Light" charset="0"/>
                <a:cs typeface="Open Sans Light" charset="0"/>
              </a:defRPr>
            </a:lvl2pPr>
            <a:lvl3pPr marL="1143000" indent="-228600" algn="l" defTabSz="914400" rtl="0" eaLnBrk="1" latinLnBrk="0" hangingPunct="1">
              <a:lnSpc>
                <a:spcPct val="90000"/>
              </a:lnSpc>
              <a:spcBef>
                <a:spcPts val="500"/>
              </a:spcBef>
              <a:buClr>
                <a:schemeClr val="accent4"/>
              </a:buClr>
              <a:buFont typeface="Arial"/>
              <a:buChar char="•"/>
              <a:defRPr sz="1600" kern="1200">
                <a:solidFill>
                  <a:schemeClr val="accent3">
                    <a:lumMod val="75000"/>
                  </a:schemeClr>
                </a:solidFill>
                <a:latin typeface="Open Sans Light" charset="0"/>
                <a:ea typeface="Open Sans Light" charset="0"/>
                <a:cs typeface="Open Sans Ligh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latin typeface="Open Sans Light" pitchFamily="2" charset="0"/>
                <a:ea typeface="Open Sans Light" pitchFamily="2" charset="0"/>
                <a:cs typeface="Open Sans Light" pitchFamily="2" charset="0"/>
              </a:rPr>
              <a:t>Learning Scientific Programming with </a:t>
            </a:r>
            <a:br>
              <a:rPr lang="en-GB" dirty="0">
                <a:latin typeface="Open Sans Light" pitchFamily="2" charset="0"/>
                <a:ea typeface="Open Sans Light" pitchFamily="2" charset="0"/>
                <a:cs typeface="Open Sans Light" pitchFamily="2" charset="0"/>
              </a:rPr>
            </a:br>
            <a:r>
              <a:rPr lang="en-GB" dirty="0">
                <a:latin typeface="Open Sans Light" pitchFamily="2" charset="0"/>
                <a:ea typeface="Open Sans Light" pitchFamily="2" charset="0"/>
                <a:cs typeface="Open Sans Light" pitchFamily="2" charset="0"/>
              </a:rPr>
              <a:t>Python - Hill</a:t>
            </a:r>
          </a:p>
          <a:p>
            <a:pPr lvl="1"/>
            <a:r>
              <a:rPr lang="en-GB" dirty="0">
                <a:latin typeface="Open Sans Light" pitchFamily="2" charset="0"/>
                <a:ea typeface="Open Sans Light" pitchFamily="2" charset="0"/>
                <a:cs typeface="Open Sans Light" pitchFamily="2" charset="0"/>
              </a:rPr>
              <a:t>Cambridge University Press</a:t>
            </a:r>
          </a:p>
        </p:txBody>
      </p:sp>
    </p:spTree>
    <p:extLst>
      <p:ext uri="{BB962C8B-B14F-4D97-AF65-F5344CB8AC3E}">
        <p14:creationId xmlns:p14="http://schemas.microsoft.com/office/powerpoint/2010/main" val="17438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rojectile motion graph">
            <a:extLst>
              <a:ext uri="{FF2B5EF4-FFF2-40B4-BE49-F238E27FC236}">
                <a16:creationId xmlns:a16="http://schemas.microsoft.com/office/drawing/2014/main" id="{001BCBF7-FC8B-B94D-85AC-D843AE40A4F2}"/>
              </a:ext>
            </a:extLst>
          </p:cNvPr>
          <p:cNvPicPr>
            <a:picLocks noChangeAspect="1"/>
          </p:cNvPicPr>
          <p:nvPr/>
        </p:nvPicPr>
        <p:blipFill>
          <a:blip r:embed="rId3"/>
          <a:stretch>
            <a:fillRect/>
          </a:stretch>
        </p:blipFill>
        <p:spPr>
          <a:xfrm>
            <a:off x="6755804" y="2933252"/>
            <a:ext cx="4799475" cy="3721262"/>
          </a:xfrm>
          <a:prstGeom prst="rect">
            <a:avLst/>
          </a:prstGeom>
        </p:spPr>
      </p:pic>
      <p:sp>
        <p:nvSpPr>
          <p:cNvPr id="2" name="Title 1">
            <a:extLst>
              <a:ext uri="{FF2B5EF4-FFF2-40B4-BE49-F238E27FC236}">
                <a16:creationId xmlns:a16="http://schemas.microsoft.com/office/drawing/2014/main" id="{3C1255BF-6B20-1849-8B37-3D230BF5EC1B}"/>
              </a:ext>
            </a:extLst>
          </p:cNvPr>
          <p:cNvSpPr>
            <a:spLocks noGrp="1"/>
          </p:cNvSpPr>
          <p:nvPr>
            <p:ph type="title"/>
          </p:nvPr>
        </p:nvSpPr>
        <p:spPr/>
        <p:txBody>
          <a:bodyPr/>
          <a:lstStyle/>
          <a:p>
            <a:r>
              <a:rPr lang="en-GB" dirty="0"/>
              <a:t>Why do I need to program?</a:t>
            </a:r>
          </a:p>
        </p:txBody>
      </p:sp>
      <p:sp>
        <p:nvSpPr>
          <p:cNvPr id="3" name="Content Placeholder 2">
            <a:extLst>
              <a:ext uri="{FF2B5EF4-FFF2-40B4-BE49-F238E27FC236}">
                <a16:creationId xmlns:a16="http://schemas.microsoft.com/office/drawing/2014/main" id="{593E8F09-F1D6-984C-912D-D90B8F5EDAA7}"/>
              </a:ext>
            </a:extLst>
          </p:cNvPr>
          <p:cNvSpPr>
            <a:spLocks noGrp="1"/>
          </p:cNvSpPr>
          <p:nvPr>
            <p:ph sz="half" idx="1"/>
          </p:nvPr>
        </p:nvSpPr>
        <p:spPr>
          <a:xfrm>
            <a:off x="241737" y="1040525"/>
            <a:ext cx="5778063" cy="712076"/>
          </a:xfrm>
        </p:spPr>
        <p:txBody>
          <a:bodyPr/>
          <a:lstStyle/>
          <a:p>
            <a:r>
              <a:rPr lang="en-GB" dirty="0"/>
              <a:t>Analyse + visualising experimental data</a:t>
            </a:r>
          </a:p>
          <a:p>
            <a:pPr lvl="1"/>
            <a:r>
              <a:rPr lang="en-GB" dirty="0"/>
              <a:t>E.g. fitting data from Boyle’s law experiment </a:t>
            </a:r>
          </a:p>
        </p:txBody>
      </p:sp>
      <p:sp>
        <p:nvSpPr>
          <p:cNvPr id="6" name="Content Placeholder 5">
            <a:extLst>
              <a:ext uri="{FF2B5EF4-FFF2-40B4-BE49-F238E27FC236}">
                <a16:creationId xmlns:a16="http://schemas.microsoft.com/office/drawing/2014/main" id="{B88F2712-00D7-C54D-9B7F-060197E4DC90}"/>
              </a:ext>
            </a:extLst>
          </p:cNvPr>
          <p:cNvSpPr>
            <a:spLocks noGrp="1"/>
          </p:cNvSpPr>
          <p:nvPr>
            <p:ph sz="half" idx="2"/>
          </p:nvPr>
        </p:nvSpPr>
        <p:spPr>
          <a:xfrm>
            <a:off x="6172199" y="1040525"/>
            <a:ext cx="6019801" cy="1682520"/>
          </a:xfrm>
        </p:spPr>
        <p:txBody>
          <a:bodyPr>
            <a:normAutofit lnSpcReduction="10000"/>
          </a:bodyPr>
          <a:lstStyle/>
          <a:p>
            <a:r>
              <a:rPr lang="en-GB" dirty="0"/>
              <a:t>Calculating results with no analytic solution</a:t>
            </a:r>
          </a:p>
          <a:p>
            <a:pPr lvl="1"/>
            <a:r>
              <a:rPr lang="en-GB" dirty="0" err="1"/>
              <a:t>E.g</a:t>
            </a:r>
            <a:r>
              <a:rPr lang="en-GB" dirty="0"/>
              <a:t> distance travelled by tennis ball thrown </a:t>
            </a:r>
            <a:br>
              <a:rPr lang="en-GB" dirty="0"/>
            </a:br>
            <a:r>
              <a:rPr lang="en-GB" dirty="0"/>
              <a:t>at 20 m/s at an angle of 30º to horizontal </a:t>
            </a:r>
          </a:p>
          <a:p>
            <a:pPr lvl="2"/>
            <a:r>
              <a:rPr lang="en-GB" dirty="0"/>
              <a:t>We know how to solve this using equations of motion, but result doesn’t agree with real life</a:t>
            </a:r>
          </a:p>
          <a:p>
            <a:pPr lvl="2"/>
            <a:r>
              <a:rPr lang="en-GB" dirty="0"/>
              <a:t>Need to include air resistance </a:t>
            </a:r>
            <a:r>
              <a:rPr lang="en-GB" dirty="0">
                <a:sym typeface="Wingdings" pitchFamily="2" charset="2"/>
              </a:rPr>
              <a:t> numerical  </a:t>
            </a:r>
            <a:endParaRPr lang="en-GB" dirty="0"/>
          </a:p>
        </p:txBody>
      </p:sp>
      <p:sp>
        <p:nvSpPr>
          <p:cNvPr id="4" name="Slide Number Placeholder 3">
            <a:extLst>
              <a:ext uri="{FF2B5EF4-FFF2-40B4-BE49-F238E27FC236}">
                <a16:creationId xmlns:a16="http://schemas.microsoft.com/office/drawing/2014/main" id="{301C0FBD-A3B1-5E4C-9F3D-ED8D5A6BC00E}"/>
              </a:ext>
            </a:extLst>
          </p:cNvPr>
          <p:cNvSpPr>
            <a:spLocks noGrp="1"/>
          </p:cNvSpPr>
          <p:nvPr>
            <p:ph type="sldNum" sz="quarter" idx="12"/>
          </p:nvPr>
        </p:nvSpPr>
        <p:spPr/>
        <p:txBody>
          <a:bodyPr/>
          <a:lstStyle/>
          <a:p>
            <a:fld id="{D0CD9598-3AC8-0F44-9366-CD3A2FEFAADC}" type="slidenum">
              <a:rPr lang="en-GB" smtClean="0"/>
              <a:t>9</a:t>
            </a:fld>
            <a:endParaRPr lang="en-GB"/>
          </a:p>
        </p:txBody>
      </p:sp>
      <p:sp>
        <p:nvSpPr>
          <p:cNvPr id="7" name="Subtitle 6">
            <a:extLst>
              <a:ext uri="{FF2B5EF4-FFF2-40B4-BE49-F238E27FC236}">
                <a16:creationId xmlns:a16="http://schemas.microsoft.com/office/drawing/2014/main" id="{39A47A9B-04A7-3741-B54E-68BDE8CF543D}"/>
              </a:ext>
            </a:extLst>
          </p:cNvPr>
          <p:cNvSpPr>
            <a:spLocks noGrp="1"/>
          </p:cNvSpPr>
          <p:nvPr>
            <p:ph type="subTitle" idx="13"/>
          </p:nvPr>
        </p:nvSpPr>
        <p:spPr/>
        <p:txBody>
          <a:bodyPr>
            <a:normAutofit fontScale="92500" lnSpcReduction="20000"/>
          </a:bodyPr>
          <a:lstStyle/>
          <a:p>
            <a:r>
              <a:rPr lang="en-GB" dirty="0"/>
              <a:t>Many cases where this will be essential in your physics degree</a:t>
            </a:r>
          </a:p>
        </p:txBody>
      </p:sp>
      <p:pic>
        <p:nvPicPr>
          <p:cNvPr id="10" name="Picture 9">
            <a:extLst>
              <a:ext uri="{FF2B5EF4-FFF2-40B4-BE49-F238E27FC236}">
                <a16:creationId xmlns:a16="http://schemas.microsoft.com/office/drawing/2014/main" id="{68F13A5C-C735-CB47-A34E-172D128910B5}"/>
              </a:ext>
            </a:extLst>
          </p:cNvPr>
          <p:cNvPicPr>
            <a:picLocks noChangeAspect="1"/>
          </p:cNvPicPr>
          <p:nvPr/>
        </p:nvPicPr>
        <p:blipFill>
          <a:blip r:embed="rId4"/>
          <a:stretch>
            <a:fillRect/>
          </a:stretch>
        </p:blipFill>
        <p:spPr>
          <a:xfrm>
            <a:off x="7784299" y="5349876"/>
            <a:ext cx="1739691" cy="608625"/>
          </a:xfrm>
          <a:prstGeom prst="rect">
            <a:avLst/>
          </a:prstGeom>
        </p:spPr>
      </p:pic>
      <p:grpSp>
        <p:nvGrpSpPr>
          <p:cNvPr id="17" name="Group 16">
            <a:extLst>
              <a:ext uri="{FF2B5EF4-FFF2-40B4-BE49-F238E27FC236}">
                <a16:creationId xmlns:a16="http://schemas.microsoft.com/office/drawing/2014/main" id="{94686161-9855-2341-88E3-B82C90E09384}"/>
              </a:ext>
            </a:extLst>
          </p:cNvPr>
          <p:cNvGrpSpPr/>
          <p:nvPr/>
        </p:nvGrpSpPr>
        <p:grpSpPr>
          <a:xfrm>
            <a:off x="572365" y="1840841"/>
            <a:ext cx="5058290" cy="5063852"/>
            <a:chOff x="572365" y="1840841"/>
            <a:chExt cx="5058290" cy="5063852"/>
          </a:xfrm>
        </p:grpSpPr>
        <p:pic>
          <p:nvPicPr>
            <p:cNvPr id="8" name="Picture 7" descr="Example lab-fitting graph">
              <a:extLst>
                <a:ext uri="{FF2B5EF4-FFF2-40B4-BE49-F238E27FC236}">
                  <a16:creationId xmlns:a16="http://schemas.microsoft.com/office/drawing/2014/main" id="{289B56C8-1253-F34D-B991-0F312E4A9A7F}"/>
                </a:ext>
              </a:extLst>
            </p:cNvPr>
            <p:cNvPicPr>
              <a:picLocks noChangeAspect="1"/>
            </p:cNvPicPr>
            <p:nvPr/>
          </p:nvPicPr>
          <p:blipFill>
            <a:blip r:embed="rId5"/>
            <a:stretch>
              <a:fillRect/>
            </a:stretch>
          </p:blipFill>
          <p:spPr>
            <a:xfrm>
              <a:off x="642562" y="1840841"/>
              <a:ext cx="4988093" cy="4925818"/>
            </a:xfrm>
            <a:prstGeom prst="rect">
              <a:avLst/>
            </a:prstGeom>
          </p:spPr>
        </p:pic>
        <p:pic>
          <p:nvPicPr>
            <p:cNvPr id="9" name="Picture 8">
              <a:extLst>
                <a:ext uri="{FF2B5EF4-FFF2-40B4-BE49-F238E27FC236}">
                  <a16:creationId xmlns:a16="http://schemas.microsoft.com/office/drawing/2014/main" id="{2657F72B-7041-734C-AF1E-964907BACC7F}"/>
                </a:ext>
              </a:extLst>
            </p:cNvPr>
            <p:cNvPicPr>
              <a:picLocks noChangeAspect="1"/>
            </p:cNvPicPr>
            <p:nvPr/>
          </p:nvPicPr>
          <p:blipFill>
            <a:blip r:embed="rId6"/>
            <a:stretch>
              <a:fillRect/>
            </a:stretch>
          </p:blipFill>
          <p:spPr>
            <a:xfrm flipV="1">
              <a:off x="832513" y="4707855"/>
              <a:ext cx="159509" cy="888254"/>
            </a:xfrm>
            <a:prstGeom prst="rect">
              <a:avLst/>
            </a:prstGeom>
          </p:spPr>
        </p:pic>
        <p:pic>
          <p:nvPicPr>
            <p:cNvPr id="13" name="Picture 12">
              <a:extLst>
                <a:ext uri="{FF2B5EF4-FFF2-40B4-BE49-F238E27FC236}">
                  <a16:creationId xmlns:a16="http://schemas.microsoft.com/office/drawing/2014/main" id="{4374CC0D-40AA-7A43-AC75-9A609E76A9EC}"/>
                </a:ext>
              </a:extLst>
            </p:cNvPr>
            <p:cNvPicPr>
              <a:picLocks noChangeAspect="1"/>
            </p:cNvPicPr>
            <p:nvPr/>
          </p:nvPicPr>
          <p:blipFill>
            <a:blip r:embed="rId6"/>
            <a:stretch>
              <a:fillRect/>
            </a:stretch>
          </p:blipFill>
          <p:spPr>
            <a:xfrm flipV="1">
              <a:off x="2832108" y="6535361"/>
              <a:ext cx="710603" cy="369332"/>
            </a:xfrm>
            <a:prstGeom prst="rect">
              <a:avLst/>
            </a:prstGeom>
          </p:spPr>
        </p:pic>
        <p:sp>
          <p:nvSpPr>
            <p:cNvPr id="5" name="TextBox 4">
              <a:extLst>
                <a:ext uri="{FF2B5EF4-FFF2-40B4-BE49-F238E27FC236}">
                  <a16:creationId xmlns:a16="http://schemas.microsoft.com/office/drawing/2014/main" id="{F8925670-8074-2A4C-A582-636922442F3B}"/>
                </a:ext>
              </a:extLst>
            </p:cNvPr>
            <p:cNvSpPr txBox="1"/>
            <p:nvPr/>
          </p:nvSpPr>
          <p:spPr>
            <a:xfrm rot="16200000">
              <a:off x="594967" y="4745208"/>
              <a:ext cx="324128" cy="369332"/>
            </a:xfrm>
            <a:prstGeom prst="rect">
              <a:avLst/>
            </a:prstGeom>
            <a:noFill/>
          </p:spPr>
          <p:txBody>
            <a:bodyPr wrap="none" rtlCol="0">
              <a:spAutoFit/>
            </a:bodyPr>
            <a:lstStyle/>
            <a:p>
              <a:r>
                <a:rPr lang="en-GB" dirty="0">
                  <a:solidFill>
                    <a:schemeClr val="accent1"/>
                  </a:solidFill>
                  <a:latin typeface="Open Sans Light" pitchFamily="2" charset="0"/>
                </a:rPr>
                <a:t>P</a:t>
              </a:r>
            </a:p>
          </p:txBody>
        </p:sp>
        <p:sp>
          <p:nvSpPr>
            <p:cNvPr id="15" name="TextBox 14">
              <a:extLst>
                <a:ext uri="{FF2B5EF4-FFF2-40B4-BE49-F238E27FC236}">
                  <a16:creationId xmlns:a16="http://schemas.microsoft.com/office/drawing/2014/main" id="{A9731BD0-D813-FF47-B75C-02222F1E6635}"/>
                </a:ext>
              </a:extLst>
            </p:cNvPr>
            <p:cNvSpPr txBox="1"/>
            <p:nvPr/>
          </p:nvSpPr>
          <p:spPr>
            <a:xfrm>
              <a:off x="3035231" y="6447233"/>
              <a:ext cx="538930" cy="369332"/>
            </a:xfrm>
            <a:prstGeom prst="rect">
              <a:avLst/>
            </a:prstGeom>
            <a:noFill/>
          </p:spPr>
          <p:txBody>
            <a:bodyPr wrap="none" rtlCol="0">
              <a:spAutoFit/>
            </a:bodyPr>
            <a:lstStyle/>
            <a:p>
              <a:r>
                <a:rPr lang="en-GB" dirty="0">
                  <a:solidFill>
                    <a:schemeClr val="accent1"/>
                  </a:solidFill>
                  <a:latin typeface="Open Sans Light" pitchFamily="2" charset="0"/>
                </a:rPr>
                <a:t>1/V</a:t>
              </a:r>
            </a:p>
          </p:txBody>
        </p:sp>
        <p:sp>
          <p:nvSpPr>
            <p:cNvPr id="12" name="TextBox 11">
              <a:extLst>
                <a:ext uri="{FF2B5EF4-FFF2-40B4-BE49-F238E27FC236}">
                  <a16:creationId xmlns:a16="http://schemas.microsoft.com/office/drawing/2014/main" id="{7DEF5866-3F13-FA4F-ADFE-15B3308B58B8}"/>
                </a:ext>
              </a:extLst>
            </p:cNvPr>
            <p:cNvSpPr txBox="1"/>
            <p:nvPr/>
          </p:nvSpPr>
          <p:spPr>
            <a:xfrm>
              <a:off x="2525486" y="3650883"/>
              <a:ext cx="833883" cy="369332"/>
            </a:xfrm>
            <a:prstGeom prst="rect">
              <a:avLst/>
            </a:prstGeom>
            <a:noFill/>
          </p:spPr>
          <p:txBody>
            <a:bodyPr wrap="none" rtlCol="0">
              <a:spAutoFit/>
            </a:bodyPr>
            <a:lstStyle/>
            <a:p>
              <a:r>
                <a:rPr lang="en-GB" dirty="0">
                  <a:solidFill>
                    <a:schemeClr val="accent1"/>
                  </a:solidFill>
                  <a:latin typeface="Open Sans Light" pitchFamily="2" charset="0"/>
                </a:rPr>
                <a:t>PV = k</a:t>
              </a:r>
            </a:p>
          </p:txBody>
        </p:sp>
      </p:grpSp>
    </p:spTree>
    <p:extLst>
      <p:ext uri="{BB962C8B-B14F-4D97-AF65-F5344CB8AC3E}">
        <p14:creationId xmlns:p14="http://schemas.microsoft.com/office/powerpoint/2010/main" val="2504646779"/>
      </p:ext>
    </p:extLst>
  </p:cSld>
  <p:clrMapOvr>
    <a:masterClrMapping/>
  </p:clrMapOvr>
</p:sld>
</file>

<file path=ppt/theme/theme1.xml><?xml version="1.0" encoding="utf-8"?>
<a:theme xmlns:a="http://schemas.openxmlformats.org/drawingml/2006/main" name="Liverpool">
  <a:themeElements>
    <a:clrScheme name="#CD844F">
      <a:dk1>
        <a:srgbClr val="1D2978"/>
      </a:dk1>
      <a:lt1>
        <a:srgbClr val="FEFFFF"/>
      </a:lt1>
      <a:dk2>
        <a:srgbClr val="1C2977"/>
      </a:dk2>
      <a:lt2>
        <a:srgbClr val="FEFFFF"/>
      </a:lt2>
      <a:accent1>
        <a:srgbClr val="000000"/>
      </a:accent1>
      <a:accent2>
        <a:srgbClr val="707070"/>
      </a:accent2>
      <a:accent3>
        <a:srgbClr val="B5B5B5"/>
      </a:accent3>
      <a:accent4>
        <a:srgbClr val="C99B22"/>
      </a:accent4>
      <a:accent5>
        <a:srgbClr val="5DBE5D"/>
      </a:accent5>
      <a:accent6>
        <a:srgbClr val="36BDBD"/>
      </a:accent6>
      <a:hlink>
        <a:srgbClr val="5656D7"/>
      </a:hlink>
      <a:folHlink>
        <a:srgbClr val="D351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erpool" id="{253F74D8-802C-424D-A26A-EE1138226944}" vid="{98010D8F-45CC-4143-8078-60834F0A2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Liverpool</Template>
  <TotalTime>89041</TotalTime>
  <Words>2421</Words>
  <Application>Microsoft Macintosh PowerPoint</Application>
  <PresentationFormat>Widescreen</PresentationFormat>
  <Paragraphs>494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Wingdings</vt:lpstr>
      <vt:lpstr>Courier New</vt:lpstr>
      <vt:lpstr>Open Sans Light</vt:lpstr>
      <vt:lpstr>Arial</vt:lpstr>
      <vt:lpstr>Liverpool</vt:lpstr>
      <vt:lpstr>Introduction to Computational Physics (PHYS105)</vt:lpstr>
      <vt:lpstr>Organisation</vt:lpstr>
      <vt:lpstr>Locations</vt:lpstr>
      <vt:lpstr>Canvas</vt:lpstr>
      <vt:lpstr>Aims and outcomes</vt:lpstr>
      <vt:lpstr>PowerPoint Presentation</vt:lpstr>
      <vt:lpstr>Outline syllabus</vt:lpstr>
      <vt:lpstr>Recommended Textbooks</vt:lpstr>
      <vt:lpstr>Why do I need to program?</vt:lpstr>
      <vt:lpstr>Why do I need to program?</vt:lpstr>
      <vt:lpstr>Why do I need to program?</vt:lpstr>
      <vt:lpstr>Why python?</vt:lpstr>
      <vt:lpstr>CoCalc</vt:lpstr>
      <vt:lpstr>Jupyter notebooks</vt:lpstr>
      <vt:lpstr>Breakdown of components</vt:lpstr>
      <vt:lpstr>Jupyter notebooks: Text cells</vt:lpstr>
      <vt:lpstr>Jupyter notebooks: Text cells</vt:lpstr>
      <vt:lpstr>Jupyter notebooks: Code cells</vt:lpstr>
      <vt:lpstr>Hello, World!</vt:lpstr>
      <vt:lpstr>Python as a calculator</vt:lpstr>
      <vt:lpstr>Errors</vt:lpstr>
      <vt:lpstr>Errors</vt:lpstr>
      <vt:lpstr>Errors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PHYS105: Introduction to Computational Physics</dc:title>
  <dc:creator>Gwilliam, Carl</dc:creator>
  <cp:lastModifiedBy>Gwilliam, Carl</cp:lastModifiedBy>
  <cp:revision>500</cp:revision>
  <cp:lastPrinted>2024-09-28T19:30:33Z</cp:lastPrinted>
  <dcterms:created xsi:type="dcterms:W3CDTF">2021-08-03T12:33:25Z</dcterms:created>
  <dcterms:modified xsi:type="dcterms:W3CDTF">2025-09-29T16:32:13Z</dcterms:modified>
</cp:coreProperties>
</file>