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75" r:id="rId4"/>
    <p:sldId id="25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8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6"/>
    <p:restoredTop sz="94651"/>
  </p:normalViewPr>
  <p:slideViewPr>
    <p:cSldViewPr snapToGrid="0">
      <p:cViewPr varScale="1">
        <p:scale>
          <a:sx n="110" d="100"/>
          <a:sy n="110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2A9AF-0171-C44D-B4F3-AEE91393CCF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11C17-34CD-4A43-8360-DA287A4B7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44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FABC-645B-4A47-9E03-E8FFBCD00BF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72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3364"/>
            <a:ext cx="12192000" cy="3518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28" y="5819223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15863" y="4331209"/>
            <a:ext cx="5002924" cy="378570"/>
          </a:xfr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add date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415863" y="4716260"/>
            <a:ext cx="5002924" cy="378570"/>
          </a:xfr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add venue</a:t>
            </a:r>
          </a:p>
        </p:txBody>
      </p:sp>
    </p:spTree>
    <p:extLst>
      <p:ext uri="{BB962C8B-B14F-4D97-AF65-F5344CB8AC3E}">
        <p14:creationId xmlns:p14="http://schemas.microsoft.com/office/powerpoint/2010/main" val="7761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94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40524"/>
            <a:ext cx="5820101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2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40254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877" y="1040524"/>
            <a:ext cx="7546424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7514897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10" y="1040524"/>
            <a:ext cx="4056990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101291"/>
            <a:ext cx="5755839" cy="50679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738" y="1744717"/>
            <a:ext cx="5755838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8" y="1123124"/>
            <a:ext cx="5820101" cy="48495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44717"/>
            <a:ext cx="5820101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34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0F48-0733-B746-884B-A841B289A34B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98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008993"/>
            <a:ext cx="11750565" cy="516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737" y="6482469"/>
            <a:ext cx="1187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0F48-0733-B746-884B-A841B289A34B}" type="datetimeFigureOut">
              <a:rPr lang="en-GB" smtClean="0"/>
              <a:pPr/>
              <a:t>07/10/2025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5228" y="6482470"/>
            <a:ext cx="9354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2702" y="6482475"/>
            <a:ext cx="609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577" y="591176"/>
            <a:ext cx="11918724" cy="2391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92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9" r:id="rId5"/>
    <p:sldLayoutId id="2147483653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Open Sans Light" charset="0"/>
          <a:ea typeface="Open Sans Light" charset="0"/>
          <a:cs typeface="Open Sans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/>
        <a:buChar char="•"/>
        <a:defRPr sz="2000" kern="1200">
          <a:solidFill>
            <a:schemeClr val="tx2"/>
          </a:solidFill>
          <a:latin typeface="Open Sans Light" charset="0"/>
          <a:ea typeface="Open Sans Light" charset="0"/>
          <a:cs typeface="Open Sans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800" kern="1200">
          <a:solidFill>
            <a:schemeClr val="accent2"/>
          </a:solidFill>
          <a:latin typeface="Open Sans Light" charset="0"/>
          <a:ea typeface="Open Sans Light" charset="0"/>
          <a:cs typeface="Open Sans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600" kern="1200">
          <a:solidFill>
            <a:schemeClr val="accent3"/>
          </a:solidFill>
          <a:latin typeface="Open Sans Light" charset="0"/>
          <a:ea typeface="Open Sans Light" charset="0"/>
          <a:cs typeface="Open Sans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en2meet.com/?32832020-awh5y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ams.microsoft.com/l/team/19%3AmkBiBsOCboMv21ArkQTyQzHxx-LCAqwJsThwaisjuX41%40thread.tacv2/conversations?groupId=58133a8b-5b56-4868-a649-654fe90fa111&amp;tenantId=53255131-b129-4010-86e1-474bfd7e807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hysicsmasterclasses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hyperlink" Target="https://indico.ph.liv.ac.uk/event/1883/" TargetMode="Externa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hcb-outreach.web.cern.ch/lhcbinternationalmasterclasses/d0-lifetime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sit.cern/node/5254" TargetMode="External"/><Relationship Id="rId2" Type="http://schemas.openxmlformats.org/officeDocument/2006/relationships/hyperlink" Target="https://scoollab.web.cern.ch/classroom-activities/particle-physics-gam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4518-86C0-EBF8-CC4C-FFDB14F13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Liverpool Particle Physics </a:t>
            </a:r>
            <a:br>
              <a:rPr lang="en-GB" dirty="0"/>
            </a:br>
            <a:r>
              <a:rPr lang="en-GB" dirty="0"/>
              <a:t>Masterclass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E4935-FF1E-BC65-81A6-B59A0C3D5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325" y="2702800"/>
            <a:ext cx="9144000" cy="4234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1F6AA-273B-DF70-409A-30D96A31E4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Carl Gwilliam &amp; Saskia Charity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FBF4D-8C5E-1C6C-8CAB-474B0EC7FF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8</a:t>
            </a:r>
            <a:r>
              <a:rPr lang="en-GB" baseline="30000" dirty="0"/>
              <a:t>th</a:t>
            </a:r>
            <a:r>
              <a:rPr lang="en-GB" dirty="0"/>
              <a:t> October 2025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6A9084-ECCB-5784-F1A6-C50AD3F10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Liverpool PP Masterclass Meeting</a:t>
            </a:r>
          </a:p>
        </p:txBody>
      </p:sp>
    </p:spTree>
    <p:extLst>
      <p:ext uri="{BB962C8B-B14F-4D97-AF65-F5344CB8AC3E}">
        <p14:creationId xmlns:p14="http://schemas.microsoft.com/office/powerpoint/2010/main" val="744039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E670-11D4-2DBD-A26A-D70767E3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Afternoon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4FC71-7BFF-C990-D345-69683A276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Dedicated to the hands-on LHCb activity from 13-~14:45</a:t>
            </a:r>
          </a:p>
          <a:p>
            <a:pPr lvl="1"/>
            <a:r>
              <a:rPr lang="en-GB" dirty="0"/>
              <a:t>There is an updated version in progress that they hope will be ready in time</a:t>
            </a:r>
          </a:p>
          <a:p>
            <a:pPr lvl="1"/>
            <a:r>
              <a:rPr lang="en-GB" dirty="0"/>
              <a:t>Will need to familiarise ourselves with this and have a training session nearer the time</a:t>
            </a:r>
          </a:p>
          <a:p>
            <a:pPr lvl="1"/>
            <a:r>
              <a:rPr lang="en-GB" dirty="0"/>
              <a:t>Based on feedback, need to make instructions less text heavy and more user friendly</a:t>
            </a:r>
          </a:p>
          <a:p>
            <a:pPr lvl="2"/>
            <a:r>
              <a:rPr lang="en-GB" dirty="0"/>
              <a:t>But some central effort already in this direction </a:t>
            </a:r>
          </a:p>
          <a:p>
            <a:pPr lvl="1"/>
            <a:endParaRPr lang="en-GB" dirty="0"/>
          </a:p>
          <a:p>
            <a:r>
              <a:rPr lang="en-GB" dirty="0"/>
              <a:t>Followed by Video Conference (VC) with CERN back in CTL LTB at 15:00-16:00</a:t>
            </a:r>
          </a:p>
          <a:p>
            <a:pPr lvl="1"/>
            <a:r>
              <a:rPr lang="en-GB" dirty="0"/>
              <a:t>Based on feedback need to prepare students more for this</a:t>
            </a:r>
          </a:p>
          <a:p>
            <a:pPr lvl="2"/>
            <a:r>
              <a:rPr lang="en-GB" dirty="0"/>
              <a:t>Students to present our results</a:t>
            </a:r>
          </a:p>
          <a:p>
            <a:pPr lvl="2"/>
            <a:r>
              <a:rPr lang="en-GB" dirty="0"/>
              <a:t>A couple of questions to ask</a:t>
            </a:r>
          </a:p>
          <a:p>
            <a:pPr lvl="1"/>
            <a:r>
              <a:rPr lang="en-GB" dirty="0"/>
              <a:t>Might be helpful for this to get into LT a bit in advance (as we don’t have to travel as far this time)</a:t>
            </a:r>
          </a:p>
          <a:p>
            <a:pPr lvl="2"/>
            <a:endParaRPr lang="en-GB" dirty="0"/>
          </a:p>
          <a:p>
            <a:r>
              <a:rPr lang="en-GB" dirty="0"/>
              <a:t>Will again run the pre/post-questionnaires </a:t>
            </a:r>
          </a:p>
          <a:p>
            <a:pPr lvl="1"/>
            <a:r>
              <a:rPr lang="en-GB" dirty="0"/>
              <a:t>Both as the schools arrive (&lt; 10:00) and before they leave (&gt; 16:00)</a:t>
            </a:r>
          </a:p>
          <a:p>
            <a:pPr lvl="1"/>
            <a:r>
              <a:rPr lang="en-GB" dirty="0"/>
              <a:t>Based on these, and developments in the exercises, may make larger changes for future years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5EBD0F0-9B8E-5D54-A4E4-FA90D2E3CA2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5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7A28E-9278-D365-88F4-E2BB1289B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C1518-35FA-23E2-46C6-875581B5D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GB" sz="8800" dirty="0"/>
              <a:t>Planning </a:t>
            </a:r>
            <a:br>
              <a:rPr lang="en-GB" sz="8800" dirty="0"/>
            </a:br>
            <a:r>
              <a:rPr lang="en-GB" sz="8800" dirty="0"/>
              <a:t>and </a:t>
            </a:r>
            <a:br>
              <a:rPr lang="en-GB" sz="8800" dirty="0"/>
            </a:br>
            <a:r>
              <a:rPr lang="en-GB" sz="88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85100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614B2-8EA8-49F1-21E5-33F1AD99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1075B-1933-3943-CE0A-6602118E0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7578630" cy="5167970"/>
          </a:xfrm>
        </p:spPr>
        <p:txBody>
          <a:bodyPr/>
          <a:lstStyle/>
          <a:p>
            <a:r>
              <a:rPr lang="en-GB" dirty="0"/>
              <a:t>We need people to</a:t>
            </a:r>
          </a:p>
          <a:p>
            <a:pPr lvl="1"/>
            <a:r>
              <a:rPr lang="en-GB" dirty="0"/>
              <a:t>Help organise the event</a:t>
            </a:r>
          </a:p>
          <a:p>
            <a:pPr lvl="1"/>
            <a:r>
              <a:rPr lang="en-GB" dirty="0"/>
              <a:t>To participate on the day</a:t>
            </a:r>
          </a:p>
          <a:p>
            <a:pPr lvl="1"/>
            <a:endParaRPr lang="en-GB" dirty="0"/>
          </a:p>
          <a:p>
            <a:r>
              <a:rPr lang="en-GB" dirty="0"/>
              <a:t>Advance organisation</a:t>
            </a:r>
          </a:p>
          <a:p>
            <a:pPr lvl="1"/>
            <a:r>
              <a:rPr lang="en-GB" dirty="0"/>
              <a:t>Suggest/test interactive exercises</a:t>
            </a:r>
          </a:p>
          <a:p>
            <a:pPr lvl="1"/>
            <a:r>
              <a:rPr lang="en-GB" dirty="0"/>
              <a:t>Update LHCb hands-on instructions (if needed)</a:t>
            </a:r>
          </a:p>
          <a:p>
            <a:pPr lvl="1"/>
            <a:endParaRPr lang="en-GB" dirty="0"/>
          </a:p>
          <a:p>
            <a:r>
              <a:rPr lang="en-GB" dirty="0"/>
              <a:t>On the day</a:t>
            </a:r>
          </a:p>
          <a:p>
            <a:pPr lvl="1"/>
            <a:r>
              <a:rPr lang="en-GB" dirty="0"/>
              <a:t>People to lead a group of around 10 students from a school</a:t>
            </a:r>
          </a:p>
          <a:p>
            <a:pPr lvl="1"/>
            <a:r>
              <a:rPr lang="en-GB" dirty="0"/>
              <a:t>Be there for the interactive exercises and the hands-on sessions</a:t>
            </a:r>
          </a:p>
          <a:p>
            <a:pPr lvl="2"/>
            <a:r>
              <a:rPr lang="en-GB" dirty="0"/>
              <a:t>Based on feedback would be good to be there for everything </a:t>
            </a:r>
            <a:br>
              <a:rPr lang="en-GB" dirty="0"/>
            </a:br>
            <a:r>
              <a:rPr lang="en-GB" dirty="0"/>
              <a:t>except the lecture (say 11-16:00) to develop bond with students</a:t>
            </a:r>
          </a:p>
          <a:p>
            <a:pPr lvl="2"/>
            <a:r>
              <a:rPr lang="en-GB" dirty="0"/>
              <a:t>Will require ~20 people</a:t>
            </a:r>
          </a:p>
          <a:p>
            <a:pPr lvl="1"/>
            <a:r>
              <a:rPr lang="en-GB" dirty="0"/>
              <a:t>One person to lead the VC session and test the setup before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6AF08E5-8CE4-B5F7-ED31-260320E3B46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7AF135-06B1-31A2-FE00-BFB734A37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367" y="1280622"/>
            <a:ext cx="4648518" cy="46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3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4F82-5BFE-6F91-7B3E-808CBA0C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0975ECD-9629-5E9C-2853-0100C9FFDAC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B6CB88-42C3-B951-E78A-65A2E750B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692749"/>
          </a:xfrm>
        </p:spPr>
        <p:txBody>
          <a:bodyPr/>
          <a:lstStyle/>
          <a:p>
            <a:r>
              <a:rPr lang="en-GB" dirty="0"/>
              <a:t>“Official” schedule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Most urgent items are </a:t>
            </a:r>
          </a:p>
          <a:p>
            <a:pPr lvl="1"/>
            <a:r>
              <a:rPr lang="en-GB" dirty="0"/>
              <a:t>Finalise the plan for the day and develop the interactive exercises</a:t>
            </a:r>
          </a:p>
          <a:p>
            <a:pPr lvl="1"/>
            <a:r>
              <a:rPr lang="en-GB" dirty="0"/>
              <a:t>Make sure we have sufficient people signed up for the day itself</a:t>
            </a:r>
          </a:p>
          <a:p>
            <a:pPr lvl="1"/>
            <a:endParaRPr lang="en-GB" dirty="0"/>
          </a:p>
        </p:txBody>
      </p:sp>
      <p:pic>
        <p:nvPicPr>
          <p:cNvPr id="8" name="Google Shape;113;p15">
            <a:extLst>
              <a:ext uri="{FF2B5EF4-FFF2-40B4-BE49-F238E27FC236}">
                <a16:creationId xmlns:a16="http://schemas.microsoft.com/office/drawing/2014/main" id="{DDD3A548-06DB-D23A-53D8-5A2E97CD579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0347" y="1317319"/>
            <a:ext cx="6490825" cy="3467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2A91D74-EF6A-49C6-3457-971CAB5F78D6}"/>
              </a:ext>
            </a:extLst>
          </p:cNvPr>
          <p:cNvGrpSpPr/>
          <p:nvPr/>
        </p:nvGrpSpPr>
        <p:grpSpPr>
          <a:xfrm>
            <a:off x="7135055" y="1311345"/>
            <a:ext cx="2525963" cy="369332"/>
            <a:chOff x="8026305" y="1452965"/>
            <a:chExt cx="2525963" cy="36933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FEE7B61-A80B-2C18-8E08-1DAB988741FA}"/>
                </a:ext>
              </a:extLst>
            </p:cNvPr>
            <p:cNvCxnSpPr/>
            <p:nvPr/>
          </p:nvCxnSpPr>
          <p:spPr>
            <a:xfrm flipH="1">
              <a:off x="8026305" y="1663503"/>
              <a:ext cx="109959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D1B540-3C44-B6AB-FEC2-4B01993B9432}"/>
                </a:ext>
              </a:extLst>
            </p:cNvPr>
            <p:cNvSpPr txBox="1"/>
            <p:nvPr/>
          </p:nvSpPr>
          <p:spPr>
            <a:xfrm>
              <a:off x="9216710" y="1452965"/>
              <a:ext cx="1335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We are here</a:t>
              </a:r>
            </a:p>
          </p:txBody>
        </p:sp>
      </p:grp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AE7DD4F8-0BA0-AF7F-13D3-B17A1DCE898B}"/>
              </a:ext>
            </a:extLst>
          </p:cNvPr>
          <p:cNvSpPr txBox="1">
            <a:spLocks/>
          </p:cNvSpPr>
          <p:nvPr/>
        </p:nvSpPr>
        <p:spPr>
          <a:xfrm>
            <a:off x="7961874" y="3088079"/>
            <a:ext cx="3988389" cy="36136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Communication</a:t>
            </a:r>
          </a:p>
          <a:p>
            <a:pPr lvl="1"/>
            <a:r>
              <a:rPr lang="en-GB" dirty="0"/>
              <a:t>Will have semi-regular meetings on a fortnightly </a:t>
            </a:r>
            <a:br>
              <a:rPr lang="en-GB" dirty="0"/>
            </a:br>
            <a:r>
              <a:rPr lang="en-GB" dirty="0"/>
              <a:t>or monthly basis as needed</a:t>
            </a:r>
          </a:p>
          <a:p>
            <a:pPr lvl="2"/>
            <a:r>
              <a:rPr lang="en-GB" dirty="0"/>
              <a:t>To avoid polling each time good to find a general slot, </a:t>
            </a:r>
            <a:br>
              <a:rPr lang="en-GB" dirty="0"/>
            </a:br>
            <a:r>
              <a:rPr lang="en-GB" dirty="0"/>
              <a:t>so please fill the poll below:</a:t>
            </a:r>
          </a:p>
          <a:p>
            <a:pPr lvl="2"/>
            <a:r>
              <a:rPr lang="en-GB" dirty="0">
                <a:hlinkClick r:id="rId3"/>
              </a:rPr>
              <a:t>https://www.when2meet.com/?32832020-awh5y</a:t>
            </a:r>
            <a:endParaRPr lang="en-GB" dirty="0"/>
          </a:p>
          <a:p>
            <a:pPr lvl="1"/>
            <a:r>
              <a:rPr lang="en-GB" dirty="0"/>
              <a:t>Please also sign up to the </a:t>
            </a:r>
            <a:r>
              <a:rPr lang="en-GB"/>
              <a:t>MS Team’s </a:t>
            </a:r>
            <a:r>
              <a:rPr lang="en-GB" dirty="0"/>
              <a:t>channel</a:t>
            </a:r>
          </a:p>
          <a:p>
            <a:pPr lvl="2"/>
            <a:r>
              <a:rPr lang="en-GB" dirty="0">
                <a:hlinkClick r:id="rId4"/>
              </a:rPr>
              <a:t>General | PPMasterclass-O365-Team | Microsoft Teams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4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9C8A-AC96-77D7-A0EF-54B159DAE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PP Masterclasses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2FB48-EAA1-0492-F7ED-B2C26F9A9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1008993"/>
            <a:ext cx="6635794" cy="5704323"/>
          </a:xfrm>
        </p:spPr>
        <p:txBody>
          <a:bodyPr>
            <a:normAutofit/>
          </a:bodyPr>
          <a:lstStyle/>
          <a:p>
            <a:r>
              <a:rPr lang="en-GB" dirty="0"/>
              <a:t>Each year 13,000+ students in &gt;60 countries learn about the mysteries of  particle physics as part of the International Particle Physics Outreach Group (IPPOG)</a:t>
            </a:r>
          </a:p>
          <a:p>
            <a:pPr lvl="1"/>
            <a:r>
              <a:rPr lang="en-GB" dirty="0">
                <a:hlinkClick r:id="rId2"/>
              </a:rPr>
              <a:t>https://physicsmasterclasses.org/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In person one day session at a university/research centre, in Spring, with talks and hands-on activities</a:t>
            </a:r>
          </a:p>
          <a:p>
            <a:pPr lvl="1"/>
            <a:r>
              <a:rPr lang="en-GB" dirty="0"/>
              <a:t>Many activities on several experiments to choose from</a:t>
            </a:r>
          </a:p>
          <a:p>
            <a:pPr lvl="1"/>
            <a:r>
              <a:rPr lang="en-GB" dirty="0"/>
              <a:t>VC discussion with other institutes at end of the day</a:t>
            </a:r>
          </a:p>
          <a:p>
            <a:pPr lvl="1"/>
            <a:endParaRPr lang="en-GB" dirty="0"/>
          </a:p>
          <a:p>
            <a:r>
              <a:rPr lang="en-GB" dirty="0"/>
              <a:t>Aimed at 15-19 year olds (i.e. year 11-13  students)</a:t>
            </a:r>
          </a:p>
          <a:p>
            <a:pPr lvl="1"/>
            <a:r>
              <a:rPr lang="en-GB" dirty="0"/>
              <a:t>Although year 12 ideal since they will have started A-levels and not yet applied for university</a:t>
            </a:r>
          </a:p>
          <a:p>
            <a:pPr lvl="1"/>
            <a:endParaRPr lang="en-GB" dirty="0"/>
          </a:p>
          <a:p>
            <a:r>
              <a:rPr lang="en-GB" dirty="0"/>
              <a:t>Goals </a:t>
            </a:r>
          </a:p>
          <a:p>
            <a:pPr lvl="1"/>
            <a:r>
              <a:rPr lang="en-GB" dirty="0"/>
              <a:t>Show what it is like to be a particle physicist for the day</a:t>
            </a:r>
          </a:p>
          <a:p>
            <a:pPr lvl="1"/>
            <a:r>
              <a:rPr lang="en-GB" dirty="0"/>
              <a:t>Encourage students to come to Liverpool to do Physics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5AA9211-25FB-E094-127B-B2CA13CCAA9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E5E40-DAAE-B5B3-8261-201285E7A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532" y="1008993"/>
            <a:ext cx="52197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3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E71C-B5A0-4049-1E78-652EBF7E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GB" sz="8800" dirty="0"/>
              <a:t>2025 Liverpool Masterclass</a:t>
            </a:r>
          </a:p>
        </p:txBody>
      </p:sp>
    </p:spTree>
    <p:extLst>
      <p:ext uri="{BB962C8B-B14F-4D97-AF65-F5344CB8AC3E}">
        <p14:creationId xmlns:p14="http://schemas.microsoft.com/office/powerpoint/2010/main" val="258357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CE5F-492D-CE5A-D5E1-5FD13474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14BF7-EDCF-E692-0D71-9881B4833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1008992"/>
            <a:ext cx="7177628" cy="5762197"/>
          </a:xfrm>
        </p:spPr>
        <p:txBody>
          <a:bodyPr/>
          <a:lstStyle/>
          <a:p>
            <a:r>
              <a:rPr lang="en-GB" dirty="0"/>
              <a:t>In March, Liverpool hosted 1</a:t>
            </a:r>
            <a:r>
              <a:rPr lang="en-GB" baseline="30000" dirty="0"/>
              <a:t>st</a:t>
            </a:r>
            <a:r>
              <a:rPr lang="en-GB" dirty="0"/>
              <a:t> Masterclass in over a decade</a:t>
            </a:r>
          </a:p>
          <a:p>
            <a:pPr lvl="1"/>
            <a:r>
              <a:rPr lang="en-GB" dirty="0"/>
              <a:t>Coordinated by Carl and Saskia, with help from &gt;25 staff </a:t>
            </a:r>
            <a:br>
              <a:rPr lang="en-GB" dirty="0"/>
            </a:br>
            <a:r>
              <a:rPr lang="en-GB" dirty="0"/>
              <a:t>+ PhD students and 10 undergraduate students  (thanks!)</a:t>
            </a:r>
          </a:p>
          <a:p>
            <a:pPr lvl="1"/>
            <a:endParaRPr lang="en-GB" dirty="0"/>
          </a:p>
          <a:p>
            <a:r>
              <a:rPr lang="en-GB" dirty="0"/>
              <a:t>Attended by more than 150 year-12 A-level students</a:t>
            </a:r>
          </a:p>
          <a:p>
            <a:pPr lvl="1"/>
            <a:r>
              <a:rPr lang="en-GB" dirty="0"/>
              <a:t>≈20 schools from across north-west &amp; as far away as Jersey</a:t>
            </a:r>
          </a:p>
          <a:p>
            <a:pPr lvl="1"/>
            <a:r>
              <a:rPr lang="en-GB" dirty="0"/>
              <a:t>50 places dedicated to widening-participation schools </a:t>
            </a:r>
          </a:p>
          <a:p>
            <a:pPr lvl="1"/>
            <a:endParaRPr lang="en-GB" dirty="0"/>
          </a:p>
          <a:p>
            <a:r>
              <a:rPr lang="en-GB" dirty="0"/>
              <a:t>Day was a huge success with generally positive feedback from both teachers and students alike</a:t>
            </a:r>
          </a:p>
          <a:p>
            <a:pPr lvl="1"/>
            <a:r>
              <a:rPr lang="en-GB" dirty="0"/>
              <a:t>Students found teaching lab tours and hands-on exercises most interesting, but lectures most useful</a:t>
            </a:r>
          </a:p>
          <a:p>
            <a:pPr lvl="1"/>
            <a:r>
              <a:rPr lang="en-GB" dirty="0"/>
              <a:t>100% of schools would come back and &gt;50% of students more likely to come to Liverpool afterwards</a:t>
            </a:r>
          </a:p>
          <a:p>
            <a:pPr lvl="1"/>
            <a:endParaRPr lang="en-GB" dirty="0"/>
          </a:p>
          <a:p>
            <a:r>
              <a:rPr lang="en-GB" dirty="0"/>
              <a:t>Plan to keep 2026 event broadly similar</a:t>
            </a:r>
          </a:p>
          <a:p>
            <a:pPr lvl="1"/>
            <a:r>
              <a:rPr lang="en-GB" dirty="0"/>
              <a:t>But address the main constructive feedback from last time</a:t>
            </a:r>
          </a:p>
          <a:p>
            <a:pPr lvl="2"/>
            <a:r>
              <a:rPr lang="en-GB" dirty="0"/>
              <a:t>(see backup for details)</a:t>
            </a:r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847ADA4-044D-0090-4A62-CBBB7001B7C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ECC5A0-3F14-B88B-9D79-B230B96C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366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4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96265-27C7-CFAB-CA52-02ADB211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16619-37AD-500B-7F17-2442186E8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39AAA5A-C589-361A-7851-54AAE1432D7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9EE05-D43B-79A6-F043-6AD3665B8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29" y="830317"/>
            <a:ext cx="10999420" cy="6027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BA49BE-F7E6-C974-E97D-7F34DAD71B3A}"/>
              </a:ext>
            </a:extLst>
          </p:cNvPr>
          <p:cNvSpPr txBox="1"/>
          <p:nvPr/>
        </p:nvSpPr>
        <p:spPr>
          <a:xfrm>
            <a:off x="8274860" y="43168"/>
            <a:ext cx="383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https://indico.ph.liv.ac.uk/event/1883/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040DA-E377-6047-0831-8077E24ED7F0}"/>
              </a:ext>
            </a:extLst>
          </p:cNvPr>
          <p:cNvSpPr txBox="1"/>
          <p:nvPr/>
        </p:nvSpPr>
        <p:spPr>
          <a:xfrm>
            <a:off x="5426230" y="1444642"/>
            <a:ext cx="421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Introductory talk linked to A-level by Saskia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94140-1981-CFF9-3A53-B1AC563C6C5D}"/>
              </a:ext>
            </a:extLst>
          </p:cNvPr>
          <p:cNvSpPr txBox="1"/>
          <p:nvPr/>
        </p:nvSpPr>
        <p:spPr>
          <a:xfrm>
            <a:off x="5451282" y="2732308"/>
            <a:ext cx="2526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Talks on LHCb by </a:t>
            </a:r>
            <a:r>
              <a:rPr lang="en-GB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David Hutchcroft</a:t>
            </a:r>
            <a:r>
              <a:rPr lang="en-GB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+ </a:t>
            </a:r>
            <a:r>
              <a:rPr lang="en-GB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Paras Naik </a:t>
            </a:r>
            <a:r>
              <a:rPr lang="en-GB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with Liverpool-built VELO detector on display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1DC6E1-46F5-E983-DB80-0A2682172EBE}"/>
              </a:ext>
            </a:extLst>
          </p:cNvPr>
          <p:cNvSpPr txBox="1"/>
          <p:nvPr/>
        </p:nvSpPr>
        <p:spPr>
          <a:xfrm>
            <a:off x="5426230" y="4592633"/>
            <a:ext cx="508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Hands-on activity on real LHCb data, led by David</a:t>
            </a:r>
          </a:p>
          <a:p>
            <a:r>
              <a:rPr lang="en-GB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+ tours of teaching labs with demonstrations by UGs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F081A2-1D19-DA92-8BE3-489D945E0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6202" y="2626572"/>
            <a:ext cx="2046715" cy="14020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682BA6-3556-ECF1-D363-5038444C763A}"/>
              </a:ext>
            </a:extLst>
          </p:cNvPr>
          <p:cNvSpPr txBox="1"/>
          <p:nvPr/>
        </p:nvSpPr>
        <p:spPr>
          <a:xfrm>
            <a:off x="5426230" y="5684840"/>
            <a:ext cx="4873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Compare results with other groups + virtual tour of LHCb led by Liverpool PhD student </a:t>
            </a:r>
            <a:r>
              <a:rPr lang="en-GB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Ho Sang Li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E3DFCE-A373-4292-FB69-7F86841F302A}"/>
              </a:ext>
            </a:extLst>
          </p:cNvPr>
          <p:cNvGrpSpPr/>
          <p:nvPr/>
        </p:nvGrpSpPr>
        <p:grpSpPr>
          <a:xfrm>
            <a:off x="5495619" y="6314419"/>
            <a:ext cx="4608126" cy="474532"/>
            <a:chOff x="4456526" y="6314419"/>
            <a:chExt cx="4608126" cy="47453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1B0A8D1-0E85-5BF7-E5B1-6A8F65531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56526" y="6314420"/>
              <a:ext cx="978546" cy="46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ED0C2A-885C-D646-6949-2D0C55C54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26230" y="6314419"/>
              <a:ext cx="929217" cy="46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83F41D5-1F64-CC97-7D6A-0536D90EE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58539" y="6314419"/>
              <a:ext cx="929014" cy="468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DA6408D-516A-D87E-A278-52263FB7D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67125" y="6320951"/>
              <a:ext cx="916226" cy="46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3E5169B-04C7-B74E-DD76-367A5F89B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86351" y="6314420"/>
              <a:ext cx="878301" cy="468000"/>
            </a:xfrm>
            <a:prstGeom prst="rect">
              <a:avLst/>
            </a:prstGeom>
          </p:spPr>
        </p:pic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9AF58C-2209-ACAD-B3FF-55C777746991}"/>
              </a:ext>
            </a:extLst>
          </p:cNvPr>
          <p:cNvCxnSpPr>
            <a:cxnSpLocks/>
          </p:cNvCxnSpPr>
          <p:nvPr/>
        </p:nvCxnSpPr>
        <p:spPr>
          <a:xfrm flipH="1">
            <a:off x="4156364" y="1634836"/>
            <a:ext cx="997527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74885B-276F-E4D3-E702-8599BEEB185E}"/>
              </a:ext>
            </a:extLst>
          </p:cNvPr>
          <p:cNvCxnSpPr>
            <a:cxnSpLocks/>
          </p:cNvCxnSpPr>
          <p:nvPr/>
        </p:nvCxnSpPr>
        <p:spPr>
          <a:xfrm flipH="1">
            <a:off x="4156364" y="4932218"/>
            <a:ext cx="997527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13FAB8-D759-1438-E351-07089E8A1A86}"/>
              </a:ext>
            </a:extLst>
          </p:cNvPr>
          <p:cNvCxnSpPr>
            <a:cxnSpLocks/>
          </p:cNvCxnSpPr>
          <p:nvPr/>
        </p:nvCxnSpPr>
        <p:spPr>
          <a:xfrm flipH="1">
            <a:off x="4156364" y="6012873"/>
            <a:ext cx="997527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261FEF25-23FA-5DF6-0ADF-215A8101D4E7}"/>
              </a:ext>
            </a:extLst>
          </p:cNvPr>
          <p:cNvSpPr/>
          <p:nvPr/>
        </p:nvSpPr>
        <p:spPr>
          <a:xfrm>
            <a:off x="5181601" y="2826326"/>
            <a:ext cx="272339" cy="1078601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19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6A610B17-A4DA-A7BC-1905-C37C1ED78B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8" t="8304" r="36907" b="14935"/>
          <a:stretch/>
        </p:blipFill>
        <p:spPr>
          <a:xfrm>
            <a:off x="3043608" y="839003"/>
            <a:ext cx="3959548" cy="2462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F67B4-BA0C-D72E-D86F-07514D5D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Hands-on Activity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FA01B52-ADA4-AC7D-8B1A-42FDF8AA5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4143"/>
          <a:stretch/>
        </p:blipFill>
        <p:spPr>
          <a:xfrm>
            <a:off x="9878290" y="839003"/>
            <a:ext cx="1892065" cy="2651649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44745B84-36C1-8980-9692-97DDD3382A8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2706A1-8825-74D9-1F44-2C7352CFD267}"/>
              </a:ext>
            </a:extLst>
          </p:cNvPr>
          <p:cNvSpPr txBox="1"/>
          <p:nvPr/>
        </p:nvSpPr>
        <p:spPr>
          <a:xfrm>
            <a:off x="4702194" y="-8730"/>
            <a:ext cx="7608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https://lhcb-outreach.web.cern.ch/lhcbinternationalmasterclasses/d0-lifetime/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FFD616-C1AE-0E38-3997-19FFA0577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704" y="1008993"/>
            <a:ext cx="2189217" cy="203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B91FD2-FA98-E565-A56C-F290EB7DC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60" y="3282301"/>
            <a:ext cx="7065818" cy="3374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2C5EA4-CC63-44EB-9ADB-5DBE7A23C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315" y="1608703"/>
            <a:ext cx="2613360" cy="110139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3E9F7AF-C4FA-9EDF-349C-C79D7E39113D}"/>
              </a:ext>
            </a:extLst>
          </p:cNvPr>
          <p:cNvSpPr txBox="1">
            <a:spLocks/>
          </p:cNvSpPr>
          <p:nvPr/>
        </p:nvSpPr>
        <p:spPr>
          <a:xfrm>
            <a:off x="241738" y="1008993"/>
            <a:ext cx="4460456" cy="70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Identify D</a:t>
            </a:r>
            <a:r>
              <a:rPr lang="en-GB" baseline="30000" dirty="0"/>
              <a:t>0</a:t>
            </a:r>
            <a:r>
              <a:rPr lang="en-GB" dirty="0"/>
              <a:t> </a:t>
            </a:r>
            <a:r>
              <a:rPr lang="en-GB" dirty="0">
                <a:sym typeface="Wingdings" pitchFamily="2" charset="2"/>
              </a:rPr>
              <a:t> k</a:t>
            </a:r>
            <a:r>
              <a:rPr lang="en-GB" baseline="30000" dirty="0">
                <a:sym typeface="Wingdings" pitchFamily="2" charset="2"/>
              </a:rPr>
              <a:t>±</a:t>
            </a:r>
            <a:r>
              <a:rPr lang="el-GR" dirty="0">
                <a:sym typeface="Wingdings" pitchFamily="2" charset="2"/>
              </a:rPr>
              <a:t>π</a:t>
            </a:r>
            <a:r>
              <a:rPr lang="en-GB" baseline="30000" dirty="0">
                <a:sym typeface="Wingdings" pitchFamily="2" charset="2"/>
              </a:rPr>
              <a:t>∓</a:t>
            </a:r>
            <a:r>
              <a:rPr lang="el-GR" dirty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events in LHCb</a:t>
            </a:r>
          </a:p>
          <a:p>
            <a:pPr lvl="1"/>
            <a:r>
              <a:rPr lang="en-GB" dirty="0">
                <a:sym typeface="Wingdings" pitchFamily="2" charset="2"/>
              </a:rPr>
              <a:t>Find decay tracks + plot mass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0693E3-D2C6-B058-22D3-0EFD6785C1CB}"/>
              </a:ext>
            </a:extLst>
          </p:cNvPr>
          <p:cNvSpPr txBox="1"/>
          <p:nvPr/>
        </p:nvSpPr>
        <p:spPr>
          <a:xfrm>
            <a:off x="7255840" y="2026715"/>
            <a:ext cx="32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k</a:t>
            </a:r>
            <a:r>
              <a:rPr lang="en-GB" baseline="30000" dirty="0">
                <a:solidFill>
                  <a:srgbClr val="FF0000"/>
                </a:solidFill>
              </a:rPr>
              <a:t>-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63AC3D-F29E-7F23-6A4B-F77CC44B3E85}"/>
              </a:ext>
            </a:extLst>
          </p:cNvPr>
          <p:cNvSpPr txBox="1"/>
          <p:nvPr/>
        </p:nvSpPr>
        <p:spPr>
          <a:xfrm>
            <a:off x="7710202" y="105217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5"/>
                </a:solidFill>
              </a:rPr>
              <a:t>π</a:t>
            </a:r>
            <a:r>
              <a:rPr lang="en-GB" baseline="30000" dirty="0">
                <a:solidFill>
                  <a:schemeClr val="accent5"/>
                </a:solidFill>
              </a:rPr>
              <a:t>+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030A4059-3493-4D22-65AB-3D580D2EAF92}"/>
              </a:ext>
            </a:extLst>
          </p:cNvPr>
          <p:cNvSpPr/>
          <p:nvPr/>
        </p:nvSpPr>
        <p:spPr>
          <a:xfrm>
            <a:off x="6800630" y="1762307"/>
            <a:ext cx="147298" cy="836023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3719B848-04BB-9DA8-4172-D8CA40264412}"/>
              </a:ext>
            </a:extLst>
          </p:cNvPr>
          <p:cNvSpPr/>
          <p:nvPr/>
        </p:nvSpPr>
        <p:spPr>
          <a:xfrm>
            <a:off x="9551956" y="1762307"/>
            <a:ext cx="147298" cy="836023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B1877A-6455-2CAD-0F97-1A8C94720475}"/>
              </a:ext>
            </a:extLst>
          </p:cNvPr>
          <p:cNvSpPr txBox="1"/>
          <p:nvPr/>
        </p:nvSpPr>
        <p:spPr>
          <a:xfrm>
            <a:off x="10312803" y="3167390"/>
            <a:ext cx="10230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1"/>
                </a:solidFill>
              </a:rPr>
              <a:t>Invariant Mass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0105B0B-54A0-E10D-ABB4-1C308A032EC5}"/>
              </a:ext>
            </a:extLst>
          </p:cNvPr>
          <p:cNvSpPr txBox="1">
            <a:spLocks/>
          </p:cNvSpPr>
          <p:nvPr/>
        </p:nvSpPr>
        <p:spPr>
          <a:xfrm>
            <a:off x="7425881" y="3553175"/>
            <a:ext cx="4566420" cy="1120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ym typeface="Wingdings" pitchFamily="2" charset="2"/>
              </a:rPr>
              <a:t>Separate signal from background </a:t>
            </a:r>
            <a:br>
              <a:rPr lang="en-GB" dirty="0"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via cuts and extract D</a:t>
            </a:r>
            <a:r>
              <a:rPr lang="en-GB" baseline="30000" dirty="0">
                <a:sym typeface="Wingdings" pitchFamily="2" charset="2"/>
              </a:rPr>
              <a:t>0</a:t>
            </a:r>
            <a:r>
              <a:rPr lang="en-GB" dirty="0">
                <a:sym typeface="Wingdings" pitchFamily="2" charset="2"/>
              </a:rPr>
              <a:t> lifetime </a:t>
            </a:r>
          </a:p>
          <a:p>
            <a:pPr lvl="1"/>
            <a:r>
              <a:rPr lang="en-GB" dirty="0">
                <a:sym typeface="Wingdings" pitchFamily="2" charset="2"/>
              </a:rPr>
              <a:t>Report at video conference</a:t>
            </a:r>
          </a:p>
          <a:p>
            <a:pPr marL="457200" lvl="1" indent="0">
              <a:buNone/>
            </a:pPr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AA32738-1A4F-3C71-C7F3-5B81D55082A5}"/>
              </a:ext>
            </a:extLst>
          </p:cNvPr>
          <p:cNvGrpSpPr/>
          <p:nvPr/>
        </p:nvGrpSpPr>
        <p:grpSpPr>
          <a:xfrm>
            <a:off x="8285772" y="4590035"/>
            <a:ext cx="2679666" cy="2046121"/>
            <a:chOff x="8285772" y="4590035"/>
            <a:chExt cx="2679666" cy="2046121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EB5959C-D531-DAEA-7262-C834780C8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5772" y="4590035"/>
              <a:ext cx="2679666" cy="2016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4FCB17-A8E9-E919-1091-9FD98A3AB4FA}"/>
                </a:ext>
              </a:extLst>
            </p:cNvPr>
            <p:cNvSpPr txBox="1"/>
            <p:nvPr/>
          </p:nvSpPr>
          <p:spPr>
            <a:xfrm>
              <a:off x="8762357" y="6266824"/>
              <a:ext cx="1893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2"/>
                  </a:solidFill>
                </a:rPr>
                <a:t>Ho in LHCb cavern</a:t>
              </a:r>
            </a:p>
          </p:txBody>
        </p:sp>
      </p:grpSp>
      <p:sp>
        <p:nvSpPr>
          <p:cNvPr id="30" name="Right Arrow 29">
            <a:extLst>
              <a:ext uri="{FF2B5EF4-FFF2-40B4-BE49-F238E27FC236}">
                <a16:creationId xmlns:a16="http://schemas.microsoft.com/office/drawing/2014/main" id="{0BBFD3C6-A3B8-498B-D55F-8245EE5B676A}"/>
              </a:ext>
            </a:extLst>
          </p:cNvPr>
          <p:cNvSpPr/>
          <p:nvPr/>
        </p:nvSpPr>
        <p:spPr>
          <a:xfrm>
            <a:off x="2956741" y="1762307"/>
            <a:ext cx="147298" cy="836023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9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A3386-4FCC-83D0-14FF-67F231B85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EE45-65DD-185C-1298-B5FF6BDB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GB" sz="8800" dirty="0"/>
              <a:t>2026 Liverpool Masterclass</a:t>
            </a:r>
          </a:p>
        </p:txBody>
      </p:sp>
    </p:spTree>
    <p:extLst>
      <p:ext uri="{BB962C8B-B14F-4D97-AF65-F5344CB8AC3E}">
        <p14:creationId xmlns:p14="http://schemas.microsoft.com/office/powerpoint/2010/main" val="2440430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9E7F-5AD1-131C-271D-E431FDC4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Dates/Times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4C888-6EC9-DF6D-1198-8ECC3B16A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658025"/>
          </a:xfrm>
        </p:spPr>
        <p:txBody>
          <a:bodyPr>
            <a:normAutofit/>
          </a:bodyPr>
          <a:lstStyle/>
          <a:p>
            <a:r>
              <a:rPr lang="en-GB" dirty="0"/>
              <a:t>Call for dates already announced by IPPOG and we have put in the following options</a:t>
            </a:r>
          </a:p>
          <a:p>
            <a:pPr lvl="1"/>
            <a:r>
              <a:rPr lang="en-GB" dirty="0"/>
              <a:t>Wednesday 18</a:t>
            </a:r>
            <a:r>
              <a:rPr lang="en-GB" baseline="30000" dirty="0"/>
              <a:t>th</a:t>
            </a:r>
            <a:r>
              <a:rPr lang="en-GB" dirty="0"/>
              <a:t> March</a:t>
            </a:r>
          </a:p>
          <a:p>
            <a:pPr lvl="2"/>
            <a:r>
              <a:rPr lang="en-GB" dirty="0"/>
              <a:t>In term time, hence Weds only option</a:t>
            </a:r>
          </a:p>
          <a:p>
            <a:pPr lvl="1"/>
            <a:r>
              <a:rPr lang="en-GB" dirty="0"/>
              <a:t>Friday 27</a:t>
            </a:r>
            <a:r>
              <a:rPr lang="en-GB" baseline="30000" dirty="0"/>
              <a:t>th</a:t>
            </a:r>
            <a:r>
              <a:rPr lang="en-GB" dirty="0"/>
              <a:t> March</a:t>
            </a:r>
          </a:p>
          <a:p>
            <a:pPr lvl="2"/>
            <a:r>
              <a:rPr lang="en-GB" dirty="0"/>
              <a:t>In Uni but not school easter holiday</a:t>
            </a:r>
          </a:p>
          <a:p>
            <a:pPr lvl="1"/>
            <a:endParaRPr lang="en-GB" dirty="0"/>
          </a:p>
          <a:p>
            <a:r>
              <a:rPr lang="en-GB" dirty="0"/>
              <a:t>Should get conformation of which is chosen in November</a:t>
            </a:r>
          </a:p>
          <a:p>
            <a:pPr lvl="1"/>
            <a:r>
              <a:rPr lang="en-GB" dirty="0"/>
              <a:t>If both dates are possible could consider to run two days given interest last time</a:t>
            </a:r>
          </a:p>
          <a:p>
            <a:pPr lvl="1"/>
            <a:r>
              <a:rPr lang="en-GB" dirty="0"/>
              <a:t>Would depend on sufficient person power and likely too much of a stretch</a:t>
            </a:r>
          </a:p>
          <a:p>
            <a:pPr lvl="2"/>
            <a:endParaRPr lang="en-GB" dirty="0"/>
          </a:p>
          <a:p>
            <a:r>
              <a:rPr lang="en-GB" dirty="0"/>
              <a:t>Thanks to Gita, our new APVC(E) we already have rooms booked for these days </a:t>
            </a:r>
            <a:r>
              <a:rPr lang="en-GB" dirty="0">
                <a:sym typeface="Wingdings" pitchFamily="2" charset="2"/>
              </a:rPr>
              <a:t></a:t>
            </a:r>
            <a:endParaRPr lang="en-GB" dirty="0"/>
          </a:p>
          <a:p>
            <a:pPr lvl="1"/>
            <a:r>
              <a:rPr lang="en-GB" dirty="0"/>
              <a:t>Have the entire CTH/CTL for the full day (to prevent anyone else using)</a:t>
            </a:r>
          </a:p>
          <a:p>
            <a:pPr lvl="1"/>
            <a:r>
              <a:rPr lang="en-GB" dirty="0"/>
              <a:t>Includes lecture theatres, </a:t>
            </a:r>
            <a:r>
              <a:rPr lang="en-GB" dirty="0" err="1"/>
              <a:t>GFlex</a:t>
            </a:r>
            <a:r>
              <a:rPr lang="en-GB" dirty="0"/>
              <a:t>, both PCTC (could use both?!) and atrium</a:t>
            </a:r>
          </a:p>
          <a:p>
            <a:pPr lvl="1"/>
            <a:endParaRPr lang="en-GB" dirty="0"/>
          </a:p>
          <a:p>
            <a:r>
              <a:rPr lang="en-GB" dirty="0"/>
              <a:t>Like last time we would propose to run it from 10:00 – 16:00 </a:t>
            </a:r>
          </a:p>
          <a:p>
            <a:pPr lvl="1"/>
            <a:r>
              <a:rPr lang="en-GB" dirty="0"/>
              <a:t>Giving time for schools to arrive and then return back</a:t>
            </a:r>
          </a:p>
          <a:p>
            <a:pPr lvl="1"/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65098D6-E9DC-496B-6E3E-E1F6237C0D7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6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77FDB-BF5F-549C-12F1-F25EF181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3101-12C8-5815-DF20-A52193BBE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993692"/>
          </a:xfrm>
        </p:spPr>
        <p:txBody>
          <a:bodyPr>
            <a:normAutofit/>
          </a:bodyPr>
          <a:lstStyle/>
          <a:p>
            <a:r>
              <a:rPr lang="en-GB" dirty="0"/>
              <a:t>Start with the introductory lecture from Saskia in CTH LTB like last time </a:t>
            </a:r>
          </a:p>
          <a:p>
            <a:pPr lvl="1"/>
            <a:r>
              <a:rPr lang="en-GB" dirty="0"/>
              <a:t>Received very good feedback, with students finding it most useful</a:t>
            </a:r>
          </a:p>
          <a:p>
            <a:pPr lvl="1"/>
            <a:endParaRPr lang="en-GB" dirty="0"/>
          </a:p>
          <a:p>
            <a:r>
              <a:rPr lang="en-GB" dirty="0"/>
              <a:t>To address feedback that there were too many lectures and not enough interaction</a:t>
            </a:r>
          </a:p>
          <a:p>
            <a:pPr lvl="1"/>
            <a:r>
              <a:rPr lang="en-GB" dirty="0"/>
              <a:t>Move to </a:t>
            </a:r>
            <a:r>
              <a:rPr lang="en-GB" dirty="0" err="1"/>
              <a:t>Gflex</a:t>
            </a:r>
            <a:r>
              <a:rPr lang="en-GB" dirty="0"/>
              <a:t> (if numbers allow)</a:t>
            </a:r>
          </a:p>
          <a:p>
            <a:pPr lvl="1"/>
            <a:r>
              <a:rPr lang="en-GB" dirty="0"/>
              <a:t>Split into groups and rotate round different activities</a:t>
            </a:r>
          </a:p>
          <a:p>
            <a:pPr lvl="2"/>
            <a:r>
              <a:rPr lang="en-GB" dirty="0"/>
              <a:t>Lab tours (to prevent disruption to hands-on activity with schools getting out of sync that we had)</a:t>
            </a:r>
          </a:p>
          <a:p>
            <a:pPr lvl="1"/>
            <a:r>
              <a:rPr lang="en-GB" dirty="0"/>
              <a:t>Need to come up with at least two other activities e.g. </a:t>
            </a:r>
          </a:p>
          <a:p>
            <a:pPr lvl="2"/>
            <a:r>
              <a:rPr lang="en-GB" dirty="0"/>
              <a:t>Find the </a:t>
            </a:r>
            <a:r>
              <a:rPr lang="en-GB" dirty="0" err="1"/>
              <a:t>higgs</a:t>
            </a:r>
            <a:r>
              <a:rPr lang="en-GB" dirty="0"/>
              <a:t>, </a:t>
            </a:r>
            <a:r>
              <a:rPr lang="en-GB" dirty="0">
                <a:hlinkClick r:id="rId2"/>
              </a:rPr>
              <a:t>particle builder</a:t>
            </a:r>
            <a:r>
              <a:rPr lang="en-GB" dirty="0"/>
              <a:t>,, </a:t>
            </a:r>
            <a:r>
              <a:rPr lang="en-GB" dirty="0">
                <a:hlinkClick r:id="rId3"/>
              </a:rPr>
              <a:t>quirky quarks</a:t>
            </a:r>
            <a:r>
              <a:rPr lang="en-GB" dirty="0"/>
              <a:t>, SM game from BSF, Quark Quest, Q&amp;A, Pub Quiz, …</a:t>
            </a:r>
          </a:p>
          <a:p>
            <a:pPr lvl="2"/>
            <a:endParaRPr lang="en-GB" dirty="0"/>
          </a:p>
          <a:p>
            <a:r>
              <a:rPr lang="en-GB" dirty="0"/>
              <a:t>Then have a single LHCb lecture just before lunch</a:t>
            </a:r>
          </a:p>
          <a:p>
            <a:pPr lvl="1"/>
            <a:r>
              <a:rPr lang="en-GB" dirty="0"/>
              <a:t>Geared strongly towards the hands-on activity that will come in the afternoon</a:t>
            </a:r>
          </a:p>
          <a:p>
            <a:pPr lvl="1"/>
            <a:endParaRPr lang="en-GB" dirty="0"/>
          </a:p>
          <a:p>
            <a:r>
              <a:rPr lang="en-GB" dirty="0"/>
              <a:t>Lunch (12-13:00)</a:t>
            </a:r>
          </a:p>
          <a:p>
            <a:pPr lvl="1"/>
            <a:r>
              <a:rPr lang="en-GB" dirty="0"/>
              <a:t>Move to pre-packed lunches to prevent issues seen last time</a:t>
            </a:r>
          </a:p>
          <a:p>
            <a:pPr lvl="2"/>
            <a:r>
              <a:rPr lang="en-GB" dirty="0"/>
              <a:t>Long queues and the first people eating all the food </a:t>
            </a:r>
          </a:p>
          <a:p>
            <a:pPr lvl="1"/>
            <a:r>
              <a:rPr lang="en-GB" dirty="0"/>
              <a:t>Could use both the atrium and the </a:t>
            </a:r>
            <a:r>
              <a:rPr lang="en-GB" dirty="0" err="1"/>
              <a:t>Gflex</a:t>
            </a:r>
            <a:r>
              <a:rPr lang="en-GB" dirty="0"/>
              <a:t> to allow more space for people to sit</a:t>
            </a:r>
          </a:p>
          <a:p>
            <a:pPr lvl="2"/>
            <a:r>
              <a:rPr lang="en-GB" dirty="0"/>
              <a:t>Would need to pay for cleaning of </a:t>
            </a:r>
            <a:r>
              <a:rPr lang="en-GB" dirty="0" err="1"/>
              <a:t>Gflex</a:t>
            </a:r>
            <a:r>
              <a:rPr lang="en-GB" dirty="0"/>
              <a:t> though in that case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BA5402F-9035-51E7-A64C-F66011B301C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90046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Carl ATLAS">
      <a:dk1>
        <a:srgbClr val="0B80C3"/>
      </a:dk1>
      <a:lt1>
        <a:srgbClr val="FEFFFF"/>
      </a:lt1>
      <a:dk2>
        <a:srgbClr val="0B80C3"/>
      </a:dk2>
      <a:lt2>
        <a:srgbClr val="FEFFFF"/>
      </a:lt2>
      <a:accent1>
        <a:srgbClr val="000000"/>
      </a:accent1>
      <a:accent2>
        <a:srgbClr val="7C7C7C"/>
      </a:accent2>
      <a:accent3>
        <a:srgbClr val="E2E2E2"/>
      </a:accent3>
      <a:accent4>
        <a:srgbClr val="EFDA4E"/>
      </a:accent4>
      <a:accent5>
        <a:srgbClr val="5DBE5D"/>
      </a:accent5>
      <a:accent6>
        <a:srgbClr val="36BDBD"/>
      </a:accent6>
      <a:hlink>
        <a:srgbClr val="5656D7"/>
      </a:hlink>
      <a:folHlink>
        <a:srgbClr val="D351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D9AB43EF-07F6-6F4A-973D-B7893C8C908A}" vid="{9712DC4D-7362-5D4D-B48F-6541D1E792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493</TotalTime>
  <Words>1113</Words>
  <Application>Microsoft Macintosh PowerPoint</Application>
  <PresentationFormat>Widescreen</PresentationFormat>
  <Paragraphs>155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Open Sans Light</vt:lpstr>
      <vt:lpstr>Wingdings</vt:lpstr>
      <vt:lpstr>Atlas</vt:lpstr>
      <vt:lpstr>Liverpool Particle Physics  Masterclass 2026</vt:lpstr>
      <vt:lpstr>International PP Masterclasses</vt:lpstr>
      <vt:lpstr>2025 Liverpool Masterclass</vt:lpstr>
      <vt:lpstr>Overview</vt:lpstr>
      <vt:lpstr>Agenda</vt:lpstr>
      <vt:lpstr>Hands-on Activity</vt:lpstr>
      <vt:lpstr>2026 Liverpool Masterclass</vt:lpstr>
      <vt:lpstr>Dates/Times</vt:lpstr>
      <vt:lpstr>Morning</vt:lpstr>
      <vt:lpstr>Afternoon</vt:lpstr>
      <vt:lpstr>Planning  and  Next Steps</vt:lpstr>
      <vt:lpstr>People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Gwilliam, Carl</dc:creator>
  <cp:lastModifiedBy>Gwilliam, Carl</cp:lastModifiedBy>
  <cp:revision>17</cp:revision>
  <dcterms:created xsi:type="dcterms:W3CDTF">2025-10-07T11:59:12Z</dcterms:created>
  <dcterms:modified xsi:type="dcterms:W3CDTF">2025-10-07T20:12:32Z</dcterms:modified>
</cp:coreProperties>
</file>