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0" r:id="rId3"/>
    <p:sldId id="326" r:id="rId4"/>
    <p:sldId id="321" r:id="rId5"/>
    <p:sldId id="322" r:id="rId6"/>
    <p:sldId id="325" r:id="rId7"/>
    <p:sldId id="327" r:id="rId8"/>
    <p:sldId id="324" r:id="rId9"/>
    <p:sldId id="32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B8D"/>
    <a:srgbClr val="FCDB78"/>
    <a:srgbClr val="6E6B29"/>
    <a:srgbClr val="8A8735"/>
    <a:srgbClr val="FD6422"/>
    <a:srgbClr val="78C8D6"/>
    <a:srgbClr val="3B8CFF"/>
    <a:srgbClr val="3476D7"/>
    <a:srgbClr val="FCD12A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9659" autoAdjust="0"/>
  </p:normalViewPr>
  <p:slideViewPr>
    <p:cSldViewPr snapToGrid="0">
      <p:cViewPr>
        <p:scale>
          <a:sx n="100" d="100"/>
          <a:sy n="100" d="100"/>
        </p:scale>
        <p:origin x="-52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7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AA685-AF3C-754F-A930-97AEAEF23A8B}" type="datetimeFigureOut">
              <a:rPr lang="en-US" smtClean="0"/>
              <a:pPr/>
              <a:t>16/10/2013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FE9B4-AC76-3F4B-9791-A9CB99A14D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60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3FD0-D7E5-4C01-A6C5-F025B69FB103}" type="datetimeFigureOut">
              <a:rPr lang="en-US" smtClean="0"/>
              <a:pPr/>
              <a:t>16/10/2013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479B2-B137-4FAA-B6DC-C594B66588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36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1"/>
            <a:ext cx="9157655" cy="2689946"/>
            <a:chOff x="0" y="1"/>
            <a:chExt cx="9157655" cy="2689946"/>
          </a:xfrm>
        </p:grpSpPr>
        <p:grpSp>
          <p:nvGrpSpPr>
            <p:cNvPr id="7" name="Group 10"/>
            <p:cNvGrpSpPr/>
            <p:nvPr/>
          </p:nvGrpSpPr>
          <p:grpSpPr>
            <a:xfrm>
              <a:off x="0" y="1"/>
              <a:ext cx="9157655" cy="2689946"/>
              <a:chOff x="0" y="1"/>
              <a:chExt cx="9144000" cy="2853802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/>
              <a:srcRect t="6037" b="3842"/>
              <a:stretch>
                <a:fillRect/>
              </a:stretch>
            </p:blipFill>
            <p:spPr>
              <a:xfrm>
                <a:off x="0" y="1"/>
                <a:ext cx="9144000" cy="2853802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rcRect t="16758"/>
              <a:stretch>
                <a:fillRect/>
              </a:stretch>
            </p:blipFill>
            <p:spPr>
              <a:xfrm>
                <a:off x="6678753" y="317417"/>
                <a:ext cx="2465247" cy="2343167"/>
              </a:xfrm>
              <a:prstGeom prst="rect">
                <a:avLst/>
              </a:prstGeom>
            </p:spPr>
          </p:pic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79642" y="392956"/>
              <a:ext cx="2478013" cy="453625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582877" y="3491852"/>
            <a:ext cx="4114800" cy="10449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8275" y="3940820"/>
            <a:ext cx="1828800" cy="2780778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 userDrawn="1"/>
        </p:nvSpPr>
        <p:spPr>
          <a:xfrm>
            <a:off x="1203350" y="5775350"/>
            <a:ext cx="7772400" cy="9890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lang="en-US" sz="320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</a:rPr>
              <a:t>Date</a:t>
            </a:r>
            <a:endParaRPr kumimoji="0" lang="en-US" sz="3200" b="0" i="0" u="none" strike="noStrike" kern="1200" cap="none" spc="0" normalizeH="0" baseline="0" noProof="0" dirty="0" smtClean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rgbClr val="24509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lang="en-US" sz="320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</a:rPr>
              <a:t>Venue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rgbClr val="24509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730249" y="2886335"/>
            <a:ext cx="7681913" cy="5318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Carl Gwilliam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/>
          <a:srcRect r="104"/>
          <a:stretch>
            <a:fillRect/>
          </a:stretch>
        </p:blipFill>
        <p:spPr>
          <a:xfrm>
            <a:off x="-1" y="2568510"/>
            <a:ext cx="9154800" cy="356020"/>
          </a:xfrm>
          <a:prstGeom prst="rect">
            <a:avLst/>
          </a:prstGeom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7710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52047"/>
            <a:ext cx="8382000" cy="677108"/>
          </a:xfrm>
        </p:spPr>
        <p:txBody>
          <a:bodyPr/>
          <a:lstStyle>
            <a:lvl1pPr>
              <a:defRPr>
                <a:solidFill>
                  <a:srgbClr val="24509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236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7710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158966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45090"/>
                </a:solidFill>
              </a:defRPr>
            </a:lvl1pPr>
          </a:lstStyle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5090"/>
                </a:solidFill>
              </a:defRPr>
            </a:lvl1pPr>
          </a:lstStyle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45090"/>
                </a:solidFill>
              </a:defRPr>
            </a:lvl1pPr>
          </a:lstStyle>
          <a:p>
            <a:fld id="{B183719B-2675-7D42-A782-CB292AF8D1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0" r:id="rId8"/>
  </p:sldLayoutIdLst>
  <p:transition xmlns:p14="http://schemas.microsoft.com/office/powerpoint/2010/main">
    <p:fade/>
  </p:transition>
  <p:hf hdr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rgbClr val="245090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000" kern="1200">
          <a:solidFill>
            <a:schemeClr val="bg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1800" kern="1200">
          <a:solidFill>
            <a:schemeClr val="bg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1800" kern="1200">
          <a:solidFill>
            <a:schemeClr val="bg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1800" kern="1200">
          <a:solidFill>
            <a:schemeClr val="bg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auth/AtlasProtected/VHbbPackagesAndTools" TargetMode="External"/><Relationship Id="rId4" Type="http://schemas.openxmlformats.org/officeDocument/2006/relationships/hyperlink" Target="https://twiki.cern.ch/twiki/bin/viewauth/AtlasProtected/VHbbCutFlowChallenge" TargetMode="External"/><Relationship Id="rId5" Type="http://schemas.openxmlformats.org/officeDocument/2006/relationships/hyperlink" Target="https://docs.google.com/spreadsheet/ccc?key=0AvuCcsFv8iq2dENCdi1mM0JYSEtneWxqXzRwQ1FaaHc%23gid=2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auth/AtlasProtected/VHbbBaseLinePublic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1"/>
            <a:ext cx="9157655" cy="2689946"/>
            <a:chOff x="0" y="1"/>
            <a:chExt cx="9157655" cy="2689946"/>
          </a:xfrm>
        </p:grpSpPr>
        <p:grpSp>
          <p:nvGrpSpPr>
            <p:cNvPr id="3" name="Group 10"/>
            <p:cNvGrpSpPr/>
            <p:nvPr/>
          </p:nvGrpSpPr>
          <p:grpSpPr>
            <a:xfrm>
              <a:off x="0" y="1"/>
              <a:ext cx="9157655" cy="2689946"/>
              <a:chOff x="0" y="1"/>
              <a:chExt cx="9144000" cy="285380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rcRect t="6037" b="3842"/>
              <a:stretch>
                <a:fillRect/>
              </a:stretch>
            </p:blipFill>
            <p:spPr>
              <a:xfrm>
                <a:off x="0" y="1"/>
                <a:ext cx="9144000" cy="2853802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/>
              <a:srcRect t="16758"/>
              <a:stretch>
                <a:fillRect/>
              </a:stretch>
            </p:blipFill>
            <p:spPr>
              <a:xfrm>
                <a:off x="6678753" y="317417"/>
                <a:ext cx="2465247" cy="2343167"/>
              </a:xfrm>
              <a:prstGeom prst="rect">
                <a:avLst/>
              </a:prstGeom>
            </p:spPr>
          </p:pic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79642" y="392956"/>
              <a:ext cx="2478013" cy="453625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21041" y="921583"/>
            <a:ext cx="8065282" cy="761747"/>
          </a:xfrm>
        </p:spPr>
        <p:txBody>
          <a:bodyPr/>
          <a:lstStyle/>
          <a:p>
            <a:pPr algn="ctr"/>
            <a:r>
              <a:rPr lang="en-US" sz="5400" dirty="0" smtClean="0"/>
              <a:t>VH (H-&gt;bb) Cut Flow Status</a:t>
            </a:r>
            <a:endParaRPr lang="en-US" sz="5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2877" y="3491852"/>
            <a:ext cx="4114800" cy="10449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75" y="3940820"/>
            <a:ext cx="1828800" cy="2780778"/>
          </a:xfrm>
          <a:prstGeom prst="rect">
            <a:avLst/>
          </a:prstGeom>
        </p:spPr>
      </p:pic>
      <p:sp>
        <p:nvSpPr>
          <p:cNvPr id="18" name="Subtitle 2"/>
          <p:cNvSpPr txBox="1">
            <a:spLocks/>
          </p:cNvSpPr>
          <p:nvPr/>
        </p:nvSpPr>
        <p:spPr>
          <a:xfrm>
            <a:off x="1203350" y="5775350"/>
            <a:ext cx="7772400" cy="9890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lang="en-US" sz="320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</a:rPr>
              <a:t>16</a:t>
            </a:r>
            <a:r>
              <a:rPr lang="en-US" sz="3200" baseline="3000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</a:rPr>
              <a:t>th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October 2013</a:t>
            </a:r>
          </a:p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lang="en-US" sz="3200" noProof="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</a:rPr>
              <a:t>HSG5 Meeting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rgbClr val="24509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730249" y="2886335"/>
            <a:ext cx="7681913" cy="5318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ctr" defTabSz="914363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5899"/>
              </a:buClr>
              <a:buSzTx/>
              <a:buFontTx/>
              <a:buNone/>
              <a:tabLst/>
              <a:defRPr/>
            </a:pPr>
            <a:r>
              <a:rPr kumimoji="0" lang="en-US" sz="3200" b="0" i="0" strike="noStrike" kern="1200" cap="none" spc="0" normalizeH="0" baseline="0" noProof="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Carl Gwilliam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245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rcRect r="104"/>
          <a:stretch>
            <a:fillRect/>
          </a:stretch>
        </p:blipFill>
        <p:spPr>
          <a:xfrm>
            <a:off x="-1" y="2568510"/>
            <a:ext cx="9154800" cy="3560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35353"/>
            <a:ext cx="8585200" cy="4988032"/>
          </a:xfrm>
        </p:spPr>
        <p:txBody>
          <a:bodyPr/>
          <a:lstStyle/>
          <a:p>
            <a:r>
              <a:rPr lang="en-US" dirty="0"/>
              <a:t>Hoping to start the mini-</a:t>
            </a:r>
            <a:r>
              <a:rPr lang="en-US" dirty="0" err="1"/>
              <a:t>ntuple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 production </a:t>
            </a:r>
            <a:r>
              <a:rPr lang="en-US" dirty="0" smtClean="0"/>
              <a:t>now</a:t>
            </a:r>
            <a:endParaRPr lang="en-US" dirty="0"/>
          </a:p>
          <a:p>
            <a:pPr lvl="1"/>
            <a:r>
              <a:rPr lang="en-US" dirty="0" smtClean="0"/>
              <a:t>Some push over last few days but still not as much as </a:t>
            </a:r>
            <a:r>
              <a:rPr lang="en-US" dirty="0"/>
              <a:t>would have </a:t>
            </a:r>
            <a:r>
              <a:rPr lang="en-US" dirty="0" smtClean="0"/>
              <a:t>liked</a:t>
            </a:r>
            <a:endParaRPr lang="en-US" dirty="0"/>
          </a:p>
          <a:p>
            <a:pPr lvl="1"/>
            <a:r>
              <a:rPr lang="en-US" dirty="0"/>
              <a:t>Where are we now … </a:t>
            </a:r>
            <a:r>
              <a:rPr lang="en-US" dirty="0" smtClean="0"/>
              <a:t>?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11 groups have filled in the object-level cut flow so far</a:t>
            </a:r>
          </a:p>
          <a:p>
            <a:pPr lvl="1"/>
            <a:r>
              <a:rPr lang="tr-TR" sz="1800" dirty="0" smtClean="0"/>
              <a:t>CERN/</a:t>
            </a:r>
            <a:r>
              <a:rPr lang="tr-TR" sz="1800" dirty="0" err="1" smtClean="0"/>
              <a:t>Ed</a:t>
            </a:r>
            <a:r>
              <a:rPr lang="tr-TR" sz="1800" dirty="0" smtClean="0"/>
              <a:t>, Liv</a:t>
            </a:r>
            <a:r>
              <a:rPr lang="tr-TR" sz="1800" dirty="0"/>
              <a:t>/</a:t>
            </a:r>
            <a:r>
              <a:rPr lang="tr-TR" sz="1800" dirty="0" err="1"/>
              <a:t>Bham</a:t>
            </a:r>
            <a:r>
              <a:rPr lang="tr-TR" sz="1800" dirty="0"/>
              <a:t>, </a:t>
            </a:r>
            <a:r>
              <a:rPr lang="tr-TR" sz="1800" dirty="0" err="1"/>
              <a:t>Sinica</a:t>
            </a:r>
            <a:r>
              <a:rPr lang="tr-TR" sz="1800" dirty="0"/>
              <a:t>/</a:t>
            </a:r>
            <a:r>
              <a:rPr lang="tr-TR" sz="1800" dirty="0" smtClean="0"/>
              <a:t>DESY, </a:t>
            </a:r>
            <a:r>
              <a:rPr lang="tr-TR" sz="1800" dirty="0"/>
              <a:t>Harvard, </a:t>
            </a:r>
            <a:r>
              <a:rPr lang="tr-TR" sz="1800" dirty="0" smtClean="0"/>
              <a:t>CPPM, UCL</a:t>
            </a:r>
            <a:r>
              <a:rPr lang="tr-TR" sz="1800" dirty="0"/>
              <a:t>, Barcelona, </a:t>
            </a:r>
            <a:r>
              <a:rPr lang="tr-TR" sz="1800" dirty="0" err="1" smtClean="0"/>
              <a:t>Lisbon</a:t>
            </a:r>
            <a:r>
              <a:rPr lang="tr-TR" sz="1800" dirty="0" smtClean="0"/>
              <a:t>, </a:t>
            </a:r>
            <a:r>
              <a:rPr lang="tr-TR" sz="1800" dirty="0" err="1" smtClean="0"/>
              <a:t>Tsukuba</a:t>
            </a:r>
            <a:r>
              <a:rPr lang="tr-TR" sz="1800" dirty="0" smtClean="0"/>
              <a:t>, </a:t>
            </a:r>
            <a:r>
              <a:rPr lang="tr-TR" sz="1800" dirty="0" err="1" smtClean="0"/>
              <a:t>Dubna</a:t>
            </a:r>
            <a:r>
              <a:rPr lang="tr-TR" sz="1800" dirty="0" smtClean="0"/>
              <a:t>, Bonn</a:t>
            </a:r>
          </a:p>
          <a:p>
            <a:pPr lvl="1"/>
            <a:r>
              <a:rPr lang="en-US" dirty="0" smtClean="0"/>
              <a:t>≥ 2 groups for both 0 and 2; no inputs from e.g. Freiberg/Iowa for 1 lepton</a:t>
            </a:r>
          </a:p>
          <a:p>
            <a:pPr lvl="1"/>
            <a:endParaRPr lang="en-US" sz="1000" dirty="0" smtClean="0"/>
          </a:p>
          <a:p>
            <a:r>
              <a:rPr lang="en-US" dirty="0"/>
              <a:t>Differences at level of ≤ % in </a:t>
            </a:r>
            <a:r>
              <a:rPr lang="en-US" dirty="0" smtClean="0"/>
              <a:t>general but some large outliers</a:t>
            </a:r>
            <a:endParaRPr lang="en-US" dirty="0"/>
          </a:p>
          <a:p>
            <a:pPr lvl="1"/>
            <a:r>
              <a:rPr lang="en-US" dirty="0"/>
              <a:t>More details on next slides</a:t>
            </a:r>
          </a:p>
          <a:p>
            <a:pPr lvl="1"/>
            <a:r>
              <a:rPr lang="en-US" dirty="0" smtClean="0"/>
              <a:t>Many </a:t>
            </a:r>
            <a:r>
              <a:rPr lang="en-US" dirty="0"/>
              <a:t>groups have not filled all </a:t>
            </a:r>
            <a:r>
              <a:rPr lang="en-US" dirty="0" smtClean="0"/>
              <a:t>numbers -&gt; please update! </a:t>
            </a:r>
          </a:p>
          <a:p>
            <a:pPr lvl="1"/>
            <a:endParaRPr lang="en-US" sz="1000" dirty="0"/>
          </a:p>
          <a:p>
            <a:r>
              <a:rPr lang="en-US" dirty="0"/>
              <a:t>9</a:t>
            </a:r>
            <a:r>
              <a:rPr lang="en-US" dirty="0" smtClean="0"/>
              <a:t> groups </a:t>
            </a:r>
            <a:r>
              <a:rPr lang="en-US" dirty="0" smtClean="0"/>
              <a:t>for </a:t>
            </a:r>
            <a:r>
              <a:rPr lang="en-US" dirty="0"/>
              <a:t>1</a:t>
            </a:r>
            <a:r>
              <a:rPr lang="en-US" dirty="0" smtClean="0"/>
              <a:t> lepton, 2 groups for 0/2 lepton</a:t>
            </a:r>
          </a:p>
          <a:p>
            <a:pPr lvl="1"/>
            <a:r>
              <a:rPr lang="en-US" dirty="0" smtClean="0"/>
              <a:t>Quite </a:t>
            </a:r>
            <a:r>
              <a:rPr lang="en-US" dirty="0"/>
              <a:t>some </a:t>
            </a:r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No data numbers for 1 lepton; only 1 group for 2 lepton; 2 for 0 lepton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85473"/>
      </p:ext>
    </p:extLst>
  </p:cSld>
  <p:clrMapOvr>
    <a:masterClrMapping/>
  </p:clrMapOvr>
  <p:transition xmlns:p14="http://schemas.microsoft.com/office/powerpoint/2010/main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51944" t="-6851"/>
          <a:stretch/>
        </p:blipFill>
        <p:spPr>
          <a:xfrm>
            <a:off x="2133599" y="4119102"/>
            <a:ext cx="5105401" cy="4628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r="84584"/>
          <a:stretch/>
        </p:blipFill>
        <p:spPr>
          <a:xfrm>
            <a:off x="215900" y="4565046"/>
            <a:ext cx="1929367" cy="23013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r="48195" b="648"/>
          <a:stretch/>
        </p:blipFill>
        <p:spPr>
          <a:xfrm>
            <a:off x="2158999" y="1465982"/>
            <a:ext cx="5455901" cy="42418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378700" y="5816600"/>
            <a:ext cx="162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No groups agree!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31101" y="4521200"/>
            <a:ext cx="12573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Mostly ≤ 1% differences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94601" y="5156200"/>
            <a:ext cx="12573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Mostly ≤ 1% differences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50100" y="4775200"/>
            <a:ext cx="4508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000000"/>
                </a:solidFill>
              </a:rPr>
              <a:t>}</a:t>
            </a:r>
            <a:endParaRPr lang="en-US" sz="660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75500" y="4305300"/>
            <a:ext cx="3782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}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88200" y="5651500"/>
            <a:ext cx="300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}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78231" y="6134100"/>
            <a:ext cx="1249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Mostly &lt; 1 %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98831" y="5981700"/>
            <a:ext cx="300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}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7500" y="1295400"/>
            <a:ext cx="1701800" cy="553998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</a:rPr>
              <a:t>White = agree </a:t>
            </a:r>
          </a:p>
          <a:p>
            <a:r>
              <a:rPr lang="en-US" sz="1500" dirty="0" smtClean="0">
                <a:solidFill>
                  <a:schemeClr val="bg1"/>
                </a:solidFill>
              </a:rPr>
              <a:t>-100    = no results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10500" y="1993900"/>
            <a:ext cx="1117600" cy="2031325"/>
          </a:xfrm>
          <a:prstGeom prst="rect">
            <a:avLst/>
          </a:prstGeom>
          <a:noFill/>
          <a:ln w="2540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Way too much red still for</a:t>
            </a:r>
          </a:p>
          <a:p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 smtClean="0">
                <a:solidFill>
                  <a:srgbClr val="800000"/>
                </a:solidFill>
              </a:rPr>
              <a:t>omfort and a lot of missing numbers!</a:t>
            </a:r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140" y="1892301"/>
            <a:ext cx="7361159" cy="22732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6299" y="4587233"/>
            <a:ext cx="5092701" cy="227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69332"/>
      </p:ext>
    </p:extLst>
  </p:cSld>
  <p:clrMapOvr>
    <a:masterClrMapping/>
  </p:clrMapOvr>
  <p:transition xmlns:p14="http://schemas.microsoft.com/office/powerpoint/2010/main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Leptons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98852"/>
            <a:ext cx="8382000" cy="5178854"/>
          </a:xfrm>
        </p:spPr>
        <p:txBody>
          <a:bodyPr/>
          <a:lstStyle/>
          <a:p>
            <a:r>
              <a:rPr lang="en-US" dirty="0" smtClean="0"/>
              <a:t>Electrons</a:t>
            </a:r>
          </a:p>
          <a:p>
            <a:pPr lvl="1"/>
            <a:r>
              <a:rPr lang="en-US" dirty="0" smtClean="0"/>
              <a:t>Main differences in: </a:t>
            </a:r>
          </a:p>
          <a:p>
            <a:pPr lvl="2"/>
            <a:r>
              <a:rPr lang="en-US" b="1" dirty="0" err="1" smtClean="0"/>
              <a:t>VeryLooseLH</a:t>
            </a:r>
            <a:r>
              <a:rPr lang="en-US" dirty="0" smtClean="0"/>
              <a:t>: </a:t>
            </a:r>
            <a:r>
              <a:rPr lang="en-US" dirty="0" err="1" smtClean="0"/>
              <a:t>Liv</a:t>
            </a:r>
            <a:r>
              <a:rPr lang="en-US" dirty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  and Bonn</a:t>
            </a:r>
          </a:p>
          <a:p>
            <a:pPr lvl="3"/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 understood and rerunning (thanks Ines!)</a:t>
            </a:r>
          </a:p>
          <a:p>
            <a:pPr lvl="2"/>
            <a:r>
              <a:rPr lang="en-US" b="1" dirty="0" smtClean="0"/>
              <a:t>E</a:t>
            </a:r>
            <a:r>
              <a:rPr lang="en-US" b="1" baseline="-25000" dirty="0" smtClean="0"/>
              <a:t>T</a:t>
            </a:r>
            <a:r>
              <a:rPr lang="en-US" b="1" dirty="0" smtClean="0"/>
              <a:t> &gt; 7/25 </a:t>
            </a:r>
            <a:r>
              <a:rPr lang="en-US" b="1" dirty="0" err="1" smtClean="0"/>
              <a:t>GeV</a:t>
            </a:r>
            <a:r>
              <a:rPr lang="en-US" dirty="0" smtClean="0"/>
              <a:t>: Harvard, Bonn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Dubna</a:t>
            </a:r>
            <a:r>
              <a:rPr lang="en-US" dirty="0" smtClean="0"/>
              <a:t> and Lisbon</a:t>
            </a:r>
          </a:p>
          <a:p>
            <a:pPr lvl="2"/>
            <a:r>
              <a:rPr lang="en-US" b="1" dirty="0" err="1" smtClean="0"/>
              <a:t>Calo</a:t>
            </a:r>
            <a:r>
              <a:rPr lang="en-US" b="1" dirty="0" smtClean="0"/>
              <a:t> isolation</a:t>
            </a:r>
            <a:r>
              <a:rPr lang="en-US" dirty="0" smtClean="0"/>
              <a:t>: Mainly CPPM; Lisbon smaller</a:t>
            </a:r>
          </a:p>
          <a:p>
            <a:pPr lvl="2"/>
            <a:r>
              <a:rPr lang="en-US" dirty="0" smtClean="0"/>
              <a:t>Other quantities generally very good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Muons</a:t>
            </a:r>
            <a:endParaRPr lang="en-US" dirty="0" smtClean="0"/>
          </a:p>
          <a:p>
            <a:pPr lvl="1"/>
            <a:r>
              <a:rPr lang="en-US" dirty="0"/>
              <a:t>Many differences in </a:t>
            </a:r>
            <a:r>
              <a:rPr lang="en-US" b="1" dirty="0" err="1"/>
              <a:t>p</a:t>
            </a:r>
            <a:r>
              <a:rPr lang="en-US" b="1" baseline="-25000" dirty="0" err="1"/>
              <a:t>T</a:t>
            </a:r>
            <a:r>
              <a:rPr lang="en-US" b="1" dirty="0"/>
              <a:t> &gt;7/25 </a:t>
            </a:r>
            <a:r>
              <a:rPr lang="en-US" b="1" dirty="0" err="1" smtClean="0"/>
              <a:t>GeV</a:t>
            </a:r>
            <a:r>
              <a:rPr lang="en-US" b="1" dirty="0" smtClean="0"/>
              <a:t> </a:t>
            </a:r>
            <a:r>
              <a:rPr lang="en-US" dirty="0" smtClean="0"/>
              <a:t>and WH signal </a:t>
            </a:r>
            <a:r>
              <a:rPr lang="en-US" b="1" dirty="0" err="1" smtClean="0"/>
              <a:t>calo</a:t>
            </a:r>
            <a:r>
              <a:rPr lang="en-US" b="1" dirty="0" smtClean="0"/>
              <a:t>/track isolation</a:t>
            </a:r>
            <a:endParaRPr lang="en-US" b="1" dirty="0"/>
          </a:p>
          <a:p>
            <a:pPr lvl="2"/>
            <a:r>
              <a:rPr lang="en-US" dirty="0" smtClean="0"/>
              <a:t>In latter two cases in each pair no groups agree!</a:t>
            </a:r>
          </a:p>
          <a:p>
            <a:pPr lvl="1"/>
            <a:r>
              <a:rPr lang="en-US" dirty="0" smtClean="0"/>
              <a:t>AOD groups seem to have quite large differences</a:t>
            </a:r>
          </a:p>
          <a:p>
            <a:pPr lvl="2"/>
            <a:r>
              <a:rPr lang="en-US" dirty="0" smtClean="0"/>
              <a:t>Harvard: Large differences in CB+ST </a:t>
            </a:r>
            <a:r>
              <a:rPr lang="en-US" dirty="0" err="1" smtClean="0"/>
              <a:t>muid</a:t>
            </a:r>
            <a:r>
              <a:rPr lang="en-US" dirty="0" smtClean="0"/>
              <a:t> numbers and not all filled </a:t>
            </a:r>
          </a:p>
          <a:p>
            <a:pPr lvl="2"/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: Tight </a:t>
            </a:r>
            <a:r>
              <a:rPr lang="en-US" dirty="0" err="1" smtClean="0"/>
              <a:t>Muid</a:t>
            </a:r>
            <a:r>
              <a:rPr lang="en-US" dirty="0" smtClean="0"/>
              <a:t>, Track </a:t>
            </a:r>
            <a:r>
              <a:rPr lang="en-US" dirty="0" err="1" smtClean="0"/>
              <a:t>isol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&gt; 7 </a:t>
            </a:r>
            <a:r>
              <a:rPr lang="en-US" dirty="0" err="1" smtClean="0"/>
              <a:t>GeV</a:t>
            </a:r>
            <a:r>
              <a:rPr lang="en-US" dirty="0" smtClean="0"/>
              <a:t>, Z</a:t>
            </a:r>
            <a:r>
              <a:rPr lang="en-US" baseline="-25000" dirty="0" smtClean="0"/>
              <a:t>0</a:t>
            </a:r>
            <a:r>
              <a:rPr lang="en-US" dirty="0" smtClean="0"/>
              <a:t>, hit cuts</a:t>
            </a:r>
            <a:endParaRPr lang="en-US" baseline="-25000" dirty="0" smtClean="0"/>
          </a:p>
          <a:p>
            <a:pPr lvl="3"/>
            <a:r>
              <a:rPr lang="en-US" dirty="0" smtClean="0"/>
              <a:t>Believe due to wrong classifications (e.g. </a:t>
            </a:r>
            <a:r>
              <a:rPr lang="en-US" dirty="0" err="1" smtClean="0"/>
              <a:t>inc</a:t>
            </a:r>
            <a:r>
              <a:rPr lang="en-US" dirty="0" smtClean="0"/>
              <a:t> </a:t>
            </a:r>
            <a:r>
              <a:rPr lang="en-US" dirty="0" err="1" smtClean="0"/>
              <a:t>SiAssoc</a:t>
            </a:r>
            <a:r>
              <a:rPr lang="en-US" dirty="0" smtClean="0"/>
              <a:t>) and rerunning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a positive note, </a:t>
            </a:r>
            <a:r>
              <a:rPr lang="en-US" dirty="0" err="1" smtClean="0"/>
              <a:t>calo</a:t>
            </a:r>
            <a:r>
              <a:rPr lang="en-US" dirty="0" smtClean="0"/>
              <a:t> </a:t>
            </a:r>
            <a:r>
              <a:rPr lang="en-US" dirty="0" err="1"/>
              <a:t>muons</a:t>
            </a:r>
            <a:r>
              <a:rPr lang="en-US" dirty="0"/>
              <a:t> perfect for most </a:t>
            </a:r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14479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Jets/MET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86152"/>
            <a:ext cx="8382000" cy="5112169"/>
          </a:xfrm>
        </p:spPr>
        <p:txBody>
          <a:bodyPr/>
          <a:lstStyle/>
          <a:p>
            <a:r>
              <a:rPr lang="en-US" dirty="0"/>
              <a:t>Jets</a:t>
            </a:r>
          </a:p>
          <a:p>
            <a:pPr lvl="1"/>
            <a:r>
              <a:rPr lang="en-US" dirty="0" smtClean="0"/>
              <a:t>Main differences in:</a:t>
            </a:r>
          </a:p>
          <a:p>
            <a:pPr lvl="2"/>
            <a:r>
              <a:rPr lang="en-US" b="1" dirty="0" err="1" smtClean="0"/>
              <a:t>p</a:t>
            </a:r>
            <a:r>
              <a:rPr lang="en-US" b="1" baseline="-25000" dirty="0" err="1" smtClean="0"/>
              <a:t>T</a:t>
            </a:r>
            <a:r>
              <a:rPr lang="en-US" dirty="0" smtClean="0"/>
              <a:t>: many groups; seems to be bimodal</a:t>
            </a:r>
          </a:p>
          <a:p>
            <a:pPr lvl="2"/>
            <a:r>
              <a:rPr lang="en-US" b="1" dirty="0" smtClean="0"/>
              <a:t>JVF</a:t>
            </a:r>
            <a:r>
              <a:rPr lang="en-US" dirty="0" smtClean="0"/>
              <a:t>: several groups, particularly AOD ones </a:t>
            </a:r>
            <a:r>
              <a:rPr lang="en-US" dirty="0"/>
              <a:t>(but not </a:t>
            </a:r>
            <a:r>
              <a:rPr lang="en-US" dirty="0" smtClean="0"/>
              <a:t>same as each other)</a:t>
            </a:r>
            <a:endParaRPr lang="en-US" dirty="0"/>
          </a:p>
          <a:p>
            <a:pPr lvl="1"/>
            <a:r>
              <a:rPr lang="en-US" dirty="0" err="1"/>
              <a:t>Liv</a:t>
            </a:r>
            <a:r>
              <a:rPr lang="en-US" dirty="0"/>
              <a:t>/</a:t>
            </a:r>
            <a:r>
              <a:rPr lang="en-US" dirty="0" err="1"/>
              <a:t>Bham</a:t>
            </a:r>
            <a:r>
              <a:rPr lang="en-US" dirty="0"/>
              <a:t> have </a:t>
            </a:r>
            <a:r>
              <a:rPr lang="en-US" dirty="0" smtClean="0"/>
              <a:t>diffs </a:t>
            </a:r>
            <a:r>
              <a:rPr lang="en-US" dirty="0"/>
              <a:t>in </a:t>
            </a:r>
            <a:r>
              <a:rPr lang="en-US" dirty="0" smtClean="0"/>
              <a:t>E </a:t>
            </a:r>
            <a:r>
              <a:rPr lang="en-US" dirty="0"/>
              <a:t>&gt; </a:t>
            </a:r>
            <a:r>
              <a:rPr lang="en-US" dirty="0" smtClean="0"/>
              <a:t>0; Harvard have diffs in eta</a:t>
            </a:r>
          </a:p>
          <a:p>
            <a:r>
              <a:rPr lang="en-US" dirty="0" smtClean="0"/>
              <a:t>b-tagging</a:t>
            </a:r>
          </a:p>
          <a:p>
            <a:pPr lvl="1"/>
            <a:r>
              <a:rPr lang="en-US" dirty="0" smtClean="0"/>
              <a:t>Differences </a:t>
            </a:r>
            <a:r>
              <a:rPr lang="en-US" dirty="0"/>
              <a:t>in b-tag cuts, mostly (but not all) due to </a:t>
            </a:r>
            <a:r>
              <a:rPr lang="en-US" dirty="0" smtClean="0"/>
              <a:t>definitions</a:t>
            </a:r>
            <a:endParaRPr lang="en-US" dirty="0"/>
          </a:p>
          <a:p>
            <a:pPr lvl="1"/>
            <a:r>
              <a:rPr lang="en-US" dirty="0" smtClean="0"/>
              <a:t>Also </a:t>
            </a:r>
            <a:r>
              <a:rPr lang="en-US" dirty="0"/>
              <a:t>some differences in truth matching </a:t>
            </a:r>
            <a:endParaRPr lang="en-US" dirty="0" smtClean="0"/>
          </a:p>
          <a:p>
            <a:pPr lvl="2"/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dirty="0"/>
              <a:t>to get agreement on </a:t>
            </a:r>
            <a:r>
              <a:rPr lang="en-US" dirty="0" smtClean="0"/>
              <a:t>reconstructed  </a:t>
            </a:r>
            <a:r>
              <a:rPr lang="en-US" dirty="0"/>
              <a:t>objects before tackle </a:t>
            </a:r>
            <a:r>
              <a:rPr lang="en-US" dirty="0" smtClean="0"/>
              <a:t>this</a:t>
            </a:r>
          </a:p>
          <a:p>
            <a:pPr lvl="2"/>
            <a:r>
              <a:rPr lang="en-US" dirty="0" smtClean="0"/>
              <a:t>Many groups have not filled these in!</a:t>
            </a:r>
          </a:p>
          <a:p>
            <a:r>
              <a:rPr lang="en-US" dirty="0" smtClean="0"/>
              <a:t>MET</a:t>
            </a:r>
          </a:p>
          <a:p>
            <a:pPr lvl="1"/>
            <a:r>
              <a:rPr lang="en-US" dirty="0" smtClean="0"/>
              <a:t>No groups agree for low/</a:t>
            </a:r>
            <a:r>
              <a:rPr lang="en-US" smtClean="0"/>
              <a:t>high bin and </a:t>
            </a:r>
            <a:r>
              <a:rPr lang="en-US" dirty="0" smtClean="0"/>
              <a:t>several have not </a:t>
            </a:r>
            <a:r>
              <a:rPr lang="en-US" smtClean="0"/>
              <a:t>filled in </a:t>
            </a:r>
            <a:r>
              <a:rPr lang="en-US" dirty="0" smtClean="0"/>
              <a:t>values!</a:t>
            </a:r>
          </a:p>
          <a:p>
            <a:pPr lvl="1"/>
            <a:r>
              <a:rPr lang="en-US" dirty="0" smtClean="0"/>
              <a:t>Where they are filled in, agreement mostly better than %-level</a:t>
            </a:r>
          </a:p>
          <a:p>
            <a:pPr lvl="2"/>
            <a:r>
              <a:rPr lang="en-US" dirty="0" smtClean="0"/>
              <a:t>Differences likely due to propagation of other objects</a:t>
            </a:r>
          </a:p>
          <a:p>
            <a:r>
              <a:rPr lang="en-US" dirty="0" smtClean="0"/>
              <a:t>Overlap removal not filled in by many groups!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HSG5 </a:t>
            </a:r>
            <a:r>
              <a:rPr lang="fi-FI" dirty="0" err="1" smtClean="0"/>
              <a:t>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566122"/>
      </p:ext>
    </p:extLst>
  </p:cSld>
  <p:clrMapOvr>
    <a:masterClrMapping/>
  </p:clrMapOvr>
  <p:transition xmlns:p14="http://schemas.microsoft.com/office/powerpoint/2010/main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35352"/>
            <a:ext cx="8382000" cy="4298100"/>
          </a:xfrm>
        </p:spPr>
        <p:txBody>
          <a:bodyPr/>
          <a:lstStyle/>
          <a:p>
            <a:r>
              <a:rPr lang="en-US" dirty="0" smtClean="0"/>
              <a:t>2 lepton</a:t>
            </a:r>
          </a:p>
          <a:p>
            <a:pPr lvl="1"/>
            <a:r>
              <a:rPr lang="en-US" dirty="0" smtClean="0"/>
              <a:t>Harvard, </a:t>
            </a:r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, Tsukuba</a:t>
            </a:r>
          </a:p>
          <a:p>
            <a:pPr lvl="2"/>
            <a:r>
              <a:rPr lang="en-US" dirty="0" err="1"/>
              <a:t>Liv</a:t>
            </a:r>
            <a:r>
              <a:rPr lang="en-US" dirty="0"/>
              <a:t>/</a:t>
            </a:r>
            <a:r>
              <a:rPr lang="en-US" dirty="0" err="1"/>
              <a:t>Bham</a:t>
            </a:r>
            <a:r>
              <a:rPr lang="en-US" dirty="0"/>
              <a:t> ran over full DS not just </a:t>
            </a:r>
            <a:r>
              <a:rPr lang="en-US" dirty="0" smtClean="0"/>
              <a:t>TID and rerunning</a:t>
            </a:r>
          </a:p>
          <a:p>
            <a:pPr lvl="1"/>
            <a:r>
              <a:rPr lang="en-US" dirty="0" smtClean="0"/>
              <a:t>Harvard have 50% difference after 1 signal lepton cut!</a:t>
            </a:r>
          </a:p>
          <a:p>
            <a:pPr lvl="2"/>
            <a:r>
              <a:rPr lang="en-US" dirty="0" smtClean="0"/>
              <a:t>Don’t think it can all be due to object-level differences</a:t>
            </a:r>
          </a:p>
          <a:p>
            <a:pPr lvl="2"/>
            <a:endParaRPr lang="en-US" dirty="0"/>
          </a:p>
          <a:p>
            <a:r>
              <a:rPr lang="en-US" dirty="0" smtClean="0"/>
              <a:t>1 lepton</a:t>
            </a:r>
          </a:p>
          <a:p>
            <a:pPr lvl="1"/>
            <a:r>
              <a:rPr lang="en-US" dirty="0" smtClean="0"/>
              <a:t>CERN/Ed, Lisbon,  UCL, Boon, Tsukuba</a:t>
            </a:r>
          </a:p>
          <a:p>
            <a:pPr lvl="1"/>
            <a:r>
              <a:rPr lang="en-US" dirty="0" smtClean="0"/>
              <a:t>Fairly large differences in 3 jet events</a:t>
            </a:r>
          </a:p>
          <a:p>
            <a:pPr lvl="1"/>
            <a:r>
              <a:rPr lang="en-US" dirty="0"/>
              <a:t>UCL have diff in MET cleaning; Bonn have diff from 1 WH signal lepton </a:t>
            </a:r>
            <a:endParaRPr lang="en-US" dirty="0" smtClean="0"/>
          </a:p>
          <a:p>
            <a:pPr lvl="1"/>
            <a:r>
              <a:rPr lang="en-US" dirty="0" smtClean="0"/>
              <a:t>Only 2 groups have </a:t>
            </a:r>
            <a:r>
              <a:rPr lang="en-US" dirty="0" smtClean="0"/>
              <a:t>P</a:t>
            </a:r>
            <a:r>
              <a:rPr lang="en-US" baseline="-25000" dirty="0" smtClean="0"/>
              <a:t>T</a:t>
            </a:r>
            <a:r>
              <a:rPr lang="en-US" baseline="30000" dirty="0" smtClean="0"/>
              <a:t>Z</a:t>
            </a:r>
            <a:r>
              <a:rPr lang="en-US" dirty="0" smtClean="0"/>
              <a:t> </a:t>
            </a:r>
            <a:r>
              <a:rPr lang="en-US" dirty="0" smtClean="0"/>
              <a:t>dependent </a:t>
            </a:r>
            <a:r>
              <a:rPr lang="en-US" dirty="0" smtClean="0"/>
              <a:t>cuts but have pretty good agreement</a:t>
            </a:r>
            <a:endParaRPr lang="en-US" dirty="0" smtClean="0"/>
          </a:p>
          <a:p>
            <a:pPr lvl="1"/>
            <a:r>
              <a:rPr lang="en-US" dirty="0" smtClean="0"/>
              <a:t>Only </a:t>
            </a:r>
            <a:r>
              <a:rPr lang="en-US" dirty="0" smtClean="0"/>
              <a:t>1 group has filled m(bb) cuts, </a:t>
            </a:r>
            <a:r>
              <a:rPr lang="en-US" dirty="0" smtClean="0"/>
              <a:t>CRs, SFs </a:t>
            </a:r>
            <a:r>
              <a:rPr lang="en-US" dirty="0" smtClean="0"/>
              <a:t>and event </a:t>
            </a:r>
            <a:r>
              <a:rPr lang="en-US" dirty="0" err="1" smtClean="0"/>
              <a:t>flavour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We have often had quite large differences here -&gt; please fill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45007"/>
      </p:ext>
    </p:extLst>
  </p:cSld>
  <p:clrMapOvr>
    <a:masterClrMapping/>
  </p:clrMapOvr>
  <p:transition xmlns:p14="http://schemas.microsoft.com/office/powerpoint/2010/main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(2)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52179"/>
          </a:xfrm>
        </p:spPr>
        <p:txBody>
          <a:bodyPr/>
          <a:lstStyle/>
          <a:p>
            <a:r>
              <a:rPr lang="en-US" dirty="0"/>
              <a:t>0 </a:t>
            </a:r>
            <a:r>
              <a:rPr lang="en-US" dirty="0" smtClean="0"/>
              <a:t>lepton</a:t>
            </a:r>
          </a:p>
          <a:p>
            <a:pPr lvl="1"/>
            <a:r>
              <a:rPr lang="en-US" dirty="0" err="1" smtClean="0"/>
              <a:t>Sinica</a:t>
            </a:r>
            <a:r>
              <a:rPr lang="en-US" dirty="0" smtClean="0"/>
              <a:t>/DESY, </a:t>
            </a:r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, </a:t>
            </a:r>
            <a:r>
              <a:rPr lang="en-US" dirty="0" smtClean="0"/>
              <a:t>Barcelona, Tsukuba, CPPM (only first part)</a:t>
            </a:r>
            <a:endParaRPr lang="en-US" dirty="0"/>
          </a:p>
          <a:p>
            <a:pPr lvl="1"/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 have difference in MET &gt; 90 </a:t>
            </a:r>
            <a:r>
              <a:rPr lang="en-US" dirty="0" err="1" smtClean="0"/>
              <a:t>GeV</a:t>
            </a:r>
            <a:r>
              <a:rPr lang="en-US" dirty="0" smtClean="0"/>
              <a:t> (and lepton veto)</a:t>
            </a:r>
          </a:p>
          <a:p>
            <a:pPr lvl="2"/>
            <a:r>
              <a:rPr lang="en-US" dirty="0" smtClean="0"/>
              <a:t>Due </a:t>
            </a:r>
            <a:r>
              <a:rPr lang="en-US" dirty="0" smtClean="0"/>
              <a:t>to different order of cuts and rerunning</a:t>
            </a:r>
          </a:p>
          <a:p>
            <a:pPr lvl="1"/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 and </a:t>
            </a:r>
            <a:r>
              <a:rPr lang="en-US" dirty="0" err="1" smtClean="0"/>
              <a:t>Sinica</a:t>
            </a:r>
            <a:r>
              <a:rPr lang="en-US" dirty="0" smtClean="0"/>
              <a:t> have pretty good agreement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Z</a:t>
            </a:r>
            <a:r>
              <a:rPr lang="en-US" dirty="0"/>
              <a:t> </a:t>
            </a:r>
            <a:r>
              <a:rPr lang="en-US" dirty="0" smtClean="0"/>
              <a:t>cuts </a:t>
            </a:r>
            <a:r>
              <a:rPr lang="en-US" dirty="0" smtClean="0"/>
              <a:t>though</a:t>
            </a:r>
          </a:p>
          <a:p>
            <a:pPr lvl="1"/>
            <a:r>
              <a:rPr lang="en-US" dirty="0" err="1" smtClean="0"/>
              <a:t>Sinica</a:t>
            </a:r>
            <a:r>
              <a:rPr lang="en-US" dirty="0" smtClean="0"/>
              <a:t> and Barcelona agree perfectly up to </a:t>
            </a:r>
            <a:r>
              <a:rPr lang="en-US" dirty="0" err="1" smtClean="0"/>
              <a:t>dR</a:t>
            </a:r>
            <a:r>
              <a:rPr lang="en-US" dirty="0" smtClean="0"/>
              <a:t> cut</a:t>
            </a:r>
            <a:endParaRPr lang="en-US" dirty="0" smtClean="0"/>
          </a:p>
          <a:p>
            <a:pPr lvl="2"/>
            <a:r>
              <a:rPr lang="en-US" dirty="0" err="1"/>
              <a:t>Sinica</a:t>
            </a:r>
            <a:r>
              <a:rPr lang="en-US" dirty="0"/>
              <a:t> and </a:t>
            </a:r>
            <a:r>
              <a:rPr lang="en-US" dirty="0" smtClean="0"/>
              <a:t>Tsukuba also </a:t>
            </a:r>
            <a:r>
              <a:rPr lang="en-US" dirty="0"/>
              <a:t>differ </a:t>
            </a:r>
            <a:r>
              <a:rPr lang="en-US" dirty="0" smtClean="0"/>
              <a:t>significantly from </a:t>
            </a:r>
            <a:r>
              <a:rPr lang="en-US" dirty="0" err="1" smtClean="0"/>
              <a:t>dR</a:t>
            </a:r>
            <a:endParaRPr lang="en-US" dirty="0" smtClean="0"/>
          </a:p>
          <a:p>
            <a:pPr lvl="1"/>
            <a:r>
              <a:rPr lang="en-US" dirty="0" smtClean="0"/>
              <a:t>Only 1 group has filled m(bb) &amp; event </a:t>
            </a:r>
            <a:r>
              <a:rPr lang="en-US" dirty="0" err="1" smtClean="0"/>
              <a:t>flavour</a:t>
            </a:r>
            <a:r>
              <a:rPr lang="en-US" dirty="0" smtClean="0"/>
              <a:t>; none have filled SFs/CRs</a:t>
            </a:r>
          </a:p>
          <a:p>
            <a:pPr lvl="2"/>
            <a:r>
              <a:rPr lang="en-US" dirty="0" smtClean="0"/>
              <a:t>Please update!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one </a:t>
            </a:r>
            <a:r>
              <a:rPr lang="en-US" dirty="0" smtClean="0"/>
              <a:t>except </a:t>
            </a:r>
            <a:r>
              <a:rPr lang="en-US" dirty="0" err="1"/>
              <a:t>Liv</a:t>
            </a:r>
            <a:r>
              <a:rPr lang="en-US" dirty="0"/>
              <a:t>/</a:t>
            </a:r>
            <a:r>
              <a:rPr lang="en-US" dirty="0" err="1"/>
              <a:t>Bham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Sinica</a:t>
            </a:r>
            <a:r>
              <a:rPr lang="en-US" dirty="0" smtClean="0"/>
              <a:t> yet </a:t>
            </a:r>
            <a:r>
              <a:rPr lang="en-US" dirty="0"/>
              <a:t>posted </a:t>
            </a:r>
            <a:r>
              <a:rPr lang="en-US" dirty="0" smtClean="0"/>
              <a:t>full data </a:t>
            </a:r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For 0 lepton, </a:t>
            </a:r>
            <a:r>
              <a:rPr lang="en-US" dirty="0" err="1" smtClean="0"/>
              <a:t>Liv</a:t>
            </a:r>
            <a:r>
              <a:rPr lang="en-US" dirty="0" smtClean="0"/>
              <a:t>/</a:t>
            </a:r>
            <a:r>
              <a:rPr lang="en-US" dirty="0" err="1" smtClean="0"/>
              <a:t>Bham</a:t>
            </a:r>
            <a:r>
              <a:rPr lang="en-US" dirty="0" smtClean="0"/>
              <a:t> were applying trigger cut early to save time and are rerunning</a:t>
            </a:r>
          </a:p>
          <a:p>
            <a:pPr lvl="1"/>
            <a:r>
              <a:rPr lang="en-US" dirty="0" smtClean="0"/>
              <a:t>Very important to have check on data too so get same candidates!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78067"/>
      </p:ext>
    </p:extLst>
  </p:cSld>
  <p:clrMapOvr>
    <a:masterClrMapping/>
  </p:clrMapOvr>
  <p:transition xmlns:p14="http://schemas.microsoft.com/office/powerpoint/2010/main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Clarifications/Updates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32578"/>
          </a:xfrm>
        </p:spPr>
        <p:txBody>
          <a:bodyPr/>
          <a:lstStyle/>
          <a:p>
            <a:r>
              <a:rPr lang="en-US" dirty="0" smtClean="0"/>
              <a:t>Reminder: agreed to ask for </a:t>
            </a:r>
            <a:r>
              <a:rPr lang="en-US" b="1" dirty="0" smtClean="0"/>
              <a:t>exactly </a:t>
            </a:r>
            <a:r>
              <a:rPr lang="en-US" dirty="0" smtClean="0"/>
              <a:t>2 b-tags in all channels</a:t>
            </a:r>
          </a:p>
          <a:p>
            <a:pPr lvl="1"/>
            <a:r>
              <a:rPr lang="en-US" dirty="0" smtClean="0"/>
              <a:t>Looking at all jets not just 2 leading ones!</a:t>
            </a:r>
          </a:p>
          <a:p>
            <a:pPr lvl="1"/>
            <a:r>
              <a:rPr lang="en-US" dirty="0" smtClean="0"/>
              <a:t>m(</a:t>
            </a:r>
            <a:r>
              <a:rPr lang="en-US" dirty="0" err="1" smtClean="0"/>
              <a:t>jj</a:t>
            </a:r>
            <a:r>
              <a:rPr lang="en-US" dirty="0" smtClean="0"/>
              <a:t>): use b-jets in 2-tag; b-jet and lead jet for 1 tag; 2 lead jets for 0 tag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-jet corrections only applied for 2-tag case (both DT/TT)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Still need to update </a:t>
            </a:r>
            <a:r>
              <a:rPr lang="en-US" dirty="0" err="1" smtClean="0"/>
              <a:t>Muon</a:t>
            </a:r>
            <a:r>
              <a:rPr lang="en-US" dirty="0"/>
              <a:t>/</a:t>
            </a:r>
            <a:r>
              <a:rPr lang="en-US" dirty="0" err="1" smtClean="0"/>
              <a:t>egamma</a:t>
            </a:r>
            <a:r>
              <a:rPr lang="en-US" dirty="0" smtClean="0"/>
              <a:t> packages </a:t>
            </a:r>
            <a:r>
              <a:rPr lang="en-US" b="1" dirty="0" smtClean="0"/>
              <a:t>after </a:t>
            </a:r>
            <a:r>
              <a:rPr lang="en-US" dirty="0" smtClean="0"/>
              <a:t>cut flow but before run mini-</a:t>
            </a:r>
            <a:r>
              <a:rPr lang="en-US" dirty="0" err="1" smtClean="0"/>
              <a:t>ntuple</a:t>
            </a:r>
            <a:r>
              <a:rPr lang="en-US" dirty="0" smtClean="0"/>
              <a:t> production. Need to double-check tags.</a:t>
            </a:r>
          </a:p>
          <a:p>
            <a:pPr lvl="1"/>
            <a:r>
              <a:rPr lang="en-US" dirty="0"/>
              <a:t>MuonEfficiencyCorrections-02-01-17 </a:t>
            </a:r>
            <a:endParaRPr lang="en-US" dirty="0" smtClean="0"/>
          </a:p>
          <a:p>
            <a:pPr lvl="1"/>
            <a:r>
              <a:rPr lang="en-US" dirty="0" smtClean="0"/>
              <a:t>ElectronEfficiencyCorrection</a:t>
            </a:r>
            <a:r>
              <a:rPr lang="en-US" dirty="0"/>
              <a:t>-00-00-30 </a:t>
            </a:r>
            <a:endParaRPr lang="en-US" dirty="0" smtClean="0"/>
          </a:p>
          <a:p>
            <a:pPr lvl="1"/>
            <a:r>
              <a:rPr lang="en-US" dirty="0" smtClean="0"/>
              <a:t>egammaAnalysisUtils</a:t>
            </a:r>
            <a:r>
              <a:rPr lang="en-US" dirty="0"/>
              <a:t>-00-04-</a:t>
            </a:r>
            <a:r>
              <a:rPr lang="en-US" dirty="0" smtClean="0"/>
              <a:t>46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83711"/>
      </p:ext>
    </p:extLst>
  </p:cSld>
  <p:clrMapOvr>
    <a:masterClrMapping/>
  </p:clrMapOvr>
  <p:transition xmlns:p14="http://schemas.microsoft.com/office/powerpoint/2010/main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77108"/>
          </a:xfrm>
        </p:spPr>
        <p:txBody>
          <a:bodyPr/>
          <a:lstStyle/>
          <a:p>
            <a:r>
              <a:rPr lang="en-US" dirty="0" smtClean="0"/>
              <a:t>Links to Further Details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61515"/>
          </a:xfrm>
        </p:spPr>
        <p:txBody>
          <a:bodyPr/>
          <a:lstStyle/>
          <a:p>
            <a:r>
              <a:rPr lang="en-US" dirty="0" smtClean="0"/>
              <a:t>Selection:</a:t>
            </a:r>
          </a:p>
          <a:p>
            <a:pPr lvl="1"/>
            <a:r>
              <a:rPr lang="nl-NL" sz="1600" dirty="0">
                <a:hlinkClick r:id="rId2"/>
              </a:rPr>
              <a:t>https://twiki.cern.ch/twiki/bin/viewauth/AtlasProtected/</a:t>
            </a:r>
            <a:r>
              <a:rPr lang="nl-NL" sz="1600" dirty="0" smtClean="0">
                <a:hlinkClick r:id="rId2"/>
              </a:rPr>
              <a:t>VHbbBaseLinePublication</a:t>
            </a:r>
            <a:endParaRPr lang="nl-NL" sz="1600" dirty="0" smtClean="0"/>
          </a:p>
          <a:p>
            <a:r>
              <a:rPr lang="nl-NL" dirty="0" smtClean="0"/>
              <a:t>Packages </a:t>
            </a:r>
            <a:r>
              <a:rPr lang="nl-NL" dirty="0" err="1" smtClean="0"/>
              <a:t>and</a:t>
            </a:r>
            <a:r>
              <a:rPr lang="nl-NL" dirty="0" smtClean="0"/>
              <a:t> information:</a:t>
            </a:r>
          </a:p>
          <a:p>
            <a:pPr lvl="1"/>
            <a:r>
              <a:rPr lang="nl-NL" sz="1600" dirty="0">
                <a:hlinkClick r:id="rId3"/>
              </a:rPr>
              <a:t>https://twiki.cern.ch/twiki/bin/viewauth/AtlasProtected/</a:t>
            </a:r>
            <a:r>
              <a:rPr lang="nl-NL" sz="1600" dirty="0" smtClean="0">
                <a:hlinkClick r:id="rId3"/>
              </a:rPr>
              <a:t>VHbbPackagesAndTools</a:t>
            </a:r>
            <a:endParaRPr lang="en-US" dirty="0" smtClean="0"/>
          </a:p>
          <a:p>
            <a:r>
              <a:rPr lang="en-US" dirty="0" smtClean="0"/>
              <a:t>Cut flow datasets and clarifications:</a:t>
            </a:r>
          </a:p>
          <a:p>
            <a:pPr lvl="1"/>
            <a:r>
              <a:rPr lang="nl-NL" sz="1600" dirty="0">
                <a:hlinkClick r:id="rId4"/>
              </a:rPr>
              <a:t>https://twiki.cern.ch/twiki/bin/viewauth/AtlasProtected/</a:t>
            </a:r>
            <a:r>
              <a:rPr lang="nl-NL" sz="1600" dirty="0" smtClean="0">
                <a:hlinkClick r:id="rId4"/>
              </a:rPr>
              <a:t>VHbbCutFlowChallenge</a:t>
            </a:r>
            <a:endParaRPr lang="nl-NL" sz="1600" dirty="0" smtClean="0"/>
          </a:p>
          <a:p>
            <a:r>
              <a:rPr lang="nl-NL" dirty="0" smtClean="0"/>
              <a:t>Spreadsheet (2012):</a:t>
            </a:r>
          </a:p>
          <a:p>
            <a:pPr lvl="1"/>
            <a:r>
              <a:rPr lang="en-US" dirty="0">
                <a:hlinkClick r:id="rId5"/>
              </a:rPr>
              <a:t>https://docs.google.com/spreadsheet/ccc?key=0AvuCcsFv8iq2dENCdi1mM0JYSEtneWxqXzRwQ1FaaHc#gid=</a:t>
            </a:r>
            <a:r>
              <a:rPr lang="en-US" dirty="0" smtClean="0">
                <a:hlinkClick r:id="rId5"/>
              </a:rPr>
              <a:t>29</a:t>
            </a:r>
            <a:endParaRPr lang="nl-NL" dirty="0" smtClean="0"/>
          </a:p>
          <a:p>
            <a:pPr lvl="1"/>
            <a:endParaRPr lang="en-US" dirty="0" smtClean="0"/>
          </a:p>
          <a:p>
            <a:pPr lvl="1"/>
            <a:endParaRPr lang="nl-N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x-none" smtClean="0"/>
              <a:t>11/10/2013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HSG5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183719B-2675-7D42-A782-CB292AF8D1C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00193"/>
      </p:ext>
    </p:extLst>
  </p:cSld>
  <p:clrMapOvr>
    <a:masterClrMapping/>
  </p:clrMapOvr>
  <p:transition xmlns:p14="http://schemas.microsoft.com/office/powerpoint/2010/main">
    <p:fade/>
  </p:transition>
</p:sld>
</file>

<file path=ppt/theme/theme1.xml><?xml version="1.0" encoding="utf-8"?>
<a:theme xmlns:a="http://schemas.openxmlformats.org/drawingml/2006/main" name="SimpleBlue">
  <a:themeElements>
    <a:clrScheme name="Custom 1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000000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81959</TotalTime>
  <Words>1005</Words>
  <Application>Microsoft Macintosh PowerPoint</Application>
  <PresentationFormat>On-screen Show (4:3)</PresentationFormat>
  <Paragraphs>140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SimpleBlue</vt:lpstr>
      <vt:lpstr>VH (H-&gt;bb) Cut Flow Status</vt:lpstr>
      <vt:lpstr>Introduction</vt:lpstr>
      <vt:lpstr>Overview</vt:lpstr>
      <vt:lpstr>Objects: Leptons </vt:lpstr>
      <vt:lpstr>Objects: Jets/MET</vt:lpstr>
      <vt:lpstr>Event</vt:lpstr>
      <vt:lpstr>Event (2)</vt:lpstr>
      <vt:lpstr>Clarifications/Updates</vt:lpstr>
      <vt:lpstr>Links to Further Details</vt:lpstr>
    </vt:vector>
  </TitlesOfParts>
  <Company>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Carl Gwilliam</dc:creator>
  <cp:lastModifiedBy>Carl Gwilliam</cp:lastModifiedBy>
  <cp:revision>1336</cp:revision>
  <dcterms:created xsi:type="dcterms:W3CDTF">2011-09-21T12:21:43Z</dcterms:created>
  <dcterms:modified xsi:type="dcterms:W3CDTF">2013-10-16T08:30:19Z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TC102867901033</vt:lpwstr>
  </property>
</Properties>
</file>