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docProps/custom.xml" ContentType="application/vnd.openxmlformats-officedocument.custom-properties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2" r:id="rId1"/>
    <p:sldMasterId id="2147483674" r:id="rId2"/>
  </p:sldMasterIdLst>
  <p:notesMasterIdLst>
    <p:notesMasterId r:id="rId27"/>
  </p:notesMasterIdLst>
  <p:handoutMasterIdLst>
    <p:handoutMasterId r:id="rId28"/>
  </p:handoutMasterIdLst>
  <p:sldIdLst>
    <p:sldId id="319" r:id="rId3"/>
    <p:sldId id="301" r:id="rId4"/>
    <p:sldId id="302" r:id="rId5"/>
    <p:sldId id="303" r:id="rId6"/>
    <p:sldId id="304" r:id="rId7"/>
    <p:sldId id="314" r:id="rId8"/>
    <p:sldId id="315" r:id="rId9"/>
    <p:sldId id="305" r:id="rId10"/>
    <p:sldId id="306" r:id="rId11"/>
    <p:sldId id="316" r:id="rId12"/>
    <p:sldId id="320" r:id="rId13"/>
    <p:sldId id="307" r:id="rId14"/>
    <p:sldId id="308" r:id="rId15"/>
    <p:sldId id="309" r:id="rId16"/>
    <p:sldId id="310" r:id="rId17"/>
    <p:sldId id="312" r:id="rId18"/>
    <p:sldId id="313" r:id="rId19"/>
    <p:sldId id="317" r:id="rId20"/>
    <p:sldId id="269" r:id="rId21"/>
    <p:sldId id="325" r:id="rId22"/>
    <p:sldId id="324" r:id="rId23"/>
    <p:sldId id="321" r:id="rId24"/>
    <p:sldId id="322" r:id="rId25"/>
    <p:sldId id="32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B8CFF"/>
    <a:srgbClr val="3476D7"/>
    <a:srgbClr val="FCD12A"/>
    <a:srgbClr val="F7F7F7"/>
    <a:srgbClr val="245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9620" autoAdjust="0"/>
  </p:normalViewPr>
  <p:slideViewPr>
    <p:cSldViewPr snapToGrid="0">
      <p:cViewPr varScale="1">
        <p:scale>
          <a:sx n="86" d="100"/>
          <a:sy n="86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handoutMaster" Target="handoutMasters/handoutMaster1.xml"/><Relationship Id="rId26" Type="http://schemas.openxmlformats.org/officeDocument/2006/relationships/slide" Target="slides/slide24.xml"/><Relationship Id="rId30" Type="http://schemas.openxmlformats.org/officeDocument/2006/relationships/presProps" Target="presProps.xml"/><Relationship Id="rId11" Type="http://schemas.openxmlformats.org/officeDocument/2006/relationships/slide" Target="slides/slide9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AA685-AF3C-754F-A930-97AEAEF23A8B}" type="datetimeFigureOut">
              <a:rPr lang="en-US" smtClean="0"/>
              <a:pPr/>
              <a:t>6/18/10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FE9B4-AC76-3F4B-9791-A9CB99A14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3FD0-D7E5-4C01-A6C5-F025B69FB103}" type="datetimeFigureOut">
              <a:rPr lang="en-US" smtClean="0"/>
              <a:pPr/>
              <a:t>6/18/10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479B2-B137-4FAA-B6DC-C594B665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45090"/>
                </a:solidFill>
              </a:defRPr>
            </a:lvl1pPr>
          </a:lstStyle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45090"/>
                </a:solidFill>
              </a:defRPr>
            </a:lvl1pPr>
          </a:lstStyle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45090"/>
                </a:solidFill>
              </a:defRPr>
            </a:lvl1pPr>
          </a:lstStyle>
          <a:p>
            <a:fld id="{B183719B-2675-7D42-A782-CB292AF8D1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158966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45090"/>
                </a:solidFill>
              </a:defRPr>
            </a:lvl1pPr>
          </a:lstStyle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45090"/>
                </a:solidFill>
              </a:defRPr>
            </a:lvl1pPr>
          </a:lstStyle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45090"/>
                </a:solidFill>
              </a:defRPr>
            </a:lvl1pPr>
          </a:lstStyle>
          <a:p>
            <a:fld id="{B183719B-2675-7D42-A782-CB292AF8D1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hf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accent1"/>
              </a:gs>
              <a:gs pos="8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rgbClr val="245090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0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hf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5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7" Type="http://schemas.openxmlformats.org/officeDocument/2006/relationships/image" Target="../media/image4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45.png"/><Relationship Id="rId6" Type="http://schemas.openxmlformats.org/officeDocument/2006/relationships/oleObject" Target="../embeddings/Microsoft_Equation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df"/><Relationship Id="rId3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1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3.bin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"/>
            <a:ext cx="9157655" cy="2689946"/>
            <a:chOff x="0" y="1"/>
            <a:chExt cx="9157655" cy="2689946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1"/>
              <a:ext cx="9157655" cy="2689946"/>
              <a:chOff x="0" y="1"/>
              <a:chExt cx="9144000" cy="285380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rcRect t="6037" b="3842"/>
              <a:stretch>
                <a:fillRect/>
              </a:stretch>
            </p:blipFill>
            <p:spPr>
              <a:xfrm>
                <a:off x="0" y="1"/>
                <a:ext cx="9144000" cy="285380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rcRect t="16758"/>
              <a:stretch>
                <a:fillRect/>
              </a:stretch>
            </p:blipFill>
            <p:spPr>
              <a:xfrm>
                <a:off x="6678753" y="317417"/>
                <a:ext cx="2465247" cy="2343167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9642" y="392956"/>
              <a:ext cx="2478013" cy="453625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161913"/>
            <a:ext cx="8382000" cy="2257541"/>
          </a:xfrm>
        </p:spPr>
        <p:txBody>
          <a:bodyPr/>
          <a:lstStyle/>
          <a:p>
            <a:pPr algn="ctr"/>
            <a:r>
              <a:rPr lang="en-US" sz="5400" dirty="0" smtClean="0"/>
              <a:t>Search for a SM Higgs Boson in the Decay H -&gt; WW -&gt; </a:t>
            </a:r>
            <a:r>
              <a:rPr lang="en-US" sz="5400" dirty="0" err="1" smtClean="0"/>
              <a:t>ll</a:t>
            </a:r>
            <a:r>
              <a:rPr lang="en-US" sz="5400" dirty="0" smtClean="0"/>
              <a:t> with 200 pb</a:t>
            </a:r>
            <a:r>
              <a:rPr lang="en-US" sz="5400" baseline="30000" dirty="0" smtClean="0"/>
              <a:t>-1</a:t>
            </a:r>
            <a:r>
              <a:rPr lang="en-US" sz="5400" dirty="0" smtClean="0"/>
              <a:t> at ATLAS </a:t>
            </a:r>
            <a:endParaRPr lang="en-US" sz="5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877" y="3491852"/>
            <a:ext cx="4114800" cy="1044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5" y="3940820"/>
            <a:ext cx="1828800" cy="2780778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1203350" y="5775350"/>
            <a:ext cx="7772400" cy="989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r>
              <a:rPr lang="en-US" sz="32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29</a:t>
            </a:r>
            <a:r>
              <a:rPr lang="en-US" sz="3200" baseline="300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2010</a:t>
            </a:r>
          </a:p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r>
              <a:rPr lang="en-US" sz="320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QCD10 Conference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olidFill>
                <a:srgbClr val="245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30249" y="2886335"/>
            <a:ext cx="7681913" cy="53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 Gwilliam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19149" y="4658990"/>
            <a:ext cx="7681913" cy="53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r>
              <a:rPr lang="en-US" sz="24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behalf of  the </a:t>
            </a:r>
            <a:r>
              <a:rPr lang="en-US" sz="24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ATLAS Collaboration</a:t>
            </a:r>
            <a:endParaRPr kumimoji="0" lang="en-US" sz="2400" b="0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olidFill>
                <a:srgbClr val="245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rcRect r="104"/>
          <a:stretch>
            <a:fillRect/>
          </a:stretch>
        </p:blipFill>
        <p:spPr>
          <a:xfrm>
            <a:off x="-1" y="2568510"/>
            <a:ext cx="9154800" cy="3560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941465" y="1286408"/>
            <a:ext cx="7555039" cy="5405924"/>
            <a:chOff x="941465" y="1258186"/>
            <a:chExt cx="7555039" cy="5405924"/>
          </a:xfrm>
        </p:grpSpPr>
        <p:grpSp>
          <p:nvGrpSpPr>
            <p:cNvPr id="27" name="Group 26"/>
            <p:cNvGrpSpPr/>
            <p:nvPr/>
          </p:nvGrpSpPr>
          <p:grpSpPr>
            <a:xfrm>
              <a:off x="941465" y="1258186"/>
              <a:ext cx="7555039" cy="5405924"/>
              <a:chOff x="941465" y="1258186"/>
              <a:chExt cx="7555039" cy="540592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1465" y="3964110"/>
                <a:ext cx="3758701" cy="27000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7803" y="3964110"/>
                <a:ext cx="3758701" cy="27000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465" y="1258186"/>
                <a:ext cx="3758701" cy="27000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7803" y="1258186"/>
                <a:ext cx="3758701" cy="27000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2235200" y="1873250"/>
              <a:ext cx="158750" cy="1647032"/>
              <a:chOff x="1485900" y="1759744"/>
              <a:chExt cx="158750" cy="173513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775493" y="262651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flipH="1">
              <a:off x="6455755" y="1873250"/>
              <a:ext cx="158750" cy="1647032"/>
              <a:chOff x="1485900" y="1773124"/>
              <a:chExt cx="158750" cy="173513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769143" y="263989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5772150" y="4406900"/>
              <a:ext cx="158750" cy="1818482"/>
              <a:chOff x="1485900" y="1759744"/>
              <a:chExt cx="158750" cy="173513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775493" y="262651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flipH="1">
              <a:off x="1953605" y="4419600"/>
              <a:ext cx="158750" cy="1799432"/>
              <a:chOff x="1485900" y="1759744"/>
              <a:chExt cx="158750" cy="173513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775493" y="262651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H + 2 Jet Analysis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188200" y="801688"/>
            <a:ext cx="16891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50" dirty="0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m</a:t>
            </a:r>
            <a:r>
              <a:rPr kumimoji="0" lang="en-US" sz="2400" b="0" i="0" u="none" strike="noStrike" kern="1200" cap="none" spc="-150" normalizeH="0" baseline="-2500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H</a:t>
            </a:r>
            <a:r>
              <a:rPr kumimoji="0" lang="en-US" sz="24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= 170 </a:t>
            </a:r>
            <a:r>
              <a:rPr kumimoji="0" lang="en-US" sz="2400" b="0" i="0" u="none" strike="noStrike" kern="1200" cap="none" spc="-150" normalizeH="0" noProof="0" dirty="0" err="1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GeV</a:t>
            </a:r>
            <a:endParaRPr kumimoji="0" lang="en-US" sz="24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chemeClr val="accent1"/>
                  </a:gs>
                  <a:gs pos="8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9111" y="2949222"/>
            <a:ext cx="8042677" cy="3802251"/>
            <a:chOff x="649111" y="2963333"/>
            <a:chExt cx="8042677" cy="38022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rcRect l="7934" t="6732"/>
            <a:stretch>
              <a:fillRect/>
            </a:stretch>
          </p:blipFill>
          <p:spPr>
            <a:xfrm>
              <a:off x="649111" y="2963333"/>
              <a:ext cx="8042677" cy="380225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4756183" y="3098629"/>
              <a:ext cx="1498568" cy="1486071"/>
            </a:xfrm>
            <a:prstGeom prst="rect">
              <a:avLst/>
            </a:prstGeom>
            <a:noFill/>
            <a:ln w="31750" cap="flat" cmpd="sng" algn="ctr">
              <a:solidFill>
                <a:srgbClr val="FCD12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765683" y="4798144"/>
              <a:ext cx="1489068" cy="764456"/>
            </a:xfrm>
            <a:prstGeom prst="rect">
              <a:avLst/>
            </a:prstGeom>
            <a:noFill/>
            <a:ln w="31750" cap="flat" cmpd="sng" algn="ctr">
              <a:solidFill>
                <a:srgbClr val="FCD12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764721" y="5825721"/>
              <a:ext cx="1496379" cy="759229"/>
            </a:xfrm>
            <a:prstGeom prst="rect">
              <a:avLst/>
            </a:prstGeom>
            <a:noFill/>
            <a:ln w="31750" cap="flat" cmpd="sng" algn="ctr">
              <a:solidFill>
                <a:srgbClr val="FCD12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Data-Driven Background Estimation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75002"/>
            <a:ext cx="8382000" cy="2491964"/>
          </a:xfrm>
        </p:spPr>
        <p:txBody>
          <a:bodyPr/>
          <a:lstStyle/>
          <a:p>
            <a:r>
              <a:rPr lang="en-US" dirty="0" smtClean="0"/>
              <a:t>Reduce dependency on MC by estimating backgrounds from data whenever possible</a:t>
            </a:r>
          </a:p>
          <a:p>
            <a:r>
              <a:rPr lang="en-US" dirty="0" smtClean="0"/>
              <a:t>Define control regions (C.R.) dominated by a single background and use to </a:t>
            </a:r>
            <a:r>
              <a:rPr lang="en-US" dirty="0" err="1" smtClean="0"/>
              <a:t>normalise</a:t>
            </a:r>
            <a:r>
              <a:rPr lang="en-US" dirty="0" smtClean="0"/>
              <a:t> the contribution in the signal region (S.R.)</a:t>
            </a:r>
          </a:p>
          <a:p>
            <a:pPr lvl="1"/>
            <a:r>
              <a:rPr lang="en-US" dirty="0" smtClean="0"/>
              <a:t>Extract </a:t>
            </a:r>
            <a:r>
              <a:rPr lang="en-US" dirty="0" err="1" smtClean="0"/>
              <a:t>normalisation</a:t>
            </a:r>
            <a:r>
              <a:rPr lang="en-US" dirty="0" smtClean="0"/>
              <a:t> factors from data wherever possible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909" y="3881275"/>
            <a:ext cx="3758701" cy="270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104" y="1299602"/>
            <a:ext cx="3758701" cy="27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W + Jets Background Estimation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15967"/>
            <a:ext cx="5067506" cy="5334536"/>
          </a:xfrm>
        </p:spPr>
        <p:txBody>
          <a:bodyPr/>
          <a:lstStyle/>
          <a:p>
            <a:r>
              <a:rPr lang="en-US" dirty="0" smtClean="0"/>
              <a:t>Loosen lepton selection to obtain a control region dominated by </a:t>
            </a:r>
            <a:r>
              <a:rPr lang="en-US" dirty="0" err="1" smtClean="0"/>
              <a:t>W+jets</a:t>
            </a:r>
            <a:endParaRPr lang="en-US" dirty="0" smtClean="0"/>
          </a:p>
          <a:p>
            <a:pPr lvl="1"/>
            <a:r>
              <a:rPr lang="en-US" dirty="0" smtClean="0"/>
              <a:t>Expect ≈ 100 events/channel in 200 pb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Define lepton fake rate as:</a:t>
            </a:r>
          </a:p>
          <a:p>
            <a:pPr lvl="1">
              <a:buNone/>
            </a:pPr>
            <a:endParaRPr lang="en-US" sz="1400" dirty="0" smtClean="0"/>
          </a:p>
          <a:p>
            <a:r>
              <a:rPr lang="en-US" sz="2350" dirty="0" smtClean="0"/>
              <a:t>Can measure approximate lepton fake rate from data using </a:t>
            </a:r>
            <a:r>
              <a:rPr lang="en-US" sz="2350" dirty="0" err="1" smtClean="0"/>
              <a:t>dijet</a:t>
            </a:r>
            <a:r>
              <a:rPr lang="en-US" sz="2350" dirty="0" smtClean="0"/>
              <a:t> sample</a:t>
            </a:r>
          </a:p>
          <a:p>
            <a:pPr lvl="1"/>
            <a:r>
              <a:rPr lang="en-US" sz="1950" dirty="0" smtClean="0"/>
              <a:t>Jet triggers provide </a:t>
            </a:r>
            <a:r>
              <a:rPr lang="en-US" sz="1950" dirty="0" err="1" smtClean="0"/>
              <a:t>dijet</a:t>
            </a:r>
            <a:r>
              <a:rPr lang="en-US" sz="1950" dirty="0" smtClean="0"/>
              <a:t> enriched sample</a:t>
            </a:r>
          </a:p>
          <a:p>
            <a:pPr lvl="1"/>
            <a:r>
              <a:rPr lang="en-US" dirty="0" smtClean="0"/>
              <a:t>Veto events consistent with Z or W mass</a:t>
            </a:r>
          </a:p>
          <a:p>
            <a:r>
              <a:rPr lang="en-US" dirty="0" smtClean="0"/>
              <a:t>Estimated number of reconstructed </a:t>
            </a:r>
            <a:r>
              <a:rPr lang="en-US" dirty="0" err="1" smtClean="0"/>
              <a:t>W+jets</a:t>
            </a:r>
            <a:r>
              <a:rPr lang="en-US" dirty="0" smtClean="0"/>
              <a:t> events in signal region (S.R.) is 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where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W+jets</a:t>
            </a:r>
            <a:r>
              <a:rPr lang="en-US" baseline="-25000" dirty="0" smtClean="0"/>
              <a:t> </a:t>
            </a:r>
            <a:r>
              <a:rPr lang="en-US" dirty="0" smtClean="0"/>
              <a:t>is a scale factor derived from MC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481" y="2675181"/>
            <a:ext cx="3075633" cy="444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09" y="5113367"/>
            <a:ext cx="5107121" cy="8010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2138" t="3749" r="3474"/>
          <a:stretch>
            <a:fillRect/>
          </a:stretch>
        </p:blipFill>
        <p:spPr>
          <a:xfrm>
            <a:off x="5235210" y="1366770"/>
            <a:ext cx="3825959" cy="2802563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92289" y="4045966"/>
            <a:ext cx="8382000" cy="25176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400" dirty="0" smtClean="0">
                <a:solidFill>
                  <a:srgbClr val="245090"/>
                </a:solidFill>
              </a:rPr>
              <a:t>“</a:t>
            </a:r>
            <a:r>
              <a:rPr lang="en-US" sz="2400" dirty="0" err="1" smtClean="0">
                <a:solidFill>
                  <a:srgbClr val="245090"/>
                </a:solidFill>
              </a:rPr>
              <a:t>b</a:t>
            </a:r>
            <a:r>
              <a:rPr lang="en-US" sz="2400" dirty="0" smtClean="0">
                <a:solidFill>
                  <a:srgbClr val="245090"/>
                </a:solidFill>
              </a:rPr>
              <a:t>-tagged” control region (H + &gt;0 jets)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0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Reverse </a:t>
            </a:r>
            <a:r>
              <a:rPr lang="en-US" sz="2000" dirty="0" err="1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b</a:t>
            </a:r>
            <a:r>
              <a:rPr lang="en-US" sz="20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-jet veto, requiring jets are identified as </a:t>
            </a:r>
            <a:r>
              <a:rPr lang="en-US" sz="2000" dirty="0" err="1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b</a:t>
            </a:r>
            <a:r>
              <a:rPr lang="en-US" sz="20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-jets + remove M</a:t>
            </a:r>
            <a:r>
              <a:rPr lang="en-US" sz="2000" baseline="-250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T</a:t>
            </a:r>
            <a:r>
              <a:rPr lang="en-US" sz="20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 cut</a:t>
            </a:r>
          </a:p>
          <a:p>
            <a:pPr marL="1258888" lvl="2" indent="-344488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In H + 2 jets, exclude signal by reversing </a:t>
            </a:r>
            <a:r>
              <a:rPr lang="en-US" dirty="0" err="1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M</a:t>
            </a:r>
            <a:r>
              <a:rPr lang="en-US" baseline="-25000" dirty="0" err="1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ll</a:t>
            </a:r>
            <a:r>
              <a:rPr lang="en-US" baseline="-250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cut + loosen kinematic cuts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0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Almost pure top sample with up to ≈ 40 events/channel in 200 pb</a:t>
            </a:r>
            <a:r>
              <a:rPr lang="en-US" sz="2000" baseline="300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-1</a:t>
            </a:r>
            <a:r>
              <a:rPr lang="en-US" sz="20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45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 events in control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data and extrapolate to signal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region</a:t>
            </a:r>
            <a:r>
              <a:rPr lang="en-US" sz="2400" dirty="0" smtClean="0">
                <a:solidFill>
                  <a:srgbClr val="245090"/>
                </a:solidFill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scale factor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</a:t>
            </a:r>
            <a:r>
              <a:rPr lang="en-US" sz="2400" dirty="0" smtClean="0">
                <a:solidFill>
                  <a:srgbClr val="245090"/>
                </a:solidFill>
              </a:rPr>
              <a:t>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related to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-tagging efficiency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-tagged control region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Top Background Estimation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04189" y="5782938"/>
          <a:ext cx="2019159" cy="465960"/>
        </p:xfrm>
        <a:graphic>
          <a:graphicData uri="http://schemas.openxmlformats.org/presentationml/2006/ole">
            <p:oleObj spid="_x0000_s73730" name="Equation" r:id="rId6" imgW="990600" imgH="228600" progId="Equation.3">
              <p:embed/>
            </p:oleObj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378179" y="1337950"/>
            <a:ext cx="5026377" cy="2861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“Top-box” control region (H + 0 jets)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semi-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leptonic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events by requiring 1 lepton + ≥1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-tagged jet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reconstruct event and require   both tops satisfy 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150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14400" lvl="1" indent="-396875" defTabSz="914363">
              <a:lnSpc>
                <a:spcPct val="90000"/>
              </a:lnSpc>
              <a:spcBef>
                <a:spcPts val="576"/>
              </a:spcBef>
              <a:buBlip>
                <a:blip r:embed="rId5"/>
              </a:buBlip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Expect ≈ 1000 events in 200 pb</a:t>
            </a:r>
            <a:r>
              <a:rPr lang="en-US" sz="2000" baseline="30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-1</a:t>
            </a:r>
            <a:endParaRPr lang="en-US" sz="20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914400" lvl="1" indent="-396875" defTabSz="914363">
              <a:lnSpc>
                <a:spcPct val="90000"/>
              </a:lnSpc>
              <a:spcBef>
                <a:spcPts val="576"/>
              </a:spcBef>
              <a:buBlip>
                <a:blip r:embed="rId5"/>
              </a:buBlip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Can estimate</a:t>
            </a: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jet </a:t>
            </a: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veto efficiency using lead jet not from W or b-tagged.</a:t>
            </a:r>
            <a:r>
              <a:rPr lang="en-US" sz="2000" dirty="0" smtClean="0"/>
              <a:t>0 events/channel in 200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504955" y="1783255"/>
            <a:ext cx="79375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706703" y="86303"/>
            <a:ext cx="2488204" cy="1090712"/>
            <a:chOff x="6645053" y="73974"/>
            <a:chExt cx="2488204" cy="1090712"/>
          </a:xfrm>
        </p:grpSpPr>
        <p:sp>
          <p:nvSpPr>
            <p:cNvPr id="16" name="TextBox 15"/>
            <p:cNvSpPr txBox="1"/>
            <p:nvPr/>
          </p:nvSpPr>
          <p:spPr>
            <a:xfrm>
              <a:off x="8324789" y="73974"/>
              <a:ext cx="265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CD12A"/>
                  </a:solidFill>
                </a:rPr>
                <a:t>b</a:t>
              </a:r>
              <a:endParaRPr lang="en-US" sz="1200" dirty="0">
                <a:solidFill>
                  <a:srgbClr val="FCD12A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8587" y="73974"/>
              <a:ext cx="265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CD12A"/>
                  </a:solidFill>
                </a:rPr>
                <a:t>b</a:t>
              </a:r>
              <a:endParaRPr lang="en-US" sz="1200" dirty="0">
                <a:solidFill>
                  <a:srgbClr val="FCD12A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668" y="431514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CD12A"/>
                  </a:solidFill>
                </a:rPr>
                <a:t>W</a:t>
              </a:r>
              <a:r>
                <a:rPr lang="en-US" sz="1200" baseline="30000" dirty="0" smtClean="0">
                  <a:solidFill>
                    <a:srgbClr val="FCD12A"/>
                  </a:solidFill>
                </a:rPr>
                <a:t>-</a:t>
              </a:r>
              <a:endParaRPr lang="en-US" sz="1200" dirty="0">
                <a:solidFill>
                  <a:srgbClr val="FCD12A"/>
                </a:solidFill>
              </a:endParaRPr>
            </a:p>
          </p:txBody>
        </p:sp>
        <p:pic>
          <p:nvPicPr>
            <p:cNvPr id="19" name="Picture 18" descr="tt3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45053" y="73974"/>
              <a:ext cx="2391227" cy="106827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433322" y="411308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CD12A"/>
                  </a:solidFill>
                </a:rPr>
                <a:t>W</a:t>
              </a:r>
              <a:r>
                <a:rPr lang="en-US" sz="1200" baseline="30000" dirty="0" smtClean="0">
                  <a:solidFill>
                    <a:srgbClr val="FCD12A"/>
                  </a:solidFill>
                </a:rPr>
                <a:t>+</a:t>
              </a:r>
              <a:endParaRPr lang="en-US" sz="1200" dirty="0">
                <a:solidFill>
                  <a:srgbClr val="FCD12A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58823" y="61644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CD12A"/>
                  </a:solidFill>
                </a:rPr>
                <a:t>l</a:t>
              </a:r>
              <a:r>
                <a:rPr lang="en-US" sz="1200" baseline="30000" dirty="0" smtClean="0">
                  <a:solidFill>
                    <a:srgbClr val="FCD12A"/>
                  </a:solidFill>
                </a:rPr>
                <a:t>+</a:t>
              </a:r>
              <a:endParaRPr lang="en-US" sz="1200" dirty="0">
                <a:solidFill>
                  <a:srgbClr val="FCD12A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01495" y="887687"/>
              <a:ext cx="253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CD12A"/>
                  </a:solidFill>
                </a:rPr>
                <a:t>ν</a:t>
              </a:r>
              <a:endParaRPr lang="en-US" sz="1200" dirty="0">
                <a:solidFill>
                  <a:srgbClr val="FCD12A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99997" y="838370"/>
              <a:ext cx="303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CD12A"/>
                  </a:solidFill>
                </a:rPr>
                <a:t>q</a:t>
              </a:r>
              <a:r>
                <a:rPr lang="en-US" sz="1200" dirty="0" smtClean="0">
                  <a:solidFill>
                    <a:srgbClr val="FCD12A"/>
                  </a:solidFill>
                </a:rPr>
                <a:t>’</a:t>
              </a:r>
              <a:endParaRPr lang="en-US" sz="1200" dirty="0">
                <a:solidFill>
                  <a:srgbClr val="FCD12A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70177" y="546927"/>
              <a:ext cx="265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CD12A"/>
                  </a:solidFill>
                </a:rPr>
                <a:t>q</a:t>
              </a:r>
              <a:endParaRPr lang="en-US" sz="1200" dirty="0">
                <a:solidFill>
                  <a:srgbClr val="FCD12A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188200" y="127000"/>
              <a:ext cx="95250" cy="1588"/>
            </a:xfrm>
            <a:prstGeom prst="line">
              <a:avLst/>
            </a:prstGeom>
            <a:ln w="19050" cap="flat" cmpd="sng" algn="ctr">
              <a:solidFill>
                <a:srgbClr val="FCD12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56400" y="635000"/>
              <a:ext cx="95250" cy="1588"/>
            </a:xfrm>
            <a:prstGeom prst="line">
              <a:avLst/>
            </a:prstGeom>
            <a:ln w="19050" cap="flat" cmpd="sng" algn="ctr">
              <a:solidFill>
                <a:srgbClr val="FCD12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569200" y="330200"/>
              <a:ext cx="95250" cy="1588"/>
            </a:xfrm>
            <a:prstGeom prst="line">
              <a:avLst/>
            </a:prstGeom>
            <a:ln w="19050" cap="flat" cmpd="sng" algn="ctr">
              <a:solidFill>
                <a:srgbClr val="FCD12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947445" y="259037"/>
              <a:ext cx="236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CD12A"/>
                  </a:solidFill>
                </a:rPr>
                <a:t>t</a:t>
              </a:r>
              <a:endParaRPr lang="en-US" sz="1200" dirty="0">
                <a:solidFill>
                  <a:srgbClr val="FCD12A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09295" y="252687"/>
              <a:ext cx="236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CD12A"/>
                  </a:solidFill>
                </a:rPr>
                <a:t>t</a:t>
              </a:r>
              <a:endParaRPr lang="en-US" sz="1200" dirty="0">
                <a:solidFill>
                  <a:srgbClr val="FCD12A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WW Background Estimation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049587"/>
          </a:xfrm>
        </p:spPr>
        <p:txBody>
          <a:bodyPr/>
          <a:lstStyle/>
          <a:p>
            <a:r>
              <a:rPr lang="en-US" dirty="0" smtClean="0"/>
              <a:t>“Reversed </a:t>
            </a:r>
            <a:r>
              <a:rPr lang="en-US" dirty="0" err="1" smtClean="0"/>
              <a:t>Δφ</a:t>
            </a:r>
            <a:r>
              <a:rPr lang="en-US" dirty="0" smtClean="0"/>
              <a:t>” control region (H + &lt;2 jets)</a:t>
            </a:r>
          </a:p>
          <a:p>
            <a:pPr lvl="1"/>
            <a:r>
              <a:rPr lang="en-US" dirty="0" smtClean="0"/>
              <a:t>Reverse </a:t>
            </a:r>
            <a:r>
              <a:rPr lang="en-US" dirty="0" err="1" smtClean="0"/>
              <a:t>dilepton</a:t>
            </a:r>
            <a:r>
              <a:rPr lang="en-US" dirty="0" smtClean="0"/>
              <a:t> </a:t>
            </a:r>
            <a:r>
              <a:rPr lang="en-US" dirty="0" err="1" smtClean="0"/>
              <a:t>azimuthal</a:t>
            </a:r>
            <a:r>
              <a:rPr lang="en-US" dirty="0" smtClean="0"/>
              <a:t> angle and invariant mass cuts</a:t>
            </a:r>
          </a:p>
          <a:p>
            <a:pPr lvl="2"/>
            <a:r>
              <a:rPr lang="en-US" dirty="0" smtClean="0"/>
              <a:t>Apply additional Z veto in same-</a:t>
            </a:r>
            <a:r>
              <a:rPr lang="en-US" dirty="0" err="1" smtClean="0"/>
              <a:t>flavour</a:t>
            </a:r>
            <a:r>
              <a:rPr lang="en-US" dirty="0" smtClean="0"/>
              <a:t> channels</a:t>
            </a:r>
          </a:p>
          <a:p>
            <a:pPr lvl="1"/>
            <a:r>
              <a:rPr lang="en-US" dirty="0" smtClean="0"/>
              <a:t>Expect up to ≈ 30 events/ channel in 200 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Although dominated by WW this control region still contains significant </a:t>
            </a:r>
            <a:r>
              <a:rPr lang="en-US" dirty="0" err="1" smtClean="0"/>
              <a:t>tt</a:t>
            </a:r>
            <a:r>
              <a:rPr lang="en-US" dirty="0" smtClean="0"/>
              <a:t> and W + jets contamination</a:t>
            </a:r>
          </a:p>
          <a:p>
            <a:pPr lvl="1"/>
            <a:r>
              <a:rPr lang="en-US" dirty="0" smtClean="0"/>
              <a:t>Correct for this by subtracting estimated </a:t>
            </a:r>
            <a:r>
              <a:rPr lang="en-US" dirty="0" err="1" smtClean="0"/>
              <a:t>tt</a:t>
            </a:r>
            <a:r>
              <a:rPr lang="en-US" dirty="0" smtClean="0"/>
              <a:t> and W + jets backgrounds, scaled to the reversed </a:t>
            </a:r>
            <a:r>
              <a:rPr lang="en-US" dirty="0" err="1" smtClean="0"/>
              <a:t>Δφ</a:t>
            </a:r>
            <a:r>
              <a:rPr lang="en-US" dirty="0" smtClean="0"/>
              <a:t> control region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b</a:t>
            </a:r>
            <a:r>
              <a:rPr lang="en-US" dirty="0" smtClean="0"/>
              <a:t>-vetoed” control region (H + 2 jets)</a:t>
            </a:r>
          </a:p>
          <a:p>
            <a:pPr lvl="1"/>
            <a:r>
              <a:rPr lang="en-US" dirty="0" smtClean="0"/>
              <a:t>For H +  2 jets </a:t>
            </a:r>
            <a:r>
              <a:rPr lang="en-US" dirty="0" err="1" smtClean="0"/>
              <a:t>tt</a:t>
            </a:r>
            <a:r>
              <a:rPr lang="en-US" dirty="0" smtClean="0"/>
              <a:t> contamination begins to dominate the reversed </a:t>
            </a:r>
            <a:r>
              <a:rPr lang="en-US" dirty="0" err="1" smtClean="0"/>
              <a:t>Δφ</a:t>
            </a:r>
            <a:r>
              <a:rPr lang="en-US" dirty="0" smtClean="0"/>
              <a:t> C.R. </a:t>
            </a:r>
          </a:p>
          <a:p>
            <a:pPr lvl="1"/>
            <a:r>
              <a:rPr lang="en-US" dirty="0" smtClean="0"/>
              <a:t>Instead select sample akin to </a:t>
            </a:r>
            <a:r>
              <a:rPr lang="en-US" dirty="0" err="1" smtClean="0"/>
              <a:t>b</a:t>
            </a:r>
            <a:r>
              <a:rPr lang="en-US" dirty="0" smtClean="0"/>
              <a:t>-tagged top control region but with the  </a:t>
            </a:r>
            <a:r>
              <a:rPr lang="en-US" dirty="0" err="1" smtClean="0"/>
              <a:t>b</a:t>
            </a:r>
            <a:r>
              <a:rPr lang="en-US" dirty="0" smtClean="0"/>
              <a:t>-tagging cut reversed to act as a veto</a:t>
            </a:r>
          </a:p>
          <a:p>
            <a:pPr lvl="2"/>
            <a:r>
              <a:rPr lang="en-US" dirty="0" smtClean="0"/>
              <a:t>Still contains some </a:t>
            </a:r>
            <a:r>
              <a:rPr lang="en-US" dirty="0" err="1" smtClean="0"/>
              <a:t>tt</a:t>
            </a:r>
            <a:r>
              <a:rPr lang="en-US" dirty="0" smtClean="0"/>
              <a:t> contamination, which is corrected for as above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18730" y="4232913"/>
          <a:ext cx="5068426" cy="424333"/>
        </p:xfrm>
        <a:graphic>
          <a:graphicData uri="http://schemas.openxmlformats.org/presentationml/2006/ole">
            <p:oleObj spid="_x0000_s74754" name="Equation" r:id="rId3" imgW="2730500" imgH="22860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589510" y="3536617"/>
            <a:ext cx="79375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42860" y="5221483"/>
            <a:ext cx="79375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78435" y="6160825"/>
            <a:ext cx="79375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80220" y="3164389"/>
            <a:ext cx="125193" cy="1588"/>
          </a:xfrm>
          <a:prstGeom prst="line">
            <a:avLst/>
          </a:prstGeom>
          <a:ln w="25400" cap="flat" cmpd="sng" algn="ctr">
            <a:solidFill>
              <a:srgbClr val="245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28716"/>
            <a:ext cx="8382000" cy="5348131"/>
          </a:xfrm>
        </p:spPr>
        <p:txBody>
          <a:bodyPr/>
          <a:lstStyle/>
          <a:p>
            <a:r>
              <a:rPr lang="en-US" dirty="0" smtClean="0"/>
              <a:t>Uncertainties on background estimation scale factors from MC</a:t>
            </a:r>
          </a:p>
          <a:p>
            <a:pPr lvl="1"/>
            <a:r>
              <a:rPr lang="en-US" dirty="0" smtClean="0"/>
              <a:t>Top/WW Monte Carlo Q</a:t>
            </a:r>
            <a:r>
              <a:rPr lang="en-US" baseline="30000" dirty="0" smtClean="0"/>
              <a:t>2</a:t>
            </a:r>
            <a:r>
              <a:rPr lang="en-US" dirty="0" smtClean="0"/>
              <a:t> scale</a:t>
            </a:r>
          </a:p>
          <a:p>
            <a:pPr lvl="2"/>
            <a:r>
              <a:rPr lang="en-US" dirty="0" smtClean="0"/>
              <a:t>Vary </a:t>
            </a:r>
            <a:r>
              <a:rPr lang="en-US" dirty="0" err="1" smtClean="0"/>
              <a:t>renormalisation/factorisation</a:t>
            </a:r>
            <a:r>
              <a:rPr lang="en-US" dirty="0" smtClean="0"/>
              <a:t> scale by 1/4 (1/8) and 4 (8) for </a:t>
            </a:r>
            <a:r>
              <a:rPr lang="en-US" dirty="0" err="1" smtClean="0"/>
              <a:t>tt</a:t>
            </a:r>
            <a:r>
              <a:rPr lang="en-US" dirty="0" smtClean="0"/>
              <a:t> (WW)</a:t>
            </a:r>
          </a:p>
          <a:p>
            <a:pPr lvl="1"/>
            <a:r>
              <a:rPr lang="en-US" dirty="0" smtClean="0"/>
              <a:t>Jet Energy Scale (JES) and Jet Energy Resolution (JER)</a:t>
            </a:r>
          </a:p>
          <a:p>
            <a:pPr lvl="2"/>
            <a:r>
              <a:rPr lang="en-US" dirty="0" smtClean="0"/>
              <a:t>Scale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jet</a:t>
            </a:r>
            <a:r>
              <a:rPr lang="en-US" dirty="0" smtClean="0"/>
              <a:t> coherently up/down by 7% for |</a:t>
            </a:r>
            <a:r>
              <a:rPr lang="en-US" dirty="0" err="1" smtClean="0"/>
              <a:t>η</a:t>
            </a:r>
            <a:r>
              <a:rPr lang="en-US" dirty="0" smtClean="0"/>
              <a:t>|&lt;3.2 and 15% for |</a:t>
            </a:r>
            <a:r>
              <a:rPr lang="en-US" dirty="0" err="1" smtClean="0"/>
              <a:t>η</a:t>
            </a:r>
            <a:r>
              <a:rPr lang="en-US" dirty="0" smtClean="0"/>
              <a:t>|&gt;3.2</a:t>
            </a:r>
          </a:p>
          <a:p>
            <a:pPr lvl="2"/>
            <a:r>
              <a:rPr lang="en-US" dirty="0" smtClean="0"/>
              <a:t>Smear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jet</a:t>
            </a:r>
            <a:r>
              <a:rPr lang="en-US" dirty="0" smtClean="0"/>
              <a:t> by Gaussian with width 0.45√E for |</a:t>
            </a:r>
            <a:r>
              <a:rPr lang="en-US" dirty="0" err="1" smtClean="0"/>
              <a:t>η</a:t>
            </a:r>
            <a:r>
              <a:rPr lang="en-US" dirty="0" smtClean="0"/>
              <a:t>|&lt;3.2 and 0.63√E for |</a:t>
            </a:r>
            <a:r>
              <a:rPr lang="en-US" dirty="0" err="1" smtClean="0"/>
              <a:t>η</a:t>
            </a:r>
            <a:r>
              <a:rPr lang="en-US" dirty="0" smtClean="0"/>
              <a:t>|&gt;3.2</a:t>
            </a:r>
          </a:p>
          <a:p>
            <a:pPr lvl="1"/>
            <a:r>
              <a:rPr lang="en-US" dirty="0" smtClean="0"/>
              <a:t>10% uncertainty on </a:t>
            </a:r>
            <a:r>
              <a:rPr lang="en-US" dirty="0" err="1" smtClean="0"/>
              <a:t>b</a:t>
            </a:r>
            <a:r>
              <a:rPr lang="en-US" dirty="0" smtClean="0"/>
              <a:t>-tagging efficiency</a:t>
            </a:r>
          </a:p>
          <a:p>
            <a:pPr lvl="1"/>
            <a:r>
              <a:rPr lang="en-US" dirty="0" smtClean="0"/>
              <a:t>Uncertainty due to limited Monte Carlo statistics </a:t>
            </a:r>
          </a:p>
          <a:p>
            <a:pPr lvl="1"/>
            <a:r>
              <a:rPr lang="en-US" dirty="0" smtClean="0"/>
              <a:t>Errors assumed to be uncorrelated between different H + </a:t>
            </a:r>
            <a:r>
              <a:rPr lang="en-US" dirty="0" err="1" smtClean="0"/>
              <a:t>n</a:t>
            </a:r>
            <a:r>
              <a:rPr lang="en-US" dirty="0" smtClean="0"/>
              <a:t> jet analyses</a:t>
            </a:r>
          </a:p>
          <a:p>
            <a:r>
              <a:rPr lang="en-US" dirty="0" smtClean="0"/>
              <a:t>Signal uncertainties</a:t>
            </a:r>
          </a:p>
          <a:p>
            <a:pPr lvl="1"/>
            <a:r>
              <a:rPr lang="en-US" dirty="0" smtClean="0"/>
              <a:t>1% lepton reconstruction efficiency uncertainty (correlated)</a:t>
            </a:r>
          </a:p>
          <a:p>
            <a:pPr lvl="1"/>
            <a:r>
              <a:rPr lang="en-US" dirty="0" smtClean="0"/>
              <a:t>Jet Energy Scale uncertainty (uncorrelated)</a:t>
            </a:r>
          </a:p>
          <a:p>
            <a:pPr lvl="2"/>
            <a:r>
              <a:rPr lang="en-US" dirty="0" smtClean="0"/>
              <a:t>6% for H + 0 jets and 6.3% for H + 1 jet</a:t>
            </a:r>
          </a:p>
          <a:p>
            <a:pPr lvl="1"/>
            <a:r>
              <a:rPr lang="en-US" dirty="0" smtClean="0"/>
              <a:t>Theoretical uncertainty (uncorrelated)</a:t>
            </a:r>
          </a:p>
          <a:p>
            <a:pPr lvl="2"/>
            <a:r>
              <a:rPr lang="en-US" dirty="0" smtClean="0"/>
              <a:t>4.5% for H + 0 jets and 2% for H + 1 jet</a:t>
            </a:r>
          </a:p>
          <a:p>
            <a:pPr lvl="1"/>
            <a:r>
              <a:rPr lang="en-US" dirty="0" smtClean="0"/>
              <a:t>10% luminosity uncertainty</a:t>
            </a:r>
            <a:r>
              <a:rPr lang="en-US" dirty="0" smtClean="0"/>
              <a:t> (</a:t>
            </a:r>
            <a:r>
              <a:rPr lang="en-US" dirty="0" smtClean="0"/>
              <a:t/>
            </a:r>
            <a:r>
              <a:rPr lang="en-US" dirty="0" smtClean="0"/>
              <a:t>correlated)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731752" y="2083673"/>
            <a:ext cx="79375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048" y="2127947"/>
            <a:ext cx="5282665" cy="379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Exclusion Sensitivity @ 200 pb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70587"/>
            <a:ext cx="8382000" cy="670953"/>
          </a:xfrm>
        </p:spPr>
        <p:txBody>
          <a:bodyPr/>
          <a:lstStyle/>
          <a:p>
            <a:r>
              <a:rPr lang="en-US" dirty="0" smtClean="0"/>
              <a:t>Calculate a one-sided 95% confidence limit using a Maximum Likelihood Ratio technique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83195" y="5878932"/>
            <a:ext cx="8382000" cy="6709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Combining the 3 analyses </a:t>
            </a:r>
            <a:r>
              <a:rPr lang="en-US" sz="2400" dirty="0" smtClean="0">
                <a:solidFill>
                  <a:srgbClr val="245090"/>
                </a:solidFill>
              </a:rPr>
              <a:t>one can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exclude a Higgs boson in the mass range 160-170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200 pb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data at √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5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2760" y="2562180"/>
            <a:ext cx="3406775" cy="2725420"/>
            <a:chOff x="492760" y="2562180"/>
            <a:chExt cx="3406775" cy="272542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760" y="2562180"/>
              <a:ext cx="3406775" cy="272542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496975" y="3920829"/>
              <a:ext cx="3382193" cy="497006"/>
            </a:xfrm>
            <a:prstGeom prst="rect">
              <a:avLst/>
            </a:prstGeom>
            <a:noFill/>
            <a:ln w="25400" cap="flat" cmpd="sng" algn="ctr">
              <a:solidFill>
                <a:srgbClr val="FCD12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55949"/>
          </a:xfrm>
        </p:spPr>
        <p:txBody>
          <a:bodyPr/>
          <a:lstStyle/>
          <a:p>
            <a:r>
              <a:rPr lang="en-US" sz="4650" dirty="0" smtClean="0"/>
              <a:t>Discovery Potential Versus √</a:t>
            </a:r>
            <a:r>
              <a:rPr lang="en-US" sz="4650" dirty="0" err="1" smtClean="0"/>
              <a:t>s</a:t>
            </a:r>
            <a:r>
              <a:rPr lang="en-US" sz="4650" dirty="0" smtClean="0"/>
              <a:t> @ 1 fb</a:t>
            </a:r>
            <a:r>
              <a:rPr lang="en-US" sz="4650" baseline="30000" dirty="0" smtClean="0"/>
              <a:t>-1</a:t>
            </a:r>
            <a:r>
              <a:rPr lang="en-US" sz="4650" dirty="0" smtClean="0"/>
              <a:t> </a:t>
            </a:r>
            <a:endParaRPr lang="en-US" sz="46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091016"/>
            <a:ext cx="3668890" cy="3533275"/>
          </a:xfrm>
        </p:spPr>
        <p:txBody>
          <a:bodyPr/>
          <a:lstStyle/>
          <a:p>
            <a:r>
              <a:rPr lang="en-US" dirty="0" smtClean="0"/>
              <a:t>Simplified analysis</a:t>
            </a:r>
          </a:p>
          <a:p>
            <a:pPr lvl="1"/>
            <a:r>
              <a:rPr lang="en-US" dirty="0" smtClean="0"/>
              <a:t>Consider only </a:t>
            </a:r>
            <a:r>
              <a:rPr lang="en-US" dirty="0" err="1" smtClean="0"/>
              <a:t>eμ</a:t>
            </a:r>
            <a:r>
              <a:rPr lang="en-US" dirty="0" smtClean="0"/>
              <a:t> channel &amp; scale signal significance by √2 to account for </a:t>
            </a:r>
            <a:r>
              <a:rPr lang="en-US" dirty="0" err="1" smtClean="0"/>
              <a:t>ee/μμ</a:t>
            </a:r>
            <a:r>
              <a:rPr lang="en-US" dirty="0" smtClean="0"/>
              <a:t> channels</a:t>
            </a:r>
          </a:p>
          <a:p>
            <a:pPr lvl="1"/>
            <a:r>
              <a:rPr lang="en-US" dirty="0" smtClean="0"/>
              <a:t>Extrapolated to different √</a:t>
            </a:r>
            <a:r>
              <a:rPr lang="en-US" dirty="0" err="1" smtClean="0"/>
              <a:t>s</a:t>
            </a:r>
            <a:r>
              <a:rPr lang="en-US" dirty="0" smtClean="0"/>
              <a:t> using simple </a:t>
            </a:r>
            <a:r>
              <a:rPr lang="en-US" dirty="0" err="1" smtClean="0"/>
              <a:t>σ</a:t>
            </a:r>
            <a:r>
              <a:rPr lang="en-US" dirty="0" smtClean="0"/>
              <a:t> scaling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Intended only to give an indication of the relative sensitivity at various √</a:t>
            </a:r>
            <a:r>
              <a:rPr lang="en-US" dirty="0" err="1" smtClean="0"/>
              <a:t>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HtoWW_discovery_significance_1if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740" r="8904"/>
              <a:stretch>
                <a:fillRect/>
              </a:stretch>
            </p:blipFill>
          </mc:Choice>
          <mc:Fallback>
            <p:blipFill>
              <a:blip r:embed="rId3"/>
              <a:srcRect l="2740" r="8904"/>
              <a:stretch>
                <a:fillRect/>
              </a:stretch>
            </p:blipFill>
          </mc:Fallback>
        </mc:AlternateContent>
        <p:spPr>
          <a:xfrm>
            <a:off x="4051300" y="1805846"/>
            <a:ext cx="4914900" cy="4014297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81000" y="5953156"/>
            <a:ext cx="8382000" cy="6709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400" dirty="0" smtClean="0">
                <a:solidFill>
                  <a:srgbClr val="245090"/>
                </a:solidFill>
              </a:rPr>
              <a:t>With 1 fb</a:t>
            </a:r>
            <a:r>
              <a:rPr lang="en-US" sz="2400" baseline="30000" dirty="0" smtClean="0">
                <a:solidFill>
                  <a:srgbClr val="245090"/>
                </a:solidFill>
              </a:rPr>
              <a:t>-1</a:t>
            </a:r>
            <a:r>
              <a:rPr lang="en-US" sz="2400" dirty="0" smtClean="0">
                <a:solidFill>
                  <a:srgbClr val="245090"/>
                </a:solidFill>
              </a:rPr>
              <a:t> of data at √</a:t>
            </a:r>
            <a:r>
              <a:rPr lang="en-US" sz="2400" dirty="0" err="1" smtClean="0">
                <a:solidFill>
                  <a:srgbClr val="245090"/>
                </a:solidFill>
              </a:rPr>
              <a:t>s</a:t>
            </a:r>
            <a:r>
              <a:rPr lang="en-US" sz="2400" dirty="0" smtClean="0">
                <a:solidFill>
                  <a:srgbClr val="245090"/>
                </a:solidFill>
              </a:rPr>
              <a:t> ≈ 7 </a:t>
            </a:r>
            <a:r>
              <a:rPr lang="en-US" sz="2400" dirty="0" err="1" smtClean="0">
                <a:solidFill>
                  <a:srgbClr val="245090"/>
                </a:solidFill>
              </a:rPr>
              <a:t>TeV</a:t>
            </a:r>
            <a:r>
              <a:rPr lang="en-US" sz="2400" dirty="0" smtClean="0">
                <a:solidFill>
                  <a:srgbClr val="245090"/>
                </a:solidFill>
              </a:rPr>
              <a:t> could potentially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see </a:t>
            </a:r>
            <a:r>
              <a:rPr lang="en-US" sz="2400" dirty="0" smtClean="0">
                <a:solidFill>
                  <a:srgbClr val="245090"/>
                </a:solidFill>
              </a:rPr>
              <a:t>≥3σ evidence for a Higgs boson if it has a mass of 160-170 </a:t>
            </a:r>
            <a:r>
              <a:rPr lang="en-US" sz="2400" dirty="0" err="1" smtClean="0">
                <a:solidFill>
                  <a:srgbClr val="245090"/>
                </a:solidFill>
              </a:rPr>
              <a:t>GeV</a:t>
            </a:r>
            <a:r>
              <a:rPr lang="en-US" sz="2400" dirty="0" smtClean="0">
                <a:solidFill>
                  <a:srgbClr val="245090"/>
                </a:solidFill>
              </a:rPr>
              <a:t>.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92289" y="1324371"/>
            <a:ext cx="8494889" cy="33855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Discovery significance versus √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1 fb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well understood data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6109038" y="3596793"/>
            <a:ext cx="510016" cy="1588"/>
          </a:xfrm>
          <a:prstGeom prst="straightConnector1">
            <a:avLst/>
          </a:prstGeom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79284"/>
          </a:xfrm>
        </p:spPr>
        <p:txBody>
          <a:bodyPr/>
          <a:lstStyle/>
          <a:p>
            <a:r>
              <a:rPr lang="en-US" dirty="0" smtClean="0"/>
              <a:t>Have presented the sensitivity of the ATLAS detector in the channel H-&gt;WW-&gt;</a:t>
            </a:r>
            <a:r>
              <a:rPr lang="en-US" dirty="0" err="1" smtClean="0"/>
              <a:t>lνlν</a:t>
            </a:r>
            <a:r>
              <a:rPr lang="en-US" dirty="0" smtClean="0"/>
              <a:t> with 200 pb</a:t>
            </a:r>
            <a:r>
              <a:rPr lang="en-US" baseline="30000" dirty="0" smtClean="0"/>
              <a:t>-1</a:t>
            </a:r>
            <a:r>
              <a:rPr lang="en-US" dirty="0" smtClean="0"/>
              <a:t> of data at √</a:t>
            </a:r>
            <a:r>
              <a:rPr lang="en-US" dirty="0" err="1" smtClean="0"/>
              <a:t>s</a:t>
            </a:r>
            <a:r>
              <a:rPr lang="en-US" dirty="0" smtClean="0"/>
              <a:t> = 10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Data-driven methods to estimate the main backgrounds as well as sources of systematic uncertainty have been considered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At √</a:t>
            </a:r>
            <a:r>
              <a:rPr lang="en-US" dirty="0" err="1" smtClean="0"/>
              <a:t>s</a:t>
            </a:r>
            <a:r>
              <a:rPr lang="en-US" dirty="0" smtClean="0"/>
              <a:t> = 10 </a:t>
            </a:r>
            <a:r>
              <a:rPr lang="en-US" dirty="0" err="1" smtClean="0"/>
              <a:t>TeV</a:t>
            </a:r>
            <a:r>
              <a:rPr lang="en-US" dirty="0" smtClean="0"/>
              <a:t> can start excluding masses in the range 160-170 </a:t>
            </a:r>
            <a:r>
              <a:rPr lang="en-US" dirty="0" err="1" smtClean="0"/>
              <a:t>GeV</a:t>
            </a:r>
            <a:r>
              <a:rPr lang="en-US" dirty="0" smtClean="0"/>
              <a:t> with 200 pb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At √</a:t>
            </a:r>
            <a:r>
              <a:rPr lang="en-US" dirty="0" err="1" smtClean="0"/>
              <a:t>s</a:t>
            </a:r>
            <a:r>
              <a:rPr lang="en-US" dirty="0" smtClean="0"/>
              <a:t> = 7 </a:t>
            </a:r>
            <a:r>
              <a:rPr lang="en-US" dirty="0" err="1" smtClean="0"/>
              <a:t>TeV</a:t>
            </a:r>
            <a:r>
              <a:rPr lang="en-US" dirty="0" smtClean="0"/>
              <a:t>, will obviously need more </a:t>
            </a:r>
            <a:r>
              <a:rPr lang="en-US" dirty="0" smtClean="0"/>
              <a:t>data</a:t>
            </a:r>
          </a:p>
          <a:p>
            <a:endParaRPr lang="en-US" sz="1000" baseline="30000" dirty="0" smtClean="0"/>
          </a:p>
          <a:p>
            <a:r>
              <a:rPr lang="en-US" dirty="0" smtClean="0"/>
              <a:t>LHC plan is to deliver 1 fb</a:t>
            </a:r>
            <a:r>
              <a:rPr lang="en-US" baseline="30000" dirty="0" smtClean="0"/>
              <a:t>-1</a:t>
            </a:r>
            <a:r>
              <a:rPr lang="en-US" dirty="0" smtClean="0"/>
              <a:t> by the end of 2011</a:t>
            </a:r>
          </a:p>
          <a:p>
            <a:pPr lvl="1"/>
            <a:r>
              <a:rPr lang="en-US" dirty="0" smtClean="0"/>
              <a:t>Should be possible to exclude significant mass range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Exciting times ahead …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For further </a:t>
            </a:r>
            <a:r>
              <a:rPr lang="en-US" dirty="0" smtClean="0">
                <a:latin typeface="Calibri (Body)"/>
                <a:cs typeface="Calibri (Body)"/>
              </a:rPr>
              <a:t>details </a:t>
            </a:r>
            <a:r>
              <a:rPr lang="en-US" dirty="0" smtClean="0"/>
              <a:t>please see ATL-PHYS-PUB-2010-005</a:t>
            </a:r>
          </a:p>
          <a:p>
            <a:pPr lvl="1"/>
            <a:r>
              <a:rPr lang="en-US" dirty="0" smtClean="0">
                <a:latin typeface="Calibri (Body)"/>
                <a:ea typeface="Lucida Grande"/>
                <a:cs typeface="Calibri (Body)"/>
              </a:rPr>
              <a:t>http://cdsweb.cern.ch/record/1270568</a:t>
            </a: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3048000"/>
            <a:ext cx="8382000" cy="677108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latin typeface="+mj-lt"/>
                <a:cs typeface="Calibri (Body)"/>
              </a:rPr>
              <a:t>Back-up Slides</a:t>
            </a:r>
            <a:endParaRPr lang="en-US" dirty="0">
              <a:solidFill>
                <a:schemeClr val="tx1">
                  <a:lumMod val="50000"/>
                </a:schemeClr>
              </a:solidFill>
              <a:latin typeface="+mj-lt"/>
              <a:cs typeface="Calibri (Body)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569266"/>
            <a:ext cx="4768216" cy="2543774"/>
          </a:xfrm>
        </p:spPr>
        <p:txBody>
          <a:bodyPr/>
          <a:lstStyle/>
          <a:p>
            <a:r>
              <a:rPr lang="en-US" dirty="0" smtClean="0"/>
              <a:t>Current limits (95% C.L.):</a:t>
            </a:r>
          </a:p>
          <a:p>
            <a:pPr lvl="1"/>
            <a:r>
              <a:rPr lang="en-US" dirty="0" smtClean="0"/>
              <a:t>LEP direct searches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baseline="-25000" dirty="0" err="1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 &gt; 114.4 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Global fit to precision EW </a:t>
            </a:r>
            <a:r>
              <a:rPr lang="en-US" dirty="0" smtClean="0"/>
              <a:t>data (excludes direct search results)  </a:t>
            </a:r>
            <a:endParaRPr lang="en-US" dirty="0" smtClean="0"/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 &lt; 157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Latest </a:t>
            </a:r>
            <a:r>
              <a:rPr lang="en-US" dirty="0" err="1" smtClean="0"/>
              <a:t>Tevatron</a:t>
            </a:r>
            <a:r>
              <a:rPr lang="en-US" dirty="0" smtClean="0"/>
              <a:t> H-&gt;WW results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162&lt; </a:t>
            </a:r>
            <a:r>
              <a:rPr lang="en-US" dirty="0" err="1" smtClean="0">
                <a:solidFill>
                  <a:srgbClr val="000000"/>
                </a:solidFill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 &lt; 166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excluded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668" t="7478" b="4904"/>
          <a:stretch>
            <a:fillRect/>
          </a:stretch>
        </p:blipFill>
        <p:spPr>
          <a:xfrm>
            <a:off x="5030541" y="1352961"/>
            <a:ext cx="3989847" cy="3907025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81545" y="1375099"/>
            <a:ext cx="4684842" cy="1003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>
                <a:solidFill>
                  <a:srgbClr val="245090"/>
                </a:solidFill>
              </a:rPr>
              <a:t>In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Higgs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245090"/>
                </a:solidFill>
              </a:rPr>
              <a:t>mechanism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responsible for giving masses to all other particles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5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81543" y="5208736"/>
            <a:ext cx="8398353" cy="174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H-&gt;WW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(*)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-&gt;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lνlν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decay mode gives strong sensitivity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lang="en-US" sz="2400" dirty="0" err="1" smtClean="0">
                <a:solidFill>
                  <a:srgbClr val="245090"/>
                </a:solidFill>
              </a:rPr>
              <a:t>o</a:t>
            </a:r>
            <a:r>
              <a:rPr lang="en-US" sz="2400" dirty="0" smtClean="0">
                <a:solidFill>
                  <a:srgbClr val="245090"/>
                </a:solidFill>
              </a:rPr>
              <a:t> a SM Higgs in the intermediate mass range of 130 &lt; </a:t>
            </a:r>
            <a:r>
              <a:rPr lang="en-US" sz="2400" dirty="0" err="1" smtClean="0">
                <a:solidFill>
                  <a:srgbClr val="245090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245090"/>
                </a:solidFill>
              </a:rPr>
              <a:t>H</a:t>
            </a:r>
            <a:r>
              <a:rPr lang="en-US" sz="2400" dirty="0" smtClean="0">
                <a:solidFill>
                  <a:srgbClr val="245090"/>
                </a:solidFill>
              </a:rPr>
              <a:t> &lt; 200 </a:t>
            </a:r>
            <a:r>
              <a:rPr lang="en-US" sz="2400" dirty="0" err="1" smtClean="0">
                <a:solidFill>
                  <a:srgbClr val="245090"/>
                </a:solidFill>
              </a:rPr>
              <a:t>GeV</a:t>
            </a:r>
            <a:endParaRPr lang="en-US" sz="2400" dirty="0" smtClean="0">
              <a:solidFill>
                <a:srgbClr val="245090"/>
              </a:solidFill>
            </a:endParaRPr>
          </a:p>
          <a:p>
            <a:pPr marL="396875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 smtClean="0">
                <a:solidFill>
                  <a:srgbClr val="245090"/>
                </a:solidFill>
              </a:rPr>
              <a:t>Present the sensitivity of the ATLAS detector in this channel</a:t>
            </a:r>
            <a:r>
              <a:rPr lang="en-US" sz="2400" dirty="0" smtClean="0">
                <a:solidFill>
                  <a:srgbClr val="245090"/>
                </a:solidFill>
              </a:rPr>
              <a:t> for 200 pb</a:t>
            </a:r>
            <a:r>
              <a:rPr lang="en-US" sz="2400" baseline="30000" dirty="0" smtClean="0">
                <a:solidFill>
                  <a:srgbClr val="245090"/>
                </a:solidFill>
              </a:rPr>
              <a:t>-1</a:t>
            </a:r>
            <a:r>
              <a:rPr lang="en-US" sz="2400" dirty="0" smtClean="0">
                <a:solidFill>
                  <a:srgbClr val="245090"/>
                </a:solidFill>
              </a:rPr>
              <a:t> at </a:t>
            </a:r>
            <a:r>
              <a:rPr lang="en-US" sz="2400" dirty="0" smtClean="0">
                <a:solidFill>
                  <a:srgbClr val="245090"/>
                </a:solidFill>
              </a:rPr>
              <a:t>a centre-of-mass energy √</a:t>
            </a:r>
            <a:r>
              <a:rPr lang="en-US" sz="2400" dirty="0" err="1" smtClean="0">
                <a:solidFill>
                  <a:srgbClr val="245090"/>
                </a:solidFill>
              </a:rPr>
              <a:t>s</a:t>
            </a:r>
            <a:r>
              <a:rPr lang="en-US" sz="2400" dirty="0" smtClean="0">
                <a:solidFill>
                  <a:srgbClr val="245090"/>
                </a:solidFill>
              </a:rPr>
              <a:t> = 10 </a:t>
            </a:r>
            <a:r>
              <a:rPr lang="en-US" sz="2400" dirty="0" err="1" smtClean="0">
                <a:solidFill>
                  <a:srgbClr val="245090"/>
                </a:solidFill>
              </a:rPr>
              <a:t>TeV</a:t>
            </a:r>
            <a:r>
              <a:rPr lang="en-US" sz="2400" dirty="0" smtClean="0">
                <a:solidFill>
                  <a:srgbClr val="245090"/>
                </a:solidFill>
              </a:rPr>
              <a:t>  </a:t>
            </a:r>
            <a:endParaRPr lang="en-US" sz="24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20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Signal Samples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8554"/>
          </a:xfrm>
        </p:spPr>
        <p:txBody>
          <a:bodyPr/>
          <a:lstStyle/>
          <a:p>
            <a:r>
              <a:rPr lang="en-US" dirty="0" err="1" smtClean="0"/>
              <a:t>ggF</a:t>
            </a:r>
            <a:r>
              <a:rPr lang="en-US" dirty="0" smtClean="0"/>
              <a:t> and VBF signals for various M</a:t>
            </a:r>
            <a:r>
              <a:rPr lang="en-US" baseline="-25000" dirty="0" smtClean="0"/>
              <a:t>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" y="2038025"/>
            <a:ext cx="8751548" cy="14752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W + Jets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8554"/>
          </a:xfrm>
        </p:spPr>
        <p:txBody>
          <a:bodyPr/>
          <a:lstStyle/>
          <a:p>
            <a:r>
              <a:rPr lang="en-US" dirty="0" smtClean="0"/>
              <a:t>Loose lepton criteria: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1936434"/>
            <a:ext cx="6845300" cy="189230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85740" y="3912064"/>
            <a:ext cx="8382000" cy="33855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Systematics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5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4" y="4346416"/>
            <a:ext cx="8921033" cy="14273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Background Estimation: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291636"/>
          </a:xfrm>
        </p:spPr>
        <p:txBody>
          <a:bodyPr/>
          <a:lstStyle/>
          <a:p>
            <a:r>
              <a:rPr lang="en-US" dirty="0" smtClean="0"/>
              <a:t>Statistics of the main backgrounds in the various control regions</a:t>
            </a:r>
          </a:p>
          <a:p>
            <a:pPr lvl="1"/>
            <a:r>
              <a:rPr lang="en-US" dirty="0" smtClean="0"/>
              <a:t>W + jets and </a:t>
            </a:r>
            <a:r>
              <a:rPr lang="en-US" dirty="0" err="1" smtClean="0"/>
              <a:t>tt</a:t>
            </a:r>
            <a:r>
              <a:rPr lang="en-US" dirty="0" smtClean="0"/>
              <a:t> control regions give rather pure samples </a:t>
            </a:r>
          </a:p>
          <a:p>
            <a:pPr lvl="1"/>
            <a:r>
              <a:rPr lang="en-US" dirty="0" smtClean="0"/>
              <a:t>WW control region still contaminated by other backgrounds, which need to be subtracted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7" y="2808111"/>
            <a:ext cx="8985956" cy="35800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3002"/>
          </a:xfrm>
        </p:spPr>
        <p:txBody>
          <a:bodyPr/>
          <a:lstStyle/>
          <a:p>
            <a:r>
              <a:rPr lang="en-US" sz="4700" dirty="0" smtClean="0"/>
              <a:t>Background Estimation: Scale Factors</a:t>
            </a:r>
            <a:endParaRPr lang="en-US" sz="4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8554"/>
          </a:xfrm>
        </p:spPr>
        <p:txBody>
          <a:bodyPr/>
          <a:lstStyle/>
          <a:p>
            <a:r>
              <a:rPr lang="en-US" dirty="0" smtClean="0"/>
              <a:t>Central values for extrapolation ratios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939" y="1941017"/>
            <a:ext cx="5899960" cy="44275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Background Estimation: </a:t>
            </a:r>
            <a:r>
              <a:rPr lang="en-US" dirty="0" err="1" smtClean="0"/>
              <a:t>Systematics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900" y="1383939"/>
            <a:ext cx="2828020" cy="2171877"/>
          </a:xfrm>
        </p:spPr>
        <p:txBody>
          <a:bodyPr/>
          <a:lstStyle/>
          <a:p>
            <a:r>
              <a:rPr lang="en-US" dirty="0" smtClean="0"/>
              <a:t>Systematic errors on extrapolation ratios</a:t>
            </a:r>
          </a:p>
          <a:p>
            <a:pPr lvl="1"/>
            <a:r>
              <a:rPr lang="en-US" dirty="0" smtClean="0"/>
              <a:t>Uncertainties are assumed to be the same in all lepton final states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30" y="1283933"/>
            <a:ext cx="6140170" cy="557406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Signal and Backgrounds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3274560"/>
            <a:ext cx="3909729" cy="3255250"/>
          </a:xfrm>
        </p:spPr>
        <p:txBody>
          <a:bodyPr/>
          <a:lstStyle/>
          <a:p>
            <a:r>
              <a:rPr lang="en-US" dirty="0" smtClean="0"/>
              <a:t>Background Processes:</a:t>
            </a:r>
          </a:p>
          <a:p>
            <a:pPr lvl="1"/>
            <a:r>
              <a:rPr lang="en-US" dirty="0" smtClean="0"/>
              <a:t>Continuum WW production</a:t>
            </a:r>
          </a:p>
          <a:p>
            <a:pPr lvl="2"/>
            <a:r>
              <a:rPr lang="en-US" dirty="0" smtClean="0"/>
              <a:t>Dominates H</a:t>
            </a:r>
            <a:r>
              <a:rPr lang="en-US" dirty="0" smtClean="0"/>
              <a:t> + </a:t>
            </a:r>
            <a:r>
              <a:rPr lang="en-US" dirty="0" smtClean="0"/>
              <a:t>0j analysis</a:t>
            </a:r>
          </a:p>
          <a:p>
            <a:pPr lvl="1"/>
            <a:r>
              <a:rPr lang="en-US" dirty="0" err="1" smtClean="0"/>
              <a:t>tt</a:t>
            </a:r>
            <a:r>
              <a:rPr lang="en-US" dirty="0" smtClean="0"/>
              <a:t> and single top production</a:t>
            </a:r>
          </a:p>
          <a:p>
            <a:pPr lvl="2"/>
            <a:r>
              <a:rPr lang="en-US" dirty="0" smtClean="0"/>
              <a:t>Dominates H + 2j analysis</a:t>
            </a:r>
          </a:p>
          <a:p>
            <a:pPr lvl="1"/>
            <a:r>
              <a:rPr lang="en-US" dirty="0" smtClean="0"/>
              <a:t>W + jets production</a:t>
            </a:r>
          </a:p>
          <a:p>
            <a:pPr lvl="1"/>
            <a:r>
              <a:rPr lang="en-US" dirty="0" smtClean="0"/>
              <a:t>Z/γ</a:t>
            </a:r>
            <a:r>
              <a:rPr lang="en-US" baseline="30000" dirty="0" smtClean="0"/>
              <a:t>*</a:t>
            </a:r>
            <a:r>
              <a:rPr lang="en-US" dirty="0" smtClean="0"/>
              <a:t> + jets production </a:t>
            </a:r>
            <a:endParaRPr lang="en-US" dirty="0" smtClean="0"/>
          </a:p>
          <a:p>
            <a:pPr lvl="1"/>
            <a:r>
              <a:rPr lang="en-US" dirty="0" smtClean="0"/>
              <a:t>WZ/ZZ production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Many other samples used for cross-checks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618" y="1864080"/>
            <a:ext cx="1993900" cy="1091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020" y="1919112"/>
            <a:ext cx="1854200" cy="1038352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81000" y="1360752"/>
            <a:ext cx="852314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H-&gt;WW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(*)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production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range 130 &lt; M</a:t>
            </a:r>
            <a:r>
              <a:rPr lang="en-US" sz="2400" baseline="-25000" dirty="0" smtClean="0">
                <a:solidFill>
                  <a:srgbClr val="245090"/>
                </a:solidFill>
              </a:rPr>
              <a:t>H </a:t>
            </a:r>
            <a:r>
              <a:rPr lang="en-US" sz="2400" dirty="0" smtClean="0">
                <a:solidFill>
                  <a:srgbClr val="245090"/>
                </a:solidFill>
              </a:rPr>
              <a:t>&lt; 200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45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4775" y="4295775"/>
            <a:ext cx="79375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00222" y="1961446"/>
            <a:ext cx="209241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Vector Boson Fusion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(VBF)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762" y="1961446"/>
            <a:ext cx="137636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gluon Fusion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ggF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292" y="260121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10-20%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840" y="2598393"/>
            <a:ext cx="11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Dominant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37914" y="3296121"/>
            <a:ext cx="4821420" cy="3293734"/>
            <a:chOff x="4237914" y="3296121"/>
            <a:chExt cx="4821420" cy="3293734"/>
          </a:xfrm>
        </p:grpSpPr>
        <p:grpSp>
          <p:nvGrpSpPr>
            <p:cNvPr id="26" name="Group 25"/>
            <p:cNvGrpSpPr/>
            <p:nvPr/>
          </p:nvGrpSpPr>
          <p:grpSpPr>
            <a:xfrm>
              <a:off x="4237914" y="3296121"/>
              <a:ext cx="4821420" cy="3293734"/>
              <a:chOff x="4237914" y="3296121"/>
              <a:chExt cx="4821420" cy="329373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7914" y="3296121"/>
                <a:ext cx="4821420" cy="329373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5300" y="5495925"/>
                <a:ext cx="145831" cy="11430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07250" y="5485502"/>
                <a:ext cx="69850" cy="127000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72274" y="5492750"/>
              <a:ext cx="466726" cy="13335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96" y="2993876"/>
            <a:ext cx="4259861" cy="30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950" y="2993876"/>
            <a:ext cx="4410209" cy="31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Pre-Selection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08942"/>
            <a:ext cx="8549634" cy="1753300"/>
          </a:xfrm>
        </p:spPr>
        <p:txBody>
          <a:bodyPr/>
          <a:lstStyle/>
          <a:p>
            <a:r>
              <a:rPr lang="en-US" dirty="0" smtClean="0"/>
              <a:t>Exactly 2 good oppositely-signed isolated leptons with P</a:t>
            </a:r>
            <a:r>
              <a:rPr lang="en-US" baseline="-25000" dirty="0" smtClean="0"/>
              <a:t>t</a:t>
            </a:r>
            <a:r>
              <a:rPr lang="en-US" dirty="0" smtClean="0"/>
              <a:t> &gt; 15 </a:t>
            </a:r>
            <a:r>
              <a:rPr lang="en-US" dirty="0" err="1" smtClean="0"/>
              <a:t>GeV</a:t>
            </a:r>
            <a:r>
              <a:rPr lang="en-US" dirty="0" smtClean="0"/>
              <a:t>  and |</a:t>
            </a:r>
            <a:r>
              <a:rPr lang="en-US" dirty="0" err="1" smtClean="0"/>
              <a:t>η</a:t>
            </a:r>
            <a:r>
              <a:rPr lang="en-US" dirty="0" smtClean="0"/>
              <a:t>| &lt; 2.5</a:t>
            </a:r>
          </a:p>
          <a:p>
            <a:pPr lvl="1"/>
            <a:r>
              <a:rPr lang="en-US" dirty="0" smtClean="0"/>
              <a:t>Invariant mass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ll</a:t>
            </a:r>
            <a:r>
              <a:rPr lang="en-US" baseline="-25000" dirty="0" smtClean="0"/>
              <a:t> </a:t>
            </a:r>
            <a:r>
              <a:rPr lang="en-US" dirty="0" smtClean="0"/>
              <a:t>&gt; 15 </a:t>
            </a:r>
            <a:r>
              <a:rPr lang="en-US" dirty="0" err="1" smtClean="0"/>
              <a:t>GeV</a:t>
            </a:r>
            <a:r>
              <a:rPr lang="en-US" dirty="0" smtClean="0"/>
              <a:t>  and inconsistent with Z boson </a:t>
            </a:r>
          </a:p>
          <a:p>
            <a:r>
              <a:rPr lang="en-US" dirty="0" smtClean="0"/>
              <a:t>Missing E</a:t>
            </a:r>
            <a:r>
              <a:rPr lang="en-US" baseline="-25000" dirty="0" smtClean="0"/>
              <a:t>t</a:t>
            </a:r>
            <a:r>
              <a:rPr lang="en-US" dirty="0" smtClean="0"/>
              <a:t> &gt; 30 (40) </a:t>
            </a:r>
            <a:r>
              <a:rPr lang="en-US" dirty="0" err="1" smtClean="0"/>
              <a:t>GeV</a:t>
            </a:r>
            <a:r>
              <a:rPr lang="en-US" dirty="0" smtClean="0"/>
              <a:t> for </a:t>
            </a:r>
            <a:r>
              <a:rPr lang="en-US" dirty="0" err="1" smtClean="0"/>
              <a:t>eμ</a:t>
            </a:r>
            <a:r>
              <a:rPr lang="en-US" dirty="0" smtClean="0"/>
              <a:t> (</a:t>
            </a:r>
            <a:r>
              <a:rPr lang="en-US" dirty="0" err="1" smtClean="0"/>
              <a:t>ee/μμ</a:t>
            </a:r>
            <a:r>
              <a:rPr lang="en-US" dirty="0" smtClean="0"/>
              <a:t>) channel</a:t>
            </a:r>
            <a:endParaRPr lang="en-US" dirty="0" smtClean="0"/>
          </a:p>
          <a:p>
            <a:pPr lvl="1"/>
            <a:r>
              <a:rPr lang="en-US" dirty="0" smtClean="0"/>
              <a:t>Transverse </a:t>
            </a:r>
            <a:r>
              <a:rPr lang="en-US" dirty="0" smtClean="0"/>
              <a:t>mass of leptons and missing E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llν</a:t>
            </a:r>
            <a:r>
              <a:rPr lang="en-US" dirty="0" smtClean="0"/>
              <a:t> &gt; 30 </a:t>
            </a:r>
            <a:r>
              <a:rPr lang="en-US" dirty="0" err="1" smtClean="0"/>
              <a:t>GeV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1382625" y="3575023"/>
            <a:ext cx="248341" cy="1992881"/>
            <a:chOff x="1485900" y="1759744"/>
            <a:chExt cx="158750" cy="1735138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775493" y="2626519"/>
              <a:ext cx="17351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>
              <a:off x="1485900" y="1892300"/>
              <a:ext cx="158750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flipH="1">
            <a:off x="5558660" y="3653876"/>
            <a:ext cx="248341" cy="1992881"/>
            <a:chOff x="1485900" y="1759744"/>
            <a:chExt cx="158750" cy="1735138"/>
          </a:xfrm>
        </p:grpSpPr>
        <p:cxnSp>
          <p:nvCxnSpPr>
            <p:cNvPr id="12" name="Straight Connector 11"/>
            <p:cNvCxnSpPr/>
            <p:nvPr/>
          </p:nvCxnSpPr>
          <p:spPr>
            <a:xfrm rot="5400000" flipH="1" flipV="1">
              <a:off x="775493" y="2626519"/>
              <a:ext cx="17351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1485900" y="1892300"/>
              <a:ext cx="158750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/>
          <p:cNvSpPr txBox="1">
            <a:spLocks/>
          </p:cNvSpPr>
          <p:nvPr/>
        </p:nvSpPr>
        <p:spPr>
          <a:xfrm>
            <a:off x="383455" y="5951805"/>
            <a:ext cx="8549634" cy="6760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separate analyses depending on jet multiplicity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are labeled H + 0 jets,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 + 1 jet and H + 2 jets in the following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H + 0 Jet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6379" y="1370586"/>
            <a:ext cx="8382000" cy="3232680"/>
          </a:xfrm>
        </p:spPr>
        <p:txBody>
          <a:bodyPr/>
          <a:lstStyle/>
          <a:p>
            <a:r>
              <a:rPr lang="en-US" dirty="0" smtClean="0"/>
              <a:t>Most of the </a:t>
            </a:r>
            <a:r>
              <a:rPr lang="en-US" dirty="0" err="1" smtClean="0"/>
              <a:t>ggF</a:t>
            </a:r>
            <a:r>
              <a:rPr lang="en-US" dirty="0" smtClean="0"/>
              <a:t> signal contains no high P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hadronic</a:t>
            </a:r>
            <a:r>
              <a:rPr lang="en-US" dirty="0" smtClean="0"/>
              <a:t> activity</a:t>
            </a:r>
          </a:p>
          <a:p>
            <a:pPr lvl="1"/>
            <a:r>
              <a:rPr lang="en-US" dirty="0" smtClean="0"/>
              <a:t>Vetoing jets allows to greatly suppresses top background</a:t>
            </a:r>
          </a:p>
          <a:p>
            <a:r>
              <a:rPr lang="en-US" dirty="0" smtClean="0"/>
              <a:t>H + 0j Cuts</a:t>
            </a:r>
          </a:p>
          <a:p>
            <a:pPr lvl="1"/>
            <a:r>
              <a:rPr lang="en-US" dirty="0" smtClean="0"/>
              <a:t>No jets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and |</a:t>
            </a:r>
            <a:r>
              <a:rPr lang="en-US" dirty="0" err="1" smtClean="0"/>
              <a:t>η</a:t>
            </a:r>
            <a:r>
              <a:rPr lang="en-US" dirty="0" smtClean="0"/>
              <a:t>| &lt; 3</a:t>
            </a:r>
          </a:p>
          <a:p>
            <a:pPr lvl="1"/>
            <a:r>
              <a:rPr lang="en-US" dirty="0" smtClean="0"/>
              <a:t>Transverse momentum of lepton pair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ll</a:t>
            </a:r>
            <a:r>
              <a:rPr lang="en-US" dirty="0" smtClean="0"/>
              <a:t> &gt; 30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Common topological cuts (applied to all analyses)</a:t>
            </a:r>
          </a:p>
          <a:p>
            <a:pPr lvl="1"/>
            <a:r>
              <a:rPr lang="en-US" dirty="0" smtClean="0"/>
              <a:t>Invariant mass of lepton pair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ll</a:t>
            </a:r>
            <a:r>
              <a:rPr lang="en-US" dirty="0" smtClean="0"/>
              <a:t> &lt; 50 </a:t>
            </a:r>
            <a:r>
              <a:rPr lang="en-US" dirty="0" err="1" smtClean="0"/>
              <a:t>GeV</a:t>
            </a:r>
            <a:r>
              <a:rPr lang="en-US" dirty="0" smtClean="0"/>
              <a:t> (80 </a:t>
            </a:r>
            <a:r>
              <a:rPr lang="en-US" dirty="0" err="1" smtClean="0"/>
              <a:t>GeV</a:t>
            </a:r>
            <a:r>
              <a:rPr lang="en-US" dirty="0" smtClean="0"/>
              <a:t> for H + 2j)</a:t>
            </a:r>
          </a:p>
          <a:p>
            <a:pPr lvl="1"/>
            <a:r>
              <a:rPr lang="en-US" dirty="0" err="1" smtClean="0"/>
              <a:t>Azimuthal</a:t>
            </a:r>
            <a:r>
              <a:rPr lang="en-US" dirty="0" smtClean="0"/>
              <a:t>  separation between leptons </a:t>
            </a:r>
            <a:r>
              <a:rPr lang="en-US" dirty="0" err="1" smtClean="0"/>
              <a:t>Δφ</a:t>
            </a:r>
            <a:r>
              <a:rPr lang="en-US" baseline="30000" dirty="0" err="1" smtClean="0"/>
              <a:t>ll</a:t>
            </a:r>
            <a:r>
              <a:rPr lang="en-US" dirty="0" smtClean="0"/>
              <a:t> &lt; 1.3 </a:t>
            </a:r>
            <a:r>
              <a:rPr lang="en-US" dirty="0" err="1" smtClean="0"/>
              <a:t>rad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Transverse mass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29905" y="4178293"/>
          <a:ext cx="4065588" cy="475351"/>
        </p:xfrm>
        <a:graphic>
          <a:graphicData uri="http://schemas.openxmlformats.org/presentationml/2006/ole">
            <p:oleObj spid="_x0000_s69634" name="Equation" r:id="rId3" imgW="2578100" imgH="330200" progId="Equation.3">
              <p:embed/>
            </p:oleObj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47185" y="4653126"/>
            <a:ext cx="7592484" cy="1960125"/>
            <a:chOff x="747185" y="4060464"/>
            <a:chExt cx="7592484" cy="1960125"/>
          </a:xfrm>
        </p:grpSpPr>
        <p:grpSp>
          <p:nvGrpSpPr>
            <p:cNvPr id="52" name="Group 51"/>
            <p:cNvGrpSpPr/>
            <p:nvPr/>
          </p:nvGrpSpPr>
          <p:grpSpPr>
            <a:xfrm>
              <a:off x="747185" y="4060464"/>
              <a:ext cx="7592484" cy="1960125"/>
              <a:chOff x="747185" y="4653126"/>
              <a:chExt cx="7592484" cy="196012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185" y="4653126"/>
                <a:ext cx="7592484" cy="196012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292248" y="4764983"/>
                <a:ext cx="137730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F7F7F7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</a:rPr>
                  <a:t>m</a:t>
                </a:r>
                <a:r>
                  <a:rPr lang="en-US" baseline="-25000" dirty="0" err="1" smtClean="0">
                    <a:solidFill>
                      <a:srgbClr val="000000"/>
                    </a:solidFill>
                  </a:rPr>
                  <a:t>H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=170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GeV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 bwMode="auto">
            <a:xfrm>
              <a:off x="804334" y="5700893"/>
              <a:ext cx="7478888" cy="254000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19668" y="1298928"/>
            <a:ext cx="7554590" cy="5381110"/>
            <a:chOff x="719668" y="1284817"/>
            <a:chExt cx="7554590" cy="5381110"/>
          </a:xfrm>
        </p:grpSpPr>
        <p:grpSp>
          <p:nvGrpSpPr>
            <p:cNvPr id="34" name="Group 33"/>
            <p:cNvGrpSpPr/>
            <p:nvPr/>
          </p:nvGrpSpPr>
          <p:grpSpPr>
            <a:xfrm>
              <a:off x="719668" y="1284817"/>
              <a:ext cx="7554590" cy="5381110"/>
              <a:chOff x="719668" y="1242484"/>
              <a:chExt cx="7554590" cy="538111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9668" y="3923594"/>
                <a:ext cx="3758701" cy="27000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5557" y="1242484"/>
                <a:ext cx="3758701" cy="27000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668" y="1242484"/>
                <a:ext cx="3758701" cy="27000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5557" y="3923594"/>
                <a:ext cx="3758701" cy="2700000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459089" y="1807016"/>
              <a:ext cx="158750" cy="1735138"/>
              <a:chOff x="1485900" y="1759744"/>
              <a:chExt cx="158750" cy="173513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775493" y="262651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54839" y="1845733"/>
              <a:ext cx="158750" cy="1691482"/>
              <a:chOff x="1485900" y="1759744"/>
              <a:chExt cx="158750" cy="1735138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775493" y="262651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387600" y="4578350"/>
              <a:ext cx="158750" cy="1647032"/>
              <a:chOff x="1485900" y="1759744"/>
              <a:chExt cx="158750" cy="173513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775493" y="262651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6642100" y="4578350"/>
              <a:ext cx="158750" cy="1647032"/>
              <a:chOff x="1485900" y="1759744"/>
              <a:chExt cx="158750" cy="1735138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775493" y="262651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H + 0 Jet Analysis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88200" y="801688"/>
            <a:ext cx="16891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50" dirty="0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m</a:t>
            </a:r>
            <a:r>
              <a:rPr kumimoji="0" lang="en-US" sz="2400" b="0" i="0" u="none" strike="noStrike" kern="1200" cap="none" spc="-150" normalizeH="0" baseline="-2500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H</a:t>
            </a:r>
            <a:r>
              <a:rPr kumimoji="0" lang="en-US" sz="24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= 170 </a:t>
            </a:r>
            <a:r>
              <a:rPr kumimoji="0" lang="en-US" sz="2400" b="0" i="0" u="none" strike="noStrike" kern="1200" cap="none" spc="-150" normalizeH="0" noProof="0" dirty="0" err="1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GeV</a:t>
            </a:r>
            <a:endParaRPr kumimoji="0" lang="en-US" sz="24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chemeClr val="accent1"/>
                  </a:gs>
                  <a:gs pos="8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127491" y="1741162"/>
            <a:ext cx="2762177" cy="2433346"/>
            <a:chOff x="6127491" y="1741162"/>
            <a:chExt cx="2762177" cy="243334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7491" y="1741162"/>
              <a:ext cx="2762177" cy="243334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42904" y="3659419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L/σ</a:t>
              </a:r>
              <a:r>
                <a:rPr lang="en-US" sz="1400" baseline="-25000" dirty="0" smtClean="0">
                  <a:solidFill>
                    <a:schemeClr val="bg1"/>
                  </a:solidFill>
                </a:rPr>
                <a:t>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H + 1 Jet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84242"/>
            <a:ext cx="8382000" cy="2633542"/>
          </a:xfrm>
        </p:spPr>
        <p:txBody>
          <a:bodyPr/>
          <a:lstStyle/>
          <a:p>
            <a:r>
              <a:rPr lang="en-US" dirty="0" smtClean="0"/>
              <a:t>A significant fraction of the </a:t>
            </a:r>
            <a:r>
              <a:rPr lang="en-US" dirty="0" err="1" smtClean="0"/>
              <a:t>ggF</a:t>
            </a:r>
            <a:r>
              <a:rPr lang="en-US" dirty="0" smtClean="0"/>
              <a:t> signal contains a high P</a:t>
            </a:r>
            <a:r>
              <a:rPr lang="en-US" baseline="-25000" dirty="0" smtClean="0"/>
              <a:t>t</a:t>
            </a:r>
            <a:r>
              <a:rPr lang="en-US" dirty="0" smtClean="0"/>
              <a:t> jet arising from QCD </a:t>
            </a:r>
            <a:r>
              <a:rPr lang="en-US" dirty="0" err="1" smtClean="0"/>
              <a:t>radiative</a:t>
            </a:r>
            <a:r>
              <a:rPr lang="en-US" dirty="0" smtClean="0"/>
              <a:t> corrections.  Require:</a:t>
            </a:r>
          </a:p>
          <a:p>
            <a:pPr lvl="1"/>
            <a:r>
              <a:rPr lang="en-US" dirty="0" smtClean="0"/>
              <a:t>1 “tag” jet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and |</a:t>
            </a:r>
            <a:r>
              <a:rPr lang="en-US" dirty="0" err="1" smtClean="0"/>
              <a:t>η</a:t>
            </a:r>
            <a:r>
              <a:rPr lang="en-US" dirty="0" smtClean="0"/>
              <a:t>| &lt; 3</a:t>
            </a:r>
          </a:p>
          <a:p>
            <a:pPr lvl="1"/>
            <a:r>
              <a:rPr lang="en-US" dirty="0" smtClean="0"/>
              <a:t>Veto events </a:t>
            </a:r>
            <a:r>
              <a:rPr lang="en-US" dirty="0" smtClean="0"/>
              <a:t>where </a:t>
            </a:r>
            <a:r>
              <a:rPr lang="en-US" dirty="0" smtClean="0"/>
              <a:t>tag jet is identified as a </a:t>
            </a:r>
            <a:r>
              <a:rPr lang="en-US" dirty="0" err="1" smtClean="0"/>
              <a:t>b</a:t>
            </a:r>
            <a:r>
              <a:rPr lang="en-US" dirty="0" smtClean="0"/>
              <a:t>-jet </a:t>
            </a:r>
          </a:p>
          <a:p>
            <a:pPr lvl="2"/>
            <a:r>
              <a:rPr lang="en-US" dirty="0" smtClean="0"/>
              <a:t>Reconstruct explicit secondary </a:t>
            </a:r>
            <a:r>
              <a:rPr lang="en-US" dirty="0" smtClean="0"/>
              <a:t>vertex</a:t>
            </a:r>
          </a:p>
          <a:p>
            <a:pPr lvl="2"/>
            <a:r>
              <a:rPr lang="en-US" dirty="0" smtClean="0"/>
              <a:t>Require signed L/σ</a:t>
            </a:r>
            <a:r>
              <a:rPr lang="en-US" baseline="-25000" dirty="0" smtClean="0"/>
              <a:t>L</a:t>
            </a:r>
            <a:r>
              <a:rPr lang="en-US" dirty="0" smtClean="0"/>
              <a:t>&gt; 5.7 (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b</a:t>
            </a:r>
            <a:r>
              <a:rPr lang="en-US" dirty="0" smtClean="0"/>
              <a:t>=60%)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                                                             30 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Reject events consistent with Z -&gt; </a:t>
            </a:r>
            <a:r>
              <a:rPr lang="en-US" dirty="0" err="1" smtClean="0"/>
              <a:t>ττ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58888" y="3306763"/>
          <a:ext cx="3565525" cy="460375"/>
        </p:xfrm>
        <a:graphic>
          <a:graphicData uri="http://schemas.openxmlformats.org/presentationml/2006/ole">
            <p:oleObj spid="_x0000_s80898" name="Equation" r:id="rId4" imgW="1841500" imgH="254000" progId="Equation.3">
              <p:embed/>
            </p:oleObj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657580" y="4189589"/>
            <a:ext cx="7794979" cy="2381799"/>
            <a:chOff x="657580" y="3427595"/>
            <a:chExt cx="7794979" cy="2381799"/>
          </a:xfrm>
        </p:grpSpPr>
        <p:grpSp>
          <p:nvGrpSpPr>
            <p:cNvPr id="25" name="Group 24"/>
            <p:cNvGrpSpPr/>
            <p:nvPr/>
          </p:nvGrpSpPr>
          <p:grpSpPr>
            <a:xfrm>
              <a:off x="657580" y="3427595"/>
              <a:ext cx="7794979" cy="2381799"/>
              <a:chOff x="657580" y="4379382"/>
              <a:chExt cx="7794979" cy="2381799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580" y="4379382"/>
                <a:ext cx="7794979" cy="238179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283609" y="4499179"/>
                <a:ext cx="137730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F7F7F7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</a:rPr>
                  <a:t>m</a:t>
                </a:r>
                <a:r>
                  <a:rPr lang="en-US" baseline="-25000" dirty="0" err="1" smtClean="0">
                    <a:solidFill>
                      <a:srgbClr val="000000"/>
                    </a:solidFill>
                  </a:rPr>
                  <a:t>H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=170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GeV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710117" y="5511092"/>
              <a:ext cx="7685994" cy="232131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33772" y="1296853"/>
            <a:ext cx="7527430" cy="5405925"/>
            <a:chOff x="831026" y="1271991"/>
            <a:chExt cx="7527430" cy="5405925"/>
          </a:xfrm>
        </p:grpSpPr>
        <p:grpSp>
          <p:nvGrpSpPr>
            <p:cNvPr id="25" name="Group 24"/>
            <p:cNvGrpSpPr/>
            <p:nvPr/>
          </p:nvGrpSpPr>
          <p:grpSpPr>
            <a:xfrm>
              <a:off x="831026" y="1271991"/>
              <a:ext cx="7527430" cy="5405925"/>
              <a:chOff x="831026" y="1244379"/>
              <a:chExt cx="7527430" cy="5405925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99755" y="3950304"/>
                <a:ext cx="3758701" cy="27000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026" y="3950304"/>
                <a:ext cx="3758701" cy="27000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9755" y="1244379"/>
                <a:ext cx="3758701" cy="27000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026" y="1244379"/>
                <a:ext cx="3758701" cy="27000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2120900" y="1885950"/>
              <a:ext cx="158750" cy="1647032"/>
              <a:chOff x="1485900" y="1759744"/>
              <a:chExt cx="158750" cy="173513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775493" y="262651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492750" y="1873250"/>
              <a:ext cx="158750" cy="1647032"/>
              <a:chOff x="1485900" y="1759744"/>
              <a:chExt cx="158750" cy="173513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775493" y="262651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866900" y="4540250"/>
              <a:ext cx="158750" cy="1704182"/>
              <a:chOff x="1485900" y="1759744"/>
              <a:chExt cx="158750" cy="173513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775493" y="262651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6724650" y="4616450"/>
              <a:ext cx="158750" cy="1621632"/>
              <a:chOff x="1485900" y="1759744"/>
              <a:chExt cx="158750" cy="173513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775493" y="2626519"/>
                <a:ext cx="17351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1485900" y="1892300"/>
                <a:ext cx="15875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H + 1 Jet Analysis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188200" y="801688"/>
            <a:ext cx="16891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50" normalizeH="0" baseline="0" noProof="0" dirty="0" err="1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</a:t>
            </a:r>
            <a:r>
              <a:rPr kumimoji="0" lang="en-US" sz="2400" b="0" i="0" u="none" strike="noStrike" kern="1200" cap="none" spc="-150" normalizeH="0" baseline="-25000" noProof="0" dirty="0" err="1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H</a:t>
            </a:r>
            <a:r>
              <a:rPr kumimoji="0" lang="en-US" sz="24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= 170 </a:t>
            </a:r>
            <a:r>
              <a:rPr kumimoji="0" lang="en-US" sz="2400" b="0" i="0" u="none" strike="noStrike" kern="1200" cap="none" spc="-150" normalizeH="0" noProof="0" dirty="0" err="1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GeV</a:t>
            </a:r>
            <a:endParaRPr kumimoji="0" lang="en-US" sz="24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chemeClr val="accent1"/>
                  </a:gs>
                  <a:gs pos="8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H + 2 Jet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15967"/>
            <a:ext cx="8382000" cy="2707408"/>
          </a:xfrm>
        </p:spPr>
        <p:txBody>
          <a:bodyPr/>
          <a:lstStyle/>
          <a:p>
            <a:r>
              <a:rPr lang="en-US" dirty="0" smtClean="0"/>
              <a:t>The VBF signal contains 2 “tag” jets.  Require:</a:t>
            </a:r>
          </a:p>
          <a:p>
            <a:pPr lvl="1"/>
            <a:r>
              <a:rPr lang="en-US" dirty="0" smtClean="0"/>
              <a:t>2 “tag” jets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and |</a:t>
            </a:r>
            <a:r>
              <a:rPr lang="en-US" dirty="0" err="1" smtClean="0"/>
              <a:t>η</a:t>
            </a:r>
            <a:r>
              <a:rPr lang="en-US" dirty="0" smtClean="0"/>
              <a:t>| &lt; 3, not identified as a </a:t>
            </a:r>
            <a:r>
              <a:rPr lang="en-US" dirty="0" err="1" smtClean="0"/>
              <a:t>b</a:t>
            </a:r>
            <a:r>
              <a:rPr lang="en-US" dirty="0" smtClean="0"/>
              <a:t>-jets</a:t>
            </a:r>
          </a:p>
          <a:p>
            <a:pPr lvl="1"/>
            <a:r>
              <a:rPr lang="en-US" dirty="0" smtClean="0"/>
              <a:t>Tag jets in opposite hemispheres η</a:t>
            </a:r>
            <a:r>
              <a:rPr lang="en-US" baseline="-25000" dirty="0" smtClean="0"/>
              <a:t>j1</a:t>
            </a:r>
            <a:r>
              <a:rPr lang="en-US" dirty="0" smtClean="0"/>
              <a:t>η</a:t>
            </a:r>
            <a:r>
              <a:rPr lang="en-US" baseline="-25000" dirty="0" smtClean="0"/>
              <a:t>j2</a:t>
            </a:r>
            <a:r>
              <a:rPr lang="en-US" dirty="0" smtClean="0"/>
              <a:t> &lt; 0 with rapidity gap </a:t>
            </a:r>
            <a:r>
              <a:rPr lang="en-US" dirty="0" err="1" smtClean="0"/>
              <a:t>Δη</a:t>
            </a:r>
            <a:r>
              <a:rPr lang="en-US" baseline="-25000" dirty="0" err="1" smtClean="0"/>
              <a:t>jj</a:t>
            </a:r>
            <a:r>
              <a:rPr lang="en-US" dirty="0" smtClean="0"/>
              <a:t> &gt; </a:t>
            </a:r>
            <a:r>
              <a:rPr lang="en-US" dirty="0" smtClean="0"/>
              <a:t>3.8 </a:t>
            </a:r>
          </a:p>
          <a:p>
            <a:pPr lvl="1"/>
            <a:r>
              <a:rPr lang="en-US" dirty="0" smtClean="0"/>
              <a:t>Transverse momentum of leading jet 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j1</a:t>
            </a:r>
            <a:r>
              <a:rPr lang="en-US" dirty="0" smtClean="0"/>
              <a:t> &gt; 40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Dijet invariant mass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jj</a:t>
            </a:r>
            <a:r>
              <a:rPr lang="en-US" dirty="0" smtClean="0"/>
              <a:t> &gt; 500 </a:t>
            </a:r>
            <a:r>
              <a:rPr lang="en-US" dirty="0" err="1" smtClean="0"/>
              <a:t>GeV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                                                                           30 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Reject events consistent with Z -&gt; </a:t>
            </a:r>
            <a:r>
              <a:rPr lang="en-US" dirty="0" err="1" smtClean="0"/>
              <a:t>ττ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29/06/10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QCD10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247775" y="2965450"/>
          <a:ext cx="4351338" cy="460375"/>
        </p:xfrm>
        <a:graphic>
          <a:graphicData uri="http://schemas.openxmlformats.org/presentationml/2006/ole">
            <p:oleObj spid="_x0000_s71682" name="Equation" r:id="rId3" imgW="2247900" imgH="254000" progId="Equation.3">
              <p:embed/>
            </p:oleObj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988484" y="3725333"/>
            <a:ext cx="7421738" cy="2920999"/>
            <a:chOff x="988484" y="3725333"/>
            <a:chExt cx="7421738" cy="2920999"/>
          </a:xfrm>
        </p:grpSpPr>
        <p:grpSp>
          <p:nvGrpSpPr>
            <p:cNvPr id="19" name="Group 18"/>
            <p:cNvGrpSpPr/>
            <p:nvPr/>
          </p:nvGrpSpPr>
          <p:grpSpPr>
            <a:xfrm>
              <a:off x="988484" y="3725333"/>
              <a:ext cx="7421738" cy="2920999"/>
              <a:chOff x="988484" y="3725333"/>
              <a:chExt cx="7421738" cy="292099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484" y="3725333"/>
                <a:ext cx="7421738" cy="2920999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537930" y="3810000"/>
                <a:ext cx="1467736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</a:rPr>
                  <a:t>m</a:t>
                </a:r>
                <a:r>
                  <a:rPr lang="en-US" baseline="-25000" dirty="0" err="1" smtClean="0">
                    <a:solidFill>
                      <a:srgbClr val="000000"/>
                    </a:solidFill>
                  </a:rPr>
                  <a:t>H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=170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GeV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1041030" y="6362700"/>
              <a:ext cx="7328270" cy="210753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80129" y="2323471"/>
            <a:ext cx="2018782" cy="1350041"/>
            <a:chOff x="6980129" y="2323471"/>
            <a:chExt cx="2018782" cy="13500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0129" y="2506257"/>
              <a:ext cx="1854200" cy="103835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474885" y="3427291"/>
              <a:ext cx="5240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tag jet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56114" y="2323471"/>
              <a:ext cx="5240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tag jet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Blu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45934</TotalTime>
  <Words>1760</Words>
  <Application>Microsoft Macintosh PowerPoint</Application>
  <PresentationFormat>On-screen Show (4:3)</PresentationFormat>
  <Paragraphs>255</Paragraphs>
  <Slides>24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SimpleBlue</vt:lpstr>
      <vt:lpstr>White with Courier font for code slides</vt:lpstr>
      <vt:lpstr>Equation</vt:lpstr>
      <vt:lpstr>Microsoft Equation</vt:lpstr>
      <vt:lpstr>Search for a SM Higgs Boson in the Decay H -&gt; WW -&gt; ll with 200 pb-1 at ATLAS </vt:lpstr>
      <vt:lpstr>Introduction</vt:lpstr>
      <vt:lpstr>Signal and Backgrounds</vt:lpstr>
      <vt:lpstr>Pre-Selection</vt:lpstr>
      <vt:lpstr>H + 0 Jet Analysis</vt:lpstr>
      <vt:lpstr>H + 0 Jet Analysis (2)</vt:lpstr>
      <vt:lpstr>H + 1 Jet Analysis</vt:lpstr>
      <vt:lpstr>H + 1 Jet Analysis (2)</vt:lpstr>
      <vt:lpstr>H + 2 Jet Analysis</vt:lpstr>
      <vt:lpstr>H + 2 Jet Analysis (2)</vt:lpstr>
      <vt:lpstr>Data-Driven Background Estimation</vt:lpstr>
      <vt:lpstr>W + Jets Background Estimation</vt:lpstr>
      <vt:lpstr>Top Background Estimation</vt:lpstr>
      <vt:lpstr>WW Background Estimation</vt:lpstr>
      <vt:lpstr>Systematic Uncertainties</vt:lpstr>
      <vt:lpstr>Exclusion Sensitivity @ 200 pb-1</vt:lpstr>
      <vt:lpstr>Discovery Potential Versus √s @ 1 fb-1 </vt:lpstr>
      <vt:lpstr>Summary</vt:lpstr>
      <vt:lpstr>Slide 19</vt:lpstr>
      <vt:lpstr>Signal Samples</vt:lpstr>
      <vt:lpstr>W + Jets Background</vt:lpstr>
      <vt:lpstr>Background Estimation: Statistics</vt:lpstr>
      <vt:lpstr>Background Estimation: Scale Factors</vt:lpstr>
      <vt:lpstr>Background Estimation: Systematics</vt:lpstr>
    </vt:vector>
  </TitlesOfParts>
  <Company>University of Liverpool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Carl Gwilliam</dc:creator>
  <cp:lastModifiedBy>Carl Gwilliam</cp:lastModifiedBy>
  <cp:revision>691</cp:revision>
  <dcterms:created xsi:type="dcterms:W3CDTF">2010-06-18T10:30:25Z</dcterms:created>
  <dcterms:modified xsi:type="dcterms:W3CDTF">2010-06-25T19:52:06Z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TC102867901033</vt:lpwstr>
  </property>
</Properties>
</file>