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14"/>
  </p:notesMasterIdLst>
  <p:sldIdLst>
    <p:sldId id="260" r:id="rId2"/>
    <p:sldId id="271" r:id="rId3"/>
    <p:sldId id="272" r:id="rId4"/>
    <p:sldId id="287" r:id="rId5"/>
    <p:sldId id="285" r:id="rId6"/>
    <p:sldId id="288" r:id="rId7"/>
    <p:sldId id="278" r:id="rId8"/>
    <p:sldId id="279" r:id="rId9"/>
    <p:sldId id="280" r:id="rId10"/>
    <p:sldId id="281" r:id="rId11"/>
    <p:sldId id="282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0"/>
    <p:restoredTop sz="84398"/>
  </p:normalViewPr>
  <p:slideViewPr>
    <p:cSldViewPr snapToGrid="0" snapToObjects="1">
      <p:cViewPr varScale="1">
        <p:scale>
          <a:sx n="97" d="100"/>
          <a:sy n="97" d="100"/>
        </p:scale>
        <p:origin x="11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7F2A4-FFB4-5647-B07A-1AD7F0F160EB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43E82-51D4-4F4E-9D5A-25B1F93D6F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7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51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31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77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8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* So what is </a:t>
            </a:r>
            <a:r>
              <a:rPr lang="en-GB" dirty="0" err="1">
                <a:solidFill>
                  <a:srgbClr val="FF0000"/>
                </a:solidFill>
              </a:rPr>
              <a:t>CoCalc</a:t>
            </a:r>
            <a:r>
              <a:rPr lang="en-GB" dirty="0">
                <a:solidFill>
                  <a:srgbClr val="FF0000"/>
                </a:solidFill>
              </a:rPr>
              <a:t> …?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373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[problem solve]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941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Within </a:t>
            </a:r>
            <a:r>
              <a:rPr lang="en-GB" dirty="0" err="1"/>
              <a:t>coclac</a:t>
            </a:r>
            <a:r>
              <a:rPr lang="en-GB" dirty="0"/>
              <a:t> we will be using </a:t>
            </a:r>
            <a:r>
              <a:rPr lang="en-GB" dirty="0" err="1"/>
              <a:t>jupyter</a:t>
            </a:r>
            <a:r>
              <a:rPr lang="en-GB" dirty="0"/>
              <a:t> notebooks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Cells shown here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Double click to edit for both text and python code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Change page before saving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144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After editing they are run by pressing play button or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Try this now with the </a:t>
            </a:r>
            <a:r>
              <a:rPr lang="en-GB" dirty="0" err="1"/>
              <a:t>Example.ipynb</a:t>
            </a:r>
            <a:endParaRPr lang="en-GB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/>
              <a:t>If you have trouble opening this please let me know [problem solve]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dirty="0"/>
              <a:t>Saving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975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These components will allow us to perform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816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* Since there are lots of tools, I want to finish by outlining how these fit together …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089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62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43E82-51D4-4F4E-9D5A-25B1F93D6F0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529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325" y="2309260"/>
            <a:ext cx="9144000" cy="42342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991" y="4617124"/>
            <a:ext cx="3463636" cy="871157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15863" y="3773636"/>
            <a:ext cx="5002924" cy="378570"/>
          </a:xfrm>
        </p:spPr>
        <p:txBody>
          <a:bodyPr/>
          <a:lstStyle>
            <a:lvl1pPr marL="0" indent="0" algn="ctr">
              <a:buFont typeface="Arial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</a:t>
            </a:r>
            <a:r>
              <a:rPr lang="en-GB"/>
              <a:t>add author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39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325" y="2309260"/>
            <a:ext cx="9144000" cy="42342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991" y="4617124"/>
            <a:ext cx="3463636" cy="871157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15863" y="3773636"/>
            <a:ext cx="5002924" cy="378570"/>
          </a:xfrm>
        </p:spPr>
        <p:txBody>
          <a:bodyPr/>
          <a:lstStyle>
            <a:lvl1pPr marL="0" indent="0" algn="ctr">
              <a:buFont typeface="Arial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</a:t>
            </a:r>
            <a:r>
              <a:rPr lang="en-GB"/>
              <a:t>add author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617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DD234-D0ED-E64F-8088-EFE091CFC0DF}" type="datetime1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7338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737" y="1040524"/>
            <a:ext cx="5778063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199" y="1040524"/>
            <a:ext cx="5820101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88558-6CF5-C040-AAD4-C6015759DC3B}" type="datetime1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483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737" y="1040524"/>
            <a:ext cx="4025463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5877" y="1040524"/>
            <a:ext cx="7546424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3485-3EFF-EC4B-BE82-D647F2618833}" type="datetime1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911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737" y="1040524"/>
            <a:ext cx="7514897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10" y="1040524"/>
            <a:ext cx="4056990" cy="5136439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C1433-3724-A24A-BE09-207471A5D4AF}" type="datetime1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448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737" y="1101291"/>
            <a:ext cx="5755839" cy="50679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1738" y="1744717"/>
            <a:ext cx="5755838" cy="4444946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198" y="1123124"/>
            <a:ext cx="5820101" cy="484959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199" y="1744717"/>
            <a:ext cx="5820101" cy="4444946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>
                <a:solidFill>
                  <a:schemeClr val="accent3">
                    <a:lumMod val="75000"/>
                  </a:schemeClr>
                </a:solidFill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BEC3-FB8F-F446-8C88-140982148D5D}" type="datetime1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0316"/>
          </a:xfrm>
        </p:spPr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595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BCC4-4FAD-3242-9CEA-81A956AE1E4C}" type="datetime1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‹#›</a:t>
            </a:fld>
            <a:endParaRPr lang="en-GB"/>
          </a:p>
        </p:txBody>
      </p:sp>
      <p:sp>
        <p:nvSpPr>
          <p:cNvPr id="6" name="Subtitle 2"/>
          <p:cNvSpPr>
            <a:spLocks noGrp="1"/>
          </p:cNvSpPr>
          <p:nvPr>
            <p:ph type="subTitle" idx="13"/>
          </p:nvPr>
        </p:nvSpPr>
        <p:spPr>
          <a:xfrm>
            <a:off x="73577" y="591176"/>
            <a:ext cx="11918724" cy="239142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430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7F167-CB41-DF42-BD7E-63061741D6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63B666-B2CB-D042-AC16-FBAFF1702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934FF-B33D-684A-8C55-B6CD0ABCC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493EB-DEBC-0348-8424-F481AC895D33}" type="datetime1">
              <a:rPr lang="en-GB" smtClean="0"/>
              <a:t>17/09/2025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A17F9-38E8-2A46-A043-33578545F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9363D-4E16-C94D-B686-C783B099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8592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325" y="2309260"/>
            <a:ext cx="9144000" cy="42342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991" y="4617124"/>
            <a:ext cx="3463636" cy="871157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3415863" y="3773636"/>
            <a:ext cx="5002924" cy="378570"/>
          </a:xfrm>
        </p:spPr>
        <p:txBody>
          <a:bodyPr/>
          <a:lstStyle>
            <a:lvl1pPr marL="0" indent="0" algn="ctr">
              <a:buFont typeface="Arial" charset="0"/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Click to </a:t>
            </a:r>
            <a:r>
              <a:rPr lang="en-GB"/>
              <a:t>add author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660027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0316"/>
          </a:xfrm>
          <a:prstGeom prst="rect">
            <a:avLst/>
          </a:prstGeom>
          <a:solidFill>
            <a:schemeClr val="tx1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737" y="1008993"/>
            <a:ext cx="11750565" cy="5167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1737" y="6482469"/>
            <a:ext cx="11876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tint val="75000"/>
                  </a:schemeClr>
                </a:solidFill>
                <a:latin typeface="Open Sans Light" pitchFamily="2" charset="0"/>
              </a:defRPr>
            </a:lvl1pPr>
          </a:lstStyle>
          <a:p>
            <a:fld id="{33C493EB-DEBC-0348-8424-F481AC895D33}" type="datetime1">
              <a:rPr lang="en-GB" smtClean="0"/>
              <a:t>17/09/2025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5228" y="6482470"/>
            <a:ext cx="93542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tint val="75000"/>
                  </a:schemeClr>
                </a:solidFill>
                <a:latin typeface="Open Sans Light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82702" y="6482475"/>
            <a:ext cx="609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tint val="75000"/>
                  </a:schemeClr>
                </a:solidFill>
                <a:latin typeface="Open Sans Light" pitchFamily="2" charset="0"/>
              </a:defRPr>
            </a:lvl1pPr>
          </a:lstStyle>
          <a:p>
            <a:fld id="{D0CD9598-3AC8-0F44-9366-CD3A2FEFAAD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73577" y="591176"/>
            <a:ext cx="11918724" cy="23914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kern="1200">
                <a:solidFill>
                  <a:schemeClr val="accent4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accent3"/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i="0" dirty="0">
                <a:latin typeface="Open Sans Light" pitchFamily="2" charset="0"/>
                <a:ea typeface="Open Sans Light" pitchFamily="2" charset="0"/>
                <a:cs typeface="Open Sans Light" pitchFamily="2" charset="0"/>
              </a:rPr>
              <a:t>Click to edit Master subtitle style</a:t>
            </a:r>
            <a:endParaRPr lang="en-GB" b="0" i="0" dirty="0">
              <a:latin typeface="Open Sans Light" pitchFamily="2" charset="0"/>
              <a:ea typeface="Open Sans Light" pitchFamily="2" charset="0"/>
              <a:cs typeface="Open Sans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08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49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bg1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Font typeface="Arial"/>
        <a:buChar char="•"/>
        <a:defRPr sz="2000" b="0" i="0" kern="1200">
          <a:solidFill>
            <a:schemeClr val="tx2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Arial"/>
        <a:buChar char="•"/>
        <a:defRPr sz="1800" b="0" i="0" kern="1200">
          <a:solidFill>
            <a:schemeClr val="accent2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Arial"/>
        <a:buChar char="•"/>
        <a:defRPr sz="1600" b="0" i="0" kern="1200">
          <a:solidFill>
            <a:schemeClr val="accent3"/>
          </a:solidFill>
          <a:latin typeface="Open Sans Light" pitchFamily="2" charset="0"/>
          <a:ea typeface="Open Sans Light" pitchFamily="2" charset="0"/>
          <a:cs typeface="Open Sans Light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 Sans Light" charset="0"/>
          <a:ea typeface="Open Sans Light" charset="0"/>
          <a:cs typeface="Open Sans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calc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en.wikipedia.org/wiki/Markdown" TargetMode="External"/><Relationship Id="rId4" Type="http://schemas.openxmlformats.org/officeDocument/2006/relationships/hyperlink" Target="https://www.python.or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jupyter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en.wikipedia.org/wiki/Markdown" TargetMode="External"/><Relationship Id="rId4" Type="http://schemas.openxmlformats.org/officeDocument/2006/relationships/hyperlink" Target="https://www.python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54E4-C358-784F-8069-76393BF9BE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Introduction to </a:t>
            </a:r>
            <a:r>
              <a:rPr lang="en-GB" dirty="0" err="1"/>
              <a:t>CoCalc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0D0614-3A4F-1C46-AF4A-848AB2F2A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5325" y="2287489"/>
            <a:ext cx="9144000" cy="423425"/>
          </a:xfrm>
        </p:spPr>
        <p:txBody>
          <a:bodyPr/>
          <a:lstStyle/>
          <a:p>
            <a:r>
              <a:rPr lang="en-GB" dirty="0"/>
              <a:t>And </a:t>
            </a:r>
            <a:r>
              <a:rPr lang="en-GB" dirty="0" err="1"/>
              <a:t>Jupyter</a:t>
            </a:r>
            <a:r>
              <a:rPr lang="en-GB" dirty="0"/>
              <a:t> notebooks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4C1045-50D8-AD48-8209-2942314607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15863" y="3773635"/>
            <a:ext cx="5002924" cy="1224767"/>
          </a:xfrm>
        </p:spPr>
        <p:txBody>
          <a:bodyPr>
            <a:normAutofit/>
          </a:bodyPr>
          <a:lstStyle/>
          <a:p>
            <a:r>
              <a:rPr lang="en-GB" dirty="0"/>
              <a:t>Carl Gwilliam</a:t>
            </a:r>
          </a:p>
          <a:p>
            <a:r>
              <a:rPr lang="en-GB" dirty="0"/>
              <a:t>(</a:t>
            </a:r>
            <a:r>
              <a:rPr lang="en-GB" dirty="0" err="1"/>
              <a:t>C.Gwilliam@liverpool.ac.uk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2483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B6BB3C8-3121-4340-9B91-F61BF9B89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853" y="4758034"/>
            <a:ext cx="6833448" cy="1070117"/>
          </a:xfrm>
        </p:spPr>
        <p:txBody>
          <a:bodyPr/>
          <a:lstStyle/>
          <a:p>
            <a:r>
              <a:rPr lang="en-GB" dirty="0"/>
              <a:t>The programming language we will be using</a:t>
            </a:r>
          </a:p>
          <a:p>
            <a:pPr lvl="1"/>
            <a:r>
              <a:rPr lang="en-GB" dirty="0"/>
              <a:t>Performs calculations and data processing </a:t>
            </a:r>
          </a:p>
          <a:p>
            <a:pPr lvl="1"/>
            <a:r>
              <a:rPr lang="en-GB" dirty="0"/>
              <a:t>PHYS105 will teach you this from scratch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F0DBF-0F06-7A4B-B237-AC8CA814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10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0F85E2C-98B5-E448-8E7A-18EF415FD4E5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D5C504C-A8A3-C64A-B73C-137617438BC0}"/>
                </a:ext>
              </a:extLst>
            </p:cNvPr>
            <p:cNvGrpSpPr/>
            <p:nvPr/>
          </p:nvGrpSpPr>
          <p:grpSpPr>
            <a:xfrm>
              <a:off x="241737" y="1038411"/>
              <a:ext cx="4712400" cy="5632160"/>
              <a:chOff x="241737" y="1038411"/>
              <a:chExt cx="4712400" cy="563216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EDC542B-FED9-7445-A781-9D10D2E8544F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DAE3F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8AE3562-0AF6-3C4E-8713-FFC6998A254D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20386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CoCalc</a:t>
                </a:r>
                <a:endParaRPr lang="en-GB" sz="2400" dirty="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6207CE4-4D5E-6747-AEEC-52A415BF948A}"/>
                </a:ext>
              </a:extLst>
            </p:cNvPr>
            <p:cNvGrpSpPr/>
            <p:nvPr/>
          </p:nvGrpSpPr>
          <p:grpSpPr>
            <a:xfrm>
              <a:off x="407278" y="1788737"/>
              <a:ext cx="4342143" cy="4654677"/>
              <a:chOff x="241737" y="1038411"/>
              <a:chExt cx="4712400" cy="5632160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ED23FE-01B4-7245-95D5-214B0DDBA623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EDED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C86E3EFD-18C3-BE46-BD01-77D79C498E00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5252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Jupyter</a:t>
                </a:r>
                <a:r>
                  <a:rPr lang="en-GB" sz="2400" dirty="0"/>
                  <a:t> Lab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FA88D50-A23D-B348-8BE5-5B38148A7F08}"/>
                </a:ext>
              </a:extLst>
            </p:cNvPr>
            <p:cNvGrpSpPr/>
            <p:nvPr/>
          </p:nvGrpSpPr>
          <p:grpSpPr>
            <a:xfrm>
              <a:off x="634216" y="2426943"/>
              <a:ext cx="3947403" cy="3846841"/>
              <a:chOff x="241737" y="1038411"/>
              <a:chExt cx="4712400" cy="563216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5D72346-F657-3247-B61D-3155AF5A9FB5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F6A8A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39DFE8F-C4D8-5444-826C-3A21E8F773A2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9A0A0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Notebook (.</a:t>
                </a:r>
                <a:r>
                  <a:rPr lang="en-GB" sz="2400" dirty="0" err="1"/>
                  <a:t>ipynb</a:t>
                </a:r>
                <a:r>
                  <a:rPr lang="en-GB" sz="2400" dirty="0"/>
                  <a:t>)</a:t>
                </a:r>
              </a:p>
            </p:txBody>
          </p:sp>
        </p:grp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180DC31-B496-4A43-833B-7BD07DBBDF82}"/>
                </a:ext>
              </a:extLst>
            </p:cNvPr>
            <p:cNvSpPr/>
            <p:nvPr/>
          </p:nvSpPr>
          <p:spPr>
            <a:xfrm>
              <a:off x="787965" y="3081469"/>
              <a:ext cx="3633910" cy="1286334"/>
            </a:xfrm>
            <a:prstGeom prst="rect">
              <a:avLst/>
            </a:prstGeom>
            <a:solidFill>
              <a:srgbClr val="FEFFD6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chemeClr val="accent1"/>
                  </a:solidFill>
                </a:rPr>
                <a:t>Python Code</a:t>
              </a: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6EFFA23-887C-6349-83BB-266802CBDDAE}"/>
              </a:ext>
            </a:extLst>
          </p:cNvPr>
          <p:cNvSpPr txBox="1">
            <a:spLocks/>
          </p:cNvSpPr>
          <p:nvPr/>
        </p:nvSpPr>
        <p:spPr>
          <a:xfrm>
            <a:off x="5158853" y="3052500"/>
            <a:ext cx="6833448" cy="159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file type containing instructions for displaying markdown and code cells, interpreted by </a:t>
            </a:r>
            <a:r>
              <a:rPr lang="en-GB" dirty="0" err="1"/>
              <a:t>Jupyter</a:t>
            </a:r>
            <a:r>
              <a:rPr lang="en-GB" dirty="0"/>
              <a:t> Lab</a:t>
            </a:r>
          </a:p>
          <a:p>
            <a:pPr lvl="1"/>
            <a:r>
              <a:rPr lang="en-GB" dirty="0"/>
              <a:t>Python cells are executed by the python interpreter </a:t>
            </a:r>
          </a:p>
          <a:p>
            <a:pPr lvl="1"/>
            <a:r>
              <a:rPr lang="en-GB" dirty="0"/>
              <a:t>Text cells are rendered by markdown interpreter</a:t>
            </a:r>
          </a:p>
          <a:p>
            <a:pPr lvl="1"/>
            <a:r>
              <a:rPr lang="en-GB" dirty="0"/>
              <a:t>These are separate entities brought together in </a:t>
            </a:r>
            <a:r>
              <a:rPr lang="en-GB" dirty="0" err="1"/>
              <a:t>Jupyter</a:t>
            </a:r>
            <a:r>
              <a:rPr lang="en-GB" dirty="0"/>
              <a:t> 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19AE868-1441-A344-A6FA-981284BC3296}"/>
              </a:ext>
            </a:extLst>
          </p:cNvPr>
          <p:cNvSpPr txBox="1">
            <a:spLocks/>
          </p:cNvSpPr>
          <p:nvPr/>
        </p:nvSpPr>
        <p:spPr>
          <a:xfrm>
            <a:off x="5158853" y="2195802"/>
            <a:ext cx="6833448" cy="83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Runs program that reads .</a:t>
            </a:r>
            <a:r>
              <a:rPr lang="en-GB" dirty="0" err="1"/>
              <a:t>ipynb</a:t>
            </a:r>
            <a:r>
              <a:rPr lang="en-GB" dirty="0"/>
              <a:t> notebook files</a:t>
            </a:r>
          </a:p>
          <a:p>
            <a:pPr lvl="1"/>
            <a:r>
              <a:rPr lang="en-GB" dirty="0"/>
              <a:t>Can also be run directly on your local machine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C78B31F-EF3D-D044-8D42-D41F442C1BEC}"/>
              </a:ext>
            </a:extLst>
          </p:cNvPr>
          <p:cNvSpPr txBox="1">
            <a:spLocks/>
          </p:cNvSpPr>
          <p:nvPr/>
        </p:nvSpPr>
        <p:spPr>
          <a:xfrm>
            <a:off x="5158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FEECAB2-C3D2-3546-B440-52E1BE858D6E}"/>
              </a:ext>
            </a:extLst>
          </p:cNvPr>
          <p:cNvCxnSpPr>
            <a:cxnSpLocks/>
          </p:cNvCxnSpPr>
          <p:nvPr/>
        </p:nvCxnSpPr>
        <p:spPr>
          <a:xfrm>
            <a:off x="4421875" y="3727964"/>
            <a:ext cx="736978" cy="1030070"/>
          </a:xfrm>
          <a:prstGeom prst="straightConnector1">
            <a:avLst/>
          </a:prstGeom>
          <a:ln w="28575">
            <a:solidFill>
              <a:srgbClr val="EFDA4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776E6BC-A54C-6740-AF1A-766A4A72ED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4493" y="3588867"/>
            <a:ext cx="2473011" cy="59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972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07C3-30A3-404B-B1B5-706918D06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853" y="4758034"/>
            <a:ext cx="6833448" cy="1070117"/>
          </a:xfrm>
        </p:spPr>
        <p:txBody>
          <a:bodyPr/>
          <a:lstStyle/>
          <a:p>
            <a:r>
              <a:rPr lang="en-GB" dirty="0"/>
              <a:t>The programming language we will be using</a:t>
            </a:r>
          </a:p>
          <a:p>
            <a:pPr lvl="1"/>
            <a:r>
              <a:rPr lang="en-GB" dirty="0"/>
              <a:t>Performs calculations and data processing </a:t>
            </a:r>
          </a:p>
          <a:p>
            <a:pPr lvl="1"/>
            <a:r>
              <a:rPr lang="en-GB" dirty="0"/>
              <a:t>PHYS105 will teach you this from scratch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F0DBF-0F06-7A4B-B237-AC8CA814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11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F03971E-928C-E64A-BAE4-C690FB688ACD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BA721E6-9797-DF4A-9906-EBB192825CEF}"/>
                </a:ext>
              </a:extLst>
            </p:cNvPr>
            <p:cNvGrpSpPr/>
            <p:nvPr/>
          </p:nvGrpSpPr>
          <p:grpSpPr>
            <a:xfrm>
              <a:off x="241737" y="1038411"/>
              <a:ext cx="4712400" cy="5632160"/>
              <a:chOff x="241737" y="1038411"/>
              <a:chExt cx="4712400" cy="563216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75884E-CB7E-3344-8380-BE69A2BC2761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DAE3F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B58AE02-5AF4-314B-9860-E8C4B2AAE50C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20386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CoCalc</a:t>
                </a:r>
                <a:endParaRPr lang="en-GB" sz="24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C080636-6345-BC40-BE29-CD99A1B5726E}"/>
                </a:ext>
              </a:extLst>
            </p:cNvPr>
            <p:cNvGrpSpPr/>
            <p:nvPr/>
          </p:nvGrpSpPr>
          <p:grpSpPr>
            <a:xfrm>
              <a:off x="407278" y="1788737"/>
              <a:ext cx="4342143" cy="4654677"/>
              <a:chOff x="241737" y="1038411"/>
              <a:chExt cx="4712400" cy="563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E23760-11B9-FB4E-A117-9E6915631810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EDED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319300-0199-9B41-B7EF-5CE149F80916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5252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Jupyter</a:t>
                </a:r>
                <a:r>
                  <a:rPr lang="en-GB" sz="2400" dirty="0"/>
                  <a:t> Lab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3A53969-0275-6040-896B-C9D855001629}"/>
                </a:ext>
              </a:extLst>
            </p:cNvPr>
            <p:cNvGrpSpPr/>
            <p:nvPr/>
          </p:nvGrpSpPr>
          <p:grpSpPr>
            <a:xfrm>
              <a:off x="634216" y="2426943"/>
              <a:ext cx="3947403" cy="3846841"/>
              <a:chOff x="241737" y="1038411"/>
              <a:chExt cx="4712400" cy="563216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579FAE7-A2A3-984F-ACF9-9F6B7C37B417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F6A8A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EE0DDED-3E9A-8240-99EA-355AD5472CE0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9A0A0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Notebook (.</a:t>
                </a:r>
                <a:r>
                  <a:rPr lang="en-GB" sz="2400" dirty="0" err="1"/>
                  <a:t>ipynb</a:t>
                </a:r>
                <a:r>
                  <a:rPr lang="en-GB" sz="2400" dirty="0"/>
                  <a:t>)</a:t>
                </a:r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F3BDFC2-5C5D-0744-BE78-DCBBCAD2DF96}"/>
                </a:ext>
              </a:extLst>
            </p:cNvPr>
            <p:cNvSpPr/>
            <p:nvPr/>
          </p:nvSpPr>
          <p:spPr>
            <a:xfrm>
              <a:off x="787965" y="4677626"/>
              <a:ext cx="3633910" cy="1286334"/>
            </a:xfrm>
            <a:prstGeom prst="rect">
              <a:avLst/>
            </a:prstGeom>
            <a:solidFill>
              <a:srgbClr val="FEFFD6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chemeClr val="accent1"/>
                  </a:solidFill>
                </a:rPr>
                <a:t>Formatted Text</a:t>
              </a: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5049DB0-9EF0-B94B-8782-C50419C10961}"/>
                </a:ext>
              </a:extLst>
            </p:cNvPr>
            <p:cNvSpPr/>
            <p:nvPr/>
          </p:nvSpPr>
          <p:spPr>
            <a:xfrm>
              <a:off x="787965" y="3081469"/>
              <a:ext cx="3633910" cy="1286334"/>
            </a:xfrm>
            <a:prstGeom prst="rect">
              <a:avLst/>
            </a:prstGeom>
            <a:solidFill>
              <a:srgbClr val="FEFFD6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chemeClr val="accent1"/>
                  </a:solidFill>
                </a:rPr>
                <a:t>Python Code</a:t>
              </a: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D2209D0-A90D-EF48-8C39-48296463735A}"/>
              </a:ext>
            </a:extLst>
          </p:cNvPr>
          <p:cNvSpPr txBox="1">
            <a:spLocks/>
          </p:cNvSpPr>
          <p:nvPr/>
        </p:nvSpPr>
        <p:spPr>
          <a:xfrm>
            <a:off x="5158853" y="3052500"/>
            <a:ext cx="6833448" cy="159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file type containing instructions for displaying markdown and code cells, interpreted by </a:t>
            </a:r>
            <a:r>
              <a:rPr lang="en-GB" dirty="0" err="1"/>
              <a:t>Jupyter</a:t>
            </a:r>
            <a:r>
              <a:rPr lang="en-GB" dirty="0"/>
              <a:t> Lab</a:t>
            </a:r>
          </a:p>
          <a:p>
            <a:pPr lvl="1"/>
            <a:r>
              <a:rPr lang="en-GB" dirty="0"/>
              <a:t>Python cells are executed by the python interpreter </a:t>
            </a:r>
          </a:p>
          <a:p>
            <a:pPr lvl="1"/>
            <a:r>
              <a:rPr lang="en-GB" dirty="0"/>
              <a:t>Text cells are rendered by markdown interpreter</a:t>
            </a:r>
          </a:p>
          <a:p>
            <a:pPr lvl="1"/>
            <a:r>
              <a:rPr lang="en-GB" dirty="0"/>
              <a:t>These are separate entities brought together in </a:t>
            </a:r>
            <a:r>
              <a:rPr lang="en-GB" dirty="0" err="1"/>
              <a:t>Jupyter</a:t>
            </a:r>
            <a:r>
              <a:rPr lang="en-GB" dirty="0"/>
              <a:t> 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C20FE45-9BF4-8B48-9203-6DECAA157C21}"/>
              </a:ext>
            </a:extLst>
          </p:cNvPr>
          <p:cNvSpPr txBox="1">
            <a:spLocks/>
          </p:cNvSpPr>
          <p:nvPr/>
        </p:nvSpPr>
        <p:spPr>
          <a:xfrm>
            <a:off x="5158853" y="2195802"/>
            <a:ext cx="6833448" cy="83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Runs program that reads .</a:t>
            </a:r>
            <a:r>
              <a:rPr lang="en-GB" dirty="0" err="1"/>
              <a:t>ipynb</a:t>
            </a:r>
            <a:r>
              <a:rPr lang="en-GB" dirty="0"/>
              <a:t> notebook files</a:t>
            </a:r>
          </a:p>
          <a:p>
            <a:pPr lvl="1"/>
            <a:r>
              <a:rPr lang="en-GB" dirty="0"/>
              <a:t>Can also be run directly on your local machine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EE3C8E1-6322-384A-BE4E-BE5C5B17D7D4}"/>
              </a:ext>
            </a:extLst>
          </p:cNvPr>
          <p:cNvSpPr txBox="1">
            <a:spLocks/>
          </p:cNvSpPr>
          <p:nvPr/>
        </p:nvSpPr>
        <p:spPr>
          <a:xfrm>
            <a:off x="5158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DD08078-E625-714F-95F2-DC41B1B965E6}"/>
              </a:ext>
            </a:extLst>
          </p:cNvPr>
          <p:cNvSpPr txBox="1">
            <a:spLocks/>
          </p:cNvSpPr>
          <p:nvPr/>
        </p:nvSpPr>
        <p:spPr>
          <a:xfrm>
            <a:off x="5158853" y="5917546"/>
            <a:ext cx="6833448" cy="1070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Formatted text entered via Markdown syntax</a:t>
            </a:r>
          </a:p>
          <a:p>
            <a:pPr lvl="1"/>
            <a:r>
              <a:rPr lang="en-GB" dirty="0" err="1"/>
              <a:t>CoCalc</a:t>
            </a:r>
            <a:r>
              <a:rPr lang="en-GB" dirty="0"/>
              <a:t> has a graphical WISYWIG editor interfaced to this</a:t>
            </a:r>
          </a:p>
          <a:p>
            <a:pPr lvl="1"/>
            <a:endParaRPr lang="en-GB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C3A82E3-12A5-B149-9AFA-7C28F35ADB9C}"/>
              </a:ext>
            </a:extLst>
          </p:cNvPr>
          <p:cNvCxnSpPr>
            <a:cxnSpLocks/>
          </p:cNvCxnSpPr>
          <p:nvPr/>
        </p:nvCxnSpPr>
        <p:spPr>
          <a:xfrm>
            <a:off x="4412772" y="5283060"/>
            <a:ext cx="768303" cy="730134"/>
          </a:xfrm>
          <a:prstGeom prst="straightConnector1">
            <a:avLst/>
          </a:prstGeom>
          <a:ln w="28575">
            <a:solidFill>
              <a:srgbClr val="EFDA4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BFBAC42-76AD-F244-A9D1-63280A232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064" y="5376548"/>
            <a:ext cx="3160992" cy="35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39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07C3-30A3-404B-B1B5-706918D06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3853" y="4758034"/>
            <a:ext cx="6833448" cy="1070117"/>
          </a:xfrm>
        </p:spPr>
        <p:txBody>
          <a:bodyPr/>
          <a:lstStyle/>
          <a:p>
            <a:r>
              <a:rPr lang="en-GB" dirty="0"/>
              <a:t>The programming language we will be using</a:t>
            </a:r>
          </a:p>
          <a:p>
            <a:pPr lvl="1"/>
            <a:r>
              <a:rPr lang="en-GB" dirty="0"/>
              <a:t>Performs calculations and data processing </a:t>
            </a:r>
          </a:p>
          <a:p>
            <a:pPr lvl="1"/>
            <a:r>
              <a:rPr lang="en-GB" dirty="0"/>
              <a:t>PHYS105 will teach you this </a:t>
            </a:r>
            <a:r>
              <a:rPr lang="en-GB"/>
              <a:t>from scratch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F03971E-928C-E64A-BAE4-C690FB688ACD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BA721E6-9797-DF4A-9906-EBB192825CEF}"/>
                </a:ext>
              </a:extLst>
            </p:cNvPr>
            <p:cNvGrpSpPr/>
            <p:nvPr/>
          </p:nvGrpSpPr>
          <p:grpSpPr>
            <a:xfrm>
              <a:off x="241737" y="1038411"/>
              <a:ext cx="4712400" cy="5632160"/>
              <a:chOff x="241737" y="1038411"/>
              <a:chExt cx="4712400" cy="563216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75884E-CB7E-3344-8380-BE69A2BC2761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DAE3F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B58AE02-5AF4-314B-9860-E8C4B2AAE50C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20386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CoCalc</a:t>
                </a:r>
                <a:endParaRPr lang="en-GB" sz="24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C080636-6345-BC40-BE29-CD99A1B5726E}"/>
                </a:ext>
              </a:extLst>
            </p:cNvPr>
            <p:cNvGrpSpPr/>
            <p:nvPr/>
          </p:nvGrpSpPr>
          <p:grpSpPr>
            <a:xfrm>
              <a:off x="407278" y="1788737"/>
              <a:ext cx="4342143" cy="4654677"/>
              <a:chOff x="241737" y="1038411"/>
              <a:chExt cx="4712400" cy="563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E23760-11B9-FB4E-A117-9E6915631810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EDED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319300-0199-9B41-B7EF-5CE149F80916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5252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Jupyter</a:t>
                </a:r>
                <a:r>
                  <a:rPr lang="en-GB" sz="2400" dirty="0"/>
                  <a:t> Lab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3A53969-0275-6040-896B-C9D855001629}"/>
                </a:ext>
              </a:extLst>
            </p:cNvPr>
            <p:cNvGrpSpPr/>
            <p:nvPr/>
          </p:nvGrpSpPr>
          <p:grpSpPr>
            <a:xfrm>
              <a:off x="634216" y="2426943"/>
              <a:ext cx="3947403" cy="3846841"/>
              <a:chOff x="241737" y="1038411"/>
              <a:chExt cx="4712400" cy="563216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579FAE7-A2A3-984F-ACF9-9F6B7C37B417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F6A8A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EE0DDED-3E9A-8240-99EA-355AD5472CE0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9A0A0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Notebook (.</a:t>
                </a:r>
                <a:r>
                  <a:rPr lang="en-GB" sz="2400" dirty="0" err="1"/>
                  <a:t>ipynb</a:t>
                </a:r>
                <a:r>
                  <a:rPr lang="en-GB" sz="2400" dirty="0"/>
                  <a:t>)</a:t>
                </a:r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F3BDFC2-5C5D-0744-BE78-DCBBCAD2DF96}"/>
                </a:ext>
              </a:extLst>
            </p:cNvPr>
            <p:cNvSpPr/>
            <p:nvPr/>
          </p:nvSpPr>
          <p:spPr>
            <a:xfrm>
              <a:off x="787965" y="4677626"/>
              <a:ext cx="3633910" cy="1286334"/>
            </a:xfrm>
            <a:prstGeom prst="rect">
              <a:avLst/>
            </a:prstGeom>
            <a:solidFill>
              <a:srgbClr val="FEFFD6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chemeClr val="accent1"/>
                  </a:solidFill>
                </a:rPr>
                <a:t>Formatted Text</a:t>
              </a: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5049DB0-9EF0-B94B-8782-C50419C10961}"/>
                </a:ext>
              </a:extLst>
            </p:cNvPr>
            <p:cNvSpPr/>
            <p:nvPr/>
          </p:nvSpPr>
          <p:spPr>
            <a:xfrm>
              <a:off x="787965" y="3081469"/>
              <a:ext cx="3633910" cy="1286334"/>
            </a:xfrm>
            <a:prstGeom prst="rect">
              <a:avLst/>
            </a:prstGeom>
            <a:solidFill>
              <a:srgbClr val="FEFFD6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dirty="0">
                  <a:solidFill>
                    <a:schemeClr val="accent1"/>
                  </a:solidFill>
                </a:rPr>
                <a:t>Python Code</a:t>
              </a: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  <a:p>
              <a:pPr algn="ctr"/>
              <a:endParaRPr lang="en-GB" sz="2000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D2209D0-A90D-EF48-8C39-48296463735A}"/>
              </a:ext>
            </a:extLst>
          </p:cNvPr>
          <p:cNvSpPr txBox="1">
            <a:spLocks/>
          </p:cNvSpPr>
          <p:nvPr/>
        </p:nvSpPr>
        <p:spPr>
          <a:xfrm>
            <a:off x="5253853" y="3052500"/>
            <a:ext cx="6833448" cy="159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file type containing instructions for displaying markdown and code cells, interpreted by </a:t>
            </a:r>
            <a:r>
              <a:rPr lang="en-GB" dirty="0" err="1"/>
              <a:t>Jupyter</a:t>
            </a:r>
            <a:r>
              <a:rPr lang="en-GB" dirty="0"/>
              <a:t> Lab</a:t>
            </a:r>
          </a:p>
          <a:p>
            <a:pPr lvl="1"/>
            <a:r>
              <a:rPr lang="en-GB" dirty="0"/>
              <a:t>Python cells are executed by the python interpreter </a:t>
            </a:r>
          </a:p>
          <a:p>
            <a:pPr lvl="1"/>
            <a:r>
              <a:rPr lang="en-GB" dirty="0"/>
              <a:t>Text cells are rendered by markdown interpreter</a:t>
            </a:r>
          </a:p>
          <a:p>
            <a:pPr lvl="1"/>
            <a:r>
              <a:rPr lang="en-GB" dirty="0"/>
              <a:t>These are separate entities brought together in </a:t>
            </a:r>
            <a:r>
              <a:rPr lang="en-GB" dirty="0" err="1"/>
              <a:t>Jupyter</a:t>
            </a:r>
            <a:r>
              <a:rPr lang="en-GB" dirty="0"/>
              <a:t> 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C20FE45-9BF4-8B48-9203-6DECAA157C21}"/>
              </a:ext>
            </a:extLst>
          </p:cNvPr>
          <p:cNvSpPr txBox="1">
            <a:spLocks/>
          </p:cNvSpPr>
          <p:nvPr/>
        </p:nvSpPr>
        <p:spPr>
          <a:xfrm>
            <a:off x="5253853" y="2195802"/>
            <a:ext cx="6833448" cy="83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Runs program that reads .</a:t>
            </a:r>
            <a:r>
              <a:rPr lang="en-GB" dirty="0" err="1"/>
              <a:t>ipynb</a:t>
            </a:r>
            <a:r>
              <a:rPr lang="en-GB" dirty="0"/>
              <a:t> notebook files</a:t>
            </a:r>
          </a:p>
          <a:p>
            <a:pPr lvl="1"/>
            <a:r>
              <a:rPr lang="en-GB" dirty="0"/>
              <a:t>Can also be run directly on your local machine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EE3C8E1-6322-384A-BE4E-BE5C5B17D7D4}"/>
              </a:ext>
            </a:extLst>
          </p:cNvPr>
          <p:cNvSpPr txBox="1">
            <a:spLocks/>
          </p:cNvSpPr>
          <p:nvPr/>
        </p:nvSpPr>
        <p:spPr>
          <a:xfrm>
            <a:off x="5253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DD08078-E625-714F-95F2-DC41B1B965E6}"/>
              </a:ext>
            </a:extLst>
          </p:cNvPr>
          <p:cNvSpPr txBox="1">
            <a:spLocks/>
          </p:cNvSpPr>
          <p:nvPr/>
        </p:nvSpPr>
        <p:spPr>
          <a:xfrm>
            <a:off x="5253853" y="5917546"/>
            <a:ext cx="6833448" cy="1070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Formatted text entered via Markdown syntax</a:t>
            </a:r>
          </a:p>
          <a:p>
            <a:pPr lvl="1"/>
            <a:r>
              <a:rPr lang="en-GB" dirty="0" err="1"/>
              <a:t>CoCalc</a:t>
            </a:r>
            <a:r>
              <a:rPr lang="en-GB" dirty="0"/>
              <a:t> has a graphical WISYWIG editor interfaced to this</a:t>
            </a:r>
          </a:p>
          <a:p>
            <a:pPr lvl="1"/>
            <a:endParaRPr lang="en-GB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C3A82E3-12A5-B149-9AFA-7C28F35ADB9C}"/>
              </a:ext>
            </a:extLst>
          </p:cNvPr>
          <p:cNvCxnSpPr>
            <a:cxnSpLocks/>
          </p:cNvCxnSpPr>
          <p:nvPr/>
        </p:nvCxnSpPr>
        <p:spPr>
          <a:xfrm>
            <a:off x="4412772" y="5283060"/>
            <a:ext cx="768303" cy="730134"/>
          </a:xfrm>
          <a:prstGeom prst="straightConnector1">
            <a:avLst/>
          </a:prstGeom>
          <a:ln w="28575">
            <a:solidFill>
              <a:srgbClr val="EFDA4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1BFBAC42-76AD-F244-A9D1-63280A232B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064" y="5376548"/>
            <a:ext cx="3160992" cy="354978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AE6DC5-5B1B-907B-E999-2650669D3674}"/>
              </a:ext>
            </a:extLst>
          </p:cNvPr>
          <p:cNvCxnSpPr>
            <a:cxnSpLocks/>
          </p:cNvCxnSpPr>
          <p:nvPr/>
        </p:nvCxnSpPr>
        <p:spPr>
          <a:xfrm>
            <a:off x="4421875" y="3727964"/>
            <a:ext cx="736978" cy="1030070"/>
          </a:xfrm>
          <a:prstGeom prst="straightConnector1">
            <a:avLst/>
          </a:prstGeom>
          <a:ln w="28575">
            <a:solidFill>
              <a:srgbClr val="EFDA4E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2848214-8FDD-F3A3-B5C0-A9405BDCAC61}"/>
              </a:ext>
            </a:extLst>
          </p:cNvPr>
          <p:cNvCxnSpPr>
            <a:cxnSpLocks/>
          </p:cNvCxnSpPr>
          <p:nvPr/>
        </p:nvCxnSpPr>
        <p:spPr>
          <a:xfrm>
            <a:off x="4581619" y="2690733"/>
            <a:ext cx="577234" cy="543786"/>
          </a:xfrm>
          <a:prstGeom prst="straightConnector1">
            <a:avLst/>
          </a:prstGeom>
          <a:ln w="28575">
            <a:solidFill>
              <a:srgbClr val="9A0A0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FA5EF56-2396-27B6-3627-105E039E1E18}"/>
              </a:ext>
            </a:extLst>
          </p:cNvPr>
          <p:cNvCxnSpPr>
            <a:cxnSpLocks/>
          </p:cNvCxnSpPr>
          <p:nvPr/>
        </p:nvCxnSpPr>
        <p:spPr>
          <a:xfrm>
            <a:off x="4749421" y="2062936"/>
            <a:ext cx="409432" cy="243536"/>
          </a:xfrm>
          <a:prstGeom prst="straightConnector1">
            <a:avLst/>
          </a:prstGeom>
          <a:ln w="28575">
            <a:solidFill>
              <a:srgbClr val="52525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2302C61-7A8F-6D1F-110C-4763A0341D76}"/>
              </a:ext>
            </a:extLst>
          </p:cNvPr>
          <p:cNvCxnSpPr>
            <a:cxnSpLocks/>
          </p:cNvCxnSpPr>
          <p:nvPr/>
        </p:nvCxnSpPr>
        <p:spPr>
          <a:xfrm>
            <a:off x="4954137" y="1380548"/>
            <a:ext cx="464024" cy="0"/>
          </a:xfrm>
          <a:prstGeom prst="straightConnector1">
            <a:avLst/>
          </a:prstGeom>
          <a:ln w="28575">
            <a:solidFill>
              <a:srgbClr val="20386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02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01FB6-043D-194E-AD22-CEA08068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</a:t>
            </a:r>
            <a:r>
              <a:rPr lang="en-GB" dirty="0" err="1"/>
              <a:t>CoCalc</a:t>
            </a:r>
            <a:r>
              <a:rPr lang="en-GB" dirty="0"/>
              <a:t>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3434F1E-BBD6-9249-9575-7A834D5B0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" y="1008993"/>
            <a:ext cx="11750565" cy="454792"/>
          </a:xfrm>
        </p:spPr>
        <p:txBody>
          <a:bodyPr/>
          <a:lstStyle/>
          <a:p>
            <a:r>
              <a:rPr lang="en-GB" dirty="0" err="1"/>
              <a:t>CoCalc</a:t>
            </a:r>
            <a:r>
              <a:rPr lang="en-GB" dirty="0"/>
              <a:t> is a virtual online workspace for collaborative learning and research: </a:t>
            </a:r>
            <a:r>
              <a:rPr lang="en-GB" dirty="0">
                <a:hlinkClick r:id="rId3"/>
              </a:rPr>
              <a:t>https://cocalc.com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34AB2D-695F-7E42-8BC5-31326C2CB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2</a:t>
            </a:fld>
            <a:endParaRPr lang="en-GB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37884BE2-BAE9-474F-8FEF-915039A3BF85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2CC796D9-A419-DB4A-8F1C-8037423634AB}"/>
              </a:ext>
            </a:extLst>
          </p:cNvPr>
          <p:cNvSpPr txBox="1">
            <a:spLocks/>
          </p:cNvSpPr>
          <p:nvPr/>
        </p:nvSpPr>
        <p:spPr>
          <a:xfrm>
            <a:off x="220718" y="1669330"/>
            <a:ext cx="3763454" cy="4813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It provides online resources</a:t>
            </a:r>
          </a:p>
          <a:p>
            <a:pPr lvl="1"/>
            <a:r>
              <a:rPr lang="en-GB" dirty="0"/>
              <a:t>CPU, memory, storage</a:t>
            </a:r>
          </a:p>
          <a:p>
            <a:pPr lvl="1"/>
            <a:r>
              <a:rPr lang="en-GB" dirty="0"/>
              <a:t>Via a university licence </a:t>
            </a:r>
          </a:p>
          <a:p>
            <a:pPr lvl="1"/>
            <a:endParaRPr lang="en-GB" dirty="0"/>
          </a:p>
          <a:p>
            <a:r>
              <a:rPr lang="en-GB" dirty="0"/>
              <a:t>Which enables us to</a:t>
            </a:r>
          </a:p>
          <a:p>
            <a:pPr lvl="1"/>
            <a:r>
              <a:rPr lang="en-GB" dirty="0"/>
              <a:t>Share documents &amp; code</a:t>
            </a:r>
          </a:p>
          <a:p>
            <a:pPr lvl="1"/>
            <a:r>
              <a:rPr lang="en-GB" dirty="0"/>
              <a:t>Set &amp; collect assignments </a:t>
            </a:r>
          </a:p>
          <a:p>
            <a:pPr lvl="1"/>
            <a:r>
              <a:rPr lang="en-GB" dirty="0"/>
              <a:t>Work on code together</a:t>
            </a:r>
          </a:p>
          <a:p>
            <a:endParaRPr lang="en-GB" dirty="0"/>
          </a:p>
          <a:p>
            <a:r>
              <a:rPr lang="en-GB" dirty="0"/>
              <a:t>You will be using it in</a:t>
            </a:r>
          </a:p>
          <a:p>
            <a:pPr lvl="1"/>
            <a:r>
              <a:rPr lang="en-GB" dirty="0"/>
              <a:t>Intro to Computational Physics (PHYS105)</a:t>
            </a:r>
          </a:p>
          <a:p>
            <a:pPr lvl="1"/>
            <a:r>
              <a:rPr lang="en-GB" dirty="0"/>
              <a:t>Practical Physics (PHYS106)</a:t>
            </a:r>
          </a:p>
          <a:p>
            <a:pPr lvl="1"/>
            <a:r>
              <a:rPr lang="en-GB" dirty="0"/>
              <a:t>Other courses in later years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457200" lvl="1" indent="0">
              <a:buFont typeface="Arial"/>
              <a:buNone/>
            </a:pPr>
            <a:endParaRPr lang="en-GB" dirty="0"/>
          </a:p>
          <a:p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D2C196A-04FA-3ACA-1E8C-21386BD6DC92}"/>
              </a:ext>
            </a:extLst>
          </p:cNvPr>
          <p:cNvGrpSpPr/>
          <p:nvPr/>
        </p:nvGrpSpPr>
        <p:grpSpPr>
          <a:xfrm>
            <a:off x="4315722" y="1984693"/>
            <a:ext cx="7655560" cy="4182417"/>
            <a:chOff x="-610518" y="2213795"/>
            <a:chExt cx="6959600" cy="345654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A6B5E9DD-AA4C-8394-0495-0024506F3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t="16418"/>
            <a:stretch>
              <a:fillRect/>
            </a:stretch>
          </p:blipFill>
          <p:spPr>
            <a:xfrm>
              <a:off x="-610518" y="2549562"/>
              <a:ext cx="6959600" cy="3120776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9DAE9E3-386C-F799-E855-0897F85C113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b="91007"/>
            <a:stretch>
              <a:fillRect/>
            </a:stretch>
          </p:blipFill>
          <p:spPr>
            <a:xfrm>
              <a:off x="-610518" y="2213795"/>
              <a:ext cx="6959600" cy="3357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230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E5B45-A7D0-C746-B27A-2B4272962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Signing up and logging 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AF91D-4F2A-4442-B113-14041C1E0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" y="1008992"/>
            <a:ext cx="11750565" cy="574806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 first thing you need to do is to sign up to the </a:t>
            </a:r>
            <a:r>
              <a:rPr lang="en-GB" dirty="0" err="1"/>
              <a:t>CoCalc</a:t>
            </a:r>
            <a:r>
              <a:rPr lang="en-GB" dirty="0"/>
              <a:t> platform and log in</a:t>
            </a:r>
          </a:p>
          <a:p>
            <a:pPr lvl="1"/>
            <a:r>
              <a:rPr lang="en-GB" dirty="0"/>
              <a:t>In a way that allows you to use the university license</a:t>
            </a:r>
          </a:p>
          <a:p>
            <a:pPr lvl="1"/>
            <a:endParaRPr lang="en-GB" dirty="0"/>
          </a:p>
          <a:p>
            <a:r>
              <a:rPr lang="en-GB" dirty="0"/>
              <a:t>You should have received an invite email for PHYS105</a:t>
            </a:r>
          </a:p>
          <a:p>
            <a:pPr lvl="1"/>
            <a:r>
              <a:rPr lang="en-GB" dirty="0"/>
              <a:t>Click on link or go directly to the </a:t>
            </a:r>
            <a:r>
              <a:rPr lang="en-GB" dirty="0" err="1"/>
              <a:t>CoCalc</a:t>
            </a:r>
            <a:r>
              <a:rPr lang="en-GB" dirty="0"/>
              <a:t> webpage</a:t>
            </a:r>
          </a:p>
          <a:p>
            <a:pPr lvl="1"/>
            <a:r>
              <a:rPr lang="en-GB" dirty="0"/>
              <a:t>Sign up with your university email address and a </a:t>
            </a:r>
            <a:br>
              <a:rPr lang="en-GB" dirty="0"/>
            </a:br>
            <a:r>
              <a:rPr lang="en-GB" dirty="0"/>
              <a:t>password of your choice</a:t>
            </a:r>
          </a:p>
          <a:p>
            <a:pPr lvl="2"/>
            <a:r>
              <a:rPr lang="en-GB" dirty="0"/>
              <a:t>Important: use </a:t>
            </a:r>
            <a:r>
              <a:rPr lang="en-GB" b="1" dirty="0"/>
              <a:t>exactly</a:t>
            </a:r>
            <a:r>
              <a:rPr lang="en-GB" dirty="0"/>
              <a:t> the address it was sent to </a:t>
            </a:r>
            <a:br>
              <a:rPr lang="en-GB" dirty="0"/>
            </a:br>
            <a:r>
              <a:rPr lang="en-GB" dirty="0"/>
              <a:t>as </a:t>
            </a:r>
            <a:r>
              <a:rPr lang="en-GB" dirty="0" err="1"/>
              <a:t>CoCalc</a:t>
            </a:r>
            <a:r>
              <a:rPr lang="en-GB" dirty="0"/>
              <a:t> doesn’t know about </a:t>
            </a:r>
            <a:r>
              <a:rPr lang="en-GB" dirty="0" err="1"/>
              <a:t>uni</a:t>
            </a:r>
            <a:r>
              <a:rPr lang="en-GB" dirty="0"/>
              <a:t> email aliases</a:t>
            </a:r>
          </a:p>
          <a:p>
            <a:pPr lvl="2"/>
            <a:endParaRPr lang="en-GB" dirty="0"/>
          </a:p>
          <a:p>
            <a:r>
              <a:rPr lang="en-GB" dirty="0"/>
              <a:t>If you have not done this, please do so now</a:t>
            </a:r>
          </a:p>
          <a:p>
            <a:pPr lvl="1"/>
            <a:r>
              <a:rPr lang="en-GB" dirty="0"/>
              <a:t>Let me know if you have not received an invite</a:t>
            </a:r>
          </a:p>
          <a:p>
            <a:pPr lvl="1"/>
            <a:r>
              <a:rPr lang="en-GB" dirty="0"/>
              <a:t>Or if you have issues signing up with it</a:t>
            </a:r>
          </a:p>
          <a:p>
            <a:pPr lvl="1"/>
            <a:endParaRPr lang="en-GB" dirty="0"/>
          </a:p>
          <a:p>
            <a:r>
              <a:rPr lang="en-GB" dirty="0"/>
              <a:t>Once signed up, go to </a:t>
            </a:r>
            <a:r>
              <a:rPr lang="en-GB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Projects</a:t>
            </a:r>
            <a:r>
              <a:rPr lang="en-GB" dirty="0"/>
              <a:t> &amp; navigate to </a:t>
            </a:r>
          </a:p>
          <a:p>
            <a:pPr lvl="1"/>
            <a:r>
              <a:rPr lang="en-GB" sz="1600" dirty="0">
                <a:solidFill>
                  <a:schemeClr val="accent1"/>
                </a:solidFill>
                <a:latin typeface="American Typewriter" panose="02090604020004020304" pitchFamily="18" charset="77"/>
              </a:rPr>
              <a:t>Name – PHYS105 Introduction to Computational Physics/</a:t>
            </a:r>
            <a:br>
              <a:rPr lang="en-GB" sz="1600" dirty="0">
                <a:solidFill>
                  <a:schemeClr val="accent1"/>
                </a:solidFill>
                <a:latin typeface="American Typewriter" panose="02090604020004020304" pitchFamily="18" charset="77"/>
              </a:rPr>
            </a:br>
            <a:r>
              <a:rPr lang="en-GB" sz="1600" dirty="0">
                <a:solidFill>
                  <a:schemeClr val="accent1"/>
                </a:solidFill>
                <a:latin typeface="American Typewriter" panose="02090604020004020304" pitchFamily="18" charset="77"/>
              </a:rPr>
              <a:t>PHYS105_2025</a:t>
            </a:r>
          </a:p>
          <a:p>
            <a:pPr lvl="1"/>
            <a:r>
              <a:rPr lang="en-GB" sz="1600" dirty="0">
                <a:solidFill>
                  <a:schemeClr val="accent1"/>
                </a:solidFill>
                <a:latin typeface="American Typewriter" panose="02090604020004020304" pitchFamily="18" charset="77"/>
              </a:rPr>
              <a:t>PHYS105 Introduction to Computational Physics</a:t>
            </a:r>
          </a:p>
          <a:p>
            <a:pPr lvl="1"/>
            <a:r>
              <a:rPr lang="en-GB" sz="1600" dirty="0" err="1">
                <a:solidFill>
                  <a:schemeClr val="accent1"/>
                </a:solidFill>
                <a:latin typeface="American Typewriter" panose="02090604020004020304" pitchFamily="18" charset="77"/>
              </a:rPr>
              <a:t>ComputerClassesStudent</a:t>
            </a:r>
            <a:endParaRPr lang="en-GB" sz="1600" dirty="0">
              <a:solidFill>
                <a:schemeClr val="accent1"/>
              </a:solidFill>
              <a:latin typeface="American Typewriter" panose="02090604020004020304" pitchFamily="18" charset="77"/>
            </a:endParaRPr>
          </a:p>
          <a:p>
            <a:pPr lvl="1"/>
            <a:r>
              <a:rPr lang="en-GB" sz="1600" dirty="0">
                <a:solidFill>
                  <a:schemeClr val="accent1"/>
                </a:solidFill>
                <a:latin typeface="American Typewriter" panose="02090604020004020304" pitchFamily="18" charset="77"/>
              </a:rPr>
              <a:t>Phys105-Welcome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9F207-0F0A-6849-9853-C921D743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3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FAF0B5A-58FF-1D42-B50B-C0E8AD0175BC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0861DF-8299-F84C-A6FA-4E6523B472EB}"/>
              </a:ext>
            </a:extLst>
          </p:cNvPr>
          <p:cNvGrpSpPr/>
          <p:nvPr/>
        </p:nvGrpSpPr>
        <p:grpSpPr>
          <a:xfrm>
            <a:off x="7106334" y="2110036"/>
            <a:ext cx="4749800" cy="3981450"/>
            <a:chOff x="7106334" y="2110036"/>
            <a:chExt cx="4749800" cy="398145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3B35C7F-4EA5-F04E-8BE4-36DF733EB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06334" y="2110036"/>
              <a:ext cx="4749800" cy="398145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3802E26-860C-D948-9A3D-C613272D8DC7}"/>
                </a:ext>
              </a:extLst>
            </p:cNvPr>
            <p:cNvSpPr txBox="1"/>
            <p:nvPr/>
          </p:nvSpPr>
          <p:spPr>
            <a:xfrm>
              <a:off x="9018984" y="4287794"/>
              <a:ext cx="2683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>
                  <a:solidFill>
                    <a:srgbClr val="FF0000"/>
                  </a:solidFill>
                </a:rPr>
                <a:t>sgXXXXXX@liverpool.ac.uk</a:t>
              </a:r>
              <a:endParaRPr lang="en-GB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027CF5A-9900-0B45-833B-743D3F7EF3CA}"/>
                </a:ext>
              </a:extLst>
            </p:cNvPr>
            <p:cNvCxnSpPr/>
            <p:nvPr/>
          </p:nvCxnSpPr>
          <p:spPr>
            <a:xfrm>
              <a:off x="10231395" y="4657126"/>
              <a:ext cx="0" cy="34736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3922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3CFB1-F4B2-9548-898E-C3569D526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</a:t>
            </a:r>
            <a:r>
              <a:rPr lang="en-GB" dirty="0" err="1"/>
              <a:t>Jupyter</a:t>
            </a:r>
            <a:r>
              <a:rPr lang="en-GB" dirty="0"/>
              <a:t> notebooks?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BBEEF-620D-0D4D-9E43-977EF23EC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" y="1008993"/>
            <a:ext cx="11750565" cy="5580066"/>
          </a:xfrm>
        </p:spPr>
        <p:txBody>
          <a:bodyPr/>
          <a:lstStyle/>
          <a:p>
            <a:r>
              <a:rPr lang="en-GB" dirty="0">
                <a:hlinkClick r:id="rId3"/>
              </a:rPr>
              <a:t>Jupyter</a:t>
            </a:r>
            <a:r>
              <a:rPr lang="en-GB" dirty="0"/>
              <a:t> is an interactive development environment for data analysis and software code</a:t>
            </a:r>
          </a:p>
          <a:p>
            <a:pPr lvl="1"/>
            <a:r>
              <a:rPr lang="en-GB" dirty="0"/>
              <a:t>Used widely across both academia and industry</a:t>
            </a:r>
          </a:p>
          <a:p>
            <a:pPr lvl="1"/>
            <a:endParaRPr lang="en-GB" sz="1000" dirty="0"/>
          </a:p>
          <a:p>
            <a:r>
              <a:rPr lang="en-GB" dirty="0"/>
              <a:t>It reads files known as </a:t>
            </a:r>
            <a:r>
              <a:rPr lang="en-GB" dirty="0" err="1"/>
              <a:t>Jupyter</a:t>
            </a:r>
            <a:r>
              <a:rPr lang="en-GB" dirty="0"/>
              <a:t> notebooks (.</a:t>
            </a:r>
            <a:r>
              <a:rPr lang="en-GB" dirty="0" err="1"/>
              <a:t>ipynb</a:t>
            </a:r>
            <a:r>
              <a:rPr lang="en-GB" dirty="0"/>
              <a:t>) </a:t>
            </a:r>
            <a:br>
              <a:rPr lang="en-GB" dirty="0"/>
            </a:br>
            <a:r>
              <a:rPr lang="en-GB" dirty="0"/>
              <a:t>which bring together in a shareable way:</a:t>
            </a:r>
          </a:p>
          <a:p>
            <a:pPr lvl="1"/>
            <a:r>
              <a:rPr lang="en-GB" dirty="0"/>
              <a:t>Formatted documentation</a:t>
            </a:r>
          </a:p>
          <a:p>
            <a:pPr lvl="1"/>
            <a:r>
              <a:rPr lang="en-GB" dirty="0"/>
              <a:t>Interactive code development</a:t>
            </a:r>
          </a:p>
          <a:p>
            <a:pPr lvl="1"/>
            <a:r>
              <a:rPr lang="en-GB" dirty="0"/>
              <a:t>The resulting (graphical) output</a:t>
            </a:r>
          </a:p>
          <a:p>
            <a:pPr lvl="1"/>
            <a:endParaRPr lang="en-GB" sz="1000" dirty="0"/>
          </a:p>
          <a:p>
            <a:r>
              <a:rPr lang="en-GB" dirty="0"/>
              <a:t>Notebooks are composed of a series of cells</a:t>
            </a:r>
          </a:p>
          <a:p>
            <a:pPr lvl="1"/>
            <a:r>
              <a:rPr lang="en-GB" dirty="0"/>
              <a:t>Building blocks which can be edited and run</a:t>
            </a:r>
          </a:p>
          <a:p>
            <a:pPr lvl="1"/>
            <a:endParaRPr lang="en-GB" sz="1000" dirty="0"/>
          </a:p>
          <a:p>
            <a:r>
              <a:rPr lang="en-GB" dirty="0"/>
              <a:t>Cells may contain either </a:t>
            </a:r>
          </a:p>
          <a:p>
            <a:pPr lvl="1"/>
            <a:r>
              <a:rPr lang="en-GB" dirty="0">
                <a:hlinkClick r:id="rId4"/>
              </a:rPr>
              <a:t>Python</a:t>
            </a:r>
            <a:r>
              <a:rPr lang="en-GB" dirty="0"/>
              <a:t> computer code</a:t>
            </a:r>
          </a:p>
          <a:p>
            <a:pPr lvl="1"/>
            <a:r>
              <a:rPr lang="en-GB" dirty="0">
                <a:hlinkClick r:id="rId5"/>
              </a:rPr>
              <a:t>Markdown</a:t>
            </a:r>
            <a:r>
              <a:rPr lang="en-GB" dirty="0"/>
              <a:t> formatted text</a:t>
            </a:r>
          </a:p>
          <a:p>
            <a:pPr lvl="1"/>
            <a:endParaRPr lang="en-GB" sz="1000" dirty="0"/>
          </a:p>
          <a:p>
            <a:r>
              <a:rPr lang="en-GB" dirty="0"/>
              <a:t>Can be saved to PDF to submit assignments</a:t>
            </a:r>
          </a:p>
          <a:p>
            <a:pPr lvl="1"/>
            <a:r>
              <a:rPr lang="en-GB" dirty="0"/>
              <a:t>File </a:t>
            </a:r>
            <a:r>
              <a:rPr lang="en-GB" dirty="0">
                <a:sym typeface="Wingdings" pitchFamily="2" charset="2"/>
              </a:rPr>
              <a:t> Save and Export as …  PDF (.pdf) …</a:t>
            </a:r>
            <a:endParaRPr lang="en-GB" dirty="0"/>
          </a:p>
          <a:p>
            <a:pPr lvl="1"/>
            <a:endParaRPr lang="en-GB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07AE7-2592-E340-BE38-5C2A44A6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4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021925-B105-4D4A-8C68-F48881E0947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CE36C6-1969-124C-8FB1-266D424059A9}"/>
              </a:ext>
            </a:extLst>
          </p:cNvPr>
          <p:cNvSpPr txBox="1"/>
          <p:nvPr/>
        </p:nvSpPr>
        <p:spPr>
          <a:xfrm>
            <a:off x="7081680" y="1465787"/>
            <a:ext cx="2891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1"/>
                </a:solidFill>
              </a:rPr>
              <a:t>Double-click on a cell to edit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FFB316-F49B-C6F0-854E-DF51A033F5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7004" y="1840861"/>
            <a:ext cx="4858944" cy="470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49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3CFB1-F4B2-9548-898E-C3569D526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</a:t>
            </a:r>
            <a:r>
              <a:rPr lang="en-GB" dirty="0" err="1"/>
              <a:t>Jupyter</a:t>
            </a:r>
            <a:r>
              <a:rPr lang="en-GB" dirty="0"/>
              <a:t> notebooks?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E4669EF-6C72-604F-985A-42F72EFE3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" y="1008993"/>
            <a:ext cx="11750565" cy="5580066"/>
          </a:xfrm>
        </p:spPr>
        <p:txBody>
          <a:bodyPr/>
          <a:lstStyle/>
          <a:p>
            <a:r>
              <a:rPr lang="en-GB" dirty="0">
                <a:hlinkClick r:id="rId3"/>
              </a:rPr>
              <a:t>Jupyter</a:t>
            </a:r>
            <a:r>
              <a:rPr lang="en-GB" dirty="0"/>
              <a:t> is an interactive development environment for data analysis and software code</a:t>
            </a:r>
          </a:p>
          <a:p>
            <a:pPr lvl="1"/>
            <a:r>
              <a:rPr lang="en-GB" dirty="0"/>
              <a:t>Used widely across both academia and industry</a:t>
            </a:r>
          </a:p>
          <a:p>
            <a:pPr lvl="1"/>
            <a:endParaRPr lang="en-GB" sz="1000" dirty="0"/>
          </a:p>
          <a:p>
            <a:r>
              <a:rPr lang="en-GB" dirty="0"/>
              <a:t>It reads files known as </a:t>
            </a:r>
            <a:r>
              <a:rPr lang="en-GB" dirty="0" err="1"/>
              <a:t>Jupyter</a:t>
            </a:r>
            <a:r>
              <a:rPr lang="en-GB" dirty="0"/>
              <a:t> notebooks (.</a:t>
            </a:r>
            <a:r>
              <a:rPr lang="en-GB" dirty="0" err="1"/>
              <a:t>ipynb</a:t>
            </a:r>
            <a:r>
              <a:rPr lang="en-GB" dirty="0"/>
              <a:t>) </a:t>
            </a:r>
            <a:br>
              <a:rPr lang="en-GB" dirty="0"/>
            </a:br>
            <a:r>
              <a:rPr lang="en-GB" dirty="0"/>
              <a:t>which bring together in a shareable way </a:t>
            </a:r>
          </a:p>
          <a:p>
            <a:pPr lvl="1"/>
            <a:r>
              <a:rPr lang="en-GB" dirty="0"/>
              <a:t>Formatted documentation</a:t>
            </a:r>
          </a:p>
          <a:p>
            <a:pPr lvl="1"/>
            <a:r>
              <a:rPr lang="en-GB" dirty="0"/>
              <a:t>Interactive code development</a:t>
            </a:r>
          </a:p>
          <a:p>
            <a:pPr lvl="1"/>
            <a:r>
              <a:rPr lang="en-GB" dirty="0"/>
              <a:t>The resulting (graphical) output</a:t>
            </a:r>
          </a:p>
          <a:p>
            <a:pPr lvl="1"/>
            <a:endParaRPr lang="en-GB" sz="1000" dirty="0"/>
          </a:p>
          <a:p>
            <a:r>
              <a:rPr lang="en-GB" dirty="0"/>
              <a:t>Notebooks are composed of a series of cells</a:t>
            </a:r>
          </a:p>
          <a:p>
            <a:pPr lvl="1"/>
            <a:r>
              <a:rPr lang="en-GB" dirty="0"/>
              <a:t>Building blocks which can be edited and run</a:t>
            </a:r>
          </a:p>
          <a:p>
            <a:pPr lvl="1"/>
            <a:endParaRPr lang="en-GB" sz="1000" dirty="0"/>
          </a:p>
          <a:p>
            <a:r>
              <a:rPr lang="en-GB" dirty="0"/>
              <a:t>Cells may contain either </a:t>
            </a:r>
          </a:p>
          <a:p>
            <a:pPr lvl="1"/>
            <a:r>
              <a:rPr lang="en-GB" dirty="0">
                <a:hlinkClick r:id="rId4"/>
              </a:rPr>
              <a:t>Python</a:t>
            </a:r>
            <a:r>
              <a:rPr lang="en-GB" dirty="0"/>
              <a:t> computer code</a:t>
            </a:r>
          </a:p>
          <a:p>
            <a:pPr lvl="1"/>
            <a:r>
              <a:rPr lang="en-GB" dirty="0">
                <a:hlinkClick r:id="rId5"/>
              </a:rPr>
              <a:t>Markdown</a:t>
            </a:r>
            <a:r>
              <a:rPr lang="en-GB" dirty="0"/>
              <a:t> formatted text</a:t>
            </a:r>
          </a:p>
          <a:p>
            <a:pPr lvl="1"/>
            <a:endParaRPr lang="en-GB" sz="1000" dirty="0"/>
          </a:p>
          <a:p>
            <a:r>
              <a:rPr lang="en-GB" dirty="0"/>
              <a:t>Can be saved to PDF to submit assignments</a:t>
            </a:r>
          </a:p>
          <a:p>
            <a:pPr lvl="1"/>
            <a:r>
              <a:rPr lang="en-GB" dirty="0"/>
              <a:t>File </a:t>
            </a:r>
            <a:r>
              <a:rPr lang="en-GB" dirty="0">
                <a:sym typeface="Wingdings" pitchFamily="2" charset="2"/>
              </a:rPr>
              <a:t> Save </a:t>
            </a:r>
            <a:r>
              <a:rPr lang="en-GB">
                <a:sym typeface="Wingdings" pitchFamily="2" charset="2"/>
              </a:rPr>
              <a:t>and Export </a:t>
            </a:r>
            <a:r>
              <a:rPr lang="en-GB" dirty="0">
                <a:sym typeface="Wingdings" pitchFamily="2" charset="2"/>
              </a:rPr>
              <a:t>as …  PDF (.pdf) …</a:t>
            </a:r>
            <a:endParaRPr lang="en-GB" dirty="0"/>
          </a:p>
          <a:p>
            <a:pPr lvl="1"/>
            <a:endParaRPr lang="en-GB" dirty="0"/>
          </a:p>
          <a:p>
            <a:pPr lvl="1"/>
            <a:endParaRPr lang="en-GB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507AE7-2592-E340-BE38-5C2A44A6E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5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0021925-B105-4D4A-8C68-F48881E09476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AF4184-77F1-CA46-B595-575E56DF56DF}"/>
              </a:ext>
            </a:extLst>
          </p:cNvPr>
          <p:cNvGrpSpPr/>
          <p:nvPr/>
        </p:nvGrpSpPr>
        <p:grpSpPr>
          <a:xfrm>
            <a:off x="6570692" y="1533999"/>
            <a:ext cx="4838504" cy="369332"/>
            <a:chOff x="6476563" y="1543353"/>
            <a:chExt cx="4838504" cy="36933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4EA6C10-CD21-2D45-8ADD-98D9017A505B}"/>
                </a:ext>
              </a:extLst>
            </p:cNvPr>
            <p:cNvSpPr txBox="1"/>
            <p:nvPr/>
          </p:nvSpPr>
          <p:spPr>
            <a:xfrm>
              <a:off x="6476563" y="1543353"/>
              <a:ext cx="48385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chemeClr val="accent1"/>
                  </a:solidFill>
                </a:rPr>
                <a:t>Press run (   |) or type </a:t>
              </a:r>
              <a:r>
                <a:rPr lang="en-GB" dirty="0" err="1">
                  <a:solidFill>
                    <a:schemeClr val="accent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shift+enter</a:t>
              </a:r>
              <a:r>
                <a:rPr lang="en-GB" dirty="0">
                  <a:solidFill>
                    <a:schemeClr val="accent1"/>
                  </a:solidFill>
                </a:rPr>
                <a:t> to execute</a:t>
              </a:r>
            </a:p>
          </p:txBody>
        </p:sp>
        <p:sp>
          <p:nvSpPr>
            <p:cNvPr id="17" name="Triangle 16">
              <a:extLst>
                <a:ext uri="{FF2B5EF4-FFF2-40B4-BE49-F238E27FC236}">
                  <a16:creationId xmlns:a16="http://schemas.microsoft.com/office/drawing/2014/main" id="{4F8790CE-6D10-D94D-89EA-6579502C823B}"/>
                </a:ext>
              </a:extLst>
            </p:cNvPr>
            <p:cNvSpPr/>
            <p:nvPr/>
          </p:nvSpPr>
          <p:spPr>
            <a:xfrm rot="5400000">
              <a:off x="7570718" y="1663781"/>
              <a:ext cx="171573" cy="14790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5B8F23A7-30BD-7F43-AA19-97B5C72EA79F}"/>
              </a:ext>
            </a:extLst>
          </p:cNvPr>
          <p:cNvSpPr txBox="1"/>
          <p:nvPr/>
        </p:nvSpPr>
        <p:spPr>
          <a:xfrm>
            <a:off x="6674026" y="6107732"/>
            <a:ext cx="521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Try this now with </a:t>
            </a:r>
            <a:r>
              <a:rPr lang="en-GB" dirty="0" err="1">
                <a:solidFill>
                  <a:srgbClr val="FF0000"/>
                </a:solidFill>
              </a:rPr>
              <a:t>Example.ipynb</a:t>
            </a:r>
            <a:r>
              <a:rPr lang="en-GB" dirty="0">
                <a:solidFill>
                  <a:srgbClr val="FF0000"/>
                </a:solidFill>
              </a:rPr>
              <a:t> in your </a:t>
            </a:r>
            <a:r>
              <a:rPr lang="en-GB" dirty="0" err="1">
                <a:solidFill>
                  <a:srgbClr val="FF0000"/>
                </a:solidFill>
              </a:rPr>
              <a:t>CoCalc</a:t>
            </a:r>
            <a:r>
              <a:rPr lang="en-GB" dirty="0">
                <a:solidFill>
                  <a:srgbClr val="FF0000"/>
                </a:solidFill>
              </a:rPr>
              <a:t> folder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812028-F523-7F62-7403-3596A15B4C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46663" y="2025669"/>
            <a:ext cx="4974281" cy="403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019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A5F64-2812-A742-8D3C-2828F3BF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</a:t>
            </a:r>
            <a:r>
              <a:rPr lang="en-GB" dirty="0" err="1"/>
              <a:t>Jupyter</a:t>
            </a:r>
            <a:r>
              <a:rPr lang="en-GB" dirty="0"/>
              <a:t> notebooks?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E2CE1-E21C-9B4E-930F-7D947C146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" y="1008993"/>
            <a:ext cx="11750565" cy="5598636"/>
          </a:xfrm>
        </p:spPr>
        <p:txBody>
          <a:bodyPr/>
          <a:lstStyle/>
          <a:p>
            <a:r>
              <a:rPr lang="en-GB" dirty="0"/>
              <a:t>Allow powerful data analysis and direct visualisation of outputs inline </a:t>
            </a:r>
            <a:r>
              <a:rPr lang="en-GB" dirty="0" err="1"/>
              <a:t>e.g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You will learn all about this, and the tools to do it, in Intro to Computational Physics (PHYS105)</a:t>
            </a:r>
          </a:p>
          <a:p>
            <a:pPr lvl="1"/>
            <a:r>
              <a:rPr lang="en-GB" dirty="0"/>
              <a:t>You are not expected to know them yet and many terms will be new at the moment, so don’t worry!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91DBFE-D4D0-7C48-BD64-50716162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6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17D1AAC-41F2-2943-9BC9-66F2D9DB981C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52178A-C858-4D41-BDEE-6EA10F994A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746" y="1671182"/>
            <a:ext cx="6164678" cy="36898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5699DEC-413A-704D-A540-E8560B00A9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1708" y="2301056"/>
            <a:ext cx="4397499" cy="317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247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F0DBF-0F06-7A4B-B237-AC8CA814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7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BA721E6-9797-DF4A-9906-EBB192825CEF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275884E-CB7E-3344-8380-BE69A2BC2761}"/>
                </a:ext>
              </a:extLst>
            </p:cNvPr>
            <p:cNvSpPr/>
            <p:nvPr/>
          </p:nvSpPr>
          <p:spPr>
            <a:xfrm>
              <a:off x="241737" y="1600166"/>
              <a:ext cx="4712400" cy="5070405"/>
            </a:xfrm>
            <a:prstGeom prst="rect">
              <a:avLst/>
            </a:prstGeom>
            <a:solidFill>
              <a:srgbClr val="DAE3F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B58AE02-5AF4-314B-9860-E8C4B2AAE50C}"/>
                </a:ext>
              </a:extLst>
            </p:cNvPr>
            <p:cNvSpPr/>
            <p:nvPr/>
          </p:nvSpPr>
          <p:spPr>
            <a:xfrm>
              <a:off x="241737" y="1038411"/>
              <a:ext cx="4712400" cy="591175"/>
            </a:xfrm>
            <a:prstGeom prst="rect">
              <a:avLst/>
            </a:prstGeom>
            <a:solidFill>
              <a:srgbClr val="20386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dirty="0" err="1"/>
                <a:t>CoCalc</a:t>
              </a:r>
              <a:endParaRPr lang="en-GB" sz="2400" dirty="0"/>
            </a:p>
          </p:txBody>
        </p: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DEBFD3A-B04B-F140-B56A-1B47EC3BAEC7}"/>
              </a:ext>
            </a:extLst>
          </p:cNvPr>
          <p:cNvSpPr txBox="1">
            <a:spLocks/>
          </p:cNvSpPr>
          <p:nvPr/>
        </p:nvSpPr>
        <p:spPr>
          <a:xfrm>
            <a:off x="5158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B1B13E4-36EE-1D4B-A969-0113CF7C2580}"/>
              </a:ext>
            </a:extLst>
          </p:cNvPr>
          <p:cNvCxnSpPr>
            <a:cxnSpLocks/>
          </p:cNvCxnSpPr>
          <p:nvPr/>
        </p:nvCxnSpPr>
        <p:spPr>
          <a:xfrm>
            <a:off x="4954137" y="1380548"/>
            <a:ext cx="464024" cy="0"/>
          </a:xfrm>
          <a:prstGeom prst="straightConnector1">
            <a:avLst/>
          </a:prstGeom>
          <a:ln w="28575">
            <a:solidFill>
              <a:srgbClr val="203864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FE8D275A-41E2-8F4F-A738-85E0EE31F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639" y="1712324"/>
            <a:ext cx="45593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209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F0DBF-0F06-7A4B-B237-AC8CA814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8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82E3959-BBEF-3B4D-9144-54F49743E467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BA721E6-9797-DF4A-9906-EBB192825CEF}"/>
                </a:ext>
              </a:extLst>
            </p:cNvPr>
            <p:cNvGrpSpPr/>
            <p:nvPr/>
          </p:nvGrpSpPr>
          <p:grpSpPr>
            <a:xfrm>
              <a:off x="241737" y="1038411"/>
              <a:ext cx="4712400" cy="5632160"/>
              <a:chOff x="241737" y="1038411"/>
              <a:chExt cx="4712400" cy="563216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75884E-CB7E-3344-8380-BE69A2BC2761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DAE3F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B58AE02-5AF4-314B-9860-E8C4B2AAE50C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20386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CoCalc</a:t>
                </a:r>
                <a:endParaRPr lang="en-GB" sz="24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C080636-6345-BC40-BE29-CD99A1B5726E}"/>
                </a:ext>
              </a:extLst>
            </p:cNvPr>
            <p:cNvGrpSpPr/>
            <p:nvPr/>
          </p:nvGrpSpPr>
          <p:grpSpPr>
            <a:xfrm>
              <a:off x="407278" y="1788737"/>
              <a:ext cx="4342143" cy="4654677"/>
              <a:chOff x="241737" y="1038411"/>
              <a:chExt cx="4712400" cy="563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E23760-11B9-FB4E-A117-9E6915631810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EDED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319300-0199-9B41-B7EF-5CE149F80916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5252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Jupyter</a:t>
                </a:r>
                <a:r>
                  <a:rPr lang="en-GB" sz="2400" dirty="0"/>
                  <a:t> Lab</a:t>
                </a:r>
              </a:p>
            </p:txBody>
          </p:sp>
        </p:grpSp>
      </p:grp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0627FB4-7E6D-5541-B71D-A26465A442F1}"/>
              </a:ext>
            </a:extLst>
          </p:cNvPr>
          <p:cNvSpPr txBox="1">
            <a:spLocks/>
          </p:cNvSpPr>
          <p:nvPr/>
        </p:nvSpPr>
        <p:spPr>
          <a:xfrm>
            <a:off x="5158853" y="2195802"/>
            <a:ext cx="6833448" cy="83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Runs program that reads .</a:t>
            </a:r>
            <a:r>
              <a:rPr lang="en-GB" dirty="0" err="1"/>
              <a:t>ipynb</a:t>
            </a:r>
            <a:r>
              <a:rPr lang="en-GB" dirty="0"/>
              <a:t> notebook files</a:t>
            </a:r>
          </a:p>
          <a:p>
            <a:pPr lvl="1"/>
            <a:r>
              <a:rPr lang="en-GB" dirty="0"/>
              <a:t>Can also be run directly on your local machine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D6830BE-575B-D347-AAF1-6F621E7410C0}"/>
              </a:ext>
            </a:extLst>
          </p:cNvPr>
          <p:cNvSpPr txBox="1">
            <a:spLocks/>
          </p:cNvSpPr>
          <p:nvPr/>
        </p:nvSpPr>
        <p:spPr>
          <a:xfrm>
            <a:off x="5158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863CBAC-6246-1042-9111-06EA0A931DD5}"/>
              </a:ext>
            </a:extLst>
          </p:cNvPr>
          <p:cNvCxnSpPr>
            <a:cxnSpLocks/>
          </p:cNvCxnSpPr>
          <p:nvPr/>
        </p:nvCxnSpPr>
        <p:spPr>
          <a:xfrm>
            <a:off x="4749421" y="2062936"/>
            <a:ext cx="409432" cy="243536"/>
          </a:xfrm>
          <a:prstGeom prst="straightConnector1">
            <a:avLst/>
          </a:prstGeom>
          <a:ln w="28575">
            <a:solidFill>
              <a:srgbClr val="52525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799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43E9-90E2-364D-A954-1CAE32044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2F0DBF-0F06-7A4B-B237-AC8CA814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D9598-3AC8-0F44-9366-CD3A2FEFAADC}" type="slidenum">
              <a:rPr lang="en-GB" smtClean="0"/>
              <a:t>9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2952F02-5F7F-5E4B-A252-235A8A72B9A9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>
            <a:normAutofit fontScale="92500" lnSpcReduction="20000"/>
          </a:bodyPr>
          <a:lstStyle/>
          <a:p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90E5953-0972-174F-8AFE-A070EB1D5637}"/>
              </a:ext>
            </a:extLst>
          </p:cNvPr>
          <p:cNvGrpSpPr/>
          <p:nvPr/>
        </p:nvGrpSpPr>
        <p:grpSpPr>
          <a:xfrm>
            <a:off x="241737" y="1038411"/>
            <a:ext cx="4712400" cy="5632160"/>
            <a:chOff x="241737" y="1038411"/>
            <a:chExt cx="4712400" cy="563216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BA721E6-9797-DF4A-9906-EBB192825CEF}"/>
                </a:ext>
              </a:extLst>
            </p:cNvPr>
            <p:cNvGrpSpPr/>
            <p:nvPr/>
          </p:nvGrpSpPr>
          <p:grpSpPr>
            <a:xfrm>
              <a:off x="241737" y="1038411"/>
              <a:ext cx="4712400" cy="5632160"/>
              <a:chOff x="241737" y="1038411"/>
              <a:chExt cx="4712400" cy="563216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275884E-CB7E-3344-8380-BE69A2BC2761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DAE3F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B58AE02-5AF4-314B-9860-E8C4B2AAE50C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20386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CoCalc</a:t>
                </a:r>
                <a:endParaRPr lang="en-GB" sz="2400" dirty="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1C080636-6345-BC40-BE29-CD99A1B5726E}"/>
                </a:ext>
              </a:extLst>
            </p:cNvPr>
            <p:cNvGrpSpPr/>
            <p:nvPr/>
          </p:nvGrpSpPr>
          <p:grpSpPr>
            <a:xfrm>
              <a:off x="407278" y="1788737"/>
              <a:ext cx="4342143" cy="4654677"/>
              <a:chOff x="241737" y="1038411"/>
              <a:chExt cx="4712400" cy="563216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3E23760-11B9-FB4E-A117-9E6915631810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EDEDED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5319300-0199-9B41-B7EF-5CE149F80916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52525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 err="1"/>
                  <a:t>Jupyter</a:t>
                </a:r>
                <a:r>
                  <a:rPr lang="en-GB" sz="2400" dirty="0"/>
                  <a:t> Lab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3A53969-0275-6040-896B-C9D855001629}"/>
                </a:ext>
              </a:extLst>
            </p:cNvPr>
            <p:cNvGrpSpPr/>
            <p:nvPr/>
          </p:nvGrpSpPr>
          <p:grpSpPr>
            <a:xfrm>
              <a:off x="634216" y="2426943"/>
              <a:ext cx="3947403" cy="3846841"/>
              <a:chOff x="241737" y="1038411"/>
              <a:chExt cx="4712400" cy="563216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579FAE7-A2A3-984F-ACF9-9F6B7C37B417}"/>
                  </a:ext>
                </a:extLst>
              </p:cNvPr>
              <p:cNvSpPr/>
              <p:nvPr/>
            </p:nvSpPr>
            <p:spPr>
              <a:xfrm>
                <a:off x="241737" y="1600166"/>
                <a:ext cx="4712400" cy="5070405"/>
              </a:xfrm>
              <a:prstGeom prst="rect">
                <a:avLst/>
              </a:prstGeom>
              <a:solidFill>
                <a:srgbClr val="F6A8A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EEE0DDED-3E9A-8240-99EA-355AD5472CE0}"/>
                  </a:ext>
                </a:extLst>
              </p:cNvPr>
              <p:cNvSpPr/>
              <p:nvPr/>
            </p:nvSpPr>
            <p:spPr>
              <a:xfrm>
                <a:off x="241737" y="1038411"/>
                <a:ext cx="4712400" cy="591175"/>
              </a:xfrm>
              <a:prstGeom prst="rect">
                <a:avLst/>
              </a:prstGeom>
              <a:solidFill>
                <a:srgbClr val="9A0A0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Notebook (.</a:t>
                </a:r>
                <a:r>
                  <a:rPr lang="en-GB" sz="2400" dirty="0" err="1"/>
                  <a:t>ipynb</a:t>
                </a:r>
                <a:r>
                  <a:rPr lang="en-GB" sz="2400" dirty="0"/>
                  <a:t>)</a:t>
                </a:r>
              </a:p>
            </p:txBody>
          </p:sp>
        </p:grp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2D50D9B5-141C-624B-A370-8D0F77C3EC8A}"/>
              </a:ext>
            </a:extLst>
          </p:cNvPr>
          <p:cNvSpPr txBox="1">
            <a:spLocks/>
          </p:cNvSpPr>
          <p:nvPr/>
        </p:nvSpPr>
        <p:spPr>
          <a:xfrm>
            <a:off x="5158853" y="3052500"/>
            <a:ext cx="6833448" cy="1597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 file type containing instructions for displaying markdown and code cells, interpreted by </a:t>
            </a:r>
            <a:r>
              <a:rPr lang="en-GB" dirty="0" err="1"/>
              <a:t>Jupyter</a:t>
            </a:r>
            <a:r>
              <a:rPr lang="en-GB" dirty="0"/>
              <a:t> Lab</a:t>
            </a:r>
          </a:p>
          <a:p>
            <a:pPr lvl="1"/>
            <a:r>
              <a:rPr lang="en-GB" dirty="0"/>
              <a:t>Python cells are executed by the python interpreter </a:t>
            </a:r>
          </a:p>
          <a:p>
            <a:pPr lvl="1"/>
            <a:r>
              <a:rPr lang="en-GB" dirty="0"/>
              <a:t>Text cells are rendered by markdown interpreter</a:t>
            </a:r>
          </a:p>
          <a:p>
            <a:pPr lvl="1"/>
            <a:r>
              <a:rPr lang="en-GB" dirty="0"/>
              <a:t>These are separate entities brought together in </a:t>
            </a:r>
            <a:r>
              <a:rPr lang="en-GB" dirty="0" err="1"/>
              <a:t>Jupyter</a:t>
            </a:r>
            <a:r>
              <a:rPr lang="en-GB" dirty="0"/>
              <a:t> 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D3912F8A-61EA-924F-A5F3-8CA3B97FA2EF}"/>
              </a:ext>
            </a:extLst>
          </p:cNvPr>
          <p:cNvSpPr txBox="1">
            <a:spLocks/>
          </p:cNvSpPr>
          <p:nvPr/>
        </p:nvSpPr>
        <p:spPr>
          <a:xfrm>
            <a:off x="5158853" y="2195802"/>
            <a:ext cx="6833448" cy="83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Runs program that reads .</a:t>
            </a:r>
            <a:r>
              <a:rPr lang="en-GB" dirty="0" err="1"/>
              <a:t>ipynb</a:t>
            </a:r>
            <a:r>
              <a:rPr lang="en-GB" dirty="0"/>
              <a:t> notebook files</a:t>
            </a:r>
          </a:p>
          <a:p>
            <a:pPr lvl="1"/>
            <a:r>
              <a:rPr lang="en-GB" dirty="0"/>
              <a:t>Can also be run directly on your local machine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88F708A-46D9-E648-9350-69FEA9054188}"/>
              </a:ext>
            </a:extLst>
          </p:cNvPr>
          <p:cNvSpPr txBox="1">
            <a:spLocks/>
          </p:cNvSpPr>
          <p:nvPr/>
        </p:nvSpPr>
        <p:spPr>
          <a:xfrm>
            <a:off x="5158853" y="1008993"/>
            <a:ext cx="6833448" cy="1297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Arial"/>
              <a:buChar char="•"/>
              <a:defRPr sz="2000" kern="120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800" kern="1200">
                <a:solidFill>
                  <a:schemeClr val="accent2"/>
                </a:solidFill>
                <a:latin typeface="Open Sans Light" charset="0"/>
                <a:ea typeface="Open Sans Light" charset="0"/>
                <a:cs typeface="Open Sans Light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/>
              <a:buChar char="•"/>
              <a:defRPr sz="1600" kern="1200">
                <a:solidFill>
                  <a:schemeClr val="accent3">
                    <a:lumMod val="75000"/>
                  </a:schemeClr>
                </a:solidFill>
                <a:latin typeface="Open Sans Light" charset="0"/>
                <a:ea typeface="Open Sans Light" charset="0"/>
                <a:cs typeface="Open Sans Light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Open Sans Light" charset="0"/>
                <a:ea typeface="Open Sans Light" charset="0"/>
                <a:cs typeface="Open Sans Light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Collaborative online coding platform (i.e. website)</a:t>
            </a:r>
          </a:p>
          <a:p>
            <a:pPr lvl="1"/>
            <a:r>
              <a:rPr lang="en-GB" dirty="0"/>
              <a:t>Allows lecturers and students to work together </a:t>
            </a:r>
          </a:p>
          <a:p>
            <a:pPr lvl="1"/>
            <a:r>
              <a:rPr lang="en-GB" dirty="0"/>
              <a:t>All files are stored, saved and synchronised here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30AF8E2-5AC1-E349-BA31-8F0994A7A92C}"/>
              </a:ext>
            </a:extLst>
          </p:cNvPr>
          <p:cNvCxnSpPr>
            <a:cxnSpLocks/>
          </p:cNvCxnSpPr>
          <p:nvPr/>
        </p:nvCxnSpPr>
        <p:spPr>
          <a:xfrm>
            <a:off x="4581619" y="2690733"/>
            <a:ext cx="577234" cy="543786"/>
          </a:xfrm>
          <a:prstGeom prst="straightConnector1">
            <a:avLst/>
          </a:prstGeom>
          <a:ln w="28575">
            <a:solidFill>
              <a:srgbClr val="9A0A09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8">
            <a:extLst>
              <a:ext uri="{FF2B5EF4-FFF2-40B4-BE49-F238E27FC236}">
                <a16:creationId xmlns:a16="http://schemas.microsoft.com/office/drawing/2014/main" id="{111939A3-3D68-E241-812A-B628E2DF7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674" y="2933485"/>
            <a:ext cx="3751735" cy="48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03328"/>
      </p:ext>
    </p:extLst>
  </p:cSld>
  <p:clrMapOvr>
    <a:masterClrMapping/>
  </p:clrMapOvr>
</p:sld>
</file>

<file path=ppt/theme/theme1.xml><?xml version="1.0" encoding="utf-8"?>
<a:theme xmlns:a="http://schemas.openxmlformats.org/drawingml/2006/main" name="Liverpool">
  <a:themeElements>
    <a:clrScheme name="#CD844F">
      <a:dk1>
        <a:srgbClr val="1D2978"/>
      </a:dk1>
      <a:lt1>
        <a:srgbClr val="FEFFFF"/>
      </a:lt1>
      <a:dk2>
        <a:srgbClr val="1C2977"/>
      </a:dk2>
      <a:lt2>
        <a:srgbClr val="FEFFFF"/>
      </a:lt2>
      <a:accent1>
        <a:srgbClr val="000000"/>
      </a:accent1>
      <a:accent2>
        <a:srgbClr val="707070"/>
      </a:accent2>
      <a:accent3>
        <a:srgbClr val="B5B5B5"/>
      </a:accent3>
      <a:accent4>
        <a:srgbClr val="C99B22"/>
      </a:accent4>
      <a:accent5>
        <a:srgbClr val="5DBE5D"/>
      </a:accent5>
      <a:accent6>
        <a:srgbClr val="36BDBD"/>
      </a:accent6>
      <a:hlink>
        <a:srgbClr val="5656D7"/>
      </a:hlink>
      <a:folHlink>
        <a:srgbClr val="D351FF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verpool" id="{253F74D8-802C-424D-A26A-EE1138226944}" vid="{98010D8F-45CC-4143-8078-60834F0A2D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Liverpool</Template>
  <TotalTime>45125</TotalTime>
  <Words>1190</Words>
  <Application>Microsoft Macintosh PowerPoint</Application>
  <PresentationFormat>Widescreen</PresentationFormat>
  <Paragraphs>240</Paragraphs>
  <Slides>12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American Typewriter</vt:lpstr>
      <vt:lpstr>Arial</vt:lpstr>
      <vt:lpstr>Calibri</vt:lpstr>
      <vt:lpstr>Courier New</vt:lpstr>
      <vt:lpstr>Open Sans Light</vt:lpstr>
      <vt:lpstr>Wingdings</vt:lpstr>
      <vt:lpstr>Liverpool</vt:lpstr>
      <vt:lpstr>Introduction to CoCalc</vt:lpstr>
      <vt:lpstr>What is CoCalc?</vt:lpstr>
      <vt:lpstr>Signing up and logging in</vt:lpstr>
      <vt:lpstr>What are Jupyter notebooks?</vt:lpstr>
      <vt:lpstr>What are Jupyter notebooks?</vt:lpstr>
      <vt:lpstr>What are Jupyter notebooks?</vt:lpstr>
      <vt:lpstr>Summary</vt:lpstr>
      <vt:lpstr>Summary</vt:lpstr>
      <vt:lpstr>Summary</vt:lpstr>
      <vt:lpstr>Summary</vt:lpstr>
      <vt:lpstr>Summary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PHYS105: Introduction to Computational Physics</dc:title>
  <dc:creator>Gwilliam, Carl</dc:creator>
  <cp:lastModifiedBy>Gwilliam, Carl</cp:lastModifiedBy>
  <cp:revision>280</cp:revision>
  <cp:lastPrinted>2022-09-21T13:31:55Z</cp:lastPrinted>
  <dcterms:created xsi:type="dcterms:W3CDTF">2021-08-03T12:33:25Z</dcterms:created>
  <dcterms:modified xsi:type="dcterms:W3CDTF">2025-09-17T10:22:40Z</dcterms:modified>
</cp:coreProperties>
</file>