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27" r:id="rId4"/>
    <p:sldMasterId id="2147483775" r:id="rId5"/>
  </p:sldMasterIdLst>
  <p:notesMasterIdLst>
    <p:notesMasterId r:id="rId15"/>
  </p:notesMasterIdLst>
  <p:sldIdLst>
    <p:sldId id="1092" r:id="rId6"/>
    <p:sldId id="2955" r:id="rId7"/>
    <p:sldId id="2944" r:id="rId8"/>
    <p:sldId id="2957" r:id="rId9"/>
    <p:sldId id="2958" r:id="rId10"/>
    <p:sldId id="2959" r:id="rId11"/>
    <p:sldId id="2960" r:id="rId12"/>
    <p:sldId id="2947" r:id="rId13"/>
    <p:sldId id="2956" r:id="rId14"/>
  </p:sldIdLst>
  <p:sldSz cx="9144000" cy="6858000" type="screen4x3"/>
  <p:notesSz cx="6797675" cy="9926638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loop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FFFF66"/>
    <a:srgbClr val="FF6500"/>
    <a:srgbClr val="FF6600"/>
    <a:srgbClr val="95DFFF"/>
    <a:srgbClr val="3695B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493" autoAdjust="0"/>
    <p:restoredTop sz="91633" autoAdjust="0"/>
  </p:normalViewPr>
  <p:slideViewPr>
    <p:cSldViewPr snapToGrid="0" snapToObjects="1">
      <p:cViewPr varScale="1">
        <p:scale>
          <a:sx n="117" d="100"/>
          <a:sy n="117" d="100"/>
        </p:scale>
        <p:origin x="1128" y="16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61" d="100"/>
        <a:sy n="61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viewProps" Target="viewProps.xml"/><Relationship Id="rId2" Type="http://schemas.openxmlformats.org/officeDocument/2006/relationships/customXml" Target="../customXml/item2.xml"/><Relationship Id="rId16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5" Type="http://schemas.openxmlformats.org/officeDocument/2006/relationships/slideMaster" Target="slideMasters/slideMaster2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5.xml"/><Relationship Id="rId19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61B87D3-6279-BF40-AF82-535CE7DC3351}" type="datetimeFigureOut">
              <a:rPr lang="en-US" smtClean="0"/>
              <a:pPr/>
              <a:t>5/19/25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66813" y="1241425"/>
            <a:ext cx="4464050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D7A9563-66AE-6342-9949-F48847EC0BD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60433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2.xml"/><Relationship Id="rId5" Type="http://schemas.openxmlformats.org/officeDocument/2006/relationships/image" Target="../media/image13.png"/><Relationship Id="rId4" Type="http://schemas.openxmlformats.org/officeDocument/2006/relationships/image" Target="../media/image12.jpg"/></Relationships>
</file>

<file path=ppt/slideLayouts/_rels/slideLayout14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14.png"/><Relationship Id="rId1" Type="http://schemas.openxmlformats.org/officeDocument/2006/relationships/slideMaster" Target="../slideMasters/slideMaster2.xml"/><Relationship Id="rId5" Type="http://schemas.openxmlformats.org/officeDocument/2006/relationships/image" Target="../media/image13.png"/><Relationship Id="rId4" Type="http://schemas.openxmlformats.org/officeDocument/2006/relationships/image" Target="../media/image15.jpe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Box 7"/>
          <p:cNvSpPr txBox="1"/>
          <p:nvPr userDrawn="1"/>
        </p:nvSpPr>
        <p:spPr>
          <a:xfrm>
            <a:off x="469634" y="1484784"/>
            <a:ext cx="8782886" cy="60785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200000"/>
              </a:lnSpc>
              <a:tabLst>
                <a:tab pos="174625" algn="l"/>
                <a:tab pos="358775" algn="l"/>
              </a:tabLst>
            </a:pPr>
            <a:r>
              <a:rPr lang="en-GB" sz="2800" dirty="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rPr>
              <a:t>KEY</a:t>
            </a:r>
            <a:r>
              <a:rPr lang="en-GB" sz="2800" b="1" dirty="0">
                <a:solidFill>
                  <a:srgbClr val="FF6600"/>
                </a:solidFill>
                <a:latin typeface="Arial" charset="0"/>
                <a:ea typeface="ＭＳ Ｐゴシック" charset="0"/>
                <a:cs typeface="ＭＳ Ｐゴシック" charset="0"/>
              </a:rPr>
              <a:t> FACTS</a:t>
            </a:r>
            <a:br>
              <a:rPr lang="en-GB" sz="2800" b="1" dirty="0">
                <a:solidFill>
                  <a:srgbClr val="FF6600"/>
                </a:solidFill>
                <a:latin typeface="Arial" charset="0"/>
                <a:ea typeface="ＭＳ Ｐゴシック" charset="0"/>
                <a:cs typeface="ＭＳ Ｐゴシック" charset="0"/>
              </a:rPr>
            </a:br>
            <a:r>
              <a:rPr lang="en-US" dirty="0">
                <a:solidFill>
                  <a:srgbClr val="FF6600"/>
                </a:solidFill>
                <a:latin typeface="Arial"/>
                <a:cs typeface="Arial"/>
              </a:rPr>
              <a:t>•</a:t>
            </a:r>
            <a:r>
              <a:rPr lang="en-GB" b="1" dirty="0">
                <a:solidFill>
                  <a:srgbClr val="FF6600"/>
                </a:solidFill>
                <a:latin typeface="Arial"/>
                <a:ea typeface="ＭＳ Ｐゴシック" charset="0"/>
                <a:cs typeface="Arial"/>
              </a:rPr>
              <a:t>  </a:t>
            </a: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One of the UK’s leading Russell Group research institutions</a:t>
            </a:r>
          </a:p>
          <a:p>
            <a:pPr lvl="0">
              <a:lnSpc>
                <a:spcPct val="150000"/>
              </a:lnSpc>
              <a:tabLst>
                <a:tab pos="174625" algn="l"/>
                <a:tab pos="358775" algn="l"/>
              </a:tabLst>
            </a:pPr>
            <a:r>
              <a:rPr lang="en-US" dirty="0">
                <a:solidFill>
                  <a:srgbClr val="FF6600"/>
                </a:solidFill>
                <a:latin typeface="Arial"/>
                <a:cs typeface="Arial"/>
              </a:rPr>
              <a:t>•</a:t>
            </a: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  Annual turnover of £465m, including £89m for research</a:t>
            </a:r>
          </a:p>
          <a:p>
            <a:pPr lvl="0">
              <a:lnSpc>
                <a:spcPct val="150000"/>
              </a:lnSpc>
              <a:tabLst>
                <a:tab pos="174625" algn="l"/>
                <a:tab pos="358775" algn="l"/>
              </a:tabLst>
            </a:pPr>
            <a:r>
              <a:rPr lang="en-US" dirty="0">
                <a:solidFill>
                  <a:srgbClr val="FF6600"/>
                </a:solidFill>
                <a:latin typeface="Arial"/>
                <a:cs typeface="Arial"/>
              </a:rPr>
              <a:t>•</a:t>
            </a: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  32,000 campus-based and online students</a:t>
            </a:r>
          </a:p>
          <a:p>
            <a:pPr>
              <a:lnSpc>
                <a:spcPct val="150000"/>
              </a:lnSpc>
              <a:tabLst>
                <a:tab pos="174625" algn="l"/>
                <a:tab pos="358775" algn="l"/>
              </a:tabLst>
            </a:pPr>
            <a:r>
              <a:rPr lang="en-US" dirty="0">
                <a:solidFill>
                  <a:srgbClr val="FF6600"/>
                </a:solidFill>
                <a:latin typeface="Arial"/>
                <a:cs typeface="Arial"/>
              </a:rPr>
              <a:t>•  </a:t>
            </a: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20% increase in student applications for Entry 2015/16</a:t>
            </a:r>
          </a:p>
          <a:p>
            <a:pPr lvl="0">
              <a:lnSpc>
                <a:spcPct val="150000"/>
              </a:lnSpc>
              <a:tabLst>
                <a:tab pos="174625" algn="l"/>
                <a:tab pos="358775" algn="l"/>
              </a:tabLst>
            </a:pPr>
            <a:r>
              <a:rPr lang="en-US" dirty="0">
                <a:solidFill>
                  <a:srgbClr val="FF6600"/>
                </a:solidFill>
                <a:latin typeface="Arial"/>
                <a:cs typeface="Arial"/>
              </a:rPr>
              <a:t>•  </a:t>
            </a: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195,000-strong alumni community </a:t>
            </a:r>
          </a:p>
          <a:p>
            <a:pPr lvl="0">
              <a:lnSpc>
                <a:spcPct val="150000"/>
              </a:lnSpc>
              <a:tabLst>
                <a:tab pos="174625" algn="l"/>
                <a:tab pos="358775" algn="l"/>
              </a:tabLst>
            </a:pPr>
            <a:r>
              <a:rPr lang="en-US" dirty="0">
                <a:solidFill>
                  <a:srgbClr val="FF6600"/>
                </a:solidFill>
                <a:latin typeface="Arial"/>
                <a:cs typeface="Arial"/>
              </a:rPr>
              <a:t>•  </a:t>
            </a: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One of the largest employers in Liverpool City Region – 5,500 staff </a:t>
            </a:r>
            <a:br>
              <a:rPr lang="en-US" dirty="0">
                <a:solidFill>
                  <a:srgbClr val="FFFFFF"/>
                </a:solidFill>
                <a:latin typeface="Arial"/>
                <a:cs typeface="Arial"/>
              </a:rPr>
            </a:b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   including 1,300 researchers</a:t>
            </a:r>
            <a:br>
              <a:rPr lang="en-US" dirty="0">
                <a:solidFill>
                  <a:srgbClr val="FFFFFF"/>
                </a:solidFill>
                <a:latin typeface="Arial"/>
                <a:cs typeface="Arial"/>
              </a:rPr>
            </a:br>
            <a:r>
              <a:rPr lang="en-US" dirty="0">
                <a:solidFill>
                  <a:srgbClr val="FF6600"/>
                </a:solidFill>
                <a:latin typeface="Arial"/>
                <a:cs typeface="Arial"/>
              </a:rPr>
              <a:t>•</a:t>
            </a: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  Renowned for best practice in Widening Participation  </a:t>
            </a:r>
            <a:br>
              <a:rPr lang="en-US" dirty="0">
                <a:solidFill>
                  <a:srgbClr val="FFFFFF"/>
                </a:solidFill>
                <a:latin typeface="Arial"/>
                <a:cs typeface="Arial"/>
              </a:rPr>
            </a:br>
            <a:r>
              <a:rPr lang="en-US" dirty="0">
                <a:solidFill>
                  <a:srgbClr val="FF6600"/>
                </a:solidFill>
                <a:cs typeface="Arial"/>
              </a:rPr>
              <a:t>   </a:t>
            </a:r>
            <a:br>
              <a:rPr lang="en-US" dirty="0">
                <a:solidFill>
                  <a:srgbClr val="FFFFFF"/>
                </a:solidFill>
                <a:latin typeface="Arial"/>
                <a:cs typeface="Arial"/>
              </a:rPr>
            </a:br>
            <a:endParaRPr lang="en-US" dirty="0">
              <a:solidFill>
                <a:srgbClr val="FFFFFF"/>
              </a:solidFill>
              <a:latin typeface="Arial"/>
              <a:cs typeface="Arial"/>
            </a:endParaRPr>
          </a:p>
          <a:p>
            <a:br>
              <a:rPr lang="en-US" dirty="0">
                <a:solidFill>
                  <a:srgbClr val="FFFFFF"/>
                </a:solidFill>
                <a:latin typeface="Arial"/>
                <a:cs typeface="Arial"/>
              </a:rPr>
            </a:br>
            <a:br>
              <a:rPr lang="en-US" dirty="0">
                <a:solidFill>
                  <a:srgbClr val="FFFFFF"/>
                </a:solidFill>
                <a:latin typeface="Arial"/>
                <a:cs typeface="Arial"/>
              </a:rPr>
            </a:br>
            <a:endParaRPr lang="en-US" dirty="0">
              <a:solidFill>
                <a:srgbClr val="FFFFFF"/>
              </a:solidFill>
              <a:latin typeface="Arial"/>
              <a:cs typeface="Arial"/>
            </a:endParaRPr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98043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0" y="0"/>
            <a:ext cx="9144000" cy="16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" name="Rectangle 2"/>
          <p:cNvSpPr txBox="1">
            <a:spLocks noChangeArrowheads="1"/>
          </p:cNvSpPr>
          <p:nvPr userDrawn="1"/>
        </p:nvSpPr>
        <p:spPr bwMode="auto">
          <a:xfrm>
            <a:off x="616024" y="692696"/>
            <a:ext cx="77724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+mj-lt"/>
                <a:ea typeface="+mj-ea"/>
                <a:cs typeface="+mj-cs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sz="26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LIVERPOOL </a:t>
            </a:r>
            <a:r>
              <a:rPr lang="en-US" sz="2600" b="1" dirty="0">
                <a:solidFill>
                  <a:srgbClr val="FF6600"/>
                </a:solidFill>
                <a:latin typeface="Arial" charset="0"/>
                <a:ea typeface="Arial" charset="0"/>
                <a:cs typeface="Arial" charset="0"/>
              </a:rPr>
              <a:t>SNAPSHOT</a:t>
            </a:r>
            <a:endParaRPr lang="en-US" sz="2600" dirty="0">
              <a:latin typeface="Arial" charset="0"/>
              <a:ea typeface="Arial" charset="0"/>
              <a:cs typeface="Arial" charset="0"/>
            </a:endParaRPr>
          </a:p>
        </p:txBody>
      </p:sp>
      <p:pic>
        <p:nvPicPr>
          <p:cNvPr id="6" name="Content Placeholder 3" descr="info.pdf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484" b="27484"/>
          <a:stretch>
            <a:fillRect/>
          </a:stretch>
        </p:blipFill>
        <p:spPr>
          <a:xfrm>
            <a:off x="459806" y="1556792"/>
            <a:ext cx="8224388" cy="524103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84338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kyline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3968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>
            <a:off x="318894" y="2049684"/>
            <a:ext cx="8176924" cy="2362185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16000" indent="-216000">
              <a:lnSpc>
                <a:spcPct val="100000"/>
              </a:lnSpc>
              <a:spcAft>
                <a:spcPts val="3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7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Top 1% of universities world-wide</a:t>
            </a:r>
          </a:p>
          <a:p>
            <a:pPr marL="216000" indent="-216000">
              <a:lnSpc>
                <a:spcPct val="100000"/>
              </a:lnSpc>
              <a:spcAft>
                <a:spcPts val="3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7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70% clinical and Professionally-focused </a:t>
            </a:r>
            <a:r>
              <a:rPr lang="en-US" sz="1700" kern="1200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programmes</a:t>
            </a:r>
            <a:endParaRPr lang="en-US" sz="1700" kern="1200" dirty="0">
              <a:solidFill>
                <a:schemeClr val="bg1"/>
              </a:solidFill>
              <a:latin typeface="Arial" charset="0"/>
              <a:ea typeface="Arial" charset="0"/>
              <a:cs typeface="Arial" charset="0"/>
            </a:endParaRPr>
          </a:p>
          <a:p>
            <a:pPr marL="216000" indent="-216000">
              <a:lnSpc>
                <a:spcPct val="100000"/>
              </a:lnSpc>
              <a:spcAft>
                <a:spcPts val="3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7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In top 25 of UK universities targeted by graduate employers</a:t>
            </a:r>
          </a:p>
          <a:p>
            <a:pPr marL="216000" indent="-216000">
              <a:lnSpc>
                <a:spcPct val="100000"/>
              </a:lnSpc>
              <a:spcAft>
                <a:spcPts val="3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7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94.8% of graduates in employment or further study</a:t>
            </a:r>
          </a:p>
          <a:p>
            <a:pPr marL="216000" indent="-216000">
              <a:lnSpc>
                <a:spcPct val="100000"/>
              </a:lnSpc>
              <a:spcAft>
                <a:spcPts val="3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7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Award-winning teaching facilities</a:t>
            </a:r>
          </a:p>
          <a:p>
            <a:pPr marL="216000" indent="-216000">
              <a:lnSpc>
                <a:spcPct val="100000"/>
              </a:lnSpc>
              <a:spcAft>
                <a:spcPts val="3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7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Voted third in Top 10 World Cities 2014 – Rough Guides</a:t>
            </a:r>
          </a:p>
          <a:p>
            <a:pPr marL="216000" indent="-216000">
              <a:lnSpc>
                <a:spcPct val="100000"/>
              </a:lnSpc>
              <a:spcAft>
                <a:spcPts val="3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7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Liverpool – with 50,000 students, a big exciting student destination</a:t>
            </a:r>
          </a:p>
          <a:p>
            <a:pPr marL="216000" indent="-216000">
              <a:lnSpc>
                <a:spcPct val="100000"/>
              </a:lnSpc>
              <a:spcAft>
                <a:spcPts val="3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7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Significant investment in residential estate</a:t>
            </a:r>
            <a:endParaRPr lang="en-GB" sz="1700" dirty="0">
              <a:solidFill>
                <a:schemeClr val="bg1"/>
              </a:solidFill>
              <a:latin typeface="Arial" charset="0"/>
              <a:ea typeface="Arial" charset="0"/>
              <a:cs typeface="Arial" charset="0"/>
            </a:endParaRPr>
          </a:p>
        </p:txBody>
      </p:sp>
      <p:sp>
        <p:nvSpPr>
          <p:cNvPr id="8" name="Rectangle 2"/>
          <p:cNvSpPr txBox="1">
            <a:spLocks noChangeArrowheads="1"/>
          </p:cNvSpPr>
          <p:nvPr userDrawn="1"/>
        </p:nvSpPr>
        <p:spPr bwMode="auto">
          <a:xfrm>
            <a:off x="318894" y="1344382"/>
            <a:ext cx="4484599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+mj-lt"/>
                <a:ea typeface="+mj-ea"/>
                <a:cs typeface="+mj-cs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sz="320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WHY </a:t>
            </a:r>
            <a:r>
              <a:rPr lang="en-US" sz="3200" b="1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LIVERPOOL</a:t>
            </a:r>
          </a:p>
          <a:p>
            <a:pPr>
              <a:lnSpc>
                <a:spcPts val="2800"/>
              </a:lnSpc>
            </a:pPr>
            <a:endParaRPr lang="en-US" dirty="0">
              <a:solidFill>
                <a:srgbClr val="FF66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07545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global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36998" y="0"/>
            <a:ext cx="9204299" cy="689348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>
            <a:off x="318894" y="2352494"/>
            <a:ext cx="5943009" cy="3108543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16000" marR="0" lvl="0" indent="-2160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rgbClr val="FF6500"/>
              </a:buClr>
              <a:buSzTx/>
              <a:buFont typeface="Arial" charset="0"/>
              <a:buChar char="•"/>
              <a:tabLst/>
              <a:defRPr/>
            </a:pPr>
            <a:r>
              <a:rPr lang="en-GB" sz="2400" dirty="0">
                <a:solidFill>
                  <a:schemeClr val="bg1"/>
                </a:solidFill>
                <a:latin typeface="Arial"/>
                <a:cs typeface="Arial"/>
              </a:rPr>
              <a:t>Ranked in Top 150 by the Academic</a:t>
            </a:r>
            <a:r>
              <a:rPr lang="en-GB" sz="2400" baseline="0" dirty="0">
                <a:solidFill>
                  <a:schemeClr val="bg1"/>
                </a:solidFill>
                <a:latin typeface="Arial"/>
                <a:cs typeface="Arial"/>
              </a:rPr>
              <a:t> </a:t>
            </a:r>
            <a:r>
              <a:rPr lang="en-GB" sz="2400" dirty="0">
                <a:solidFill>
                  <a:schemeClr val="bg1"/>
                </a:solidFill>
                <a:latin typeface="Arial"/>
                <a:cs typeface="Arial"/>
              </a:rPr>
              <a:t>Ranking of World Universities</a:t>
            </a:r>
            <a:endParaRPr lang="en-US" sz="2400" dirty="0">
              <a:solidFill>
                <a:srgbClr val="FF6600"/>
              </a:solidFill>
              <a:latin typeface="Arial"/>
              <a:cs typeface="Arial"/>
            </a:endParaRP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Largest provider of 100% online</a:t>
            </a:r>
            <a:r>
              <a:rPr lang="en-GB" sz="2400" baseline="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 </a:t>
            </a:r>
            <a: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postgraduate degrees in Europe </a:t>
            </a:r>
            <a:b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</a:br>
            <a: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in</a:t>
            </a:r>
            <a:r>
              <a:rPr lang="en-GB" sz="2400" baseline="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 </a:t>
            </a:r>
            <a: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partnership with Laureate – </a:t>
            </a:r>
            <a:b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</a:br>
            <a: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36 courses in flexible, </a:t>
            </a:r>
            <a:b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</a:br>
            <a: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international and collaborative </a:t>
            </a:r>
            <a:b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</a:br>
            <a:r>
              <a:rPr lang="en-GB" sz="2400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</a:rPr>
              <a:t>learning environment</a:t>
            </a:r>
          </a:p>
        </p:txBody>
      </p:sp>
      <p:sp>
        <p:nvSpPr>
          <p:cNvPr id="8" name="Rectangle 2"/>
          <p:cNvSpPr txBox="1">
            <a:spLocks noChangeArrowheads="1"/>
          </p:cNvSpPr>
          <p:nvPr userDrawn="1"/>
        </p:nvSpPr>
        <p:spPr bwMode="auto">
          <a:xfrm>
            <a:off x="318894" y="1344382"/>
            <a:ext cx="4484599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+mj-lt"/>
                <a:ea typeface="+mj-ea"/>
                <a:cs typeface="+mj-cs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sz="320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COMPETING ON A</a:t>
            </a:r>
            <a:br>
              <a:rPr lang="en-US" sz="3200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3200" b="1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GLOBAL SCALE</a:t>
            </a:r>
            <a:endParaRPr lang="en-US" dirty="0">
              <a:solidFill>
                <a:srgbClr val="FF66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094169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international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6256" y="-9024"/>
            <a:ext cx="9160256" cy="6870968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  <p:sp>
        <p:nvSpPr>
          <p:cNvPr id="6" name="TextBox 5"/>
          <p:cNvSpPr txBox="1"/>
          <p:nvPr userDrawn="1"/>
        </p:nvSpPr>
        <p:spPr>
          <a:xfrm>
            <a:off x="318894" y="2352494"/>
            <a:ext cx="5943009" cy="738664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16000" indent="-216000">
              <a:buClr>
                <a:srgbClr val="FF6500"/>
              </a:buClr>
              <a:buFont typeface="Arial" charset="0"/>
              <a:buChar char="•"/>
            </a:pPr>
            <a:r>
              <a:rPr lang="en-GB" sz="2400" dirty="0">
                <a:solidFill>
                  <a:schemeClr val="bg1"/>
                </a:solidFill>
                <a:latin typeface="Arial"/>
                <a:cs typeface="Arial"/>
              </a:rPr>
              <a:t>Ranked in Top 150 by the Academic</a:t>
            </a:r>
            <a:r>
              <a:rPr lang="en-GB" sz="2400" baseline="0" dirty="0">
                <a:solidFill>
                  <a:schemeClr val="bg1"/>
                </a:solidFill>
                <a:latin typeface="Arial"/>
                <a:cs typeface="Arial"/>
              </a:rPr>
              <a:t> </a:t>
            </a:r>
            <a:r>
              <a:rPr lang="en-GB" sz="2400" dirty="0">
                <a:solidFill>
                  <a:schemeClr val="bg1"/>
                </a:solidFill>
                <a:latin typeface="Arial"/>
                <a:cs typeface="Arial"/>
              </a:rPr>
              <a:t>Ranking of World Universities</a:t>
            </a:r>
          </a:p>
        </p:txBody>
      </p:sp>
      <p:sp>
        <p:nvSpPr>
          <p:cNvPr id="7" name="Rectangle 2"/>
          <p:cNvSpPr txBox="1">
            <a:spLocks noChangeArrowheads="1"/>
          </p:cNvSpPr>
          <p:nvPr userDrawn="1"/>
        </p:nvSpPr>
        <p:spPr bwMode="auto">
          <a:xfrm>
            <a:off x="318894" y="1344382"/>
            <a:ext cx="4484599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+mj-lt"/>
                <a:ea typeface="+mj-ea"/>
                <a:cs typeface="+mj-cs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sz="320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COMPETING ON A</a:t>
            </a:r>
            <a:br>
              <a:rPr lang="en-US" sz="3200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3200" b="1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GLOBAL SCALE</a:t>
            </a:r>
            <a:endParaRPr lang="en-US" dirty="0">
              <a:solidFill>
                <a:srgbClr val="FF66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311260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" name="Rectangle 2"/>
          <p:cNvSpPr txBox="1">
            <a:spLocks noChangeArrowheads="1"/>
          </p:cNvSpPr>
          <p:nvPr userDrawn="1"/>
        </p:nvSpPr>
        <p:spPr bwMode="auto">
          <a:xfrm>
            <a:off x="318895" y="1136318"/>
            <a:ext cx="5184576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+mj-lt"/>
                <a:ea typeface="+mj-ea"/>
                <a:cs typeface="+mj-cs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sz="320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OUTSTANDING</a:t>
            </a:r>
            <a:r>
              <a:rPr lang="en-US" sz="3200" baseline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STUDENT</a:t>
            </a:r>
            <a:br>
              <a:rPr lang="en-US" sz="3200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3200" b="1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EXPERIENCE</a:t>
            </a:r>
            <a:endParaRPr lang="en-US" dirty="0">
              <a:solidFill>
                <a:srgbClr val="FF66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  <p:sp>
        <p:nvSpPr>
          <p:cNvPr id="2" name="TextBox 1"/>
          <p:cNvSpPr txBox="1"/>
          <p:nvPr userDrawn="1"/>
        </p:nvSpPr>
        <p:spPr>
          <a:xfrm>
            <a:off x="318895" y="2176041"/>
            <a:ext cx="8315819" cy="4708981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Research-led, high-quality teaching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Evidence-based learning with academic experts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Incorporation of latest discoveries quickly into courses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Technology-enhanced learning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‘My Liverpool’ – co-curricular and extra-curricular activities </a:t>
            </a:r>
            <a:b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promote rounded and employable graduates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94.8% of students in employment or further study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75.5% of students achieve first class or 2:1 degrees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Unique global opportunities to enhance studies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One of only three UK universities offering full </a:t>
            </a:r>
            <a:b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GB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range of clinical subjects</a:t>
            </a:r>
            <a:endParaRPr lang="en-US" dirty="0">
              <a:solidFill>
                <a:schemeClr val="bg1"/>
              </a:solidFill>
              <a:latin typeface="Arial" charset="0"/>
              <a:ea typeface="Arial" charset="0"/>
              <a:cs typeface="Arial" charset="0"/>
            </a:endParaRPr>
          </a:p>
          <a:p>
            <a:pPr marL="21600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endParaRPr lang="en-US" dirty="0">
              <a:latin typeface="Arial" charset="0"/>
              <a:ea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433887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livpics dif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6256" y="-9024"/>
            <a:ext cx="9160256" cy="6870968"/>
          </a:xfrm>
          <a:prstGeom prst="rect">
            <a:avLst/>
          </a:prstGeom>
        </p:spPr>
      </p:pic>
      <p:sp>
        <p:nvSpPr>
          <p:cNvPr id="4" name="Rectangle 2"/>
          <p:cNvSpPr txBox="1">
            <a:spLocks noChangeArrowheads="1"/>
          </p:cNvSpPr>
          <p:nvPr userDrawn="1"/>
        </p:nvSpPr>
        <p:spPr>
          <a:xfrm>
            <a:off x="323359" y="1412776"/>
            <a:ext cx="7772400" cy="914400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lnSpc>
                <a:spcPts val="2800"/>
              </a:lnSpc>
            </a:pPr>
            <a:r>
              <a:rPr lang="en-US" sz="32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PART OF A DYNAMIC</a:t>
            </a:r>
            <a:br>
              <a:rPr lang="en-US" sz="3200" b="1" dirty="0">
                <a:solidFill>
                  <a:srgbClr val="FF6600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US" sz="3200" b="1" dirty="0">
                <a:solidFill>
                  <a:srgbClr val="FF6600"/>
                </a:solidFill>
                <a:latin typeface="Arial" charset="0"/>
                <a:ea typeface="Arial" charset="0"/>
                <a:cs typeface="Arial" charset="0"/>
              </a:rPr>
              <a:t>AND CREATIVE CITY</a:t>
            </a:r>
            <a:endParaRPr lang="en-US" sz="3200" dirty="0">
              <a:solidFill>
                <a:prstClr val="black"/>
              </a:solidFill>
              <a:latin typeface="Arial" charset="0"/>
              <a:ea typeface="Arial" charset="0"/>
              <a:cs typeface="Arial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  <p:sp>
        <p:nvSpPr>
          <p:cNvPr id="7" name="Rectangle 3"/>
          <p:cNvSpPr txBox="1">
            <a:spLocks noChangeArrowheads="1"/>
          </p:cNvSpPr>
          <p:nvPr userDrawn="1"/>
        </p:nvSpPr>
        <p:spPr>
          <a:xfrm>
            <a:off x="318895" y="2384416"/>
            <a:ext cx="7381909" cy="5719287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216000" indent="-216000" algn="l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Liverpool – Science City, </a:t>
            </a:r>
            <a:r>
              <a:rPr lang="en-GB" sz="2000" dirty="0" err="1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Daresbury</a:t>
            </a: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,</a:t>
            </a:r>
            <a:r>
              <a:rPr lang="en-GB" sz="2000" baseline="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br>
              <a:rPr lang="en-GB" sz="2000" baseline="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and Knowledge Quarter</a:t>
            </a:r>
          </a:p>
          <a:p>
            <a:pPr marL="216000" indent="-216000" algn="l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Major cultural destination – more national </a:t>
            </a:r>
            <a:b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museums, theatres and art galleries than </a:t>
            </a:r>
            <a:b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anywhere outside London</a:t>
            </a:r>
          </a:p>
          <a:p>
            <a:pPr marL="216000" indent="-216000" algn="l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Liverpool corridor – universities, industry, </a:t>
            </a:r>
            <a:b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NHS, City Council, LEP</a:t>
            </a:r>
          </a:p>
          <a:p>
            <a:pPr marL="216000" indent="-216000" algn="l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Largest freeport zone in UK</a:t>
            </a:r>
          </a:p>
          <a:p>
            <a:pPr marL="216000" indent="-216000" algn="l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Fastest growing economy </a:t>
            </a:r>
            <a:b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outside London</a:t>
            </a:r>
          </a:p>
          <a:p>
            <a:pPr marL="216000" indent="-216000" algn="l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Connectivity – airports and high </a:t>
            </a:r>
            <a:b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GB" sz="20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speed trains</a:t>
            </a:r>
          </a:p>
          <a:p>
            <a:pPr marL="216000" indent="-216000" algn="l">
              <a:lnSpc>
                <a:spcPts val="1950"/>
              </a:lnSpc>
              <a:spcAft>
                <a:spcPts val="800"/>
              </a:spcAft>
              <a:buFont typeface="Arial" charset="0"/>
              <a:buChar char="•"/>
            </a:pPr>
            <a:endParaRPr lang="en-US" sz="2000" dirty="0">
              <a:solidFill>
                <a:srgbClr val="FFFFFF"/>
              </a:solidFill>
              <a:latin typeface="Arial" charset="0"/>
              <a:ea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33600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" name="Rectangle 2"/>
          <p:cNvSpPr txBox="1">
            <a:spLocks noChangeArrowheads="1"/>
          </p:cNvSpPr>
          <p:nvPr userDrawn="1"/>
        </p:nvSpPr>
        <p:spPr bwMode="auto">
          <a:xfrm>
            <a:off x="318895" y="1268760"/>
            <a:ext cx="77724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+mj-lt"/>
                <a:ea typeface="+mj-ea"/>
                <a:cs typeface="+mj-cs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sz="3200" dirty="0">
                <a:solidFill>
                  <a:srgbClr val="FFFFFF"/>
                </a:solidFill>
                <a:latin typeface="Arial" charset="0"/>
                <a:ea typeface="Arial" charset="0"/>
                <a:cs typeface="Arial" charset="0"/>
              </a:rPr>
              <a:t>LIVERPOOL</a:t>
            </a:r>
            <a:br>
              <a:rPr lang="en-US" sz="3200" b="1" dirty="0">
                <a:solidFill>
                  <a:srgbClr val="FF6600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US" sz="3200" b="1" dirty="0">
                <a:solidFill>
                  <a:srgbClr val="FF6600"/>
                </a:solidFill>
                <a:latin typeface="Arial" charset="0"/>
                <a:ea typeface="Arial" charset="0"/>
                <a:cs typeface="Arial" charset="0"/>
              </a:rPr>
              <a:t>PIONEERS</a:t>
            </a:r>
            <a:endParaRPr lang="en-US" sz="3200" dirty="0">
              <a:latin typeface="Arial" charset="0"/>
              <a:ea typeface="Arial" charset="0"/>
              <a:cs typeface="Arial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>
            <a:off x="318895" y="2265404"/>
            <a:ext cx="8636846" cy="36933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indent="0">
              <a:buFont typeface="Arial" charset="0"/>
              <a:buNone/>
            </a:pPr>
            <a:r>
              <a:rPr lang="en-US" sz="24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Alumni Relations – connecting successful graduates worldwide</a:t>
            </a:r>
          </a:p>
        </p:txBody>
      </p:sp>
      <p:sp>
        <p:nvSpPr>
          <p:cNvPr id="8" name="TextBox 7"/>
          <p:cNvSpPr txBox="1"/>
          <p:nvPr userDrawn="1"/>
        </p:nvSpPr>
        <p:spPr>
          <a:xfrm>
            <a:off x="318895" y="2812369"/>
            <a:ext cx="5151029" cy="36933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indent="0">
              <a:buFont typeface="Arial" charset="0"/>
              <a:buNone/>
            </a:pPr>
            <a:r>
              <a:rPr lang="en-US" sz="24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Notable graduates include:</a:t>
            </a:r>
          </a:p>
        </p:txBody>
      </p:sp>
      <p:sp>
        <p:nvSpPr>
          <p:cNvPr id="9" name="TextBox 8"/>
          <p:cNvSpPr txBox="1"/>
          <p:nvPr userDrawn="1"/>
        </p:nvSpPr>
        <p:spPr>
          <a:xfrm>
            <a:off x="318895" y="3298403"/>
            <a:ext cx="5151029" cy="2708434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16000" indent="-216000"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Keith Williams, Chief Executive, British Airways</a:t>
            </a:r>
          </a:p>
          <a:p>
            <a:pPr marL="216000" indent="-216000"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Sir Maurice Flanagan, Vice-Chair, Emirates Airline Dame Stella </a:t>
            </a:r>
            <a:r>
              <a:rPr lang="en-US" sz="1800" kern="1200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Rimington</a:t>
            </a: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, former DG, MI5</a:t>
            </a:r>
          </a:p>
          <a:p>
            <a:pPr marL="216000" indent="-216000"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Sir Robin Saxby, Chair Emeritus, Arm Holdings</a:t>
            </a:r>
          </a:p>
          <a:p>
            <a:pPr marL="216000" indent="-216000"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Dame Carol Ann Duffy CBE, Poet Laureate</a:t>
            </a:r>
          </a:p>
          <a:p>
            <a:pPr marL="216000" indent="-216000"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800" kern="1200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Dr</a:t>
            </a: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Lawrence </a:t>
            </a:r>
            <a:r>
              <a:rPr lang="en-US" sz="1800" kern="1200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McGinty</a:t>
            </a: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, ITN science editor</a:t>
            </a:r>
          </a:p>
          <a:p>
            <a:pPr marL="216000" indent="-216000"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US" sz="1800" kern="1200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Dr</a:t>
            </a: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Lewis Booth, former CFO, Ford Motor Co.</a:t>
            </a:r>
            <a:endParaRPr lang="en-US" sz="2400" kern="1200" dirty="0">
              <a:solidFill>
                <a:schemeClr val="bg1"/>
              </a:solidFill>
              <a:latin typeface="Arial" charset="0"/>
              <a:ea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450803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equine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82254" cy="6887468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  <p:sp>
        <p:nvSpPr>
          <p:cNvPr id="2" name="TextBox 1"/>
          <p:cNvSpPr txBox="1"/>
          <p:nvPr userDrawn="1"/>
        </p:nvSpPr>
        <p:spPr>
          <a:xfrm>
            <a:off x="318895" y="2265405"/>
            <a:ext cx="4981941" cy="378565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  <a:tabLst>
                <a:tab pos="204788" algn="l"/>
              </a:tabLst>
            </a:pP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Raised £25m to support Philip </a:t>
            </a:r>
            <a:r>
              <a:rPr lang="en-US" sz="1800" kern="1200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Leverhulme</a:t>
            </a:r>
            <a: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Equine Hospital, </a:t>
            </a:r>
            <a:r>
              <a:rPr lang="en-US" sz="1800" kern="1200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Wolfson</a:t>
            </a: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Centre for</a:t>
            </a:r>
            <a: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r>
              <a:rPr lang="en-US" sz="1800" kern="1200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Personalised</a:t>
            </a: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Medicines, Small Animal</a:t>
            </a:r>
            <a: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Teaching Hospital, Centre for Better Births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  <a:tabLst>
                <a:tab pos="204788" algn="l"/>
              </a:tabLst>
            </a:pP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Benefactors’ Fund raises £250k per </a:t>
            </a:r>
            <a:b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annum for student initiatives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  <a:tabLst>
                <a:tab pos="204788" algn="l"/>
              </a:tabLst>
            </a:pP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£15.2m raised in three years of</a:t>
            </a:r>
            <a: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b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fundraising campaign ‘quiet phase’</a:t>
            </a:r>
            <a: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b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to date</a:t>
            </a:r>
          </a:p>
          <a:p>
            <a:pPr marL="216000" lvl="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  <a:tabLst>
                <a:tab pos="204788" algn="l"/>
              </a:tabLst>
            </a:pP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Campaign launch in 2018 to raise</a:t>
            </a:r>
            <a: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b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£75m supporting scholarship,</a:t>
            </a:r>
            <a: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br>
              <a:rPr lang="en-US" sz="1800" kern="1200" baseline="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US" sz="1800" kern="12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leadership and research</a:t>
            </a:r>
          </a:p>
        </p:txBody>
      </p:sp>
      <p:sp>
        <p:nvSpPr>
          <p:cNvPr id="11" name="Rectangle 2"/>
          <p:cNvSpPr txBox="1">
            <a:spLocks noChangeArrowheads="1"/>
          </p:cNvSpPr>
          <p:nvPr userDrawn="1"/>
        </p:nvSpPr>
        <p:spPr bwMode="auto">
          <a:xfrm>
            <a:off x="318895" y="1268760"/>
            <a:ext cx="77724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+mj-lt"/>
                <a:ea typeface="+mj-ea"/>
                <a:cs typeface="+mj-cs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9pPr>
          </a:lstStyle>
          <a:p>
            <a:pPr>
              <a:lnSpc>
                <a:spcPts val="2800"/>
              </a:lnSpc>
            </a:pPr>
            <a:br>
              <a:rPr lang="en-US" sz="3200" b="1" dirty="0">
                <a:solidFill>
                  <a:srgbClr val="FF6600"/>
                </a:solidFill>
                <a:latin typeface="Arial" charset="0"/>
                <a:ea typeface="Arial" charset="0"/>
                <a:cs typeface="Arial" charset="0"/>
              </a:rPr>
            </a:br>
            <a:r>
              <a:rPr lang="en-US" sz="3200" b="1" dirty="0">
                <a:solidFill>
                  <a:srgbClr val="FF6600"/>
                </a:solidFill>
                <a:latin typeface="Arial" charset="0"/>
                <a:ea typeface="Arial" charset="0"/>
                <a:cs typeface="Arial" charset="0"/>
              </a:rPr>
              <a:t>PHILANTHROPY</a:t>
            </a:r>
            <a:endParaRPr lang="en-US" sz="3200" dirty="0">
              <a:latin typeface="Arial" charset="0"/>
              <a:ea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343221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london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92170" cy="6884404"/>
          </a:xfrm>
          <a:prstGeom prst="rect">
            <a:avLst/>
          </a:prstGeom>
        </p:spPr>
      </p:pic>
      <p:sp>
        <p:nvSpPr>
          <p:cNvPr id="4" name="TextBox 3"/>
          <p:cNvSpPr txBox="1"/>
          <p:nvPr userDrawn="1"/>
        </p:nvSpPr>
        <p:spPr>
          <a:xfrm>
            <a:off x="318895" y="2352494"/>
            <a:ext cx="5134186" cy="3893374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1600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Launched 2013, based in Finsbury Square</a:t>
            </a:r>
          </a:p>
          <a:p>
            <a:pPr marL="21600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15-year lease on building</a:t>
            </a:r>
          </a:p>
          <a:p>
            <a:pPr marL="21600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Provides profession-based postgraduate teaching </a:t>
            </a:r>
          </a:p>
          <a:p>
            <a:pPr marL="21600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Flagship programme in partnership with ICAEW</a:t>
            </a:r>
          </a:p>
          <a:p>
            <a:pPr marL="21600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Development to include offerings in Psychology,</a:t>
            </a:r>
            <a:r>
              <a:rPr lang="en-GB" sz="1700" baseline="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Architecture and Environmental Sciences</a:t>
            </a:r>
          </a:p>
          <a:p>
            <a:pPr marL="21600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Forecast to grow to approx. </a:t>
            </a:r>
            <a:b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600 students in next three years, </a:t>
            </a:r>
            <a:b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fee income £8m p.a.</a:t>
            </a:r>
          </a:p>
          <a:p>
            <a:pPr marL="216000" indent="-216000">
              <a:lnSpc>
                <a:spcPct val="100000"/>
              </a:lnSpc>
              <a:spcAft>
                <a:spcPts val="1200"/>
              </a:spcAft>
              <a:buClr>
                <a:srgbClr val="FF6500"/>
              </a:buClr>
              <a:buFont typeface="Arial" charset="0"/>
              <a:buChar char="•"/>
            </a:pP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Subject to QAA assessment </a:t>
            </a:r>
            <a:b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GB" sz="1700" dirty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as if Liverpool-based</a:t>
            </a:r>
            <a:endParaRPr lang="en-GB" sz="1700" dirty="0">
              <a:solidFill>
                <a:srgbClr val="FFFFFF"/>
              </a:solidFill>
            </a:endParaRPr>
          </a:p>
        </p:txBody>
      </p:sp>
      <p:sp>
        <p:nvSpPr>
          <p:cNvPr id="5" name="Rectangle 2"/>
          <p:cNvSpPr txBox="1">
            <a:spLocks noChangeArrowheads="1"/>
          </p:cNvSpPr>
          <p:nvPr userDrawn="1"/>
        </p:nvSpPr>
        <p:spPr bwMode="auto">
          <a:xfrm>
            <a:off x="318895" y="1344382"/>
            <a:ext cx="3163888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+mj-lt"/>
                <a:ea typeface="+mj-ea"/>
                <a:cs typeface="+mj-cs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000">
                <a:solidFill>
                  <a:srgbClr val="956700"/>
                </a:solidFill>
                <a:latin typeface="Arial" pitchFamily="-112" charset="0"/>
                <a:ea typeface="ＭＳ Ｐゴシック" pitchFamily="48" charset="-128"/>
                <a:cs typeface="ＭＳ Ｐゴシック" pitchFamily="48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sz="320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LIVERPOOL</a:t>
            </a:r>
            <a:br>
              <a:rPr lang="en-US" sz="3200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3200" b="1" dirty="0">
                <a:solidFill>
                  <a:srgbClr val="FF66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 LONDON</a:t>
            </a:r>
            <a:endParaRPr lang="en-US" dirty="0">
              <a:solidFill>
                <a:srgbClr val="FF66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5" y="320825"/>
            <a:ext cx="2316631" cy="5954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03725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 (Title Slide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 descr="title slide update (black).jpg"/>
          <p:cNvPicPr>
            <a:picLocks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118" r="-55118"/>
          <a:stretch/>
        </p:blipFill>
        <p:spPr>
          <a:xfrm>
            <a:off x="5040000" y="-774"/>
            <a:ext cx="9144000" cy="6858774"/>
          </a:xfrm>
          <a:prstGeom prst="rect">
            <a:avLst/>
          </a:prstGeom>
        </p:spPr>
      </p:pic>
      <p:sp>
        <p:nvSpPr>
          <p:cNvPr id="8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1000808" y="3490667"/>
            <a:ext cx="8230745" cy="576943"/>
          </a:xfrm>
          <a:prstGeom prst="rect">
            <a:avLst/>
          </a:prstGeom>
        </p:spPr>
        <p:txBody>
          <a:bodyPr vert="horz" lIns="0" tIns="0" rIns="0" bIns="0" rtlCol="0" anchor="t" anchorCtr="0">
            <a:normAutofit/>
          </a:bodyPr>
          <a:lstStyle>
            <a:lvl1pPr>
              <a:defRPr sz="1875" b="1" cap="none"/>
            </a:lvl1pPr>
          </a:lstStyle>
          <a:p>
            <a:r>
              <a:rPr lang="en-GB" dirty="0"/>
              <a:t>Name of speaker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1000807" y="2220647"/>
            <a:ext cx="5759450" cy="1039388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8"/>
              </a:spcBef>
              <a:buNone/>
              <a:defRPr sz="2175" baseline="0"/>
            </a:lvl1pPr>
            <a:lvl2pPr>
              <a:lnSpc>
                <a:spcPct val="100000"/>
              </a:lnSpc>
              <a:spcBef>
                <a:spcPts val="8"/>
              </a:spcBef>
              <a:defRPr/>
            </a:lvl2pPr>
            <a:lvl3pPr>
              <a:lnSpc>
                <a:spcPct val="100000"/>
              </a:lnSpc>
              <a:spcBef>
                <a:spcPts val="8"/>
              </a:spcBef>
              <a:defRPr/>
            </a:lvl3pPr>
            <a:lvl4pPr>
              <a:lnSpc>
                <a:spcPct val="100000"/>
              </a:lnSpc>
              <a:spcBef>
                <a:spcPts val="8"/>
              </a:spcBef>
              <a:defRPr/>
            </a:lvl4pPr>
            <a:lvl5pPr>
              <a:lnSpc>
                <a:spcPct val="100000"/>
              </a:lnSpc>
              <a:spcBef>
                <a:spcPts val="8"/>
              </a:spcBef>
              <a:defRPr/>
            </a:lvl5pPr>
          </a:lstStyle>
          <a:p>
            <a:pPr lvl="0"/>
            <a:r>
              <a:rPr lang="en-GB" dirty="0"/>
              <a:t>TITLE OF </a:t>
            </a:r>
            <a:br>
              <a:rPr lang="en-GB" dirty="0"/>
            </a:br>
            <a:r>
              <a:rPr lang="en-GB" dirty="0"/>
              <a:t>PRESENTATION</a:t>
            </a:r>
          </a:p>
          <a:p>
            <a:pPr lvl="1"/>
            <a:r>
              <a:rPr lang="en-GB" dirty="0"/>
              <a:t>Second level</a:t>
            </a:r>
          </a:p>
          <a:p>
            <a:pPr lvl="2"/>
            <a:r>
              <a:rPr lang="en-GB" dirty="0"/>
              <a:t>Third level</a:t>
            </a:r>
          </a:p>
          <a:p>
            <a:pPr lvl="3"/>
            <a:r>
              <a:rPr lang="en-GB" dirty="0"/>
              <a:t>Fourth level</a:t>
            </a:r>
          </a:p>
          <a:p>
            <a:pPr lvl="4"/>
            <a:r>
              <a:rPr lang="en-GB" dirty="0"/>
              <a:t>Fifth level</a:t>
            </a:r>
            <a:endParaRPr lang="en-US" dirty="0"/>
          </a:p>
        </p:txBody>
      </p:sp>
      <p:sp>
        <p:nvSpPr>
          <p:cNvPr id="13" name="Rectangle 12"/>
          <p:cNvSpPr/>
          <p:nvPr userDrawn="1"/>
        </p:nvSpPr>
        <p:spPr>
          <a:xfrm>
            <a:off x="817293" y="2153721"/>
            <a:ext cx="45719" cy="2643431"/>
          </a:xfrm>
          <a:prstGeom prst="rect">
            <a:avLst/>
          </a:prstGeom>
          <a:solidFill>
            <a:srgbClr val="FF660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 dirty="0">
              <a:solidFill>
                <a:srgbClr val="FF6600"/>
              </a:solidFill>
            </a:endParaRPr>
          </a:p>
        </p:txBody>
      </p:sp>
      <p:sp>
        <p:nvSpPr>
          <p:cNvPr id="14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1000807" y="3902319"/>
            <a:ext cx="5759450" cy="405770"/>
          </a:xfrm>
        </p:spPr>
        <p:txBody>
          <a:bodyPr lIns="0" tIns="0" rIns="0" bIns="0"/>
          <a:lstStyle>
            <a:lvl1pPr marL="0" indent="0">
              <a:buNone/>
              <a:defRPr sz="1875" b="0" baseline="0"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Job title</a:t>
            </a:r>
            <a:endParaRPr lang="en-US" dirty="0"/>
          </a:p>
        </p:txBody>
      </p:sp>
      <p:sp>
        <p:nvSpPr>
          <p:cNvPr id="15" name="Text Placeholder 10"/>
          <p:cNvSpPr>
            <a:spLocks noGrp="1"/>
          </p:cNvSpPr>
          <p:nvPr>
            <p:ph type="body" sz="quarter" idx="12" hasCustomPrompt="1"/>
          </p:nvPr>
        </p:nvSpPr>
        <p:spPr>
          <a:xfrm>
            <a:off x="1000807" y="4340461"/>
            <a:ext cx="5759450" cy="481068"/>
          </a:xfrm>
        </p:spPr>
        <p:txBody>
          <a:bodyPr lIns="0" tIns="0" rIns="0" bIns="0">
            <a:normAutofit/>
          </a:bodyPr>
          <a:lstStyle>
            <a:lvl1pPr marL="0" indent="0">
              <a:buNone/>
              <a:defRPr sz="1875" b="0" baseline="0"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University of Liverpool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044629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text.jpg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185" r="-55185"/>
          <a:stretch/>
        </p:blipFill>
        <p:spPr>
          <a:xfrm>
            <a:off x="5040000" y="0"/>
            <a:ext cx="9144000" cy="6858000"/>
          </a:xfrm>
          <a:prstGeom prst="rect">
            <a:avLst/>
          </a:prstGeom>
        </p:spPr>
      </p:pic>
      <p:sp>
        <p:nvSpPr>
          <p:cNvPr id="4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372654" y="1606206"/>
            <a:ext cx="8230745" cy="576943"/>
          </a:xfrm>
          <a:prstGeom prst="rect">
            <a:avLst/>
          </a:prstGeom>
        </p:spPr>
        <p:txBody>
          <a:bodyPr vert="horz" lIns="0" tIns="0" rIns="0" bIns="0" rtlCol="0" anchor="t" anchorCtr="0">
            <a:normAutofit/>
          </a:bodyPr>
          <a:lstStyle>
            <a:lvl1pPr>
              <a:defRPr sz="2500" b="1" cap="none"/>
            </a:lvl1pPr>
          </a:lstStyle>
          <a:p>
            <a:r>
              <a:rPr lang="en-GB" dirty="0"/>
              <a:t>ADD</a:t>
            </a:r>
            <a:endParaRPr lang="en-US" dirty="0"/>
          </a:p>
        </p:txBody>
      </p:sp>
      <p:sp>
        <p:nvSpPr>
          <p:cNvPr id="5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372653" y="1854891"/>
            <a:ext cx="8230745" cy="46817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10"/>
              </a:spcBef>
              <a:buNone/>
              <a:defRPr sz="2900" baseline="0"/>
            </a:lvl1pPr>
            <a:lvl2pPr>
              <a:lnSpc>
                <a:spcPct val="100000"/>
              </a:lnSpc>
              <a:spcBef>
                <a:spcPts val="10"/>
              </a:spcBef>
              <a:buClr>
                <a:srgbClr val="FF6500"/>
              </a:buClr>
              <a:defRPr/>
            </a:lvl2pPr>
            <a:lvl3pPr>
              <a:lnSpc>
                <a:spcPct val="100000"/>
              </a:lnSpc>
              <a:spcBef>
                <a:spcPts val="10"/>
              </a:spcBef>
              <a:buClr>
                <a:srgbClr val="FF6500"/>
              </a:buClr>
              <a:defRPr/>
            </a:lvl3pPr>
            <a:lvl4pPr>
              <a:lnSpc>
                <a:spcPct val="100000"/>
              </a:lnSpc>
              <a:spcBef>
                <a:spcPts val="10"/>
              </a:spcBef>
              <a:buClr>
                <a:srgbClr val="FF6500"/>
              </a:buClr>
              <a:defRPr/>
            </a:lvl4pPr>
            <a:lvl5pPr>
              <a:lnSpc>
                <a:spcPct val="100000"/>
              </a:lnSpc>
              <a:spcBef>
                <a:spcPts val="10"/>
              </a:spcBef>
              <a:buClr>
                <a:srgbClr val="FF6500"/>
              </a:buClr>
              <a:defRPr/>
            </a:lvl5pPr>
          </a:lstStyle>
          <a:p>
            <a:pPr lvl="0"/>
            <a:r>
              <a:rPr lang="en-GB" dirty="0"/>
              <a:t>TITLE HERE</a:t>
            </a:r>
          </a:p>
          <a:p>
            <a:pPr lvl="1"/>
            <a:r>
              <a:rPr lang="en-GB" dirty="0"/>
              <a:t>Second level</a:t>
            </a:r>
          </a:p>
          <a:p>
            <a:pPr lvl="2"/>
            <a:r>
              <a:rPr lang="en-GB" dirty="0"/>
              <a:t>Third level</a:t>
            </a:r>
          </a:p>
          <a:p>
            <a:pPr lvl="3"/>
            <a:r>
              <a:rPr lang="en-GB" dirty="0"/>
              <a:t>Fourth level</a:t>
            </a:r>
          </a:p>
          <a:p>
            <a:pPr lvl="4"/>
            <a:r>
              <a:rPr lang="en-GB" dirty="0"/>
              <a:t>Fifth level</a:t>
            </a:r>
            <a:endParaRPr lang="en-US" dirty="0"/>
          </a:p>
        </p:txBody>
      </p:sp>
      <p:sp>
        <p:nvSpPr>
          <p:cNvPr id="7" name="Text Placeholder 7"/>
          <p:cNvSpPr>
            <a:spLocks noGrp="1"/>
          </p:cNvSpPr>
          <p:nvPr>
            <p:ph type="body" sz="quarter" idx="11" hasCustomPrompt="1"/>
          </p:nvPr>
        </p:nvSpPr>
        <p:spPr>
          <a:xfrm>
            <a:off x="373798" y="2449513"/>
            <a:ext cx="8229600" cy="4032310"/>
          </a:xfrm>
        </p:spPr>
        <p:txBody>
          <a:bodyPr lIns="0" tIns="0" rIns="0" bIns="0">
            <a:normAutofit/>
          </a:bodyPr>
          <a:lstStyle>
            <a:lvl1pPr marL="216000" marR="0" indent="-2160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rgbClr val="FF6500"/>
              </a:buClr>
              <a:buSzTx/>
              <a:buFont typeface="Arial" panose="020B0604020202020204" pitchFamily="34" charset="0"/>
              <a:buChar char="•"/>
              <a:tabLst/>
              <a:defRPr sz="2800" b="0">
                <a:solidFill>
                  <a:schemeClr val="tx1"/>
                </a:solidFill>
              </a:defRPr>
            </a:lvl1pPr>
            <a:lvl2pPr>
              <a:defRPr sz="2800" b="0">
                <a:solidFill>
                  <a:schemeClr val="tx1"/>
                </a:solidFill>
              </a:defRPr>
            </a:lvl2pPr>
            <a:lvl3pPr>
              <a:defRPr sz="2800" b="0">
                <a:solidFill>
                  <a:schemeClr val="tx1"/>
                </a:solidFill>
              </a:defRPr>
            </a:lvl3pPr>
            <a:lvl4pPr>
              <a:defRPr sz="2800" b="0">
                <a:solidFill>
                  <a:schemeClr val="tx1"/>
                </a:solidFill>
              </a:defRPr>
            </a:lvl4pPr>
            <a:lvl5pPr>
              <a:defRPr sz="28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Bullet 1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240544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4_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4CC1E2BC-24E6-3B4E-A168-D684320D53C6}"/>
              </a:ext>
            </a:extLst>
          </p:cNvPr>
          <p:cNvSpPr/>
          <p:nvPr userDrawn="1"/>
        </p:nvSpPr>
        <p:spPr>
          <a:xfrm>
            <a:off x="0" y="-774"/>
            <a:ext cx="5057362" cy="154963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350"/>
          </a:p>
        </p:txBody>
      </p:sp>
      <p:pic>
        <p:nvPicPr>
          <p:cNvPr id="3" name="Picture 2" descr="text.jpg"/>
          <p:cNvPicPr>
            <a:picLocks noChangeAspect="1"/>
          </p:cNvPicPr>
          <p:nvPr userDrawn="1"/>
        </p:nvPicPr>
        <p:blipFill rotWithShape="1">
          <a:blip r:embed="rId2" cstate="print">
            <a:duotone>
              <a:prstClr val="black"/>
              <a:schemeClr val="accent6">
                <a:tint val="45000"/>
                <a:satMod val="400000"/>
              </a:schemeClr>
            </a:duotone>
            <a:alphaModFix amt="56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colorTemperature colorTemp="11500"/>
                    </a14:imgEffect>
                    <a14:imgEffect>
                      <a14:saturation sat="4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55185" r="-55185"/>
          <a:stretch/>
        </p:blipFill>
        <p:spPr>
          <a:xfrm>
            <a:off x="5057362" y="4020"/>
            <a:ext cx="9144000" cy="6858000"/>
          </a:xfrm>
          <a:prstGeom prst="rect">
            <a:avLst/>
          </a:prstGeom>
        </p:spPr>
      </p:pic>
      <p:sp>
        <p:nvSpPr>
          <p:cNvPr id="5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373799" y="1230112"/>
            <a:ext cx="8229599" cy="841985"/>
          </a:xfrm>
        </p:spPr>
        <p:txBody>
          <a:bodyPr lIns="0" tIns="0" rIns="0" bIns="0">
            <a:noAutofit/>
          </a:bodyPr>
          <a:lstStyle>
            <a:lvl1pPr marL="0" indent="0" algn="l">
              <a:lnSpc>
                <a:spcPct val="100000"/>
              </a:lnSpc>
              <a:spcBef>
                <a:spcPts val="8"/>
              </a:spcBef>
              <a:buNone/>
              <a:defRPr sz="2175" b="1" baseline="0">
                <a:solidFill>
                  <a:srgbClr val="FF650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algn="l">
              <a:lnSpc>
                <a:spcPct val="100000"/>
              </a:lnSpc>
              <a:spcBef>
                <a:spcPts val="8"/>
              </a:spcBef>
              <a:buClr>
                <a:srgbClr val="FF6500"/>
              </a:buClr>
              <a:defRPr/>
            </a:lvl2pPr>
            <a:lvl3pPr marL="685800" indent="0" algn="l">
              <a:lnSpc>
                <a:spcPct val="100000"/>
              </a:lnSpc>
              <a:spcBef>
                <a:spcPts val="8"/>
              </a:spcBef>
              <a:buClr>
                <a:srgbClr val="FF6500"/>
              </a:buClr>
              <a:buNone/>
              <a:defRPr/>
            </a:lvl3pPr>
            <a:lvl4pPr algn="l">
              <a:lnSpc>
                <a:spcPct val="100000"/>
              </a:lnSpc>
              <a:spcBef>
                <a:spcPts val="8"/>
              </a:spcBef>
              <a:buClr>
                <a:srgbClr val="FF6500"/>
              </a:buClr>
              <a:defRPr/>
            </a:lvl4pPr>
            <a:lvl5pPr algn="l">
              <a:lnSpc>
                <a:spcPct val="100000"/>
              </a:lnSpc>
              <a:spcBef>
                <a:spcPts val="8"/>
              </a:spcBef>
              <a:buClr>
                <a:srgbClr val="FF6500"/>
              </a:buClr>
              <a:defRPr/>
            </a:lvl5pPr>
          </a:lstStyle>
          <a:p>
            <a:pPr lvl="0"/>
            <a:r>
              <a:rPr lang="en-GB" dirty="0"/>
              <a:t>TITLE HERE</a:t>
            </a:r>
          </a:p>
        </p:txBody>
      </p:sp>
      <p:sp>
        <p:nvSpPr>
          <p:cNvPr id="7" name="Text Placeholder 7"/>
          <p:cNvSpPr>
            <a:spLocks noGrp="1"/>
          </p:cNvSpPr>
          <p:nvPr>
            <p:ph type="body" sz="quarter" idx="11" hasCustomPrompt="1"/>
          </p:nvPr>
        </p:nvSpPr>
        <p:spPr>
          <a:xfrm>
            <a:off x="373798" y="2106299"/>
            <a:ext cx="8229600" cy="4375525"/>
          </a:xfrm>
        </p:spPr>
        <p:txBody>
          <a:bodyPr lIns="0" tIns="0" rIns="0" bIns="0">
            <a:normAutofit/>
          </a:bodyPr>
          <a:lstStyle>
            <a:lvl1pPr marL="162000" marR="0" indent="-16200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>
                <a:srgbClr val="FF6500"/>
              </a:buClr>
              <a:buSzTx/>
              <a:buFont typeface="Arial" panose="020B0604020202020204" pitchFamily="34" charset="0"/>
              <a:buChar char="•"/>
              <a:tabLst/>
              <a:defRPr sz="2100" b="0">
                <a:solidFill>
                  <a:schemeClr val="tx1"/>
                </a:solidFill>
              </a:defRPr>
            </a:lvl1pPr>
            <a:lvl2pPr>
              <a:defRPr sz="2100" b="0">
                <a:solidFill>
                  <a:schemeClr val="tx1"/>
                </a:solidFill>
              </a:defRPr>
            </a:lvl2pPr>
            <a:lvl3pPr>
              <a:defRPr sz="2100" b="0">
                <a:solidFill>
                  <a:schemeClr val="tx1"/>
                </a:solidFill>
              </a:defRPr>
            </a:lvl3pPr>
            <a:lvl4pPr>
              <a:defRPr sz="2100" b="0">
                <a:solidFill>
                  <a:schemeClr val="tx1"/>
                </a:solidFill>
              </a:defRPr>
            </a:lvl4pPr>
            <a:lvl5pPr>
              <a:defRPr sz="21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Bullet 1</a:t>
            </a:r>
          </a:p>
          <a:p>
            <a:pPr lvl="0"/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76AF0E7-774A-6144-9AF5-3681B23DCDD8}"/>
              </a:ext>
            </a:extLst>
          </p:cNvPr>
          <p:cNvSpPr>
            <a:spLocks noGrp="1"/>
          </p:cNvSpPr>
          <p:nvPr>
            <p:ph type="ftr" sz="quarter" idx="13"/>
          </p:nvPr>
        </p:nvSpPr>
        <p:spPr>
          <a:xfrm>
            <a:off x="347545" y="6443563"/>
            <a:ext cx="5829300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39CCA62D-06E8-5944-8E38-C6C725D4B280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>
          <a:xfrm>
            <a:off x="7086600" y="6492876"/>
            <a:ext cx="2057400" cy="365125"/>
          </a:xfrm>
        </p:spPr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 descr="A picture containing text, screenshot, graphic design&#10;&#10;Description automatically generated">
            <a:extLst>
              <a:ext uri="{FF2B5EF4-FFF2-40B4-BE49-F238E27FC236}">
                <a16:creationId xmlns:a16="http://schemas.microsoft.com/office/drawing/2014/main" id="{D13BAE5E-C2D4-9F48-8EDF-772193C484B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961"/>
          <a:stretch/>
        </p:blipFill>
        <p:spPr>
          <a:xfrm>
            <a:off x="5430003" y="0"/>
            <a:ext cx="3713997" cy="997911"/>
          </a:xfrm>
          <a:prstGeom prst="rect">
            <a:avLst/>
          </a:prstGeom>
        </p:spPr>
      </p:pic>
      <p:pic>
        <p:nvPicPr>
          <p:cNvPr id="10" name="Picture 6" descr="Virtual Tour | University of Liverpool | Watch our Psychology vlog">
            <a:extLst>
              <a:ext uri="{FF2B5EF4-FFF2-40B4-BE49-F238E27FC236}">
                <a16:creationId xmlns:a16="http://schemas.microsoft.com/office/drawing/2014/main" id="{C77DB86B-9155-CD4F-A64F-D66870723DC6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047" t="31962" r="24928" b="29333"/>
          <a:stretch/>
        </p:blipFill>
        <p:spPr bwMode="auto">
          <a:xfrm>
            <a:off x="1" y="1"/>
            <a:ext cx="2070134" cy="11959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35E1229B-866E-3940-970B-03ED0F1C8CB0}"/>
              </a:ext>
            </a:extLst>
          </p:cNvPr>
          <p:cNvSpPr/>
          <p:nvPr userDrawn="1"/>
        </p:nvSpPr>
        <p:spPr>
          <a:xfrm>
            <a:off x="5057361" y="0"/>
            <a:ext cx="372641" cy="20834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350"/>
          </a:p>
        </p:txBody>
      </p:sp>
    </p:spTree>
    <p:extLst>
      <p:ext uri="{BB962C8B-B14F-4D97-AF65-F5344CB8AC3E}">
        <p14:creationId xmlns:p14="http://schemas.microsoft.com/office/powerpoint/2010/main" val="418773326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9_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4CC1E2BC-24E6-3B4E-A168-D684320D53C6}"/>
              </a:ext>
            </a:extLst>
          </p:cNvPr>
          <p:cNvSpPr/>
          <p:nvPr userDrawn="1"/>
        </p:nvSpPr>
        <p:spPr>
          <a:xfrm>
            <a:off x="0" y="-774"/>
            <a:ext cx="5057362" cy="154963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350"/>
          </a:p>
        </p:txBody>
      </p:sp>
      <p:pic>
        <p:nvPicPr>
          <p:cNvPr id="3" name="Picture 2" descr="text.jpg"/>
          <p:cNvPicPr>
            <a:picLocks noChangeAspect="1"/>
          </p:cNvPicPr>
          <p:nvPr userDrawn="1"/>
        </p:nvPicPr>
        <p:blipFill rotWithShape="1">
          <a:blip r:embed="rId2" cstate="print">
            <a:duotone>
              <a:prstClr val="black"/>
              <a:schemeClr val="accent6">
                <a:tint val="45000"/>
                <a:satMod val="400000"/>
              </a:schemeClr>
            </a:duotone>
            <a:alphaModFix amt="56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colorTemperature colorTemp="11500"/>
                    </a14:imgEffect>
                    <a14:imgEffect>
                      <a14:saturation sat="4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r="-123140"/>
          <a:stretch/>
        </p:blipFill>
        <p:spPr>
          <a:xfrm>
            <a:off x="5057362" y="4020"/>
            <a:ext cx="9144000" cy="6858000"/>
          </a:xfrm>
          <a:prstGeom prst="rect">
            <a:avLst/>
          </a:prstGeom>
        </p:spPr>
      </p:pic>
      <p:sp>
        <p:nvSpPr>
          <p:cNvPr id="5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373799" y="1230112"/>
            <a:ext cx="8229599" cy="841985"/>
          </a:xfrm>
        </p:spPr>
        <p:txBody>
          <a:bodyPr lIns="0" tIns="0" rIns="0" bIns="0">
            <a:noAutofit/>
          </a:bodyPr>
          <a:lstStyle>
            <a:lvl1pPr marL="0" indent="0" algn="l">
              <a:lnSpc>
                <a:spcPct val="100000"/>
              </a:lnSpc>
              <a:spcBef>
                <a:spcPts val="8"/>
              </a:spcBef>
              <a:buNone/>
              <a:defRPr sz="2175" b="1" baseline="0">
                <a:solidFill>
                  <a:srgbClr val="FF650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algn="l">
              <a:lnSpc>
                <a:spcPct val="100000"/>
              </a:lnSpc>
              <a:spcBef>
                <a:spcPts val="8"/>
              </a:spcBef>
              <a:buClr>
                <a:srgbClr val="FF6500"/>
              </a:buClr>
              <a:defRPr/>
            </a:lvl2pPr>
            <a:lvl3pPr marL="685800" indent="0" algn="l">
              <a:lnSpc>
                <a:spcPct val="100000"/>
              </a:lnSpc>
              <a:spcBef>
                <a:spcPts val="8"/>
              </a:spcBef>
              <a:buClr>
                <a:srgbClr val="FF6500"/>
              </a:buClr>
              <a:buNone/>
              <a:defRPr/>
            </a:lvl3pPr>
            <a:lvl4pPr algn="l">
              <a:lnSpc>
                <a:spcPct val="100000"/>
              </a:lnSpc>
              <a:spcBef>
                <a:spcPts val="8"/>
              </a:spcBef>
              <a:buClr>
                <a:srgbClr val="FF6500"/>
              </a:buClr>
              <a:defRPr/>
            </a:lvl4pPr>
            <a:lvl5pPr algn="l">
              <a:lnSpc>
                <a:spcPct val="100000"/>
              </a:lnSpc>
              <a:spcBef>
                <a:spcPts val="8"/>
              </a:spcBef>
              <a:buClr>
                <a:srgbClr val="FF6500"/>
              </a:buClr>
              <a:defRPr/>
            </a:lvl5pPr>
          </a:lstStyle>
          <a:p>
            <a:pPr lvl="0"/>
            <a:r>
              <a:rPr lang="en-GB" dirty="0"/>
              <a:t>TITLE HERE</a:t>
            </a:r>
          </a:p>
        </p:txBody>
      </p:sp>
      <p:sp>
        <p:nvSpPr>
          <p:cNvPr id="7" name="Text Placeholder 7"/>
          <p:cNvSpPr>
            <a:spLocks noGrp="1"/>
          </p:cNvSpPr>
          <p:nvPr>
            <p:ph type="body" sz="quarter" idx="11" hasCustomPrompt="1"/>
          </p:nvPr>
        </p:nvSpPr>
        <p:spPr>
          <a:xfrm>
            <a:off x="373798" y="2106299"/>
            <a:ext cx="8229600" cy="4375525"/>
          </a:xfrm>
        </p:spPr>
        <p:txBody>
          <a:bodyPr lIns="0" tIns="0" rIns="0" bIns="0">
            <a:normAutofit/>
          </a:bodyPr>
          <a:lstStyle>
            <a:lvl1pPr marL="162000" marR="0" indent="-16200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>
                <a:srgbClr val="FF6500"/>
              </a:buClr>
              <a:buSzTx/>
              <a:buFont typeface="Arial" panose="020B0604020202020204" pitchFamily="34" charset="0"/>
              <a:buChar char="•"/>
              <a:tabLst/>
              <a:defRPr sz="2100" b="0">
                <a:solidFill>
                  <a:schemeClr val="tx1"/>
                </a:solidFill>
              </a:defRPr>
            </a:lvl1pPr>
            <a:lvl2pPr>
              <a:defRPr sz="2100" b="0">
                <a:solidFill>
                  <a:schemeClr val="tx1"/>
                </a:solidFill>
              </a:defRPr>
            </a:lvl2pPr>
            <a:lvl3pPr>
              <a:defRPr sz="2100" b="0">
                <a:solidFill>
                  <a:schemeClr val="tx1"/>
                </a:solidFill>
              </a:defRPr>
            </a:lvl3pPr>
            <a:lvl4pPr>
              <a:defRPr sz="2100" b="0">
                <a:solidFill>
                  <a:schemeClr val="tx1"/>
                </a:solidFill>
              </a:defRPr>
            </a:lvl4pPr>
            <a:lvl5pPr>
              <a:defRPr sz="21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Bullet 1</a:t>
            </a:r>
          </a:p>
          <a:p>
            <a:pPr lvl="0"/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76AF0E7-774A-6144-9AF5-3681B23DCDD8}"/>
              </a:ext>
            </a:extLst>
          </p:cNvPr>
          <p:cNvSpPr>
            <a:spLocks noGrp="1"/>
          </p:cNvSpPr>
          <p:nvPr>
            <p:ph type="ftr" sz="quarter" idx="13"/>
          </p:nvPr>
        </p:nvSpPr>
        <p:spPr>
          <a:xfrm>
            <a:off x="347545" y="6443563"/>
            <a:ext cx="5829300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39CCA62D-06E8-5944-8E38-C6C725D4B280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>
          <a:xfrm>
            <a:off x="7086600" y="6492876"/>
            <a:ext cx="2057400" cy="365125"/>
          </a:xfrm>
        </p:spPr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 descr="A picture containing text, screenshot, graphic design&#10;&#10;Description automatically generated">
            <a:extLst>
              <a:ext uri="{FF2B5EF4-FFF2-40B4-BE49-F238E27FC236}">
                <a16:creationId xmlns:a16="http://schemas.microsoft.com/office/drawing/2014/main" id="{D13BAE5E-C2D4-9F48-8EDF-772193C484B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430003" y="0"/>
            <a:ext cx="3713997" cy="997911"/>
          </a:xfrm>
          <a:prstGeom prst="rect">
            <a:avLst/>
          </a:prstGeom>
        </p:spPr>
      </p:pic>
      <p:pic>
        <p:nvPicPr>
          <p:cNvPr id="10" name="Picture 6" descr="Virtual Tour | University of Liverpool | Watch our Psychology vlog">
            <a:extLst>
              <a:ext uri="{FF2B5EF4-FFF2-40B4-BE49-F238E27FC236}">
                <a16:creationId xmlns:a16="http://schemas.microsoft.com/office/drawing/2014/main" id="{C77DB86B-9155-CD4F-A64F-D66870723DC6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25047" t="31962" r="24928" b="29333"/>
          <a:stretch/>
        </p:blipFill>
        <p:spPr bwMode="auto">
          <a:xfrm>
            <a:off x="1" y="1"/>
            <a:ext cx="2070134" cy="11959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35E1229B-866E-3940-970B-03ED0F1C8CB0}"/>
              </a:ext>
            </a:extLst>
          </p:cNvPr>
          <p:cNvSpPr/>
          <p:nvPr userDrawn="1"/>
        </p:nvSpPr>
        <p:spPr>
          <a:xfrm>
            <a:off x="5057361" y="0"/>
            <a:ext cx="372641" cy="20834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350"/>
          </a:p>
        </p:txBody>
      </p:sp>
    </p:spTree>
    <p:extLst>
      <p:ext uri="{BB962C8B-B14F-4D97-AF65-F5344CB8AC3E}">
        <p14:creationId xmlns:p14="http://schemas.microsoft.com/office/powerpoint/2010/main" val="19223501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3.xml"/><Relationship Id="rId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1.png"/><Relationship Id="rId5" Type="http://schemas.openxmlformats.org/officeDocument/2006/relationships/theme" Target="../theme/theme2.xml"/><Relationship Id="rId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648266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8" r:id="rId1"/>
    <p:sldLayoutId id="2147483729" r:id="rId2"/>
    <p:sldLayoutId id="2147483730" r:id="rId3"/>
    <p:sldLayoutId id="2147483731" r:id="rId4"/>
    <p:sldLayoutId id="2147483732" r:id="rId5"/>
    <p:sldLayoutId id="2147483733" r:id="rId6"/>
    <p:sldLayoutId id="2147483734" r:id="rId7"/>
    <p:sldLayoutId id="2147483735" r:id="rId8"/>
    <p:sldLayoutId id="2147483736" r:id="rId9"/>
    <p:sldLayoutId id="2147483737" r:id="rId10"/>
  </p:sldLayoutIdLst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18896" y="1295402"/>
            <a:ext cx="8230745" cy="576943"/>
          </a:xfrm>
          <a:prstGeom prst="rect">
            <a:avLst/>
          </a:prstGeom>
        </p:spPr>
        <p:txBody>
          <a:bodyPr vert="horz" lIns="0" tIns="0" rIns="0" bIns="0" rtlCol="0" anchor="t" anchorCtr="0">
            <a:normAutofit/>
          </a:bodyPr>
          <a:lstStyle/>
          <a:p>
            <a:r>
              <a:rPr lang="en-GB" dirty="0"/>
              <a:t>TITLE HERE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" y="1687286"/>
            <a:ext cx="8230745" cy="5641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dirty="0"/>
              <a:t>TITLE HERE</a:t>
            </a:r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896" y="320825"/>
            <a:ext cx="2316631" cy="595472"/>
          </a:xfrm>
          <a:prstGeom prst="rect">
            <a:avLst/>
          </a:prstGeom>
        </p:spPr>
      </p:pic>
      <p:sp>
        <p:nvSpPr>
          <p:cNvPr id="15" name="Rectangle 14"/>
          <p:cNvSpPr/>
          <p:nvPr userDrawn="1"/>
        </p:nvSpPr>
        <p:spPr>
          <a:xfrm>
            <a:off x="0" y="0"/>
            <a:ext cx="2286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</p:spTree>
    <p:extLst>
      <p:ext uri="{BB962C8B-B14F-4D97-AF65-F5344CB8AC3E}">
        <p14:creationId xmlns:p14="http://schemas.microsoft.com/office/powerpoint/2010/main" val="12640194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776" r:id="rId1"/>
    <p:sldLayoutId id="2147483777" r:id="rId2"/>
    <p:sldLayoutId id="2147483781" r:id="rId3"/>
    <p:sldLayoutId id="2147483786" r:id="rId4"/>
  </p:sldLayoutIdLst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200" b="0" kern="1200" cap="all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200" b="1" kern="1200" baseline="0">
          <a:solidFill>
            <a:srgbClr val="FF6500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emf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8.emf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emf"/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emf"/><Relationship Id="rId2" Type="http://schemas.openxmlformats.org/officeDocument/2006/relationships/image" Target="../media/image20.emf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2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emf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5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8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hyperlink" Target="https://indico.global/event/5646/contributions/122117/" TargetMode="External"/><Relationship Id="rId3" Type="http://schemas.openxmlformats.org/officeDocument/2006/relationships/image" Target="../media/image30.emf"/><Relationship Id="rId7" Type="http://schemas.openxmlformats.org/officeDocument/2006/relationships/image" Target="../media/image34.png"/><Relationship Id="rId2" Type="http://schemas.openxmlformats.org/officeDocument/2006/relationships/hyperlink" Target="https://www.chistera.eu/projects/mucca" TargetMode="Externa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33.png"/><Relationship Id="rId5" Type="http://schemas.openxmlformats.org/officeDocument/2006/relationships/image" Target="../media/image32.emf"/><Relationship Id="rId4" Type="http://schemas.openxmlformats.org/officeDocument/2006/relationships/image" Target="../media/image31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https://news.cancerresearchuk.org/2023/10/25/a-surgeon-a-physicist-and-a-chemist-walk-into-a-bar-how-cross-disciplinary-research-can-push-forward-early-detection/" TargetMode="External"/><Relationship Id="rId7" Type="http://schemas.openxmlformats.org/officeDocument/2006/relationships/image" Target="../media/image38.jpeg"/><Relationship Id="rId2" Type="http://schemas.openxmlformats.org/officeDocument/2006/relationships/hyperlink" Target="https://cds.cern.ch/record/2927605" TargetMode="Externa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37.jpeg"/><Relationship Id="rId5" Type="http://schemas.openxmlformats.org/officeDocument/2006/relationships/image" Target="../media/image36.jpeg"/><Relationship Id="rId4" Type="http://schemas.openxmlformats.org/officeDocument/2006/relationships/image" Target="../media/image3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20939BB-353D-D9A8-4D89-9F605607A0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BA8C9664-64E4-C604-93CA-B792F5072C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0809" y="3260035"/>
            <a:ext cx="4963112" cy="2175565"/>
          </a:xfrm>
        </p:spPr>
        <p:txBody>
          <a:bodyPr>
            <a:noAutofit/>
          </a:bodyPr>
          <a:lstStyle/>
          <a:p>
            <a:r>
              <a:rPr lang="en-US" sz="1800" u="sng" dirty="0"/>
              <a:t>Dr John Anders</a:t>
            </a:r>
            <a:br>
              <a:rPr lang="en-US" sz="1800" u="sng" dirty="0"/>
            </a:br>
            <a:br>
              <a:rPr lang="en-US" sz="1800" u="sng" dirty="0"/>
            </a:br>
            <a:r>
              <a:rPr lang="en-US" sz="1800" b="0" i="1" u="sng" dirty="0"/>
              <a:t>with</a:t>
            </a:r>
            <a:r>
              <a:rPr lang="en-US" sz="1800" b="0" i="1" dirty="0"/>
              <a:t> Prof Monica D’Onofrio, Prof Carl Gwilliam, Dr Nikos </a:t>
            </a:r>
            <a:r>
              <a:rPr lang="en-US" sz="1800" b="0" i="1" dirty="0" err="1"/>
              <a:t>Rompotis</a:t>
            </a:r>
            <a:r>
              <a:rPr lang="en-US" sz="1800" b="0" i="1" dirty="0"/>
              <a:t>, Dr Jordy </a:t>
            </a:r>
            <a:r>
              <a:rPr lang="en-US" sz="1800" b="0" i="1" dirty="0" err="1"/>
              <a:t>Degens</a:t>
            </a:r>
            <a:r>
              <a:rPr lang="en-US" sz="1800" b="0" i="1" dirty="0"/>
              <a:t> and LIV.INNO PhD students Mehul </a:t>
            </a:r>
            <a:r>
              <a:rPr lang="en-US" sz="1800" b="0" i="1" dirty="0" err="1"/>
              <a:t>Depala</a:t>
            </a:r>
            <a:r>
              <a:rPr lang="en-US" sz="1800" b="0" i="1" dirty="0"/>
              <a:t>, Rob McNulty and Rebecca Irwin </a:t>
            </a:r>
            <a:br>
              <a:rPr lang="en-US" sz="1800" dirty="0"/>
            </a:br>
            <a:br>
              <a:rPr lang="en-US" sz="1800" dirty="0"/>
            </a:br>
            <a:r>
              <a:rPr lang="en-US" sz="1800" dirty="0"/>
              <a:t>20/5/2025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66FD296-8A2C-4112-3BF9-565522E45DA9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en-US" sz="3600" dirty="0"/>
              <a:t>Introduction </a:t>
            </a:r>
          </a:p>
        </p:txBody>
      </p:sp>
    </p:spTree>
    <p:extLst>
      <p:ext uri="{BB962C8B-B14F-4D97-AF65-F5344CB8AC3E}">
        <p14:creationId xmlns:p14="http://schemas.microsoft.com/office/powerpoint/2010/main" val="23211337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82488F2-3553-E649-F2AE-D19569DEE11C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72653" y="1082731"/>
            <a:ext cx="8230745" cy="468179"/>
          </a:xfrm>
        </p:spPr>
        <p:txBody>
          <a:bodyPr/>
          <a:lstStyle/>
          <a:p>
            <a:r>
              <a:rPr lang="en-US" dirty="0"/>
              <a:t>The ATLAS experiment at the LHC 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F3DF63D-A0FF-BA0F-CD84-2667F205E157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211238" y="1732799"/>
            <a:ext cx="8229600" cy="4032310"/>
          </a:xfrm>
        </p:spPr>
        <p:txBody>
          <a:bodyPr>
            <a:normAutofit/>
          </a:bodyPr>
          <a:lstStyle/>
          <a:p>
            <a:r>
              <a:rPr lang="en-US" sz="2000" dirty="0"/>
              <a:t>Largest of the 4 major experiments hosted at the Large Hadron Collider at CERN (Geneva) colliding protons at 13.6 Tera eV!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D67E4CD-EA5D-2193-DADB-37B0A5374D3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038" y="2547906"/>
            <a:ext cx="6669003" cy="3842734"/>
          </a:xfrm>
          <a:prstGeom prst="rect">
            <a:avLst/>
          </a:prstGeom>
        </p:spPr>
      </p:pic>
      <p:sp>
        <p:nvSpPr>
          <p:cNvPr id="6" name="Rounded Rectangle 5">
            <a:extLst>
              <a:ext uri="{FF2B5EF4-FFF2-40B4-BE49-F238E27FC236}">
                <a16:creationId xmlns:a16="http://schemas.microsoft.com/office/drawing/2014/main" id="{CF508C83-43BC-DAA6-B5E5-871A8347EAF6}"/>
              </a:ext>
            </a:extLst>
          </p:cNvPr>
          <p:cNvSpPr/>
          <p:nvPr/>
        </p:nvSpPr>
        <p:spPr>
          <a:xfrm>
            <a:off x="1951524" y="4749800"/>
            <a:ext cx="721360" cy="375920"/>
          </a:xfrm>
          <a:prstGeom prst="roundRect">
            <a:avLst/>
          </a:prstGeom>
          <a:noFill/>
          <a:ln w="57150">
            <a:solidFill>
              <a:srgbClr val="FFFF6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B4721A7F-9861-6F81-5F39-477136950A42}"/>
              </a:ext>
            </a:extLst>
          </p:cNvPr>
          <p:cNvCxnSpPr>
            <a:cxnSpLocks/>
          </p:cNvCxnSpPr>
          <p:nvPr/>
        </p:nvCxnSpPr>
        <p:spPr>
          <a:xfrm flipV="1">
            <a:off x="2819802" y="3870960"/>
            <a:ext cx="3479398" cy="902571"/>
          </a:xfrm>
          <a:prstGeom prst="straightConnector1">
            <a:avLst/>
          </a:prstGeom>
          <a:ln w="38100">
            <a:solidFill>
              <a:srgbClr val="FFFF6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22" descr="ATLAS | CERN">
            <a:extLst>
              <a:ext uri="{FF2B5EF4-FFF2-40B4-BE49-F238E27FC236}">
                <a16:creationId xmlns:a16="http://schemas.microsoft.com/office/drawing/2014/main" id="{4C155513-5F02-937D-146D-F6313F3D998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36780" y="2232938"/>
            <a:ext cx="2556903" cy="1711469"/>
          </a:xfrm>
          <a:prstGeom prst="rect">
            <a:avLst/>
          </a:prstGeom>
          <a:solidFill>
            <a:schemeClr val="accent2"/>
          </a:solidFill>
          <a:ln w="38100">
            <a:solidFill>
              <a:srgbClr val="FFFF66"/>
            </a:solidFill>
          </a:ln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BB9AC0F3-10FC-3806-2C2F-83AB791AF4F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736789" y="3954124"/>
            <a:ext cx="2381173" cy="1711468"/>
          </a:xfrm>
          <a:prstGeom prst="rect">
            <a:avLst/>
          </a:prstGeom>
          <a:ln w="38100">
            <a:solidFill>
              <a:srgbClr val="FFFF66"/>
            </a:solidFill>
          </a:ln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4AD7D25B-FCA9-EE78-1A65-2D4CBC5B7C8B}"/>
              </a:ext>
            </a:extLst>
          </p:cNvPr>
          <p:cNvSpPr txBox="1"/>
          <p:nvPr/>
        </p:nvSpPr>
        <p:spPr>
          <a:xfrm>
            <a:off x="243840" y="6306128"/>
            <a:ext cx="8749843" cy="369332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>
              <a:spcBef>
                <a:spcPts val="0"/>
              </a:spcBef>
            </a:pPr>
            <a:r>
              <a:rPr lang="en-GB" sz="1800" dirty="0">
                <a:effectLst/>
              </a:rPr>
              <a:t>up to 30 million proton-proton collisions/second (MHz) – huge amount of data!  </a:t>
            </a:r>
          </a:p>
        </p:txBody>
      </p:sp>
    </p:spTree>
    <p:extLst>
      <p:ext uri="{BB962C8B-B14F-4D97-AF65-F5344CB8AC3E}">
        <p14:creationId xmlns:p14="http://schemas.microsoft.com/office/powerpoint/2010/main" val="34275549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00"/>
    </mc:Choice>
    <mc:Fallback xmlns="">
      <p:transition spd="slow" advTm="5000"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E8FCE8C-6AB1-774F-2260-096A0FA5A77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D3F411F5-C119-9A3A-0281-8DACB59F9C96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75920" y="1153145"/>
            <a:ext cx="8229599" cy="631489"/>
          </a:xfrm>
        </p:spPr>
        <p:txBody>
          <a:bodyPr/>
          <a:lstStyle/>
          <a:p>
            <a:r>
              <a:rPr lang="en-GB" dirty="0"/>
              <a:t>AI at ATLAS 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A29FB146-71D4-3978-56AC-5D944EE3E100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3</a:t>
            </a:fld>
            <a:endParaRPr lang="en-US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3A45282-E28E-035B-A278-FCEE58CD0E8B}"/>
              </a:ext>
            </a:extLst>
          </p:cNvPr>
          <p:cNvSpPr txBox="1"/>
          <p:nvPr/>
        </p:nvSpPr>
        <p:spPr>
          <a:xfrm>
            <a:off x="307310" y="1699468"/>
            <a:ext cx="8562370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ATLAS (as other PP experiments) </a:t>
            </a:r>
            <a:r>
              <a:rPr lang="en-GB" sz="1600" dirty="0"/>
              <a:t>has successfully leveraged AI across numerous aspects, including data analysis, theory calculations, detector calibration/monitoring, and real-time data selection.</a:t>
            </a:r>
          </a:p>
          <a:p>
            <a:endParaRPr lang="en-GB" sz="1600" i="1" dirty="0"/>
          </a:p>
          <a:p>
            <a:r>
              <a:rPr lang="en-GB" sz="1600" i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Different set of problems to be addressed depending on the case: </a:t>
            </a:r>
            <a:endParaRPr lang="en-US" sz="1400" i="1" dirty="0">
              <a:solidFill>
                <a:schemeClr val="accent2">
                  <a:lumMod val="60000"/>
                  <a:lumOff val="40000"/>
                </a:schemeClr>
              </a:solidFill>
            </a:endParaRPr>
          </a:p>
          <a:p>
            <a:endParaRPr lang="en-US" sz="1400" i="1" dirty="0"/>
          </a:p>
          <a:p>
            <a:r>
              <a:rPr lang="en-US" sz="1400" dirty="0">
                <a:solidFill>
                  <a:srgbClr val="FFFF66"/>
                </a:solidFill>
              </a:rPr>
              <a:t>Offline data analyses </a:t>
            </a:r>
            <a:r>
              <a:rPr lang="en-US" sz="1400" dirty="0">
                <a:sym typeface="Wingdings" pitchFamily="2" charset="2"/>
              </a:rPr>
              <a:t> searches for new physics are often a “classification” problem  </a:t>
            </a:r>
            <a:r>
              <a:rPr lang="en-US" sz="1400" b="1" dirty="0"/>
              <a:t>event classification </a:t>
            </a:r>
            <a:r>
              <a:rPr lang="en-US" sz="1400" dirty="0"/>
              <a:t>and </a:t>
            </a:r>
            <a:r>
              <a:rPr lang="en-US" sz="1400" b="1" dirty="0"/>
              <a:t>process discrimination </a:t>
            </a:r>
            <a:r>
              <a:rPr lang="en-US" sz="1400" dirty="0"/>
              <a:t>in large and diverse datasets  for discovery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A724582-A807-9589-5025-DDFE1662C31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5079" y="3786676"/>
            <a:ext cx="4980521" cy="2798512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84308D92-6799-0CC0-AF05-E60C4EA442A7}"/>
              </a:ext>
            </a:extLst>
          </p:cNvPr>
          <p:cNvSpPr txBox="1"/>
          <p:nvPr/>
        </p:nvSpPr>
        <p:spPr>
          <a:xfrm>
            <a:off x="5811520" y="4297680"/>
            <a:ext cx="13304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Your things</a:t>
            </a:r>
          </a:p>
        </p:txBody>
      </p:sp>
    </p:spTree>
    <p:extLst>
      <p:ext uri="{BB962C8B-B14F-4D97-AF65-F5344CB8AC3E}">
        <p14:creationId xmlns:p14="http://schemas.microsoft.com/office/powerpoint/2010/main" val="419315015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CA31BF6-6AE1-5320-7D07-D64DE584F63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2A1CADBF-482A-FB71-E613-9B7AB8604759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75920" y="1153145"/>
            <a:ext cx="8229599" cy="631489"/>
          </a:xfrm>
        </p:spPr>
        <p:txBody>
          <a:bodyPr/>
          <a:lstStyle/>
          <a:p>
            <a:r>
              <a:rPr lang="en-GB" dirty="0"/>
              <a:t>AI at ATLAS 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FBD1219E-595C-8C47-ACC3-9C07D809E10C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4</a:t>
            </a:fld>
            <a:endParaRPr lang="en-US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A070AD6-62AD-AA5D-76FD-9EAE65838E5F}"/>
              </a:ext>
            </a:extLst>
          </p:cNvPr>
          <p:cNvSpPr txBox="1"/>
          <p:nvPr/>
        </p:nvSpPr>
        <p:spPr>
          <a:xfrm>
            <a:off x="307310" y="1699468"/>
            <a:ext cx="8562370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ATLAS (as other PP experiments) </a:t>
            </a:r>
            <a:r>
              <a:rPr lang="en-GB" sz="1600" dirty="0"/>
              <a:t>has successfully leveraged AI across numerous aspects, including data analysis, theory calculations, detector calibration/monitoring, and real-time data selection.</a:t>
            </a:r>
          </a:p>
          <a:p>
            <a:endParaRPr lang="en-GB" sz="1600" i="1" dirty="0"/>
          </a:p>
          <a:p>
            <a:r>
              <a:rPr lang="en-GB" sz="1600" i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Different set of problems to be addressed depending on the case: </a:t>
            </a:r>
            <a:endParaRPr lang="en-US" sz="1400" i="1" dirty="0">
              <a:solidFill>
                <a:schemeClr val="accent2">
                  <a:lumMod val="60000"/>
                  <a:lumOff val="40000"/>
                </a:schemeClr>
              </a:solidFill>
            </a:endParaRPr>
          </a:p>
          <a:p>
            <a:endParaRPr lang="en-US" sz="1400" i="1" dirty="0"/>
          </a:p>
          <a:p>
            <a:r>
              <a:rPr lang="en-US" sz="1400" dirty="0">
                <a:solidFill>
                  <a:srgbClr val="FFFF66"/>
                </a:solidFill>
              </a:rPr>
              <a:t>Offline data analyses </a:t>
            </a:r>
            <a:r>
              <a:rPr lang="en-US" sz="1400" dirty="0">
                <a:sym typeface="Wingdings" pitchFamily="2" charset="2"/>
              </a:rPr>
              <a:t> searches for new physics are often a “classification” problem  </a:t>
            </a:r>
            <a:r>
              <a:rPr lang="en-US" sz="1400" b="1" dirty="0"/>
              <a:t>event classification </a:t>
            </a:r>
            <a:r>
              <a:rPr lang="en-US" sz="1400" dirty="0"/>
              <a:t>and </a:t>
            </a:r>
            <a:r>
              <a:rPr lang="en-US" sz="1400" b="1" dirty="0"/>
              <a:t>process discrimination </a:t>
            </a:r>
            <a:r>
              <a:rPr lang="en-US" sz="1400" dirty="0"/>
              <a:t>in large and diverse datasets  for discovery</a:t>
            </a: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3C26D6ED-3188-347C-7AF9-7B8210D8C9F9}"/>
              </a:ext>
            </a:extLst>
          </p:cNvPr>
          <p:cNvGrpSpPr/>
          <p:nvPr/>
        </p:nvGrpSpPr>
        <p:grpSpPr>
          <a:xfrm>
            <a:off x="575170" y="3855942"/>
            <a:ext cx="5114430" cy="2430342"/>
            <a:chOff x="6057100" y="2886453"/>
            <a:chExt cx="6100557" cy="2647841"/>
          </a:xfrm>
        </p:grpSpPr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F86F8BB7-F4E2-E54B-97B3-14F19C26A51B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6057100" y="3143513"/>
              <a:ext cx="4005146" cy="2375144"/>
            </a:xfrm>
            <a:prstGeom prst="rect">
              <a:avLst/>
            </a:prstGeom>
          </p:spPr>
        </p:pic>
        <p:sp>
          <p:nvSpPr>
            <p:cNvPr id="20" name="Rounded Rectangle 19">
              <a:extLst>
                <a:ext uri="{FF2B5EF4-FFF2-40B4-BE49-F238E27FC236}">
                  <a16:creationId xmlns:a16="http://schemas.microsoft.com/office/drawing/2014/main" id="{74D3CCE6-4BED-8EA2-9834-BA19768DEE86}"/>
                </a:ext>
              </a:extLst>
            </p:cNvPr>
            <p:cNvSpPr/>
            <p:nvPr/>
          </p:nvSpPr>
          <p:spPr>
            <a:xfrm>
              <a:off x="7725137" y="3961233"/>
              <a:ext cx="669073" cy="568713"/>
            </a:xfrm>
            <a:prstGeom prst="roundRect">
              <a:avLst/>
            </a:prstGeom>
            <a:noFill/>
            <a:ln w="28575">
              <a:solidFill>
                <a:srgbClr val="FFFF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/>
            </a:p>
          </p:txBody>
        </p:sp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4DF57634-BA61-CF77-13E2-F2E7FDB6019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0879824" y="2886453"/>
              <a:ext cx="1277833" cy="1228448"/>
            </a:xfrm>
            <a:prstGeom prst="rect">
              <a:avLst/>
            </a:prstGeom>
          </p:spPr>
        </p:pic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1F0098AD-ABF5-11B2-50C3-69E919A9D5E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0558254" y="4305846"/>
              <a:ext cx="1206801" cy="1228448"/>
            </a:xfrm>
            <a:prstGeom prst="rect">
              <a:avLst/>
            </a:prstGeom>
          </p:spPr>
        </p:pic>
        <p:cxnSp>
          <p:nvCxnSpPr>
            <p:cNvPr id="23" name="Straight Arrow Connector 22">
              <a:extLst>
                <a:ext uri="{FF2B5EF4-FFF2-40B4-BE49-F238E27FC236}">
                  <a16:creationId xmlns:a16="http://schemas.microsoft.com/office/drawing/2014/main" id="{C9992757-9626-39E8-0F0C-C9C4F540755F}"/>
                </a:ext>
              </a:extLst>
            </p:cNvPr>
            <p:cNvCxnSpPr/>
            <p:nvPr/>
          </p:nvCxnSpPr>
          <p:spPr>
            <a:xfrm flipV="1">
              <a:off x="8516874" y="3634856"/>
              <a:ext cx="2274848" cy="523938"/>
            </a:xfrm>
            <a:prstGeom prst="straightConnector1">
              <a:avLst/>
            </a:prstGeom>
            <a:ln>
              <a:solidFill>
                <a:srgbClr val="FFFF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Arrow Connector 23">
              <a:extLst>
                <a:ext uri="{FF2B5EF4-FFF2-40B4-BE49-F238E27FC236}">
                  <a16:creationId xmlns:a16="http://schemas.microsoft.com/office/drawing/2014/main" id="{002484BF-C63B-8788-EA5A-4DC428424CB4}"/>
                </a:ext>
              </a:extLst>
            </p:cNvPr>
            <p:cNvCxnSpPr>
              <a:cxnSpLocks/>
            </p:cNvCxnSpPr>
            <p:nvPr/>
          </p:nvCxnSpPr>
          <p:spPr>
            <a:xfrm>
              <a:off x="8394210" y="4390651"/>
              <a:ext cx="2164044" cy="666442"/>
            </a:xfrm>
            <a:prstGeom prst="straightConnector1">
              <a:avLst/>
            </a:prstGeom>
            <a:ln>
              <a:solidFill>
                <a:srgbClr val="FFFF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Arrow Connector 24">
              <a:extLst>
                <a:ext uri="{FF2B5EF4-FFF2-40B4-BE49-F238E27FC236}">
                  <a16:creationId xmlns:a16="http://schemas.microsoft.com/office/drawing/2014/main" id="{34F009FA-C462-D96E-464F-080B98F39E33}"/>
                </a:ext>
              </a:extLst>
            </p:cNvPr>
            <p:cNvCxnSpPr>
              <a:cxnSpLocks/>
            </p:cNvCxnSpPr>
            <p:nvPr/>
          </p:nvCxnSpPr>
          <p:spPr>
            <a:xfrm>
              <a:off x="8695293" y="4331085"/>
              <a:ext cx="2002707" cy="319052"/>
            </a:xfrm>
            <a:prstGeom prst="straightConnector1">
              <a:avLst/>
            </a:prstGeom>
            <a:ln>
              <a:solidFill>
                <a:srgbClr val="FFFF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8C5AECE9-A48F-45BF-B438-3CE549534C1D}"/>
                </a:ext>
              </a:extLst>
            </p:cNvPr>
            <p:cNvSpPr txBox="1"/>
            <p:nvPr/>
          </p:nvSpPr>
          <p:spPr>
            <a:xfrm>
              <a:off x="10343687" y="3930237"/>
              <a:ext cx="646985" cy="5397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350" dirty="0"/>
                <a:t>or</a:t>
              </a:r>
            </a:p>
          </p:txBody>
        </p:sp>
      </p:grpSp>
      <p:sp>
        <p:nvSpPr>
          <p:cNvPr id="4" name="TextBox 3">
            <a:extLst>
              <a:ext uri="{FF2B5EF4-FFF2-40B4-BE49-F238E27FC236}">
                <a16:creationId xmlns:a16="http://schemas.microsoft.com/office/drawing/2014/main" id="{A3AD2091-D82E-05B3-FEB7-2A9B29B0C525}"/>
              </a:ext>
            </a:extLst>
          </p:cNvPr>
          <p:cNvSpPr txBox="1"/>
          <p:nvPr/>
        </p:nvSpPr>
        <p:spPr>
          <a:xfrm>
            <a:off x="5892231" y="4159660"/>
            <a:ext cx="3180650" cy="17543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200" b="1" dirty="0">
                <a:sym typeface="Wingdings" pitchFamily="2" charset="2"/>
              </a:rPr>
              <a:t>How-to:</a:t>
            </a:r>
            <a:r>
              <a:rPr lang="en-US" sz="1200" i="1" dirty="0">
                <a:sym typeface="Wingdings" pitchFamily="2" charset="2"/>
              </a:rPr>
              <a:t> GNN and beyond:  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US" sz="1200" dirty="0"/>
              <a:t>Datasets building with diverse inputs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US" sz="1200" dirty="0"/>
              <a:t>Graph pre-processing, graph-based models built and trained 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US" sz="1200" dirty="0"/>
              <a:t>Model optimization, </a:t>
            </a:r>
            <a:r>
              <a:rPr lang="en-US" sz="1200" dirty="0" err="1"/>
              <a:t>xAI</a:t>
            </a:r>
            <a:r>
              <a:rPr lang="en-US" sz="1200" dirty="0"/>
              <a:t> (Saliency Maps, </a:t>
            </a:r>
            <a:r>
              <a:rPr lang="en-US" sz="1200" dirty="0" err="1"/>
              <a:t>TracIn</a:t>
            </a:r>
            <a:r>
              <a:rPr lang="en-US" sz="1200" dirty="0"/>
              <a:t>) 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US" sz="1200" dirty="0"/>
              <a:t>Simple GNN, GNN attention transformers, autoencoders developed, tested and compared </a:t>
            </a:r>
          </a:p>
        </p:txBody>
      </p:sp>
    </p:spTree>
    <p:extLst>
      <p:ext uri="{BB962C8B-B14F-4D97-AF65-F5344CB8AC3E}">
        <p14:creationId xmlns:p14="http://schemas.microsoft.com/office/powerpoint/2010/main" val="133838729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4E9078E-28DC-B163-7140-3A395C37DF2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DF88D68B-08AE-F57A-F58F-844EE7B93A86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75920" y="1153145"/>
            <a:ext cx="8229599" cy="631489"/>
          </a:xfrm>
        </p:spPr>
        <p:txBody>
          <a:bodyPr/>
          <a:lstStyle/>
          <a:p>
            <a:r>
              <a:rPr lang="en-GB" dirty="0"/>
              <a:t>AI at ATLAS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BB2EB17-0FFF-2AE0-908F-A87BBA113E2C}"/>
              </a:ext>
            </a:extLst>
          </p:cNvPr>
          <p:cNvSpPr txBox="1"/>
          <p:nvPr/>
        </p:nvSpPr>
        <p:spPr>
          <a:xfrm>
            <a:off x="307310" y="1699468"/>
            <a:ext cx="8562370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ATLAS (as other PP experiments) </a:t>
            </a:r>
            <a:r>
              <a:rPr lang="en-GB" sz="1600" dirty="0"/>
              <a:t>has successfully leveraged AI across numerous aspects, including data analysis, theory calculations, detector calibration/monitoring, and real-time data selection.</a:t>
            </a:r>
          </a:p>
          <a:p>
            <a:endParaRPr lang="en-GB" sz="1600" i="1" dirty="0"/>
          </a:p>
          <a:p>
            <a:r>
              <a:rPr lang="en-GB" sz="1600" i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Different set of problems to be addressed depending on the case: </a:t>
            </a:r>
            <a:endParaRPr lang="en-US" sz="1400" i="1" dirty="0">
              <a:solidFill>
                <a:schemeClr val="accent2">
                  <a:lumMod val="60000"/>
                  <a:lumOff val="40000"/>
                </a:schemeClr>
              </a:solidFill>
            </a:endParaRPr>
          </a:p>
          <a:p>
            <a:endParaRPr lang="en-US" sz="1400" i="1" dirty="0"/>
          </a:p>
          <a:p>
            <a:r>
              <a:rPr lang="en-US" sz="1400" dirty="0">
                <a:solidFill>
                  <a:srgbClr val="FFFF66"/>
                </a:solidFill>
              </a:rPr>
              <a:t>Offline data analyses </a:t>
            </a:r>
            <a:r>
              <a:rPr lang="en-US" sz="1400" dirty="0">
                <a:sym typeface="Wingdings" pitchFamily="2" charset="2"/>
              </a:rPr>
              <a:t> need also to correctly identify ”ingredients” </a:t>
            </a:r>
          </a:p>
          <a:p>
            <a:r>
              <a:rPr lang="en-US" sz="1400" dirty="0">
                <a:sym typeface="Wingdings" pitchFamily="2" charset="2"/>
              </a:rPr>
              <a:t>– fundamental physics objects: </a:t>
            </a:r>
            <a:r>
              <a:rPr lang="en-US" sz="1400" b="1" dirty="0">
                <a:sym typeface="Wingdings" pitchFamily="2" charset="2"/>
              </a:rPr>
              <a:t>Tau leptons</a:t>
            </a:r>
            <a:r>
              <a:rPr lang="en-US" sz="1400" dirty="0">
                <a:sym typeface="Wingdings" pitchFamily="2" charset="2"/>
              </a:rPr>
              <a:t> – complex and challenging  </a:t>
            </a:r>
            <a:endParaRPr lang="en-US" sz="1400" dirty="0"/>
          </a:p>
        </p:txBody>
      </p:sp>
      <p:pic>
        <p:nvPicPr>
          <p:cNvPr id="5" name="Picture 4" descr="Tau Identification At CMS With Neural Networks – AMVA4NewPhysics">
            <a:extLst>
              <a:ext uri="{FF2B5EF4-FFF2-40B4-BE49-F238E27FC236}">
                <a16:creationId xmlns:a16="http://schemas.microsoft.com/office/drawing/2014/main" id="{80F2939C-DA84-4A58-0158-4D49602BD23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14160" y="2684353"/>
            <a:ext cx="1518606" cy="1366460"/>
          </a:xfrm>
          <a:prstGeom prst="rect">
            <a:avLst/>
          </a:prstGeom>
          <a:solidFill>
            <a:schemeClr val="tx1"/>
          </a:solidFill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D286A167-29E3-5723-EE73-5F0309C6E0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63368" y="4215561"/>
            <a:ext cx="5006437" cy="243979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B4475C80-C4C6-5F09-73A8-26D0B521DEB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710" y="3799840"/>
            <a:ext cx="3669800" cy="294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729332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7E66CEE-86A4-3D6B-FDC4-C55F53654B3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09E91815-60CA-AB24-CA24-58CF03226282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75920" y="1153145"/>
            <a:ext cx="8229599" cy="631489"/>
          </a:xfrm>
        </p:spPr>
        <p:txBody>
          <a:bodyPr/>
          <a:lstStyle/>
          <a:p>
            <a:r>
              <a:rPr lang="en-GB" dirty="0"/>
              <a:t>AI at ATLAS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FB651C75-849E-37D6-6A19-8D7FB6C489A1}"/>
              </a:ext>
            </a:extLst>
          </p:cNvPr>
          <p:cNvSpPr txBox="1"/>
          <p:nvPr/>
        </p:nvSpPr>
        <p:spPr>
          <a:xfrm>
            <a:off x="307310" y="1699468"/>
            <a:ext cx="856237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ATLAS (as other PP experiments) </a:t>
            </a:r>
            <a:r>
              <a:rPr lang="en-GB" sz="1600" dirty="0"/>
              <a:t>has successfully leveraged AI across numerous aspects, including data analysis, theory calculations, detector calibration/monitoring, and real-time data selection.</a:t>
            </a:r>
          </a:p>
          <a:p>
            <a:endParaRPr lang="en-GB" sz="1600" i="1" dirty="0"/>
          </a:p>
          <a:p>
            <a:r>
              <a:rPr lang="en-GB" sz="1600" i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Different set of problems to be addressed depending on the case: </a:t>
            </a:r>
            <a:endParaRPr lang="en-US" sz="1400" i="1" dirty="0">
              <a:solidFill>
                <a:schemeClr val="accent2">
                  <a:lumMod val="60000"/>
                  <a:lumOff val="40000"/>
                </a:schemeClr>
              </a:solidFill>
            </a:endParaRPr>
          </a:p>
          <a:p>
            <a:endParaRPr lang="en-US" sz="1400" i="1" dirty="0"/>
          </a:p>
          <a:p>
            <a:r>
              <a:rPr lang="en-US" sz="1400" dirty="0">
                <a:solidFill>
                  <a:srgbClr val="FFFF66"/>
                </a:solidFill>
              </a:rPr>
              <a:t>Offline data analyses </a:t>
            </a:r>
            <a:r>
              <a:rPr lang="en-US" sz="1400" dirty="0">
                <a:sym typeface="Wingdings" pitchFamily="2" charset="2"/>
              </a:rPr>
              <a:t> or to improve capability to reconstruct recently discovered particles: </a:t>
            </a:r>
            <a:r>
              <a:rPr lang="en-US" sz="1400" b="1" dirty="0">
                <a:sym typeface="Wingdings" pitchFamily="2" charset="2"/>
              </a:rPr>
              <a:t>the Higgs!!</a:t>
            </a:r>
            <a:endParaRPr lang="en-US" sz="1400" b="1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31C92279-82B7-D436-6596-848601CF8A9D}"/>
              </a:ext>
            </a:extLst>
          </p:cNvPr>
          <p:cNvSpPr txBox="1"/>
          <p:nvPr/>
        </p:nvSpPr>
        <p:spPr>
          <a:xfrm>
            <a:off x="307310" y="3617613"/>
            <a:ext cx="4950490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400" dirty="0"/>
              <a:t>Mass of Higgs decaying tau pair cannot be fully reconstructed due to neutrinos escaping the detector without interacting, taking energy with them.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400" dirty="0"/>
              <a:t>Current methods solve set of unconstrained equations probabilistically using likelihood minimisation but very slow and room for improvement in mass resolution</a:t>
            </a:r>
          </a:p>
          <a:p>
            <a:endParaRPr lang="en-GB" sz="1400" dirty="0"/>
          </a:p>
          <a:p>
            <a:endParaRPr lang="en-US" sz="1400" dirty="0"/>
          </a:p>
        </p:txBody>
      </p:sp>
      <p:grpSp>
        <p:nvGrpSpPr>
          <p:cNvPr id="26" name="Group 25">
            <a:extLst>
              <a:ext uri="{FF2B5EF4-FFF2-40B4-BE49-F238E27FC236}">
                <a16:creationId xmlns:a16="http://schemas.microsoft.com/office/drawing/2014/main" id="{3F5989DB-680F-1D92-C897-CAB97CB51CAA}"/>
              </a:ext>
            </a:extLst>
          </p:cNvPr>
          <p:cNvGrpSpPr/>
          <p:nvPr/>
        </p:nvGrpSpPr>
        <p:grpSpPr>
          <a:xfrm>
            <a:off x="5078272" y="3672152"/>
            <a:ext cx="4002566" cy="3001662"/>
            <a:chOff x="4958526" y="3487090"/>
            <a:chExt cx="4002566" cy="3001662"/>
          </a:xfrm>
        </p:grpSpPr>
        <p:grpSp>
          <p:nvGrpSpPr>
            <p:cNvPr id="19" name="Group 18">
              <a:extLst>
                <a:ext uri="{FF2B5EF4-FFF2-40B4-BE49-F238E27FC236}">
                  <a16:creationId xmlns:a16="http://schemas.microsoft.com/office/drawing/2014/main" id="{586A03EB-39FF-ED46-210A-62E25FFF5919}"/>
                </a:ext>
              </a:extLst>
            </p:cNvPr>
            <p:cNvGrpSpPr/>
            <p:nvPr/>
          </p:nvGrpSpPr>
          <p:grpSpPr>
            <a:xfrm>
              <a:off x="4972050" y="3487090"/>
              <a:ext cx="3989042" cy="3001662"/>
              <a:chOff x="4972050" y="3487090"/>
              <a:chExt cx="3989042" cy="3001662"/>
            </a:xfrm>
          </p:grpSpPr>
          <p:pic>
            <p:nvPicPr>
              <p:cNvPr id="18" name="Picture 17">
                <a:extLst>
                  <a:ext uri="{FF2B5EF4-FFF2-40B4-BE49-F238E27FC236}">
                    <a16:creationId xmlns:a16="http://schemas.microsoft.com/office/drawing/2014/main" id="{482C26D5-3FCB-B169-2312-34C39A166350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4972050" y="3487090"/>
                <a:ext cx="3988470" cy="342900"/>
              </a:xfrm>
              <a:prstGeom prst="rect">
                <a:avLst/>
              </a:prstGeom>
            </p:spPr>
          </p:pic>
          <p:pic>
            <p:nvPicPr>
              <p:cNvPr id="7" name="Picture 6">
                <a:extLst>
                  <a:ext uri="{FF2B5EF4-FFF2-40B4-BE49-F238E27FC236}">
                    <a16:creationId xmlns:a16="http://schemas.microsoft.com/office/drawing/2014/main" id="{7AD5705A-4508-4DAC-3398-A264AA3C9A9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4972622" y="3802279"/>
                <a:ext cx="3988470" cy="2686473"/>
              </a:xfrm>
              <a:prstGeom prst="rect">
                <a:avLst/>
              </a:prstGeom>
            </p:spPr>
          </p:pic>
        </p:grp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31E8299E-2FD5-D138-C861-41D340D06ADB}"/>
                </a:ext>
              </a:extLst>
            </p:cNvPr>
            <p:cNvSpPr txBox="1"/>
            <p:nvPr/>
          </p:nvSpPr>
          <p:spPr>
            <a:xfrm>
              <a:off x="6949731" y="3487090"/>
              <a:ext cx="149694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dirty="0">
                  <a:solidFill>
                    <a:schemeClr val="accent4"/>
                  </a:solidFill>
                </a:rPr>
                <a:t>True H mass</a:t>
              </a:r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C8A860A4-54EE-0A1B-94FD-0D4E1E47D94E}"/>
                </a:ext>
              </a:extLst>
            </p:cNvPr>
            <p:cNvSpPr txBox="1"/>
            <p:nvPr/>
          </p:nvSpPr>
          <p:spPr>
            <a:xfrm>
              <a:off x="4958526" y="3491384"/>
              <a:ext cx="162961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dirty="0">
                  <a:solidFill>
                    <a:srgbClr val="7030A0"/>
                  </a:solidFill>
                </a:rPr>
                <a:t>“Visible” mass</a:t>
              </a:r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97AB5E3A-6171-CEC3-775B-3527C53D6B2C}"/>
                </a:ext>
              </a:extLst>
            </p:cNvPr>
            <p:cNvSpPr txBox="1"/>
            <p:nvPr/>
          </p:nvSpPr>
          <p:spPr>
            <a:xfrm>
              <a:off x="6588711" y="4740997"/>
              <a:ext cx="2119196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GB" dirty="0">
                  <a:solidFill>
                    <a:schemeClr val="accent6"/>
                  </a:solidFill>
                </a:rPr>
                <a:t>ATLAS Likelihood Approach</a:t>
              </a:r>
            </a:p>
          </p:txBody>
        </p:sp>
        <p:cxnSp>
          <p:nvCxnSpPr>
            <p:cNvPr id="16" name="Straight Arrow Connector 15">
              <a:extLst>
                <a:ext uri="{FF2B5EF4-FFF2-40B4-BE49-F238E27FC236}">
                  <a16:creationId xmlns:a16="http://schemas.microsoft.com/office/drawing/2014/main" id="{A291D110-509B-B2A7-5672-B67F35C03E4F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7049250" y="5145515"/>
              <a:ext cx="363921" cy="378484"/>
            </a:xfrm>
            <a:prstGeom prst="straightConnector1">
              <a:avLst/>
            </a:prstGeom>
            <a:ln w="28575">
              <a:solidFill>
                <a:schemeClr val="accent6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Straight Arrow Connector 16">
              <a:extLst>
                <a:ext uri="{FF2B5EF4-FFF2-40B4-BE49-F238E27FC236}">
                  <a16:creationId xmlns:a16="http://schemas.microsoft.com/office/drawing/2014/main" id="{5FE7F5D9-89D8-DA23-01EF-9EC8EF882525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6333647" y="3856422"/>
              <a:ext cx="632638" cy="399242"/>
            </a:xfrm>
            <a:prstGeom prst="straightConnector1">
              <a:avLst/>
            </a:prstGeom>
            <a:ln w="28575">
              <a:solidFill>
                <a:schemeClr val="accent4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Arrow Connector 20">
              <a:extLst>
                <a:ext uri="{FF2B5EF4-FFF2-40B4-BE49-F238E27FC236}">
                  <a16:creationId xmlns:a16="http://schemas.microsoft.com/office/drawing/2014/main" id="{66464441-647F-10BF-DD2F-D586C13292CD}"/>
                </a:ext>
              </a:extLst>
            </p:cNvPr>
            <p:cNvCxnSpPr>
              <a:cxnSpLocks/>
            </p:cNvCxnSpPr>
            <p:nvPr/>
          </p:nvCxnSpPr>
          <p:spPr>
            <a:xfrm>
              <a:off x="5773332" y="3829032"/>
              <a:ext cx="5837" cy="458316"/>
            </a:xfrm>
            <a:prstGeom prst="straightConnector1">
              <a:avLst/>
            </a:prstGeom>
            <a:ln w="28575">
              <a:solidFill>
                <a:srgbClr val="7030A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7" name="Group 26">
            <a:extLst>
              <a:ext uri="{FF2B5EF4-FFF2-40B4-BE49-F238E27FC236}">
                <a16:creationId xmlns:a16="http://schemas.microsoft.com/office/drawing/2014/main" id="{FE054A90-D9C9-EB0F-0908-71EC5687259B}"/>
              </a:ext>
            </a:extLst>
          </p:cNvPr>
          <p:cNvGrpSpPr/>
          <p:nvPr/>
        </p:nvGrpSpPr>
        <p:grpSpPr>
          <a:xfrm>
            <a:off x="670115" y="4519855"/>
            <a:ext cx="4187759" cy="1277353"/>
            <a:chOff x="670115" y="4519855"/>
            <a:chExt cx="4187759" cy="1277353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5830CE29-D24F-9EB2-AAB2-06344613D115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670115" y="4519855"/>
              <a:ext cx="2417847" cy="1277353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E7CEE9B7-EA06-3246-9B59-56DBCE8ECFF4}"/>
                </a:ext>
              </a:extLst>
            </p:cNvPr>
            <p:cNvSpPr txBox="1"/>
            <p:nvPr/>
          </p:nvSpPr>
          <p:spPr>
            <a:xfrm>
              <a:off x="3472904" y="4580816"/>
              <a:ext cx="1169571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1400" dirty="0">
                  <a:solidFill>
                    <a:srgbClr val="FF0000"/>
                  </a:solidFill>
                </a:rPr>
                <a:t>Loss of  information</a:t>
              </a:r>
            </a:p>
          </p:txBody>
        </p:sp>
        <p:sp>
          <p:nvSpPr>
            <p:cNvPr id="9" name="Right Arrow 8">
              <a:extLst>
                <a:ext uri="{FF2B5EF4-FFF2-40B4-BE49-F238E27FC236}">
                  <a16:creationId xmlns:a16="http://schemas.microsoft.com/office/drawing/2014/main" id="{8A9AD4B6-D2EE-4F14-C8F7-93222EE79C1F}"/>
                </a:ext>
              </a:extLst>
            </p:cNvPr>
            <p:cNvSpPr/>
            <p:nvPr/>
          </p:nvSpPr>
          <p:spPr>
            <a:xfrm>
              <a:off x="3178628" y="4637312"/>
              <a:ext cx="239481" cy="410229"/>
            </a:xfrm>
            <a:prstGeom prst="rightArrow">
              <a:avLst/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5" name="Right Arrow 24">
              <a:extLst>
                <a:ext uri="{FF2B5EF4-FFF2-40B4-BE49-F238E27FC236}">
                  <a16:creationId xmlns:a16="http://schemas.microsoft.com/office/drawing/2014/main" id="{28DA576C-DF52-D03D-0499-EAF317C9E64F}"/>
                </a:ext>
              </a:extLst>
            </p:cNvPr>
            <p:cNvSpPr/>
            <p:nvPr/>
          </p:nvSpPr>
          <p:spPr>
            <a:xfrm>
              <a:off x="4618393" y="4648198"/>
              <a:ext cx="239481" cy="410229"/>
            </a:xfrm>
            <a:prstGeom prst="rightArrow">
              <a:avLst/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</p:spTree>
    <p:extLst>
      <p:ext uri="{BB962C8B-B14F-4D97-AF65-F5344CB8AC3E}">
        <p14:creationId xmlns:p14="http://schemas.microsoft.com/office/powerpoint/2010/main" val="114135524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B7E0EC4-23A0-5410-7E13-D98A1697FBD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D7EB996E-05E4-B112-381D-757C4CE1A389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75920" y="1153145"/>
            <a:ext cx="8229599" cy="631489"/>
          </a:xfrm>
        </p:spPr>
        <p:txBody>
          <a:bodyPr/>
          <a:lstStyle/>
          <a:p>
            <a:r>
              <a:rPr lang="en-GB" dirty="0"/>
              <a:t>AI at ATLAS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4651FB5A-7E56-EF4D-7E16-36903CCB4DB2}"/>
              </a:ext>
            </a:extLst>
          </p:cNvPr>
          <p:cNvSpPr txBox="1"/>
          <p:nvPr/>
        </p:nvSpPr>
        <p:spPr>
          <a:xfrm>
            <a:off x="307310" y="1699468"/>
            <a:ext cx="856237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ATLAS (as other PP experiments) </a:t>
            </a:r>
            <a:r>
              <a:rPr lang="en-GB" sz="1600" dirty="0"/>
              <a:t>has successfully leveraged AI across numerous aspects, including data analysis, theory calculations, detector calibration/monitoring, and real-time data selection.</a:t>
            </a:r>
          </a:p>
          <a:p>
            <a:endParaRPr lang="en-GB" sz="1600" i="1" dirty="0"/>
          </a:p>
          <a:p>
            <a:r>
              <a:rPr lang="en-GB" sz="1600" i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Different set of problems to be addressed depending on the case: </a:t>
            </a:r>
            <a:endParaRPr lang="en-US" sz="1400" i="1" dirty="0">
              <a:solidFill>
                <a:schemeClr val="accent2">
                  <a:lumMod val="60000"/>
                  <a:lumOff val="40000"/>
                </a:schemeClr>
              </a:solidFill>
            </a:endParaRPr>
          </a:p>
          <a:p>
            <a:endParaRPr lang="en-US" sz="1400" i="1" dirty="0"/>
          </a:p>
          <a:p>
            <a:r>
              <a:rPr lang="en-US" sz="1400" dirty="0">
                <a:solidFill>
                  <a:srgbClr val="FFFF66"/>
                </a:solidFill>
              </a:rPr>
              <a:t>Offline data analyses </a:t>
            </a:r>
            <a:r>
              <a:rPr lang="en-US" sz="1400" dirty="0">
                <a:sym typeface="Wingdings" pitchFamily="2" charset="2"/>
              </a:rPr>
              <a:t> or to improve capability to reconstruct recently discovered particles: </a:t>
            </a:r>
            <a:r>
              <a:rPr lang="en-US" sz="1400" b="1" dirty="0">
                <a:sym typeface="Wingdings" pitchFamily="2" charset="2"/>
              </a:rPr>
              <a:t>the Higgs!!</a:t>
            </a:r>
            <a:endParaRPr lang="en-US" sz="1400" b="1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08D1609-313B-97D7-54A6-D2212462197A}"/>
              </a:ext>
            </a:extLst>
          </p:cNvPr>
          <p:cNvSpPr txBox="1"/>
          <p:nvPr/>
        </p:nvSpPr>
        <p:spPr>
          <a:xfrm>
            <a:off x="307309" y="3617613"/>
            <a:ext cx="8167385" cy="24622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400" dirty="0"/>
              <a:t>NN-based regression approaches show promise with currently similar performance to LH method but work needed to improve </a:t>
            </a:r>
            <a:r>
              <a:rPr lang="en-GB" sz="1400"/>
              <a:t>them further </a:t>
            </a: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400" dirty="0"/>
          </a:p>
          <a:p>
            <a:endParaRPr lang="en-US" sz="1400" dirty="0"/>
          </a:p>
        </p:txBody>
      </p:sp>
      <p:grpSp>
        <p:nvGrpSpPr>
          <p:cNvPr id="28" name="Group 27">
            <a:extLst>
              <a:ext uri="{FF2B5EF4-FFF2-40B4-BE49-F238E27FC236}">
                <a16:creationId xmlns:a16="http://schemas.microsoft.com/office/drawing/2014/main" id="{EC9EA75F-614D-552E-3C78-65A27E7A3BA8}"/>
              </a:ext>
            </a:extLst>
          </p:cNvPr>
          <p:cNvGrpSpPr/>
          <p:nvPr/>
        </p:nvGrpSpPr>
        <p:grpSpPr>
          <a:xfrm>
            <a:off x="702295" y="4108974"/>
            <a:ext cx="7772400" cy="2641205"/>
            <a:chOff x="702295" y="4000117"/>
            <a:chExt cx="7772400" cy="2641205"/>
          </a:xfrm>
        </p:grpSpPr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D130EBB0-BCEB-FB0D-3758-C0AF36E59853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702295" y="4000117"/>
              <a:ext cx="7772400" cy="2641205"/>
            </a:xfrm>
            <a:prstGeom prst="rect">
              <a:avLst/>
            </a:prstGeom>
          </p:spPr>
        </p:pic>
        <p:sp>
          <p:nvSpPr>
            <p:cNvPr id="3" name="TextBox 2">
              <a:extLst>
                <a:ext uri="{FF2B5EF4-FFF2-40B4-BE49-F238E27FC236}">
                  <a16:creationId xmlns:a16="http://schemas.microsoft.com/office/drawing/2014/main" id="{002C1A0A-F1FA-75D4-D0EA-D90ED4EED16B}"/>
                </a:ext>
              </a:extLst>
            </p:cNvPr>
            <p:cNvSpPr txBox="1"/>
            <p:nvPr/>
          </p:nvSpPr>
          <p:spPr>
            <a:xfrm>
              <a:off x="2016712" y="4835366"/>
              <a:ext cx="2119196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GB" dirty="0">
                  <a:solidFill>
                    <a:schemeClr val="accent2"/>
                  </a:solidFill>
                </a:rPr>
                <a:t>ATLAS Likelihood Approach</a:t>
              </a:r>
            </a:p>
          </p:txBody>
        </p:sp>
        <p:cxnSp>
          <p:nvCxnSpPr>
            <p:cNvPr id="15" name="Straight Arrow Connector 14">
              <a:extLst>
                <a:ext uri="{FF2B5EF4-FFF2-40B4-BE49-F238E27FC236}">
                  <a16:creationId xmlns:a16="http://schemas.microsoft.com/office/drawing/2014/main" id="{A00CF09F-56E7-1D54-3AC6-FC3A117EA535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921595" y="5011284"/>
              <a:ext cx="258403" cy="0"/>
            </a:xfrm>
            <a:prstGeom prst="straightConnector1">
              <a:avLst/>
            </a:prstGeom>
            <a:ln w="28575">
              <a:solidFill>
                <a:schemeClr val="accent2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48513E14-63BA-A2AA-F8CF-21917EF6BF62}"/>
                </a:ext>
              </a:extLst>
            </p:cNvPr>
            <p:cNvSpPr txBox="1"/>
            <p:nvPr/>
          </p:nvSpPr>
          <p:spPr>
            <a:xfrm>
              <a:off x="2321512" y="5541035"/>
              <a:ext cx="181439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GB" dirty="0">
                  <a:solidFill>
                    <a:schemeClr val="accent6"/>
                  </a:solidFill>
                </a:rPr>
                <a:t>NN regression</a:t>
              </a:r>
            </a:p>
          </p:txBody>
        </p:sp>
        <p:cxnSp>
          <p:nvCxnSpPr>
            <p:cNvPr id="24" name="Straight Arrow Connector 23">
              <a:extLst>
                <a:ext uri="{FF2B5EF4-FFF2-40B4-BE49-F238E27FC236}">
                  <a16:creationId xmlns:a16="http://schemas.microsoft.com/office/drawing/2014/main" id="{6DFBF339-D9C6-742C-A146-3405C419D339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226395" y="5716953"/>
              <a:ext cx="258403" cy="0"/>
            </a:xfrm>
            <a:prstGeom prst="straightConnector1">
              <a:avLst/>
            </a:prstGeom>
            <a:ln w="28575">
              <a:solidFill>
                <a:schemeClr val="accent6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549BE846-43E3-6727-4A0A-43402C3A151E}"/>
                </a:ext>
              </a:extLst>
            </p:cNvPr>
            <p:cNvSpPr txBox="1"/>
            <p:nvPr/>
          </p:nvSpPr>
          <p:spPr>
            <a:xfrm>
              <a:off x="5704114" y="4169227"/>
              <a:ext cx="2095445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400" dirty="0">
                  <a:solidFill>
                    <a:schemeClr val="bg1"/>
                  </a:solidFill>
                </a:rPr>
                <a:t>Resolution vs true mass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5ACA8EC0-8721-B4BA-5E0E-0114FF76B98A}"/>
                </a:ext>
              </a:extLst>
            </p:cNvPr>
            <p:cNvSpPr txBox="1"/>
            <p:nvPr/>
          </p:nvSpPr>
          <p:spPr>
            <a:xfrm>
              <a:off x="5088763" y="6165656"/>
              <a:ext cx="3260829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dirty="0">
                  <a:solidFill>
                    <a:schemeClr val="bg1"/>
                  </a:solidFill>
                </a:rPr>
                <a:t>Generalise to other particles decaying to tau pair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08466678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5EC49634-80A9-DC5D-3A28-C393B5602FEF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48823" y="1055674"/>
            <a:ext cx="8446354" cy="631489"/>
          </a:xfrm>
        </p:spPr>
        <p:txBody>
          <a:bodyPr/>
          <a:lstStyle/>
          <a:p>
            <a:r>
              <a:rPr lang="en-US" dirty="0"/>
              <a:t>From ATLAS to healthcare – spin out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2ADA968-4466-48A3-B61F-F46329DEAD0E}"/>
              </a:ext>
            </a:extLst>
          </p:cNvPr>
          <p:cNvSpPr txBox="1"/>
          <p:nvPr/>
        </p:nvSpPr>
        <p:spPr>
          <a:xfrm>
            <a:off x="285317" y="1565682"/>
            <a:ext cx="8340523" cy="12464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500" dirty="0"/>
              <a:t>Pipelines for </a:t>
            </a:r>
            <a:r>
              <a:rPr lang="en-US" sz="1500" b="1" dirty="0"/>
              <a:t>AI and </a:t>
            </a:r>
            <a:r>
              <a:rPr lang="en-US" sz="1500" b="1" dirty="0" err="1"/>
              <a:t>xAI</a:t>
            </a:r>
            <a:r>
              <a:rPr lang="en-US" sz="1500" b="1" dirty="0"/>
              <a:t> </a:t>
            </a:r>
            <a:r>
              <a:rPr lang="en-US" sz="1500" dirty="0"/>
              <a:t>developed for PP can be applicable to diverse fields</a:t>
            </a:r>
          </a:p>
          <a:p>
            <a:endParaRPr lang="en-US" sz="1500" dirty="0"/>
          </a:p>
          <a:p>
            <a:r>
              <a:rPr lang="en-US" sz="1500" b="1" dirty="0">
                <a:solidFill>
                  <a:srgbClr val="FFFF66"/>
                </a:solidFill>
              </a:rPr>
              <a:t>Two examples: </a:t>
            </a:r>
          </a:p>
          <a:p>
            <a:endParaRPr lang="en-US" sz="1500" dirty="0"/>
          </a:p>
          <a:p>
            <a:r>
              <a:rPr lang="en-US" sz="1500" b="1" dirty="0">
                <a:hlinkClick r:id="rId2"/>
              </a:rPr>
              <a:t>MUCCA project</a:t>
            </a:r>
            <a:r>
              <a:rPr lang="en-US" sz="1500" b="1" dirty="0"/>
              <a:t>: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7ECD0AE-36D2-1BC1-3BCA-3AD51826B71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72000" y="1935017"/>
            <a:ext cx="4288028" cy="2215585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4883573B-B50B-047C-945B-18EBE9D5EE0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72542" y="2162895"/>
            <a:ext cx="2257425" cy="847725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F0D7C235-C6F6-A5EF-1143-4D03C5D6F70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369802" y="3186151"/>
            <a:ext cx="1862903" cy="791922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34CF33EE-0DCC-C229-B96D-E0CC109D7801}"/>
              </a:ext>
            </a:extLst>
          </p:cNvPr>
          <p:cNvSpPr txBox="1"/>
          <p:nvPr/>
        </p:nvSpPr>
        <p:spPr>
          <a:xfrm>
            <a:off x="260982" y="4200013"/>
            <a:ext cx="7101840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600" b="1" dirty="0"/>
              <a:t>Age-related Macular Degeneration studies</a:t>
            </a:r>
            <a:endParaRPr lang="en-US" sz="1600" b="1" dirty="0"/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37E2A1A0-E9C3-40F9-66F1-0FA3C07FC876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96602" y="4567733"/>
            <a:ext cx="3546400" cy="2215586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3FB340D9-9D04-56F4-41CC-867B3C53DE02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853805" y="4303789"/>
            <a:ext cx="3019800" cy="2072412"/>
          </a:xfrm>
          <a:prstGeom prst="rect">
            <a:avLst/>
          </a:prstGeom>
        </p:spPr>
      </p:pic>
      <p:sp>
        <p:nvSpPr>
          <p:cNvPr id="22" name="TextBox 21">
            <a:extLst>
              <a:ext uri="{FF2B5EF4-FFF2-40B4-BE49-F238E27FC236}">
                <a16:creationId xmlns:a16="http://schemas.microsoft.com/office/drawing/2014/main" id="{E4472F03-2C3F-B103-63F6-A8E34517A25B}"/>
              </a:ext>
            </a:extLst>
          </p:cNvPr>
          <p:cNvSpPr txBox="1"/>
          <p:nvPr/>
        </p:nvSpPr>
        <p:spPr>
          <a:xfrm>
            <a:off x="5164567" y="6423874"/>
            <a:ext cx="336983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CNN used so far – moving to GNN soon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0779551C-4E6A-9967-A8CD-518862F8B3CB}"/>
              </a:ext>
            </a:extLst>
          </p:cNvPr>
          <p:cNvSpPr txBox="1"/>
          <p:nvPr/>
        </p:nvSpPr>
        <p:spPr>
          <a:xfrm>
            <a:off x="7241664" y="4230089"/>
            <a:ext cx="1826260" cy="461665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r>
              <a:rPr lang="en-US" sz="1200" dirty="0">
                <a:hlinkClick r:id="rId8"/>
              </a:rPr>
              <a:t>See also Rob McNulty talk at IoP </a:t>
            </a:r>
            <a:endParaRPr lang="en-US" sz="1200" dirty="0"/>
          </a:p>
        </p:txBody>
      </p:sp>
    </p:spTree>
    <p:extLst>
      <p:ext uri="{BB962C8B-B14F-4D97-AF65-F5344CB8AC3E}">
        <p14:creationId xmlns:p14="http://schemas.microsoft.com/office/powerpoint/2010/main" val="386389154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62EFC4E-EEB6-8C4B-8C4A-BB8449466B7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A3606CDE-F186-2D34-0899-77716FF83F5F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53479" y="1168318"/>
            <a:ext cx="8229599" cy="631489"/>
          </a:xfrm>
        </p:spPr>
        <p:txBody>
          <a:bodyPr/>
          <a:lstStyle/>
          <a:p>
            <a:r>
              <a:rPr lang="en-GB" dirty="0"/>
              <a:t>AI/Data Science in Physics 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DBA6BC4C-E11C-7239-507C-6D8CDA3940A9}"/>
              </a:ext>
            </a:extLst>
          </p:cNvPr>
          <p:cNvSpPr txBox="1"/>
          <p:nvPr/>
        </p:nvSpPr>
        <p:spPr>
          <a:xfrm>
            <a:off x="312838" y="3102369"/>
            <a:ext cx="5193881" cy="3231654"/>
          </a:xfrm>
          <a:prstGeom prst="rect">
            <a:avLst/>
          </a:prstGeom>
          <a:noFill/>
          <a:ln>
            <a:solidFill>
              <a:srgbClr val="92D050"/>
            </a:solidFill>
          </a:ln>
        </p:spPr>
        <p:txBody>
          <a:bodyPr wrap="square">
            <a:spAutoFit/>
          </a:bodyPr>
          <a:lstStyle/>
          <a:p>
            <a:pPr marL="214313" indent="-214313">
              <a:buFont typeface="Arial" panose="020B0604020202020204" pitchFamily="34" charset="0"/>
              <a:buChar char="•"/>
            </a:pPr>
            <a:r>
              <a:rPr lang="en-GB" sz="1400" dirty="0">
                <a:latin typeface="Arial" panose="020B0604020202020204" pitchFamily="34" charset="0"/>
                <a:ea typeface="Times New Roman" panose="02020603050405020304" pitchFamily="18" charset="0"/>
              </a:rPr>
              <a:t>Attention on AI policy, strategy (UK, EU, worldwide) </a:t>
            </a:r>
            <a:r>
              <a:rPr lang="en-GB" sz="1400" dirty="0">
                <a:latin typeface="Arial" panose="020B0604020202020204" pitchFamily="34" charset="0"/>
                <a:ea typeface="Times New Roman" panose="02020603050405020304" pitchFamily="18" charset="0"/>
                <a:sym typeface="Wingdings" pitchFamily="2" charset="2"/>
              </a:rPr>
              <a:t> see for example this</a:t>
            </a:r>
            <a:r>
              <a:rPr lang="en-GB" sz="1400" dirty="0">
                <a:latin typeface="Arial" panose="020B0604020202020204" pitchFamily="34" charset="0"/>
              </a:rPr>
              <a:t> </a:t>
            </a:r>
            <a:r>
              <a:rPr lang="en-GB" sz="1400" dirty="0">
                <a:latin typeface="Arial" panose="020B0604020202020204" pitchFamily="34" charset="0"/>
                <a:hlinkClick r:id="rId2"/>
              </a:rPr>
              <a:t>document</a:t>
            </a:r>
            <a:r>
              <a:rPr lang="en-GB" sz="1400" dirty="0">
                <a:latin typeface="Arial" panose="020B0604020202020204" pitchFamily="34" charset="0"/>
              </a:rPr>
              <a:t> highlighting key challenges, opportunities, and a preliminary </a:t>
            </a:r>
            <a:r>
              <a:rPr lang="en-GB" sz="1400" b="1" dirty="0">
                <a:latin typeface="Arial" panose="020B0604020202020204" pitchFamily="34" charset="0"/>
              </a:rPr>
              <a:t>action plan for AI in PP</a:t>
            </a:r>
            <a:endParaRPr lang="en-GB" sz="1400" dirty="0">
              <a:latin typeface="Arial" panose="020B0604020202020204" pitchFamily="34" charset="0"/>
              <a:ea typeface="Times New Roman" panose="02020603050405020304" pitchFamily="18" charset="0"/>
            </a:endParaRPr>
          </a:p>
          <a:p>
            <a:endParaRPr lang="en-GB" sz="1350" dirty="0">
              <a:latin typeface="Arial" panose="020B0604020202020204" pitchFamily="34" charset="0"/>
              <a:ea typeface="Times New Roman" panose="02020603050405020304" pitchFamily="18" charset="0"/>
            </a:endParaRP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</a:rPr>
              <a:t>Focus on challenges, barriers and opportunities in:</a:t>
            </a:r>
          </a:p>
          <a:p>
            <a:pPr marL="557213" lvl="1" indent="-214313">
              <a:buFont typeface="Arial" panose="020B0604020202020204" pitchFamily="34" charset="0"/>
              <a:buChar char="•"/>
            </a:pP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</a:rPr>
              <a:t>Getting </a:t>
            </a:r>
            <a:r>
              <a:rPr lang="en-GB" sz="1350" i="1" u="sng" dirty="0">
                <a:latin typeface="Arial" panose="020B0604020202020204" pitchFamily="34" charset="0"/>
                <a:ea typeface="Times New Roman" panose="02020603050405020304" pitchFamily="18" charset="0"/>
              </a:rPr>
              <a:t>research funding 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</a:rPr>
              <a:t>(consortia, EPSRC, EU initiatives etc)  </a:t>
            </a:r>
          </a:p>
          <a:p>
            <a:pPr marL="557213" lvl="1" indent="-214313">
              <a:buFont typeface="Arial" panose="020B0604020202020204" pitchFamily="34" charset="0"/>
              <a:buChar char="•"/>
            </a:pPr>
            <a:r>
              <a:rPr lang="en-GB" sz="1350" i="1" u="sng" dirty="0">
                <a:latin typeface="Arial" panose="020B0604020202020204" pitchFamily="34" charset="0"/>
                <a:ea typeface="Times New Roman" panose="02020603050405020304" pitchFamily="18" charset="0"/>
              </a:rPr>
              <a:t>Software, hardware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</a:rPr>
              <a:t> needed 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  <a:sym typeface="Wingdings" pitchFamily="2" charset="2"/>
              </a:rPr>
              <a:t> facilitate access to resources, collaborate with experts at national laboratories (Hartree, </a:t>
            </a:r>
            <a:r>
              <a:rPr lang="en-GB" sz="1350" dirty="0" err="1">
                <a:latin typeface="Arial" panose="020B0604020202020204" pitchFamily="34" charset="0"/>
                <a:ea typeface="Times New Roman" panose="02020603050405020304" pitchFamily="18" charset="0"/>
                <a:sym typeface="Wingdings" pitchFamily="2" charset="2"/>
              </a:rPr>
              <a:t>SciML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  <a:sym typeface="Wingdings" pitchFamily="2" charset="2"/>
              </a:rPr>
              <a:t>..)  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</a:p>
          <a:p>
            <a:pPr marL="557213" lvl="1" indent="-214313">
              <a:buFont typeface="Arial" panose="020B0604020202020204" pitchFamily="34" charset="0"/>
              <a:buChar char="•"/>
            </a:pPr>
            <a:r>
              <a:rPr lang="en-GB" sz="1350" i="1" u="sng" dirty="0">
                <a:latin typeface="Arial" panose="020B0604020202020204" pitchFamily="34" charset="0"/>
                <a:ea typeface="Times New Roman" panose="02020603050405020304" pitchFamily="18" charset="0"/>
              </a:rPr>
              <a:t>Knowledge exchange 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  <a:sym typeface="Wingdings" pitchFamily="2" charset="2"/>
              </a:rPr>
              <a:t>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</a:rPr>
              <a:t> industry partnerships (NVIDIA, IBM)</a:t>
            </a:r>
            <a:endParaRPr lang="en-GB" sz="1350" i="1" u="sng" dirty="0">
              <a:latin typeface="Arial" panose="020B0604020202020204" pitchFamily="34" charset="0"/>
              <a:ea typeface="Times New Roman" panose="02020603050405020304" pitchFamily="18" charset="0"/>
            </a:endParaRPr>
          </a:p>
          <a:p>
            <a:pPr marL="557213" lvl="1" indent="-214313">
              <a:buFont typeface="Arial" panose="020B0604020202020204" pitchFamily="34" charset="0"/>
              <a:buChar char="•"/>
            </a:pPr>
            <a:r>
              <a:rPr lang="en-GB" sz="1350" i="1" u="sng" dirty="0">
                <a:latin typeface="Arial" panose="020B0604020202020204" pitchFamily="34" charset="0"/>
                <a:ea typeface="Times New Roman" panose="02020603050405020304" pitchFamily="18" charset="0"/>
              </a:rPr>
              <a:t>Skills/training 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</a:rPr>
              <a:t>and capacity building </a:t>
            </a:r>
            <a:r>
              <a:rPr lang="en-GB" sz="1350" dirty="0">
                <a:latin typeface="Arial" panose="020B0604020202020204" pitchFamily="34" charset="0"/>
                <a:ea typeface="Times New Roman" panose="02020603050405020304" pitchFamily="18" charset="0"/>
                <a:sym typeface="Wingdings" pitchFamily="2" charset="2"/>
              </a:rPr>
              <a:t> enhance training pipelines </a:t>
            </a:r>
            <a:endParaRPr lang="en-GB" sz="1350" dirty="0">
              <a:latin typeface="Arial" panose="020B0604020202020204" pitchFamily="34" charset="0"/>
              <a:ea typeface="Times New Roman" panose="02020603050405020304" pitchFamily="18" charset="0"/>
            </a:endParaRPr>
          </a:p>
          <a:p>
            <a:pPr marL="214313" indent="-214313">
              <a:buFont typeface="Arial" panose="020B0604020202020204" pitchFamily="34" charset="0"/>
              <a:buChar char="•"/>
            </a:pPr>
            <a:endParaRPr lang="en-GB" sz="1350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71C991A-4A39-1AF9-1DA3-CEF23163EDC5}"/>
              </a:ext>
            </a:extLst>
          </p:cNvPr>
          <p:cNvSpPr txBox="1"/>
          <p:nvPr/>
        </p:nvSpPr>
        <p:spPr>
          <a:xfrm>
            <a:off x="218008" y="1698091"/>
            <a:ext cx="8830275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i="1" dirty="0">
                <a:solidFill>
                  <a:srgbClr val="FFFF00"/>
                </a:solidFill>
                <a:sym typeface="Wingdings" pitchFamily="2" charset="2"/>
              </a:rPr>
              <a:t>More on PP: LHCb and Mu3e (at PSI) - </a:t>
            </a:r>
            <a:r>
              <a:rPr lang="en-US" sz="1400" dirty="0">
                <a:sym typeface="Wingdings" pitchFamily="2" charset="2"/>
              </a:rPr>
              <a:t>fast and efficient reconstruction of tracks (e.g. in busy environment).</a:t>
            </a:r>
            <a:r>
              <a:rPr lang="en-US" sz="1400" i="1" dirty="0">
                <a:sym typeface="Wingdings" pitchFamily="2" charset="2"/>
              </a:rPr>
              <a:t> </a:t>
            </a:r>
            <a:r>
              <a:rPr lang="en-US" sz="1400" b="1" i="1" dirty="0">
                <a:sym typeface="Wingdings" pitchFamily="2" charset="2"/>
              </a:rPr>
              <a:t>How-to:</a:t>
            </a:r>
            <a:r>
              <a:rPr lang="en-US" sz="1400" i="1" dirty="0">
                <a:sym typeface="Wingdings" pitchFamily="2" charset="2"/>
              </a:rPr>
              <a:t> </a:t>
            </a:r>
            <a:r>
              <a:rPr lang="en-GB" sz="1400" dirty="0"/>
              <a:t>ML-tracking on FPGAs algorithms</a:t>
            </a:r>
            <a:endParaRPr lang="en-US" sz="1400" i="1" dirty="0">
              <a:solidFill>
                <a:srgbClr val="FFFF00"/>
              </a:solidFill>
              <a:sym typeface="Wingdings" pitchFamily="2" charset="2"/>
            </a:endParaRPr>
          </a:p>
          <a:p>
            <a:r>
              <a:rPr lang="en-US" sz="1400" i="1" dirty="0">
                <a:solidFill>
                  <a:srgbClr val="FFFF00"/>
                </a:solidFill>
                <a:sym typeface="Wingdings" pitchFamily="2" charset="2"/>
              </a:rPr>
              <a:t>Accelerator Science:</a:t>
            </a:r>
            <a:r>
              <a:rPr lang="en-US" sz="1400" dirty="0">
                <a:sym typeface="Wingdings" pitchFamily="2" charset="2"/>
              </a:rPr>
              <a:t> design, optimization and control systems of </a:t>
            </a:r>
            <a:r>
              <a:rPr lang="en-US" sz="1400" dirty="0">
                <a:solidFill>
                  <a:srgbClr val="FFFF00"/>
                </a:solidFill>
                <a:sym typeface="Wingdings" pitchFamily="2" charset="2"/>
              </a:rPr>
              <a:t>particle</a:t>
            </a:r>
            <a:r>
              <a:rPr lang="en-US" sz="1400" dirty="0">
                <a:sym typeface="Wingdings" pitchFamily="2" charset="2"/>
              </a:rPr>
              <a:t> </a:t>
            </a:r>
            <a:r>
              <a:rPr lang="en-US" sz="1400" dirty="0">
                <a:solidFill>
                  <a:srgbClr val="FFFF00"/>
                </a:solidFill>
                <a:sym typeface="Wingdings" pitchFamily="2" charset="2"/>
              </a:rPr>
              <a:t>accelerators (see Alex Hill’s talk)</a:t>
            </a:r>
          </a:p>
          <a:p>
            <a:r>
              <a:rPr lang="en-GB" sz="1400" i="1" dirty="0">
                <a:solidFill>
                  <a:srgbClr val="FFFF00"/>
                </a:solidFill>
                <a:latin typeface="Arial" panose="020B0604020202020204" pitchFamily="34" charset="0"/>
              </a:rPr>
              <a:t>Cancer research: </a:t>
            </a:r>
            <a:r>
              <a:rPr lang="en-GB" sz="1400" dirty="0">
                <a:latin typeface="ArialMT"/>
              </a:rPr>
              <a:t>infrared spectral images analysis using ML. </a:t>
            </a:r>
            <a:r>
              <a:rPr lang="en-GB" sz="1400" dirty="0">
                <a:latin typeface="ArialMT"/>
                <a:hlinkClick r:id="rId3"/>
              </a:rPr>
              <a:t>Patent on machine learning algorithm.</a:t>
            </a:r>
            <a:r>
              <a:rPr lang="en-US" sz="1400" dirty="0">
                <a:sym typeface="Wingdings" pitchFamily="2" charset="2"/>
              </a:rPr>
              <a:t> </a:t>
            </a:r>
            <a:endParaRPr lang="en-GB" sz="1400" dirty="0">
              <a:solidFill>
                <a:srgbClr val="FFFF00"/>
              </a:solidFill>
              <a:latin typeface="SymbolMT"/>
            </a:endParaRPr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08C1E704-E385-6654-BE63-5C9EE33F0DE6}"/>
              </a:ext>
            </a:extLst>
          </p:cNvPr>
          <p:cNvGrpSpPr/>
          <p:nvPr/>
        </p:nvGrpSpPr>
        <p:grpSpPr>
          <a:xfrm>
            <a:off x="6193831" y="3642360"/>
            <a:ext cx="2279134" cy="2528771"/>
            <a:chOff x="7900149" y="1631884"/>
            <a:chExt cx="3494853" cy="3830734"/>
          </a:xfrm>
        </p:grpSpPr>
        <p:pic>
          <p:nvPicPr>
            <p:cNvPr id="6" name="Picture 8">
              <a:extLst>
                <a:ext uri="{FF2B5EF4-FFF2-40B4-BE49-F238E27FC236}">
                  <a16:creationId xmlns:a16="http://schemas.microsoft.com/office/drawing/2014/main" id="{40000BE7-7D6D-5E5B-377C-BEF8A1DECCF0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14537" r="14537"/>
            <a:stretch/>
          </p:blipFill>
          <p:spPr bwMode="auto">
            <a:xfrm>
              <a:off x="7904746" y="1631884"/>
              <a:ext cx="1080000" cy="1080000"/>
            </a:xfrm>
            <a:prstGeom prst="ellipse">
              <a:avLst/>
            </a:prstGeom>
            <a:noFill/>
            <a:ln w="28575">
              <a:solidFill>
                <a:schemeClr val="tx1">
                  <a:lumMod val="85000"/>
                </a:schemeClr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8" name="Picture 8">
              <a:extLst>
                <a:ext uri="{FF2B5EF4-FFF2-40B4-BE49-F238E27FC236}">
                  <a16:creationId xmlns:a16="http://schemas.microsoft.com/office/drawing/2014/main" id="{19CEFC44-56FE-6BB1-D9FE-F5E8F7F2D94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24" b="24"/>
            <a:stretch/>
          </p:blipFill>
          <p:spPr bwMode="auto">
            <a:xfrm>
              <a:off x="10275443" y="2499831"/>
              <a:ext cx="1080000" cy="1080000"/>
            </a:xfrm>
            <a:prstGeom prst="ellipse">
              <a:avLst/>
            </a:prstGeom>
            <a:noFill/>
            <a:ln w="28575">
              <a:solidFill>
                <a:srgbClr val="FFFF66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0" name="Picture 9">
              <a:extLst>
                <a:ext uri="{FF2B5EF4-FFF2-40B4-BE49-F238E27FC236}">
                  <a16:creationId xmlns:a16="http://schemas.microsoft.com/office/drawing/2014/main" id="{DB95E12E-D7B4-D2A0-74F2-2B68B1609EF1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12540" r="12540"/>
            <a:stretch/>
          </p:blipFill>
          <p:spPr bwMode="auto">
            <a:xfrm>
              <a:off x="7900149" y="3437540"/>
              <a:ext cx="1080000" cy="1080000"/>
            </a:xfrm>
            <a:prstGeom prst="ellipse">
              <a:avLst/>
            </a:prstGeom>
            <a:noFill/>
            <a:ln w="28575">
              <a:solidFill>
                <a:schemeClr val="tx1">
                  <a:lumMod val="85000"/>
                </a:schemeClr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1" name="Picture 8">
              <a:extLst>
                <a:ext uri="{FF2B5EF4-FFF2-40B4-BE49-F238E27FC236}">
                  <a16:creationId xmlns:a16="http://schemas.microsoft.com/office/drawing/2014/main" id="{7D7D2B06-E0DC-78C6-6B1E-C3323840FAF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52" r="352"/>
            <a:stretch/>
          </p:blipFill>
          <p:spPr bwMode="auto">
            <a:xfrm>
              <a:off x="10315002" y="4382618"/>
              <a:ext cx="1080000" cy="1080000"/>
            </a:xfrm>
            <a:prstGeom prst="ellipse">
              <a:avLst/>
            </a:prstGeom>
            <a:noFill/>
            <a:ln w="28575">
              <a:solidFill>
                <a:schemeClr val="tx1">
                  <a:lumMod val="85000"/>
                </a:schemeClr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F1DE446B-3874-71C8-ABB3-E7DD1A179ADA}"/>
                </a:ext>
              </a:extLst>
            </p:cNvPr>
            <p:cNvSpPr txBox="1"/>
            <p:nvPr/>
          </p:nvSpPr>
          <p:spPr>
            <a:xfrm>
              <a:off x="9167619" y="1991925"/>
              <a:ext cx="1163156" cy="349678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none" rtlCol="0">
              <a:spAutoFit/>
            </a:bodyPr>
            <a:lstStyle/>
            <a:p>
              <a:r>
                <a:rPr lang="en-GB" sz="900" b="1" dirty="0">
                  <a:solidFill>
                    <a:schemeClr val="tx1">
                      <a:lumMod val="75000"/>
                    </a:schemeClr>
                  </a:solidFill>
                  <a:latin typeface="Poppins" panose="00000500000000000000" pitchFamily="2" charset="0"/>
                  <a:cs typeface="Poppins" panose="00000500000000000000" pitchFamily="2" charset="0"/>
                </a:rPr>
                <a:t>Quantum</a:t>
              </a:r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E5F8534E-BEE8-6B74-1BBD-D119A9B84368}"/>
                </a:ext>
              </a:extLst>
            </p:cNvPr>
            <p:cNvSpPr txBox="1"/>
            <p:nvPr/>
          </p:nvSpPr>
          <p:spPr>
            <a:xfrm>
              <a:off x="8982939" y="2768858"/>
              <a:ext cx="1118913" cy="559486"/>
            </a:xfrm>
            <a:prstGeom prst="rect">
              <a:avLst/>
            </a:prstGeom>
            <a:noFill/>
            <a:ln>
              <a:solidFill>
                <a:srgbClr val="FFFF66"/>
              </a:solidFill>
            </a:ln>
          </p:spPr>
          <p:txBody>
            <a:bodyPr wrap="none" rtlCol="0">
              <a:spAutoFit/>
            </a:bodyPr>
            <a:lstStyle/>
            <a:p>
              <a:pPr algn="r"/>
              <a:r>
                <a:rPr lang="en-GB" sz="900" b="1" dirty="0">
                  <a:solidFill>
                    <a:srgbClr val="FFFF00"/>
                  </a:solidFill>
                  <a:latin typeface="Poppins" panose="00000500000000000000" pitchFamily="2" charset="0"/>
                  <a:cs typeface="Poppins" panose="00000500000000000000" pitchFamily="2" charset="0"/>
                </a:rPr>
                <a:t>AI &amp; Data</a:t>
              </a:r>
            </a:p>
            <a:p>
              <a:pPr algn="r"/>
              <a:r>
                <a:rPr lang="en-GB" sz="900" b="1" dirty="0">
                  <a:solidFill>
                    <a:srgbClr val="FFFF00"/>
                  </a:solidFill>
                  <a:latin typeface="Poppins" panose="00000500000000000000" pitchFamily="2" charset="0"/>
                  <a:cs typeface="Poppins" panose="00000500000000000000" pitchFamily="2" charset="0"/>
                </a:rPr>
                <a:t>science</a:t>
              </a:r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7015CCD3-2FD5-8893-4120-B456BEF67E07}"/>
                </a:ext>
              </a:extLst>
            </p:cNvPr>
            <p:cNvSpPr txBox="1"/>
            <p:nvPr/>
          </p:nvSpPr>
          <p:spPr>
            <a:xfrm>
              <a:off x="9151520" y="3651773"/>
              <a:ext cx="1467956" cy="559486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none" rtlCol="0">
              <a:spAutoFit/>
            </a:bodyPr>
            <a:lstStyle/>
            <a:p>
              <a:r>
                <a:rPr lang="en-GB" sz="900" b="1">
                  <a:solidFill>
                    <a:schemeClr val="tx1">
                      <a:lumMod val="75000"/>
                    </a:schemeClr>
                  </a:solidFill>
                  <a:latin typeface="Poppins" panose="00000500000000000000" pitchFamily="2" charset="0"/>
                  <a:cs typeface="Poppins" panose="00000500000000000000" pitchFamily="2" charset="0"/>
                </a:rPr>
                <a:t>Sustainable </a:t>
              </a:r>
            </a:p>
            <a:p>
              <a:r>
                <a:rPr lang="en-GB" sz="900" b="1">
                  <a:solidFill>
                    <a:schemeClr val="tx1">
                      <a:lumMod val="75000"/>
                    </a:schemeClr>
                  </a:solidFill>
                  <a:latin typeface="Poppins" panose="00000500000000000000" pitchFamily="2" charset="0"/>
                  <a:cs typeface="Poppins" panose="00000500000000000000" pitchFamily="2" charset="0"/>
                </a:rPr>
                <a:t>technologies</a:t>
              </a:r>
            </a:p>
          </p:txBody>
        </p:sp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10B56CD5-C263-F061-174C-A9E0B3EA8486}"/>
                </a:ext>
              </a:extLst>
            </p:cNvPr>
            <p:cNvSpPr txBox="1"/>
            <p:nvPr/>
          </p:nvSpPr>
          <p:spPr>
            <a:xfrm>
              <a:off x="9122207" y="4612510"/>
              <a:ext cx="1005841" cy="559486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none" rtlCol="0">
              <a:spAutoFit/>
            </a:bodyPr>
            <a:lstStyle/>
            <a:p>
              <a:pPr algn="r"/>
              <a:r>
                <a:rPr lang="en-GB" sz="900" b="1">
                  <a:solidFill>
                    <a:schemeClr val="tx1">
                      <a:lumMod val="75000"/>
                    </a:schemeClr>
                  </a:solidFill>
                  <a:latin typeface="Poppins" panose="00000500000000000000" pitchFamily="2" charset="0"/>
                  <a:cs typeface="Poppins" panose="00000500000000000000" pitchFamily="2" charset="0"/>
                </a:rPr>
                <a:t>Medical</a:t>
              </a:r>
            </a:p>
            <a:p>
              <a:pPr algn="r"/>
              <a:r>
                <a:rPr lang="en-GB" sz="900" b="1">
                  <a:solidFill>
                    <a:schemeClr val="tx1">
                      <a:lumMod val="75000"/>
                    </a:schemeClr>
                  </a:solidFill>
                  <a:latin typeface="Poppins" panose="00000500000000000000" pitchFamily="2" charset="0"/>
                  <a:cs typeface="Poppins" panose="00000500000000000000" pitchFamily="2" charset="0"/>
                </a:rPr>
                <a:t>physics</a:t>
              </a:r>
            </a:p>
          </p:txBody>
        </p:sp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A1010CBF-E34B-BB56-6524-32F153A1A992}"/>
                </a:ext>
              </a:extLst>
            </p:cNvPr>
            <p:cNvCxnSpPr/>
            <p:nvPr/>
          </p:nvCxnSpPr>
          <p:spPr>
            <a:xfrm>
              <a:off x="8999605" y="2171884"/>
              <a:ext cx="180000" cy="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>
              <a:extLst>
                <a:ext uri="{FF2B5EF4-FFF2-40B4-BE49-F238E27FC236}">
                  <a16:creationId xmlns:a16="http://schemas.microsoft.com/office/drawing/2014/main" id="{ECB75C12-FBF9-38F8-C9DC-06123562B2CA}"/>
                </a:ext>
              </a:extLst>
            </p:cNvPr>
            <p:cNvCxnSpPr/>
            <p:nvPr/>
          </p:nvCxnSpPr>
          <p:spPr>
            <a:xfrm>
              <a:off x="10066259" y="3044795"/>
              <a:ext cx="180000" cy="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28">
              <a:extLst>
                <a:ext uri="{FF2B5EF4-FFF2-40B4-BE49-F238E27FC236}">
                  <a16:creationId xmlns:a16="http://schemas.microsoft.com/office/drawing/2014/main" id="{FF9F35A0-16EF-83EA-79E5-8C7FC754E6BB}"/>
                </a:ext>
              </a:extLst>
            </p:cNvPr>
            <p:cNvCxnSpPr/>
            <p:nvPr/>
          </p:nvCxnSpPr>
          <p:spPr>
            <a:xfrm>
              <a:off x="9000817" y="3977540"/>
              <a:ext cx="180000" cy="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>
              <a:extLst>
                <a:ext uri="{FF2B5EF4-FFF2-40B4-BE49-F238E27FC236}">
                  <a16:creationId xmlns:a16="http://schemas.microsoft.com/office/drawing/2014/main" id="{693BBA09-A5F1-4E3E-9F6B-B3935D60D76F}"/>
                </a:ext>
              </a:extLst>
            </p:cNvPr>
            <p:cNvCxnSpPr/>
            <p:nvPr/>
          </p:nvCxnSpPr>
          <p:spPr>
            <a:xfrm>
              <a:off x="10108593" y="4922275"/>
              <a:ext cx="180000" cy="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1" name="Rounded Rectangle 30">
            <a:extLst>
              <a:ext uri="{FF2B5EF4-FFF2-40B4-BE49-F238E27FC236}">
                <a16:creationId xmlns:a16="http://schemas.microsoft.com/office/drawing/2014/main" id="{C7AAD3FD-B1CD-BCDA-A2DD-DF3F7105C122}"/>
              </a:ext>
            </a:extLst>
          </p:cNvPr>
          <p:cNvSpPr/>
          <p:nvPr/>
        </p:nvSpPr>
        <p:spPr>
          <a:xfrm>
            <a:off x="6825398" y="4182948"/>
            <a:ext cx="1899920" cy="792795"/>
          </a:xfrm>
          <a:prstGeom prst="roundRect">
            <a:avLst/>
          </a:prstGeom>
          <a:noFill/>
          <a:ln>
            <a:solidFill>
              <a:srgbClr val="FFFF6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BB4FABCD-C263-C600-0577-E954FB92C933}"/>
              </a:ext>
            </a:extLst>
          </p:cNvPr>
          <p:cNvSpPr txBox="1"/>
          <p:nvPr/>
        </p:nvSpPr>
        <p:spPr>
          <a:xfrm>
            <a:off x="6055360" y="2773763"/>
            <a:ext cx="277580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solidFill>
                  <a:schemeClr val="accent5">
                    <a:lumMod val="40000"/>
                    <a:lumOff val="60000"/>
                  </a:schemeClr>
                </a:solidFill>
              </a:rPr>
              <a:t>Growing cross-collaboration activities</a:t>
            </a:r>
          </a:p>
        </p:txBody>
      </p:sp>
    </p:spTree>
    <p:extLst>
      <p:ext uri="{BB962C8B-B14F-4D97-AF65-F5344CB8AC3E}">
        <p14:creationId xmlns:p14="http://schemas.microsoft.com/office/powerpoint/2010/main" val="3280434040"/>
      </p:ext>
    </p:extLst>
  </p:cSld>
  <p:clrMapOvr>
    <a:masterClrMapping/>
  </p:clrMapOvr>
</p:sld>
</file>

<file path=ppt/theme/theme1.xml><?xml version="1.0" encoding="utf-8"?>
<a:theme xmlns:a="http://schemas.openxmlformats.org/drawingml/2006/main" name="Content Fille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University of Liverpool">
  <a:themeElements>
    <a:clrScheme name="Vapor Trail">
      <a:dk1>
        <a:sysClr val="windowText" lastClr="000000"/>
      </a:dk1>
      <a:lt1>
        <a:sysClr val="window" lastClr="FFFFFF"/>
      </a:lt1>
      <a:dk2>
        <a:srgbClr val="454545"/>
      </a:dk2>
      <a:lt2>
        <a:srgbClr val="DADADA"/>
      </a:lt2>
      <a:accent1>
        <a:srgbClr val="DF2E28"/>
      </a:accent1>
      <a:accent2>
        <a:srgbClr val="FE801A"/>
      </a:accent2>
      <a:accent3>
        <a:srgbClr val="E9BF35"/>
      </a:accent3>
      <a:accent4>
        <a:srgbClr val="81BB42"/>
      </a:accent4>
      <a:accent5>
        <a:srgbClr val="32C7A9"/>
      </a:accent5>
      <a:accent6>
        <a:srgbClr val="4A9BDC"/>
      </a:accent6>
      <a:hlink>
        <a:srgbClr val="F0532B"/>
      </a:hlink>
      <a:folHlink>
        <a:srgbClr val="F38B53"/>
      </a:folHlink>
    </a:clrScheme>
    <a:fontScheme name="Arial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Vapor Trail">
      <a:fillStyleLst>
        <a:solidFill>
          <a:schemeClr val="phClr"/>
        </a:solidFill>
        <a:gradFill rotWithShape="1">
          <a:gsLst>
            <a:gs pos="0">
              <a:schemeClr val="phClr">
                <a:tint val="69000"/>
                <a:alpha val="100000"/>
                <a:satMod val="109000"/>
                <a:lumMod val="110000"/>
              </a:schemeClr>
            </a:gs>
            <a:gs pos="52000">
              <a:schemeClr val="phClr">
                <a:tint val="74000"/>
                <a:satMod val="100000"/>
                <a:lumMod val="104000"/>
              </a:schemeClr>
            </a:gs>
            <a:gs pos="100000">
              <a:schemeClr val="phClr">
                <a:tint val="78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atMod val="100000"/>
                <a:lumMod val="104000"/>
              </a:schemeClr>
            </a:gs>
            <a:gs pos="78000">
              <a:schemeClr val="phClr">
                <a:shade val="100000"/>
                <a:satMod val="11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  <a:scene3d>
            <a:camera prst="orthographicFront">
              <a:rot lat="0" lon="0" rev="0"/>
            </a:camera>
            <a:lightRig rig="threePt" dir="t"/>
          </a:scene3d>
          <a:sp3d>
            <a:bevelT w="25400" h="12700"/>
          </a:sp3d>
        </a:effectStyle>
        <a:effectStyle>
          <a:effectLst>
            <a:outerShdw blurRad="57150" dist="19050" dir="5400000" algn="ctr" rotWithShape="0">
              <a:srgbClr val="000000">
                <a:alpha val="48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>
            <a:bevelT w="50800" h="25400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Vapor Trail" id="{4FDF2955-7D9C-493C-B9F9-C205151B46CD}" vid="{8F31A783-2159-4870-BC29-2BA7D038EA44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escriptionDoc" ma:contentTypeID="0x010100FE18F42980674C4080D877AFFC34F2B0" ma:contentTypeVersion="9" ma:contentTypeDescription="Description" ma:contentTypeScope="" ma:versionID="a870d173e67fc5ef2521e8c5fe63c8b0">
  <xsd:schema xmlns:xsd="http://www.w3.org/2001/XMLSchema" xmlns:xs="http://www.w3.org/2001/XMLSchema" xmlns:p="http://schemas.microsoft.com/office/2006/metadata/properties" xmlns:ns2="a5b6e55a-3cd3-4552-afe6-0d1abe327b31" targetNamespace="http://schemas.microsoft.com/office/2006/metadata/properties" ma:root="true" ma:fieldsID="b23426cc98658754a15093b3e3bbca92" ns2:_="">
    <xsd:import namespace="a5b6e55a-3cd3-4552-afe6-0d1abe327b31"/>
    <xsd:element name="properties">
      <xsd:complexType>
        <xsd:sequence>
          <xsd:element name="documentManagement">
            <xsd:complexType>
              <xsd:all>
                <xsd:element ref="ns2:DescriptionComments" minOccurs="0"/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AutoTag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a5b6e55a-3cd3-4552-afe6-0d1abe327b31" elementFormDefault="qualified">
    <xsd:import namespace="http://schemas.microsoft.com/office/2006/documentManagement/types"/>
    <xsd:import namespace="http://schemas.microsoft.com/office/infopath/2007/PartnerControls"/>
    <xsd:element name="DescriptionComments" ma:index="8" nillable="true" ma:displayName="Description" ma:description="Description of the document" ma:internalName="DescriptionComments" ma:readOnly="false">
      <xsd:simpleType>
        <xsd:restriction base="dms:Text"/>
      </xsd:simpleType>
    </xsd:element>
    <xsd:element name="MediaServiceMetadata" ma:index="9" nillable="true" ma:displayName="MediaServiceMetadata" ma:description="" ma:hidden="true" ma:internalName="MediaServiceMetadata" ma:readOnly="true">
      <xsd:simpleType>
        <xsd:restriction base="dms:Note"/>
      </xsd:simpleType>
    </xsd:element>
    <xsd:element name="MediaServiceFastMetadata" ma:index="10" nillable="true" ma:displayName="MediaServiceFastMetadata" ma:description="" ma:hidden="true" ma:internalName="MediaServiceFastMetadata" ma:readOnly="true">
      <xsd:simpleType>
        <xsd:restriction base="dms:Note"/>
      </xsd:simpleType>
    </xsd:element>
    <xsd:element name="MediaServiceDateTaken" ma:index="11" nillable="true" ma:displayName="MediaServiceDateTaken" ma:description="" ma:hidden="true" ma:internalName="MediaServiceDateTaken" ma:readOnly="true">
      <xsd:simpleType>
        <xsd:restriction base="dms:Text"/>
      </xsd:simpleType>
    </xsd:element>
    <xsd:element name="MediaServiceAutoTags" ma:index="12" nillable="true" ma:displayName="MediaServiceAutoTags" ma:description="" ma:internalName="MediaServiceAutoTags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7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>
  <documentManagement>
    <DescriptionComments xmlns="a5b6e55a-3cd3-4552-afe6-0d1abe327b31" xsi:nil="true"/>
  </documentManagement>
</p:properties>
</file>

<file path=customXml/itemProps1.xml><?xml version="1.0" encoding="utf-8"?>
<ds:datastoreItem xmlns:ds="http://schemas.openxmlformats.org/officeDocument/2006/customXml" ds:itemID="{ECA5439C-DFF6-4004-A649-C4955824010C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a5b6e55a-3cd3-4552-afe6-0d1abe327b3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0B7D087F-4830-4173-BEAE-B41C66D75119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7175A97B-4691-4A7D-8218-4F2541237A9C}">
  <ds:schemaRefs>
    <ds:schemaRef ds:uri="http://schemas.microsoft.com/office/2006/documentManagement/types"/>
    <ds:schemaRef ds:uri="http://schemas.microsoft.com/office/infopath/2007/PartnerControls"/>
    <ds:schemaRef ds:uri="a5b6e55a-3cd3-4552-afe6-0d1abe327b31"/>
    <ds:schemaRef ds:uri="http://purl.org/dc/dcmitype/"/>
    <ds:schemaRef ds:uri="http://schemas.openxmlformats.org/package/2006/metadata/core-properties"/>
    <ds:schemaRef ds:uri="http://purl.org/dc/elements/1.1/"/>
    <ds:schemaRef ds:uri="http://schemas.microsoft.com/office/2006/metadata/properties"/>
    <ds:schemaRef ds:uri="http://www.w3.org/XML/1998/namespace"/>
    <ds:schemaRef ds:uri="http://purl.org/dc/terms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Liverpool</Template>
  <TotalTime>63619</TotalTime>
  <Words>803</Words>
  <Application>Microsoft Macintosh PowerPoint</Application>
  <PresentationFormat>On-screen Show (4:3)</PresentationFormat>
  <Paragraphs>99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9</vt:i4>
      </vt:variant>
    </vt:vector>
  </HeadingPairs>
  <TitlesOfParts>
    <vt:vector size="17" baseType="lpstr">
      <vt:lpstr>Arial</vt:lpstr>
      <vt:lpstr>ArialMT</vt:lpstr>
      <vt:lpstr>Calibri</vt:lpstr>
      <vt:lpstr>Poppins</vt:lpstr>
      <vt:lpstr>SymbolMT</vt:lpstr>
      <vt:lpstr>Wingdings</vt:lpstr>
      <vt:lpstr>Content Filled</vt:lpstr>
      <vt:lpstr>University of Liverpool</vt:lpstr>
      <vt:lpstr>Dr John Anders  with Prof Monica D’Onofrio, Prof Carl Gwilliam, Dr Nikos Rompotis, Dr Jordy Degens and LIV.INNO PhD students Mehul Depala, Rob McNulty and Rebecca Irwin   20/5/2025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Smith, Kirsty</dc:creator>
  <cp:lastModifiedBy>Gwilliam, Carl</cp:lastModifiedBy>
  <cp:revision>478</cp:revision>
  <cp:lastPrinted>2017-01-06T14:04:53Z</cp:lastPrinted>
  <dcterms:created xsi:type="dcterms:W3CDTF">2015-07-17T10:13:06Z</dcterms:created>
  <dcterms:modified xsi:type="dcterms:W3CDTF">2025-05-19T08:24:39Z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0x010100FE18F42980674C4080D877AFFC34F2B0</vt:lpwstr>
  </property>
</Properties>
</file>