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86" r:id="rId2"/>
    <p:sldId id="279" r:id="rId3"/>
    <p:sldId id="280" r:id="rId4"/>
    <p:sldId id="281" r:id="rId5"/>
    <p:sldId id="282" r:id="rId6"/>
    <p:sldId id="283" r:id="rId7"/>
    <p:sldId id="287" r:id="rId8"/>
    <p:sldId id="285" r:id="rId9"/>
    <p:sldId id="27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9"/>
    <p:restoredTop sz="94651"/>
  </p:normalViewPr>
  <p:slideViewPr>
    <p:cSldViewPr snapToGrid="0">
      <p:cViewPr>
        <p:scale>
          <a:sx n="98" d="100"/>
          <a:sy n="98" d="100"/>
        </p:scale>
        <p:origin x="816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581A6-CCA0-0D49-8F58-01A21F185B82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1745F-28C4-AF46-BDC2-8515F34E44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014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sign up -&gt; Ask 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AA0E0-C46C-8346-A62B-07AB6502C16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839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tiff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3364"/>
            <a:ext cx="12192000" cy="35189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3509963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5325" y="2309260"/>
            <a:ext cx="9144000" cy="42342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0" b="94474" l="3750" r="98864">
                        <a14:foregroundMark x1="34432" y1="32480" x2="34432" y2="32480"/>
                        <a14:foregroundMark x1="46420" y1="44070" x2="46420" y2="44070"/>
                        <a14:foregroundMark x1="58068" y1="45822" x2="58068" y2="45822"/>
                        <a14:foregroundMark x1="71932" y1="52022" x2="71932" y2="52022"/>
                        <a14:foregroundMark x1="89148" y1="48518" x2="89148" y2="48518"/>
                        <a14:foregroundMark x1="27727" y1="91105" x2="27727" y2="91105"/>
                        <a14:foregroundMark x1="34432" y1="84906" x2="34432" y2="84906"/>
                        <a14:foregroundMark x1="40852" y1="85714" x2="40852" y2="85714"/>
                        <a14:foregroundMark x1="48693" y1="85714" x2="48693" y2="85714"/>
                        <a14:foregroundMark x1="56534" y1="87601" x2="56534" y2="87601"/>
                        <a14:foregroundMark x1="67443" y1="85714" x2="67443" y2="85714"/>
                        <a14:foregroundMark x1="77898" y1="84906" x2="77898" y2="84906"/>
                        <a14:foregroundMark x1="88750" y1="91105" x2="88750" y2="91105"/>
                        <a14:foregroundMark x1="94773" y1="79515" x2="94773" y2="79515"/>
                        <a14:foregroundMark x1="62841" y1="85849" x2="62841" y2="85849"/>
                        <a14:backgroundMark x1="57216" y1="81536" x2="57216" y2="81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80" y="5575165"/>
            <a:ext cx="2806262" cy="11830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6143" y="5834908"/>
            <a:ext cx="3463636" cy="871157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415863" y="3773636"/>
            <a:ext cx="5002924" cy="378570"/>
          </a:xfrm>
        </p:spPr>
        <p:txBody>
          <a:bodyPr/>
          <a:lstStyle>
            <a:lvl1pPr marL="0" indent="0" algn="ctr">
              <a:buFont typeface="Arial" charset="0"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</a:t>
            </a:r>
            <a:r>
              <a:rPr lang="en-GB"/>
              <a:t>add author</a:t>
            </a:r>
            <a:endParaRPr lang="en-GB" dirty="0"/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415863" y="4331209"/>
            <a:ext cx="5002924" cy="378570"/>
          </a:xfrm>
        </p:spPr>
        <p:txBody>
          <a:bodyPr>
            <a:normAutofit/>
          </a:bodyPr>
          <a:lstStyle>
            <a:lvl1pPr marL="0" indent="0" algn="ctr">
              <a:buFont typeface="Arial" charset="0"/>
              <a:buNone/>
              <a:defRPr sz="1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add date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415863" y="4716260"/>
            <a:ext cx="5002924" cy="378570"/>
          </a:xfrm>
        </p:spPr>
        <p:txBody>
          <a:bodyPr>
            <a:normAutofit/>
          </a:bodyPr>
          <a:lstStyle>
            <a:lvl1pPr marL="0" indent="0" algn="ctr">
              <a:buFont typeface="Arial" charset="0"/>
              <a:buNone/>
              <a:defRPr sz="1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add venue</a:t>
            </a:r>
          </a:p>
        </p:txBody>
      </p:sp>
    </p:spTree>
    <p:extLst>
      <p:ext uri="{BB962C8B-B14F-4D97-AF65-F5344CB8AC3E}">
        <p14:creationId xmlns:p14="http://schemas.microsoft.com/office/powerpoint/2010/main" val="776176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0F48-0733-B746-884B-A841B289A34B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5940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1737" y="1040524"/>
            <a:ext cx="5778063" cy="513643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040524"/>
            <a:ext cx="5820101" cy="513643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0F48-0733-B746-884B-A841B289A34B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622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1737" y="1040524"/>
            <a:ext cx="4025463" cy="513643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45877" y="1040524"/>
            <a:ext cx="7546424" cy="513643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0F48-0733-B746-884B-A841B289A34B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1737" y="1040524"/>
            <a:ext cx="7514897" cy="513643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35310" y="1040524"/>
            <a:ext cx="4056990" cy="513643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0F48-0733-B746-884B-A841B289A34B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1737" y="1101291"/>
            <a:ext cx="5755839" cy="506792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1738" y="1744717"/>
            <a:ext cx="5755838" cy="4444946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198" y="1123124"/>
            <a:ext cx="5820101" cy="48495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199" y="1744717"/>
            <a:ext cx="5820101" cy="4444946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0F48-0733-B746-884B-A841B289A34B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0316"/>
          </a:xfrm>
        </p:spPr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0347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0F48-0733-B746-884B-A841B289A34B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6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4985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0316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1737" y="1008993"/>
            <a:ext cx="11750565" cy="5167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1737" y="6482469"/>
            <a:ext cx="11876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90F48-0733-B746-884B-A841B289A34B}" type="datetimeFigureOut">
              <a:rPr lang="en-GB" smtClean="0"/>
              <a:pPr/>
              <a:t>03/03/2025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5228" y="6482470"/>
            <a:ext cx="93542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2702" y="6482475"/>
            <a:ext cx="609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D9598-3AC8-0F44-9366-CD3A2FEFAAD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577" y="591176"/>
            <a:ext cx="11918724" cy="23914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400" kern="120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accent2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accent3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6928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8" r:id="rId4"/>
    <p:sldLayoutId id="2147483659" r:id="rId5"/>
    <p:sldLayoutId id="2147483653" r:id="rId6"/>
    <p:sldLayoutId id="214748365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Open Sans Light" charset="0"/>
          <a:ea typeface="Open Sans Light" charset="0"/>
          <a:cs typeface="Open Sans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Arial"/>
        <a:buChar char="•"/>
        <a:defRPr sz="2000" kern="1200">
          <a:solidFill>
            <a:schemeClr val="tx2"/>
          </a:solidFill>
          <a:latin typeface="Open Sans Light" charset="0"/>
          <a:ea typeface="Open Sans Light" charset="0"/>
          <a:cs typeface="Open Sans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/>
        <a:buChar char="•"/>
        <a:defRPr sz="1800" kern="1200">
          <a:solidFill>
            <a:schemeClr val="accent2"/>
          </a:solidFill>
          <a:latin typeface="Open Sans Light" charset="0"/>
          <a:ea typeface="Open Sans Light" charset="0"/>
          <a:cs typeface="Open Sans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/>
        <a:buChar char="•"/>
        <a:defRPr sz="1600" kern="1200">
          <a:solidFill>
            <a:schemeClr val="accent3"/>
          </a:solidFill>
          <a:latin typeface="Open Sans Light" charset="0"/>
          <a:ea typeface="Open Sans Light" charset="0"/>
          <a:cs typeface="Open Sans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 Sans Light" charset="0"/>
          <a:ea typeface="Open Sans Light" charset="0"/>
          <a:cs typeface="Open Sans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 Sans Light" charset="0"/>
          <a:ea typeface="Open Sans Light" charset="0"/>
          <a:cs typeface="Open Sans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jackbrummet.blogspot.com/search/label/Jack%20brummet%20poe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jackbrummet.blogspot.com/search/label/Jack%20brummet%20poem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8.jpg"/><Relationship Id="rId7" Type="http://schemas.openxmlformats.org/officeDocument/2006/relationships/image" Target="../media/image1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UoLOpe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39950-64C6-758F-0A0E-0900B9B56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School Assignments + Lab Tours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D731E5D-86F8-5082-B816-6134E5C4DFE3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094F6CC-25DA-92E2-4BC9-098DED169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182144"/>
              </p:ext>
            </p:extLst>
          </p:nvPr>
        </p:nvGraphicFramePr>
        <p:xfrm>
          <a:off x="391831" y="885916"/>
          <a:ext cx="11365345" cy="591666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86205">
                  <a:extLst>
                    <a:ext uri="{9D8B030D-6E8A-4147-A177-3AD203B41FA5}">
                      <a16:colId xmlns:a16="http://schemas.microsoft.com/office/drawing/2014/main" val="3243467899"/>
                    </a:ext>
                  </a:extLst>
                </a:gridCol>
                <a:gridCol w="3020291">
                  <a:extLst>
                    <a:ext uri="{9D8B030D-6E8A-4147-A177-3AD203B41FA5}">
                      <a16:colId xmlns:a16="http://schemas.microsoft.com/office/drawing/2014/main" val="1914511228"/>
                    </a:ext>
                  </a:extLst>
                </a:gridCol>
                <a:gridCol w="3020291">
                  <a:extLst>
                    <a:ext uri="{9D8B030D-6E8A-4147-A177-3AD203B41FA5}">
                      <a16:colId xmlns:a16="http://schemas.microsoft.com/office/drawing/2014/main" val="203535489"/>
                    </a:ext>
                  </a:extLst>
                </a:gridCol>
                <a:gridCol w="1338558">
                  <a:extLst>
                    <a:ext uri="{9D8B030D-6E8A-4147-A177-3AD203B41FA5}">
                      <a16:colId xmlns:a16="http://schemas.microsoft.com/office/drawing/2014/main" val="1400786702"/>
                    </a:ext>
                  </a:extLst>
                </a:gridCol>
              </a:tblGrid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Demonstrator(s)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Lab Tour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700779"/>
                  </a:ext>
                </a:extLst>
              </a:tr>
              <a:tr h="410661">
                <a:tc>
                  <a:txBody>
                    <a:bodyPr/>
                    <a:lstStyle/>
                    <a:p>
                      <a:r>
                        <a:rPr lang="en-GB" sz="1400" dirty="0"/>
                        <a:t>Dixons Broadgreen Academy + Hilbre High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Jordy </a:t>
                      </a:r>
                      <a:r>
                        <a:rPr lang="en-GB" sz="1400" dirty="0" err="1"/>
                        <a:t>Degens</a:t>
                      </a:r>
                      <a:r>
                        <a:rPr lang="en-GB" sz="1400" dirty="0"/>
                        <a:t> + Conor McPartland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13:20: Zone 1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2  Zone 3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899172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Jersey College for Girls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Josh Davies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13:20: Zone 2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3  Zone 1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625749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King David High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Jan Kretzschmar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13:20: Zone 3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1  Zone 2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9206125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Liverpool College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Luana Parsons-Franca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13:20: Zone 4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5  Zone 6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6986828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Liverpool Life Sciences UTC / The Studio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Sven </a:t>
                      </a:r>
                      <a:r>
                        <a:rPr lang="en-GB" sz="1400" dirty="0" err="1"/>
                        <a:t>Wonsak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13:20: Zone 5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6  Zone 4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435255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Neston High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Ellen Sandford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13:20: Zone 6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4  Zone 5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953427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Ormskirk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Sam Jenkins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13:50: Zone 1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2  Zone 3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891496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Rossall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Dominika </a:t>
                      </a:r>
                      <a:r>
                        <a:rPr lang="en-GB" sz="1400" dirty="0" err="1"/>
                        <a:t>Vasilkova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13:50: Zone 2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3  Zone 1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895987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St Francis Xavier’s Catholic Academy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Juan Leite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13:50: Zone 3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1  Zone 2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923537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St Hilda’s CE High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Sean Hughes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13:50: Zone 4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5  Zone 6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455185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St Wilfred’s CE Academy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James Brown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13:50: Zone 5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6  Zone 4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0488291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St Julie’s High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Tim Greenshaw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13:50: Zone 6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4  Zone 5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345801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Liverpool Life Sciences UTC / The Studio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/>
                        <a:t>Unik</a:t>
                      </a:r>
                      <a:r>
                        <a:rPr lang="en-GB" sz="1400" b="0" dirty="0"/>
                        <a:t> Limbu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/>
                        <a:t>14:20: Zone 1 </a:t>
                      </a:r>
                      <a:r>
                        <a:rPr lang="en-GB" sz="1400" b="0" dirty="0">
                          <a:sym typeface="Wingdings" pitchFamily="2" charset="2"/>
                        </a:rPr>
                        <a:t> Zone 2  Zone 3 </a:t>
                      </a:r>
                      <a:endParaRPr lang="en-GB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342673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The Bishop’s Blue Coat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Ned Howarth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14:20: Zone 2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3  Zone 1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896023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The Liverpool Blue Coat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John Anders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14:20: Zone 3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1  Zone 2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931119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The </a:t>
                      </a:r>
                      <a:r>
                        <a:rPr lang="en-GB" sz="1400" dirty="0" err="1"/>
                        <a:t>Mosslands</a:t>
                      </a:r>
                      <a:r>
                        <a:rPr lang="en-GB" sz="1400" dirty="0"/>
                        <a:t>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err="1"/>
                        <a:t>Estifa’a</a:t>
                      </a:r>
                      <a:r>
                        <a:rPr lang="en-GB" sz="1400" dirty="0"/>
                        <a:t> Zaid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14:20: Zone 4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5  Zone 6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964201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Liverpool Life Sciences UTC / The Studio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Kajal Singh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/>
                        <a:t>14:20: Zone 5 </a:t>
                      </a:r>
                      <a:r>
                        <a:rPr lang="en-GB" sz="1400" b="0" dirty="0">
                          <a:sym typeface="Wingdings" pitchFamily="2" charset="2"/>
                        </a:rPr>
                        <a:t> Zone 6  Zone 4 </a:t>
                      </a:r>
                      <a:endParaRPr lang="en-GB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624498"/>
                  </a:ext>
                </a:extLst>
              </a:tr>
              <a:tr h="305889">
                <a:tc>
                  <a:txBody>
                    <a:bodyPr/>
                    <a:lstStyle/>
                    <a:p>
                      <a:r>
                        <a:rPr lang="en-GB" sz="1400" dirty="0"/>
                        <a:t>The Sutton Academy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Joaquim </a:t>
                      </a:r>
                      <a:r>
                        <a:rPr lang="en-GB" sz="1400" dirty="0" err="1"/>
                        <a:t>Maximiano</a:t>
                      </a:r>
                      <a:r>
                        <a:rPr lang="en-GB" sz="1400" dirty="0"/>
                        <a:t> Gomes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14:20: Zone 6 </a:t>
                      </a:r>
                      <a:r>
                        <a:rPr lang="en-GB" sz="1400" dirty="0">
                          <a:sym typeface="Wingdings" pitchFamily="2" charset="2"/>
                        </a:rPr>
                        <a:t> Zone 4  Zone 5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6303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7495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87C9D-AAFA-3218-3F89-2DFE7462D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Schedule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CD8FE30-58DA-301C-826E-BAA142AA7F78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0C694-3B9F-54D4-671E-123A47597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29" y="830317"/>
            <a:ext cx="10999420" cy="602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59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F0640-5986-BB58-E73B-4378F85AF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Venues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C13FA27-3952-B53F-4B20-FF9E11176BB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87346E-3914-4C85-B7D6-9AD4987CB1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637" r="4299"/>
          <a:stretch/>
        </p:blipFill>
        <p:spPr>
          <a:xfrm>
            <a:off x="3471333" y="813384"/>
            <a:ext cx="8714822" cy="602768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8E0038-0A4D-DB20-7349-6A17C94038CE}"/>
              </a:ext>
            </a:extLst>
          </p:cNvPr>
          <p:cNvSpPr txBox="1">
            <a:spLocks/>
          </p:cNvSpPr>
          <p:nvPr/>
        </p:nvSpPr>
        <p:spPr>
          <a:xfrm>
            <a:off x="241738" y="1008993"/>
            <a:ext cx="3229595" cy="1076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800" kern="1200">
                <a:solidFill>
                  <a:schemeClr val="accent2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600" kern="1200">
                <a:solidFill>
                  <a:schemeClr val="accent3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Lectures (AM)</a:t>
            </a:r>
          </a:p>
          <a:p>
            <a:pPr lvl="1"/>
            <a:r>
              <a:rPr lang="en-GB" dirty="0"/>
              <a:t>Central Teaching Hub</a:t>
            </a:r>
          </a:p>
          <a:p>
            <a:pPr lvl="1"/>
            <a:r>
              <a:rPr lang="en-GB" dirty="0"/>
              <a:t>Lecture Theatre B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4482C14-6B0D-E97C-3D26-1D730F52C100}"/>
              </a:ext>
            </a:extLst>
          </p:cNvPr>
          <p:cNvSpPr txBox="1">
            <a:spLocks/>
          </p:cNvSpPr>
          <p:nvPr/>
        </p:nvSpPr>
        <p:spPr>
          <a:xfrm>
            <a:off x="275125" y="2039422"/>
            <a:ext cx="3229595" cy="1076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800" kern="1200">
                <a:solidFill>
                  <a:schemeClr val="accent2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600" kern="1200">
                <a:solidFill>
                  <a:schemeClr val="accent3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Hands-on (PM)</a:t>
            </a:r>
          </a:p>
          <a:p>
            <a:pPr lvl="1"/>
            <a:r>
              <a:rPr lang="en-GB" dirty="0"/>
              <a:t>Central Teaching Lab</a:t>
            </a:r>
          </a:p>
          <a:p>
            <a:pPr lvl="1"/>
            <a:r>
              <a:rPr lang="en-GB" dirty="0"/>
              <a:t>PC Teaching Suite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5610E69-5CAC-075E-FE95-B09FE65655AD}"/>
              </a:ext>
            </a:extLst>
          </p:cNvPr>
          <p:cNvCxnSpPr>
            <a:cxnSpLocks/>
          </p:cNvCxnSpPr>
          <p:nvPr/>
        </p:nvCxnSpPr>
        <p:spPr>
          <a:xfrm>
            <a:off x="3328086" y="1606380"/>
            <a:ext cx="4728519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DA3DC5C-9169-6BDA-5B2C-B58FAD37EFE1}"/>
              </a:ext>
            </a:extLst>
          </p:cNvPr>
          <p:cNvSpPr/>
          <p:nvPr/>
        </p:nvSpPr>
        <p:spPr>
          <a:xfrm>
            <a:off x="8056605" y="1359245"/>
            <a:ext cx="980303" cy="54369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774F219-6314-28BE-DE9B-ACB3C03A52DD}"/>
              </a:ext>
            </a:extLst>
          </p:cNvPr>
          <p:cNvCxnSpPr>
            <a:cxnSpLocks/>
          </p:cNvCxnSpPr>
          <p:nvPr/>
        </p:nvCxnSpPr>
        <p:spPr>
          <a:xfrm>
            <a:off x="3328086" y="2523502"/>
            <a:ext cx="4728519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184AC87-02EE-12B1-403D-6B4B03D46133}"/>
              </a:ext>
            </a:extLst>
          </p:cNvPr>
          <p:cNvSpPr/>
          <p:nvPr/>
        </p:nvSpPr>
        <p:spPr>
          <a:xfrm>
            <a:off x="8056605" y="1902936"/>
            <a:ext cx="980303" cy="119678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26C2D4D-118B-E6A8-7C04-4F29193C6808}"/>
              </a:ext>
            </a:extLst>
          </p:cNvPr>
          <p:cNvCxnSpPr>
            <a:cxnSpLocks/>
          </p:cNvCxnSpPr>
          <p:nvPr/>
        </p:nvCxnSpPr>
        <p:spPr>
          <a:xfrm>
            <a:off x="3328086" y="5770608"/>
            <a:ext cx="5392583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3FBFF56-C3BA-F11B-64FD-B04E1B7CB86D}"/>
              </a:ext>
            </a:extLst>
          </p:cNvPr>
          <p:cNvSpPr/>
          <p:nvPr/>
        </p:nvSpPr>
        <p:spPr>
          <a:xfrm>
            <a:off x="8720669" y="5202195"/>
            <a:ext cx="711655" cy="107636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 descr="A red and black sign with white text&#10;&#10;AI-generated content may be incorrect.">
            <a:extLst>
              <a:ext uri="{FF2B5EF4-FFF2-40B4-BE49-F238E27FC236}">
                <a16:creationId xmlns:a16="http://schemas.microsoft.com/office/drawing/2014/main" id="{C8682C6C-0FB5-9CFB-355E-4EAFE056D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988831" y="448547"/>
            <a:ext cx="763336" cy="1292469"/>
          </a:xfrm>
          <a:prstGeom prst="rect">
            <a:avLst/>
          </a:prstGeom>
        </p:spPr>
      </p:pic>
      <p:sp>
        <p:nvSpPr>
          <p:cNvPr id="35" name="Down Arrow 34">
            <a:extLst>
              <a:ext uri="{FF2B5EF4-FFF2-40B4-BE49-F238E27FC236}">
                <a16:creationId xmlns:a16="http://schemas.microsoft.com/office/drawing/2014/main" id="{C1357789-3CC8-C219-D26E-324665257759}"/>
              </a:ext>
            </a:extLst>
          </p:cNvPr>
          <p:cNvSpPr/>
          <p:nvPr/>
        </p:nvSpPr>
        <p:spPr>
          <a:xfrm>
            <a:off x="1028706" y="3317061"/>
            <a:ext cx="1577548" cy="1652145"/>
          </a:xfrm>
          <a:prstGeom prst="downArrow">
            <a:avLst>
              <a:gd name="adj1" fmla="val 50000"/>
              <a:gd name="adj2" fmla="val 4604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15FDC1-6C44-05F5-7966-D18DFEE96E36}"/>
              </a:ext>
            </a:extLst>
          </p:cNvPr>
          <p:cNvSpPr txBox="1"/>
          <p:nvPr/>
        </p:nvSpPr>
        <p:spPr>
          <a:xfrm rot="16200000">
            <a:off x="1065451" y="3517645"/>
            <a:ext cx="1504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Escorted Across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E20F313-F2C4-EB54-7FAD-C8A606E33FA1}"/>
              </a:ext>
            </a:extLst>
          </p:cNvPr>
          <p:cNvCxnSpPr>
            <a:cxnSpLocks/>
          </p:cNvCxnSpPr>
          <p:nvPr/>
        </p:nvCxnSpPr>
        <p:spPr>
          <a:xfrm flipH="1">
            <a:off x="7680959" y="2625725"/>
            <a:ext cx="228448" cy="2158031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03F7A64-F21B-696C-71AE-C80E27EB65FD}"/>
              </a:ext>
            </a:extLst>
          </p:cNvPr>
          <p:cNvCxnSpPr>
            <a:cxnSpLocks/>
          </p:cNvCxnSpPr>
          <p:nvPr/>
        </p:nvCxnSpPr>
        <p:spPr>
          <a:xfrm>
            <a:off x="7670856" y="4869589"/>
            <a:ext cx="1405640" cy="136375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BC46A-016F-5445-5419-111911D1FB95}"/>
              </a:ext>
            </a:extLst>
          </p:cNvPr>
          <p:cNvSpPr txBox="1">
            <a:spLocks/>
          </p:cNvSpPr>
          <p:nvPr/>
        </p:nvSpPr>
        <p:spPr>
          <a:xfrm>
            <a:off x="241738" y="5051898"/>
            <a:ext cx="3229595" cy="1076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800" kern="1200">
                <a:solidFill>
                  <a:schemeClr val="accent2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600" kern="1200">
                <a:solidFill>
                  <a:schemeClr val="accent3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Video Conference (PM)</a:t>
            </a:r>
          </a:p>
          <a:p>
            <a:pPr lvl="1"/>
            <a:r>
              <a:rPr lang="en-GB" dirty="0"/>
              <a:t>Yoko Ono Centre </a:t>
            </a:r>
          </a:p>
          <a:p>
            <a:pPr lvl="1"/>
            <a:r>
              <a:rPr lang="en-GB" dirty="0"/>
              <a:t>Lecture Theatre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EAD4AE-E25B-D78B-BCED-18E71C0A989D}"/>
              </a:ext>
            </a:extLst>
          </p:cNvPr>
          <p:cNvSpPr txBox="1"/>
          <p:nvPr/>
        </p:nvSpPr>
        <p:spPr>
          <a:xfrm>
            <a:off x="450728" y="6072567"/>
            <a:ext cx="2733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Escorted back to CTL for busses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4355EC-9A8F-8F1E-29BB-091496300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7938" y="960488"/>
            <a:ext cx="481425" cy="69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51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B2A20-7BFF-D75B-3BD2-1638E4E1B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30610-CF4C-7806-920F-123F18979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7" y="1008993"/>
            <a:ext cx="11750565" cy="5530352"/>
          </a:xfrm>
        </p:spPr>
        <p:txBody>
          <a:bodyPr/>
          <a:lstStyle/>
          <a:p>
            <a:r>
              <a:rPr lang="en-GB" dirty="0"/>
              <a:t>Follow instructions from the demonstrators</a:t>
            </a:r>
          </a:p>
          <a:p>
            <a:pPr lvl="1"/>
            <a:r>
              <a:rPr lang="en-GB" dirty="0"/>
              <a:t>At all times </a:t>
            </a:r>
          </a:p>
          <a:p>
            <a:pPr lvl="1"/>
            <a:endParaRPr lang="en-GB" dirty="0"/>
          </a:p>
          <a:p>
            <a:r>
              <a:rPr lang="en-GB" dirty="0"/>
              <a:t>Do not take bags or coats into the PC class or labs</a:t>
            </a:r>
          </a:p>
          <a:p>
            <a:pPr lvl="1"/>
            <a:r>
              <a:rPr lang="en-GB" dirty="0"/>
              <a:t>Leave them in the lockers provided at lunch</a:t>
            </a:r>
          </a:p>
          <a:p>
            <a:pPr lvl="1"/>
            <a:r>
              <a:rPr lang="en-GB" dirty="0"/>
              <a:t>Collect them before we go to the video conference</a:t>
            </a:r>
          </a:p>
          <a:p>
            <a:pPr lvl="1"/>
            <a:endParaRPr lang="en-GB" dirty="0"/>
          </a:p>
          <a:p>
            <a:r>
              <a:rPr lang="en-GB" dirty="0"/>
              <a:t>In case a fire alarm sounds</a:t>
            </a:r>
          </a:p>
          <a:p>
            <a:pPr lvl="1"/>
            <a:r>
              <a:rPr lang="en-GB" dirty="0"/>
              <a:t>Stop what you are doing immediately</a:t>
            </a:r>
          </a:p>
          <a:p>
            <a:pPr lvl="1"/>
            <a:r>
              <a:rPr lang="en-GB" dirty="0"/>
              <a:t>Exit through the nearest exit </a:t>
            </a:r>
          </a:p>
          <a:p>
            <a:pPr lvl="1"/>
            <a:r>
              <a:rPr lang="en-GB" dirty="0"/>
              <a:t>Once outside, wait at the assembly points 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If you have questions at any point</a:t>
            </a:r>
          </a:p>
          <a:p>
            <a:pPr lvl="1"/>
            <a:r>
              <a:rPr lang="en-GB" dirty="0"/>
              <a:t>Please ask a member of </a:t>
            </a:r>
            <a:r>
              <a:rPr lang="en-GB" dirty="0" err="1"/>
              <a:t>UoL</a:t>
            </a:r>
            <a:r>
              <a:rPr lang="en-GB" dirty="0"/>
              <a:t> staff </a:t>
            </a:r>
          </a:p>
          <a:p>
            <a:pPr lvl="1"/>
            <a:endParaRPr lang="en-GB" dirty="0"/>
          </a:p>
          <a:p>
            <a:r>
              <a:rPr lang="en-GB" dirty="0"/>
              <a:t>Building specific details on subsequent slides …</a:t>
            </a:r>
          </a:p>
          <a:p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36F664F-9031-03F5-0ED6-C4438A1FB08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pic>
        <p:nvPicPr>
          <p:cNvPr id="2052" name="Picture 4" descr="Safety First Worker Stock Illustrations – 2,955 Safety First Worker Stock  Illustrations, Vectors &amp; Clipart - Dreamstime">
            <a:extLst>
              <a:ext uri="{FF2B5EF4-FFF2-40B4-BE49-F238E27FC236}">
                <a16:creationId xmlns:a16="http://schemas.microsoft.com/office/drawing/2014/main" id="{E3B610C2-B461-D1E6-BC73-F25C6D2022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9"/>
          <a:stretch/>
        </p:blipFill>
        <p:spPr bwMode="auto">
          <a:xfrm>
            <a:off x="7244233" y="1098853"/>
            <a:ext cx="4748068" cy="516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361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31F20-A613-C8DC-875D-B6E341176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Central Teaching Hub (CTH)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BE25F-1019-474F-F1C2-55A411F30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7737" y="952921"/>
            <a:ext cx="5854263" cy="1200329"/>
          </a:xfrm>
        </p:spPr>
        <p:txBody>
          <a:bodyPr>
            <a:normAutofit/>
          </a:bodyPr>
          <a:lstStyle/>
          <a:p>
            <a:r>
              <a:rPr lang="en-GB" dirty="0"/>
              <a:t>Toilets</a:t>
            </a:r>
          </a:p>
          <a:p>
            <a:pPr lvl="1"/>
            <a:r>
              <a:rPr lang="en-GB" dirty="0"/>
              <a:t>Downstairs, either side of main entrance</a:t>
            </a:r>
          </a:p>
          <a:p>
            <a:pPr lvl="1"/>
            <a:r>
              <a:rPr lang="en-GB" dirty="0"/>
              <a:t>This floor just through into CTL</a:t>
            </a:r>
          </a:p>
          <a:p>
            <a:pPr lvl="1"/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414A0B5-BBE9-EC3E-68FA-EDF0F71938BB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33E6E7-1156-FC2B-E48E-D2F0A6601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529" y="2342901"/>
            <a:ext cx="6423471" cy="40847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BEA010-4224-E430-36A0-8349DC4E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9" y="2380307"/>
            <a:ext cx="6423471" cy="3844550"/>
          </a:xfrm>
          <a:prstGeom prst="rect">
            <a:avLst/>
          </a:prstGeom>
        </p:spPr>
      </p:pic>
      <p:pic>
        <p:nvPicPr>
          <p:cNvPr id="7" name="Picture 6" descr="A red and black sign with white text&#10;&#10;AI-generated content may be incorrect.">
            <a:extLst>
              <a:ext uri="{FF2B5EF4-FFF2-40B4-BE49-F238E27FC236}">
                <a16:creationId xmlns:a16="http://schemas.microsoft.com/office/drawing/2014/main" id="{AAD3E0A5-A10C-D890-2E02-741E2B2EF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06473" y="2743522"/>
            <a:ext cx="473971" cy="8025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5520E0-B227-5C61-C965-9BC4C96B8CA5}"/>
              </a:ext>
            </a:extLst>
          </p:cNvPr>
          <p:cNvSpPr txBox="1"/>
          <p:nvPr/>
        </p:nvSpPr>
        <p:spPr>
          <a:xfrm>
            <a:off x="428702" y="5971391"/>
            <a:ext cx="2095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Ground Floor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9985E5-F0AE-A80F-7817-ACDB42BC8CE2}"/>
              </a:ext>
            </a:extLst>
          </p:cNvPr>
          <p:cNvSpPr txBox="1"/>
          <p:nvPr/>
        </p:nvSpPr>
        <p:spPr>
          <a:xfrm>
            <a:off x="6534808" y="5965938"/>
            <a:ext cx="1558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First Floor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9F05E2-B548-C882-F092-A13BA09FF729}"/>
              </a:ext>
            </a:extLst>
          </p:cNvPr>
          <p:cNvSpPr txBox="1"/>
          <p:nvPr/>
        </p:nvSpPr>
        <p:spPr>
          <a:xfrm>
            <a:off x="10503061" y="3610545"/>
            <a:ext cx="1340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Lecture</a:t>
            </a:r>
            <a:b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Theatre</a:t>
            </a:r>
            <a:b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</a:t>
            </a:r>
          </a:p>
        </p:txBody>
      </p:sp>
      <p:pic>
        <p:nvPicPr>
          <p:cNvPr id="13" name="Picture 12" descr="A red and black sign with white text&#10;&#10;AI-generated content may be incorrect.">
            <a:extLst>
              <a:ext uri="{FF2B5EF4-FFF2-40B4-BE49-F238E27FC236}">
                <a16:creationId xmlns:a16="http://schemas.microsoft.com/office/drawing/2014/main" id="{C46AEE9C-FBCE-734D-CE04-2E18E0F65A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487599" y="2743522"/>
            <a:ext cx="521368" cy="8827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D97D8D-EAA9-B795-34DA-1BF8F9581F5E}"/>
              </a:ext>
            </a:extLst>
          </p:cNvPr>
          <p:cNvSpPr txBox="1"/>
          <p:nvPr/>
        </p:nvSpPr>
        <p:spPr>
          <a:xfrm>
            <a:off x="4668535" y="3626296"/>
            <a:ext cx="1340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Lecture</a:t>
            </a:r>
            <a:b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Theatre</a:t>
            </a:r>
            <a:b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</a:t>
            </a:r>
          </a:p>
        </p:txBody>
      </p:sp>
      <p:pic>
        <p:nvPicPr>
          <p:cNvPr id="16" name="Picture 15" descr="A blue sign with white people and a black background with Gap Inc. in the background&#10;&#10;AI-generated content may be incorrect.">
            <a:extLst>
              <a:ext uri="{FF2B5EF4-FFF2-40B4-BE49-F238E27FC236}">
                <a16:creationId xmlns:a16="http://schemas.microsoft.com/office/drawing/2014/main" id="{E8994A28-FB78-DEEE-AA52-6D160D387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3445" y="5750807"/>
            <a:ext cx="575423" cy="575423"/>
          </a:xfrm>
          <a:prstGeom prst="rect">
            <a:avLst/>
          </a:prstGeom>
        </p:spPr>
      </p:pic>
      <p:pic>
        <p:nvPicPr>
          <p:cNvPr id="17" name="Picture 16" descr="A blue sign with white people and a black background with Gap Inc. in the background&#10;&#10;AI-generated content may be incorrect.">
            <a:extLst>
              <a:ext uri="{FF2B5EF4-FFF2-40B4-BE49-F238E27FC236}">
                <a16:creationId xmlns:a16="http://schemas.microsoft.com/office/drawing/2014/main" id="{A2270320-5362-4206-4C41-D7EFAD3BE8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958" y="5750807"/>
            <a:ext cx="575423" cy="575423"/>
          </a:xfrm>
          <a:prstGeom prst="rect">
            <a:avLst/>
          </a:prstGeom>
        </p:spPr>
      </p:pic>
      <p:pic>
        <p:nvPicPr>
          <p:cNvPr id="18" name="Picture 17" descr="A blue sign with white people and a black background with Gap Inc. in the background&#10;&#10;AI-generated content may be incorrect.">
            <a:extLst>
              <a:ext uri="{FF2B5EF4-FFF2-40B4-BE49-F238E27FC236}">
                <a16:creationId xmlns:a16="http://schemas.microsoft.com/office/drawing/2014/main" id="{902BC5B3-F26E-4F3B-2B0F-FFBE05B0BE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3593" y="2161807"/>
            <a:ext cx="575423" cy="575423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6B0176D-07B0-0363-D189-7B53A61C0AAF}"/>
              </a:ext>
            </a:extLst>
          </p:cNvPr>
          <p:cNvCxnSpPr>
            <a:cxnSpLocks/>
          </p:cNvCxnSpPr>
          <p:nvPr/>
        </p:nvCxnSpPr>
        <p:spPr>
          <a:xfrm flipV="1">
            <a:off x="8866833" y="2285026"/>
            <a:ext cx="0" cy="377496"/>
          </a:xfrm>
          <a:prstGeom prst="straightConnector1">
            <a:avLst/>
          </a:prstGeom>
          <a:ln w="28575">
            <a:solidFill>
              <a:srgbClr val="4E80C9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66ABC9F-D863-24B7-6878-DBFF8EBB10D4}"/>
              </a:ext>
            </a:extLst>
          </p:cNvPr>
          <p:cNvSpPr txBox="1"/>
          <p:nvPr/>
        </p:nvSpPr>
        <p:spPr>
          <a:xfrm>
            <a:off x="8595635" y="1930704"/>
            <a:ext cx="55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CTL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064DBC0-82C0-CECA-4C90-EEEC9FE30876}"/>
              </a:ext>
            </a:extLst>
          </p:cNvPr>
          <p:cNvSpPr txBox="1">
            <a:spLocks/>
          </p:cNvSpPr>
          <p:nvPr/>
        </p:nvSpPr>
        <p:spPr>
          <a:xfrm>
            <a:off x="123610" y="952921"/>
            <a:ext cx="6341900" cy="1334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800" kern="1200">
                <a:solidFill>
                  <a:schemeClr val="accent2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600" kern="1200">
                <a:solidFill>
                  <a:schemeClr val="accent3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Emergency Exit</a:t>
            </a:r>
          </a:p>
          <a:p>
            <a:pPr lvl="1"/>
            <a:r>
              <a:rPr lang="en-GB" dirty="0"/>
              <a:t>Exit through front of lecture theatre or via back and then out downstairs via main entrance or CTL</a:t>
            </a:r>
          </a:p>
          <a:p>
            <a:pPr lvl="1"/>
            <a:r>
              <a:rPr lang="en-GB" dirty="0"/>
              <a:t>Assembly point is outside main entrance 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0BB5400-AA7E-35FC-C423-76C01FDE8C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" t="-1" r="10082" b="35169"/>
          <a:stretch/>
        </p:blipFill>
        <p:spPr>
          <a:xfrm>
            <a:off x="3112948" y="6355926"/>
            <a:ext cx="462939" cy="4520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DF42D97-7022-5737-DB45-4BFF239ABC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0695" y="6366113"/>
            <a:ext cx="436285" cy="43171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EA26242-2EE3-A1D9-F5A5-4EDF16B40F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5151" y="5325898"/>
            <a:ext cx="436285" cy="4317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04E9F31-B4E9-842A-9C90-8090B75CC2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8145" y="3078456"/>
            <a:ext cx="436285" cy="43171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0BF815A-4E08-BD9D-8019-59D8145A22A1}"/>
              </a:ext>
            </a:extLst>
          </p:cNvPr>
          <p:cNvSpPr txBox="1"/>
          <p:nvPr/>
        </p:nvSpPr>
        <p:spPr>
          <a:xfrm>
            <a:off x="2388343" y="2119760"/>
            <a:ext cx="1031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Fire Lift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B171EC7-11A5-4B03-42DC-637C3E660296}"/>
              </a:ext>
            </a:extLst>
          </p:cNvPr>
          <p:cNvCxnSpPr>
            <a:cxnSpLocks/>
          </p:cNvCxnSpPr>
          <p:nvPr/>
        </p:nvCxnSpPr>
        <p:spPr>
          <a:xfrm>
            <a:off x="2872921" y="2516638"/>
            <a:ext cx="0" cy="55783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708ABEA-6CA7-4867-59DB-6AE17B3697D1}"/>
              </a:ext>
            </a:extLst>
          </p:cNvPr>
          <p:cNvCxnSpPr>
            <a:cxnSpLocks/>
          </p:cNvCxnSpPr>
          <p:nvPr/>
        </p:nvCxnSpPr>
        <p:spPr>
          <a:xfrm>
            <a:off x="3565612" y="5443312"/>
            <a:ext cx="0" cy="557838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5C3A303-0EB1-721B-16CD-805AD9E71E88}"/>
              </a:ext>
            </a:extLst>
          </p:cNvPr>
          <p:cNvCxnSpPr>
            <a:cxnSpLocks/>
          </p:cNvCxnSpPr>
          <p:nvPr/>
        </p:nvCxnSpPr>
        <p:spPr>
          <a:xfrm>
            <a:off x="9471862" y="4302582"/>
            <a:ext cx="0" cy="557838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BA77D1D-71B3-A929-A368-A5D1AF04EF4A}"/>
              </a:ext>
            </a:extLst>
          </p:cNvPr>
          <p:cNvCxnSpPr>
            <a:cxnSpLocks/>
          </p:cNvCxnSpPr>
          <p:nvPr/>
        </p:nvCxnSpPr>
        <p:spPr>
          <a:xfrm flipH="1">
            <a:off x="7720729" y="3302677"/>
            <a:ext cx="544331" cy="0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427DDF3-9FBA-82F4-48CC-69E2AE04AAB8}"/>
              </a:ext>
            </a:extLst>
          </p:cNvPr>
          <p:cNvCxnSpPr>
            <a:cxnSpLocks/>
          </p:cNvCxnSpPr>
          <p:nvPr/>
        </p:nvCxnSpPr>
        <p:spPr>
          <a:xfrm>
            <a:off x="5816459" y="4559344"/>
            <a:ext cx="216480" cy="622748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605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2AB12-5B38-B0B2-A8A5-F91C17C85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Central Teaching Lab (CTL)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409F3-B07A-A9DD-6195-0CE398284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7" y="961216"/>
            <a:ext cx="6116201" cy="2001283"/>
          </a:xfrm>
        </p:spPr>
        <p:txBody>
          <a:bodyPr>
            <a:normAutofit/>
          </a:bodyPr>
          <a:lstStyle/>
          <a:p>
            <a:r>
              <a:rPr lang="en-GB" dirty="0"/>
              <a:t>Emergency Exit</a:t>
            </a:r>
          </a:p>
          <a:p>
            <a:pPr lvl="1"/>
            <a:r>
              <a:rPr lang="en-GB" dirty="0"/>
              <a:t>Exit through stairs either end and out corresponding exit or through to CTH</a:t>
            </a:r>
          </a:p>
          <a:p>
            <a:pPr lvl="1"/>
            <a:r>
              <a:rPr lang="en-GB" dirty="0"/>
              <a:t>Assembly point is outside main entrance 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238C033-1742-2367-FC1E-09991BBA955A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156A0-C816-7C20-F185-7CF08558F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599" y="2300254"/>
            <a:ext cx="7772400" cy="40780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032937-2371-7632-7FB4-3A0620901657}"/>
              </a:ext>
            </a:extLst>
          </p:cNvPr>
          <p:cNvSpPr txBox="1"/>
          <p:nvPr/>
        </p:nvSpPr>
        <p:spPr>
          <a:xfrm>
            <a:off x="4372043" y="6268669"/>
            <a:ext cx="1558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First Floor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21DEDD-CB4A-78D5-99D2-AE80D359ED1C}"/>
              </a:ext>
            </a:extLst>
          </p:cNvPr>
          <p:cNvSpPr txBox="1"/>
          <p:nvPr/>
        </p:nvSpPr>
        <p:spPr>
          <a:xfrm>
            <a:off x="-12210" y="3755718"/>
            <a:ext cx="692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CTH</a:t>
            </a:r>
            <a:endParaRPr lang="en-GB" sz="2000" dirty="0"/>
          </a:p>
        </p:txBody>
      </p:sp>
      <p:pic>
        <p:nvPicPr>
          <p:cNvPr id="13" name="Picture 12" descr="A blue sign with white people and a black background with Gap Inc. in the background&#10;&#10;AI-generated content may be incorrect.">
            <a:extLst>
              <a:ext uri="{FF2B5EF4-FFF2-40B4-BE49-F238E27FC236}">
                <a16:creationId xmlns:a16="http://schemas.microsoft.com/office/drawing/2014/main" id="{321EBABE-0190-9B1C-2C25-53F9887B2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033" y="3098212"/>
            <a:ext cx="575423" cy="575423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B100249-716D-073A-6E85-C9F0F5B94965}"/>
              </a:ext>
            </a:extLst>
          </p:cNvPr>
          <p:cNvCxnSpPr>
            <a:cxnSpLocks/>
          </p:cNvCxnSpPr>
          <p:nvPr/>
        </p:nvCxnSpPr>
        <p:spPr>
          <a:xfrm>
            <a:off x="2266891" y="5117936"/>
            <a:ext cx="0" cy="697823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A656D69-C57D-2544-18DD-DFF41C1EA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03" y="5936970"/>
            <a:ext cx="436285" cy="431715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3EB0499-AC6A-98BF-4EBA-AB03882F3BD1}"/>
              </a:ext>
            </a:extLst>
          </p:cNvPr>
          <p:cNvCxnSpPr>
            <a:cxnSpLocks/>
          </p:cNvCxnSpPr>
          <p:nvPr/>
        </p:nvCxnSpPr>
        <p:spPr>
          <a:xfrm>
            <a:off x="8208166" y="5047006"/>
            <a:ext cx="0" cy="697823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83998E0C-7838-C076-A7AD-4F8D956C1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328" y="6063218"/>
            <a:ext cx="436285" cy="4317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2764932-254D-0509-4A59-D707EA99BF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" t="-1" r="10082" b="35169"/>
          <a:stretch/>
        </p:blipFill>
        <p:spPr>
          <a:xfrm>
            <a:off x="1516736" y="6390248"/>
            <a:ext cx="462939" cy="45208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FA5E1F7-0DB0-7BFF-4A1A-86CAE70370BB}"/>
              </a:ext>
            </a:extLst>
          </p:cNvPr>
          <p:cNvSpPr txBox="1"/>
          <p:nvPr/>
        </p:nvSpPr>
        <p:spPr>
          <a:xfrm>
            <a:off x="2103101" y="3925500"/>
            <a:ext cx="700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Fire Lift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725C5D1-7240-0FB4-B166-DF63D4A89136}"/>
              </a:ext>
            </a:extLst>
          </p:cNvPr>
          <p:cNvCxnSpPr>
            <a:cxnSpLocks/>
          </p:cNvCxnSpPr>
          <p:nvPr/>
        </p:nvCxnSpPr>
        <p:spPr>
          <a:xfrm flipH="1">
            <a:off x="1752921" y="4259982"/>
            <a:ext cx="450095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9CEFFCB-10B3-BFF3-8F10-EA1703048D07}"/>
              </a:ext>
            </a:extLst>
          </p:cNvPr>
          <p:cNvCxnSpPr>
            <a:cxnSpLocks/>
          </p:cNvCxnSpPr>
          <p:nvPr/>
        </p:nvCxnSpPr>
        <p:spPr>
          <a:xfrm flipH="1">
            <a:off x="686001" y="4270639"/>
            <a:ext cx="785196" cy="0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833FB658-5C4B-2C65-EC8B-BC9982214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77" y="4166634"/>
            <a:ext cx="436285" cy="431715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33C7EAD-89B5-5E1A-4880-D43F07FF549C}"/>
              </a:ext>
            </a:extLst>
          </p:cNvPr>
          <p:cNvSpPr txBox="1">
            <a:spLocks/>
          </p:cNvSpPr>
          <p:nvPr/>
        </p:nvSpPr>
        <p:spPr>
          <a:xfrm>
            <a:off x="6344852" y="990058"/>
            <a:ext cx="5605411" cy="1200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800" kern="1200">
                <a:solidFill>
                  <a:schemeClr val="accent2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600" kern="1200">
                <a:solidFill>
                  <a:schemeClr val="accent3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Toilets</a:t>
            </a:r>
          </a:p>
          <a:p>
            <a:pPr marL="457200" lvl="1" indent="0">
              <a:buNone/>
            </a:pPr>
            <a:r>
              <a:rPr lang="en-GB" dirty="0"/>
              <a:t> Opposite, by the lift and across from the stairs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C7D0F17-0AC4-784D-A53D-BC31BB0E0A4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7866" b="23903"/>
          <a:stretch/>
        </p:blipFill>
        <p:spPr>
          <a:xfrm>
            <a:off x="2615351" y="4716616"/>
            <a:ext cx="3990034" cy="1397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81FC0E-FC6A-E421-6FBD-553EF93A3C7A}"/>
              </a:ext>
            </a:extLst>
          </p:cNvPr>
          <p:cNvSpPr txBox="1"/>
          <p:nvPr/>
        </p:nvSpPr>
        <p:spPr>
          <a:xfrm>
            <a:off x="3518224" y="5291603"/>
            <a:ext cx="2156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PC Teaching Centre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A61698-8E62-C7E5-1692-24F6C8004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7557" y="4166634"/>
            <a:ext cx="2724178" cy="211266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2A09FB1-E018-1EB2-F271-4927DD2E40ED}"/>
              </a:ext>
            </a:extLst>
          </p:cNvPr>
          <p:cNvSpPr txBox="1">
            <a:spLocks/>
          </p:cNvSpPr>
          <p:nvPr/>
        </p:nvSpPr>
        <p:spPr>
          <a:xfrm>
            <a:off x="8817568" y="2350127"/>
            <a:ext cx="3099264" cy="2112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800" kern="1200">
                <a:solidFill>
                  <a:schemeClr val="accent2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600" kern="1200">
                <a:solidFill>
                  <a:schemeClr val="accent3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Lockers (≈100)</a:t>
            </a:r>
          </a:p>
          <a:p>
            <a:pPr lvl="1"/>
            <a:r>
              <a:rPr lang="en-GB" dirty="0"/>
              <a:t>Place your bags &amp; coats in lockers before lunch until after PC session</a:t>
            </a:r>
          </a:p>
          <a:p>
            <a:pPr lvl="1"/>
            <a:r>
              <a:rPr lang="en-GB" dirty="0"/>
              <a:t>Will need to share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A4D268F-CD5C-CE1F-DAD6-9DC7CCA99838}"/>
              </a:ext>
            </a:extLst>
          </p:cNvPr>
          <p:cNvCxnSpPr>
            <a:cxnSpLocks/>
          </p:cNvCxnSpPr>
          <p:nvPr/>
        </p:nvCxnSpPr>
        <p:spPr>
          <a:xfrm flipH="1">
            <a:off x="5353600" y="4640065"/>
            <a:ext cx="361895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443A7A5-C417-7449-FBA4-9C40A9422895}"/>
              </a:ext>
            </a:extLst>
          </p:cNvPr>
          <p:cNvSpPr txBox="1"/>
          <p:nvPr/>
        </p:nvSpPr>
        <p:spPr>
          <a:xfrm>
            <a:off x="9938434" y="5926359"/>
            <a:ext cx="1995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Don’t loose the key</a:t>
            </a:r>
          </a:p>
        </p:txBody>
      </p:sp>
    </p:spTree>
    <p:extLst>
      <p:ext uri="{BB962C8B-B14F-4D97-AF65-F5344CB8AC3E}">
        <p14:creationId xmlns:p14="http://schemas.microsoft.com/office/powerpoint/2010/main" val="3516049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D6699-D5D2-0FA7-99A9-B0A65867B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Yoko Ono Lennon Centre (YOLC)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21879-3173-F3D6-136B-81B38502E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909" y="1032012"/>
            <a:ext cx="4151572" cy="3186489"/>
          </a:xfrm>
        </p:spPr>
        <p:txBody>
          <a:bodyPr/>
          <a:lstStyle/>
          <a:p>
            <a:r>
              <a:rPr lang="en-GB" dirty="0"/>
              <a:t>Emergency exits</a:t>
            </a:r>
          </a:p>
          <a:p>
            <a:pPr lvl="1"/>
            <a:r>
              <a:rPr lang="en-GB" dirty="0"/>
              <a:t>Front of lecture theatre</a:t>
            </a:r>
          </a:p>
          <a:p>
            <a:pPr lvl="1"/>
            <a:r>
              <a:rPr lang="en-GB" dirty="0"/>
              <a:t>Back of lecture theatre </a:t>
            </a:r>
            <a:br>
              <a:rPr lang="en-GB" dirty="0"/>
            </a:br>
            <a:r>
              <a:rPr lang="en-GB" dirty="0"/>
              <a:t>and directly right </a:t>
            </a:r>
          </a:p>
          <a:p>
            <a:pPr lvl="1"/>
            <a:r>
              <a:rPr lang="en-GB" dirty="0"/>
              <a:t>Assembly point round </a:t>
            </a:r>
            <a:br>
              <a:rPr lang="en-GB" dirty="0"/>
            </a:br>
            <a:r>
              <a:rPr lang="en-GB" dirty="0"/>
              <a:t>back of building </a:t>
            </a:r>
          </a:p>
          <a:p>
            <a:r>
              <a:rPr lang="en-GB" dirty="0"/>
              <a:t>Toilets</a:t>
            </a:r>
          </a:p>
          <a:p>
            <a:pPr lvl="1"/>
            <a:r>
              <a:rPr lang="en-GB" dirty="0"/>
              <a:t>Directly outside lecture theatre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686685E-69A8-36FD-9D0B-21C327C789E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pic>
        <p:nvPicPr>
          <p:cNvPr id="7" name="Picture 6" descr="A building with a curved corner&#10;&#10;AI-generated content may be incorrect.">
            <a:extLst>
              <a:ext uri="{FF2B5EF4-FFF2-40B4-BE49-F238E27FC236}">
                <a16:creationId xmlns:a16="http://schemas.microsoft.com/office/drawing/2014/main" id="{F6CD4970-AA50-D453-EA64-340DC8C32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913" y="958551"/>
            <a:ext cx="3625882" cy="2729555"/>
          </a:xfrm>
          <a:prstGeom prst="rect">
            <a:avLst/>
          </a:prstGeom>
        </p:spPr>
      </p:pic>
      <p:pic>
        <p:nvPicPr>
          <p:cNvPr id="9" name="Picture 8" descr="A hallway with glass doors&#10;&#10;AI-generated content may be incorrect.">
            <a:extLst>
              <a:ext uri="{FF2B5EF4-FFF2-40B4-BE49-F238E27FC236}">
                <a16:creationId xmlns:a16="http://schemas.microsoft.com/office/drawing/2014/main" id="{335EAD99-167C-6C75-2592-BA4CF2806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913" y="3932109"/>
            <a:ext cx="3625882" cy="2729555"/>
          </a:xfrm>
          <a:prstGeom prst="rect">
            <a:avLst/>
          </a:prstGeom>
        </p:spPr>
      </p:pic>
      <p:pic>
        <p:nvPicPr>
          <p:cNvPr id="11" name="Picture 10" descr="A room with grey doors and yellow walls&#10;&#10;AI-generated content may be incorrect.">
            <a:extLst>
              <a:ext uri="{FF2B5EF4-FFF2-40B4-BE49-F238E27FC236}">
                <a16:creationId xmlns:a16="http://schemas.microsoft.com/office/drawing/2014/main" id="{8010E71F-6229-019E-B9A6-CA3E10284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381" y="1008992"/>
            <a:ext cx="3625882" cy="2729555"/>
          </a:xfrm>
          <a:prstGeom prst="rect">
            <a:avLst/>
          </a:prstGeom>
        </p:spPr>
      </p:pic>
      <p:pic>
        <p:nvPicPr>
          <p:cNvPr id="13" name="Picture 12" descr="A room with a door and chairs&#10;&#10;AI-generated content may be incorrect.">
            <a:extLst>
              <a:ext uri="{FF2B5EF4-FFF2-40B4-BE49-F238E27FC236}">
                <a16:creationId xmlns:a16="http://schemas.microsoft.com/office/drawing/2014/main" id="{54BB390B-A6E0-DB7C-750C-2EA7A1F0A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62" y="3920770"/>
            <a:ext cx="3625882" cy="2729555"/>
          </a:xfrm>
          <a:prstGeom prst="rect">
            <a:avLst/>
          </a:prstGeom>
        </p:spPr>
      </p:pic>
      <p:pic>
        <p:nvPicPr>
          <p:cNvPr id="15" name="Picture 14" descr="A road with a gate and a building&#10;&#10;AI-generated content may be incorrect.">
            <a:extLst>
              <a:ext uri="{FF2B5EF4-FFF2-40B4-BE49-F238E27FC236}">
                <a16:creationId xmlns:a16="http://schemas.microsoft.com/office/drawing/2014/main" id="{A9E811A1-AB61-9108-9C06-C95B05E35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4381" y="3920770"/>
            <a:ext cx="3625882" cy="272955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CADB40C-97B5-173E-9B8D-325F93C73F45}"/>
              </a:ext>
            </a:extLst>
          </p:cNvPr>
          <p:cNvCxnSpPr>
            <a:cxnSpLocks/>
          </p:cNvCxnSpPr>
          <p:nvPr/>
        </p:nvCxnSpPr>
        <p:spPr>
          <a:xfrm flipH="1">
            <a:off x="5671671" y="2955049"/>
            <a:ext cx="618908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37B24C77-536C-20D9-888B-F9F1A25205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8589" y="5866778"/>
            <a:ext cx="479914" cy="4748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05B9DDB-BE23-0DDC-1FAF-7A386763BA7C}"/>
              </a:ext>
            </a:extLst>
          </p:cNvPr>
          <p:cNvSpPr txBox="1"/>
          <p:nvPr/>
        </p:nvSpPr>
        <p:spPr>
          <a:xfrm>
            <a:off x="6425679" y="2677941"/>
            <a:ext cx="1473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</a:rPr>
              <a:t>Entrance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C6A9C58-324C-3155-7A6E-00964AE02E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2867" y="5855439"/>
            <a:ext cx="479914" cy="4748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E0F3431-99B6-4238-954A-34136B1039A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" t="-1" r="10082" b="35169"/>
          <a:stretch/>
        </p:blipFill>
        <p:spPr>
          <a:xfrm>
            <a:off x="9905852" y="5855439"/>
            <a:ext cx="462939" cy="452088"/>
          </a:xfrm>
          <a:prstGeom prst="rect">
            <a:avLst/>
          </a:prstGeom>
        </p:spPr>
      </p:pic>
      <p:pic>
        <p:nvPicPr>
          <p:cNvPr id="21" name="Picture 20" descr="A blue sign with white people and a black background with Gap Inc. in the background&#10;&#10;AI-generated content may be incorrect.">
            <a:extLst>
              <a:ext uri="{FF2B5EF4-FFF2-40B4-BE49-F238E27FC236}">
                <a16:creationId xmlns:a16="http://schemas.microsoft.com/office/drawing/2014/main" id="{B63D2BDC-AF01-C385-A642-EDE3AC24CE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5765" y="3069866"/>
            <a:ext cx="523112" cy="523112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E25D295-3C45-DCF1-5CC8-9D2C65ABD6BD}"/>
              </a:ext>
            </a:extLst>
          </p:cNvPr>
          <p:cNvCxnSpPr>
            <a:cxnSpLocks/>
          </p:cNvCxnSpPr>
          <p:nvPr/>
        </p:nvCxnSpPr>
        <p:spPr>
          <a:xfrm flipH="1" flipV="1">
            <a:off x="5470107" y="5706016"/>
            <a:ext cx="984586" cy="386806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FB0BD0-C9C5-3065-9224-A5A69F340282}"/>
              </a:ext>
            </a:extLst>
          </p:cNvPr>
          <p:cNvCxnSpPr>
            <a:cxnSpLocks/>
          </p:cNvCxnSpPr>
          <p:nvPr/>
        </p:nvCxnSpPr>
        <p:spPr>
          <a:xfrm flipV="1">
            <a:off x="6423697" y="5706016"/>
            <a:ext cx="791687" cy="395537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2D3DE51-C2EF-9D95-BD1E-19562E494637}"/>
              </a:ext>
            </a:extLst>
          </p:cNvPr>
          <p:cNvCxnSpPr>
            <a:cxnSpLocks/>
          </p:cNvCxnSpPr>
          <p:nvPr/>
        </p:nvCxnSpPr>
        <p:spPr>
          <a:xfrm flipV="1">
            <a:off x="2162291" y="5159298"/>
            <a:ext cx="0" cy="608753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487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3D533-B15A-8AB9-C722-7F3A92F67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Code of Conduct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82391-CBFD-CFD1-B040-5A3F67506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7" y="1008993"/>
            <a:ext cx="11750565" cy="6015262"/>
          </a:xfrm>
        </p:spPr>
        <p:txBody>
          <a:bodyPr>
            <a:normAutofit/>
          </a:bodyPr>
          <a:lstStyle/>
          <a:p>
            <a:r>
              <a:rPr lang="en-GB" dirty="0"/>
              <a:t>We will not accept behaviour which is unkind, upsetting or excludes any person or group of people. </a:t>
            </a:r>
          </a:p>
          <a:p>
            <a:pPr lvl="1"/>
            <a:r>
              <a:rPr lang="en-GB" dirty="0"/>
              <a:t>If what you’re doing is making someone feel uncomfortable, that is enough reason to stop doing it. </a:t>
            </a:r>
          </a:p>
          <a:p>
            <a:pPr lvl="1"/>
            <a:endParaRPr lang="en-GB" dirty="0"/>
          </a:p>
          <a:p>
            <a:r>
              <a:rPr lang="en-GB" dirty="0"/>
              <a:t>During the Masterclass you should:</a:t>
            </a:r>
          </a:p>
          <a:p>
            <a:pPr lvl="1"/>
            <a:r>
              <a:rPr lang="en-GB" dirty="0"/>
              <a:t>Be kind, respectful and inclusive to everyone</a:t>
            </a:r>
          </a:p>
          <a:p>
            <a:pPr lvl="1"/>
            <a:r>
              <a:rPr lang="en-GB" dirty="0"/>
              <a:t>Listen and respect each other’s views and ideas</a:t>
            </a:r>
          </a:p>
          <a:p>
            <a:pPr lvl="1"/>
            <a:r>
              <a:rPr lang="en-GB" dirty="0"/>
              <a:t>Use welcoming and inclusive language</a:t>
            </a:r>
          </a:p>
          <a:p>
            <a:pPr lvl="1"/>
            <a:r>
              <a:rPr lang="en-GB" dirty="0"/>
              <a:t>Treat everyone equally</a:t>
            </a:r>
          </a:p>
          <a:p>
            <a:pPr lvl="1"/>
            <a:endParaRPr lang="en-GB" dirty="0"/>
          </a:p>
          <a:p>
            <a:r>
              <a:rPr lang="en-GB" dirty="0"/>
              <a:t>Everyone has a responsibility to help keep Masterclasses safe for all. This means:</a:t>
            </a:r>
          </a:p>
          <a:p>
            <a:pPr lvl="1"/>
            <a:r>
              <a:rPr lang="en-GB" dirty="0"/>
              <a:t>Don’t take and share pictures, video or audio which includes students from other schools or colleges</a:t>
            </a:r>
          </a:p>
          <a:p>
            <a:pPr lvl="1"/>
            <a:r>
              <a:rPr lang="en-GB" dirty="0"/>
              <a:t>Adults should not share personal contact details with students under 18 (or vice versa) or connect with them on social media.</a:t>
            </a:r>
          </a:p>
          <a:p>
            <a:pPr lvl="1"/>
            <a:r>
              <a:rPr lang="en-GB" dirty="0"/>
              <a:t>If something needs to be shared this should go via the Masterclass organisers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5ECF412-23C5-0136-711D-4560BD46DA8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585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9426E-24D9-67FE-043A-FB2ACE593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2A2B8-48CF-EA55-A803-D42F923A1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0316"/>
          </a:xfrm>
        </p:spPr>
        <p:txBody>
          <a:bodyPr anchor="ctr">
            <a:normAutofit/>
          </a:bodyPr>
          <a:lstStyle/>
          <a:p>
            <a:r>
              <a:rPr lang="en-GB" dirty="0"/>
              <a:t>Open days</a:t>
            </a:r>
          </a:p>
        </p:txBody>
      </p:sp>
      <p:sp>
        <p:nvSpPr>
          <p:cNvPr id="1033" name="Content Placeholder 2">
            <a:extLst>
              <a:ext uri="{FF2B5EF4-FFF2-40B4-BE49-F238E27FC236}">
                <a16:creationId xmlns:a16="http://schemas.microsoft.com/office/drawing/2014/main" id="{32D75EDD-DC59-0D21-B8C0-71AAAFE3EE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1737" y="1018573"/>
            <a:ext cx="10545868" cy="1377388"/>
          </a:xfrm>
        </p:spPr>
        <p:txBody>
          <a:bodyPr>
            <a:normAutofit/>
          </a:bodyPr>
          <a:lstStyle/>
          <a:p>
            <a:r>
              <a:rPr lang="en-US" dirty="0"/>
              <a:t>Learn more about studying a physics degree at the University of Liverpool</a:t>
            </a:r>
          </a:p>
          <a:p>
            <a:pPr lvl="1"/>
            <a:r>
              <a:rPr lang="en-US" b="1" dirty="0"/>
              <a:t>Dates/Times: </a:t>
            </a:r>
            <a:r>
              <a:rPr lang="en-US" dirty="0"/>
              <a:t>20th &amp; 21</a:t>
            </a:r>
            <a:r>
              <a:rPr lang="en-US" baseline="30000" dirty="0"/>
              <a:t>st</a:t>
            </a:r>
            <a:r>
              <a:rPr lang="en-US" dirty="0"/>
              <a:t> June , 20</a:t>
            </a:r>
            <a:r>
              <a:rPr lang="en-US" baseline="30000" dirty="0"/>
              <a:t>th</a:t>
            </a:r>
            <a:r>
              <a:rPr lang="en-US" dirty="0"/>
              <a:t> September, 11</a:t>
            </a:r>
            <a:r>
              <a:rPr lang="en-US" baseline="30000" dirty="0"/>
              <a:t>th</a:t>
            </a:r>
            <a:r>
              <a:rPr lang="en-US" dirty="0"/>
              <a:t> October @ 10:00 - 13:30</a:t>
            </a:r>
          </a:p>
          <a:p>
            <a:pPr lvl="1"/>
            <a:r>
              <a:rPr lang="en-US" b="1" dirty="0"/>
              <a:t>Venue</a:t>
            </a:r>
            <a:r>
              <a:rPr lang="en-US" dirty="0"/>
              <a:t>: Central Teaching Labs</a:t>
            </a:r>
          </a:p>
          <a:p>
            <a:pPr lvl="1"/>
            <a:r>
              <a:rPr lang="en-US" b="1" dirty="0"/>
              <a:t>Register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https://tinyurl.com/UoLOpen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1035" name="Subtitle 4">
            <a:extLst>
              <a:ext uri="{FF2B5EF4-FFF2-40B4-BE49-F238E27FC236}">
                <a16:creationId xmlns:a16="http://schemas.microsoft.com/office/drawing/2014/main" id="{15093E68-6D26-13CE-3B6A-AB3A380FB20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4098" name="Picture 2" descr="Physics Teaching at the University of Liverpool">
            <a:extLst>
              <a:ext uri="{FF2B5EF4-FFF2-40B4-BE49-F238E27FC236}">
                <a16:creationId xmlns:a16="http://schemas.microsoft.com/office/drawing/2014/main" id="{805719B0-7B64-1A1C-747F-8DA1FEC65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0475"/>
            <a:ext cx="12192000" cy="432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1D3435-DAF2-B56A-B03E-3423C2575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8156" y="256234"/>
            <a:ext cx="2178897" cy="213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85089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Carl ATLAS">
      <a:dk1>
        <a:srgbClr val="0B80C3"/>
      </a:dk1>
      <a:lt1>
        <a:srgbClr val="FEFFFF"/>
      </a:lt1>
      <a:dk2>
        <a:srgbClr val="0B80C3"/>
      </a:dk2>
      <a:lt2>
        <a:srgbClr val="FEFFFF"/>
      </a:lt2>
      <a:accent1>
        <a:srgbClr val="000000"/>
      </a:accent1>
      <a:accent2>
        <a:srgbClr val="7C7C7C"/>
      </a:accent2>
      <a:accent3>
        <a:srgbClr val="E2E2E2"/>
      </a:accent3>
      <a:accent4>
        <a:srgbClr val="EFDA4E"/>
      </a:accent4>
      <a:accent5>
        <a:srgbClr val="5DBE5D"/>
      </a:accent5>
      <a:accent6>
        <a:srgbClr val="36BDBD"/>
      </a:accent6>
      <a:hlink>
        <a:srgbClr val="5656D7"/>
      </a:hlink>
      <a:folHlink>
        <a:srgbClr val="D351F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D9AB43EF-07F6-6F4A-973D-B7893C8C908A}" vid="{9712DC4D-7362-5D4D-B48F-6541D1E792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4411</TotalTime>
  <Words>819</Words>
  <Application>Microsoft Macintosh PowerPoint</Application>
  <PresentationFormat>Widescreen</PresentationFormat>
  <Paragraphs>165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Arial</vt:lpstr>
      <vt:lpstr>Calibri</vt:lpstr>
      <vt:lpstr>Open Sans Light</vt:lpstr>
      <vt:lpstr>Wingdings</vt:lpstr>
      <vt:lpstr>Atlas</vt:lpstr>
      <vt:lpstr>School Assignments + Lab Tours</vt:lpstr>
      <vt:lpstr>Schedule </vt:lpstr>
      <vt:lpstr>Venues</vt:lpstr>
      <vt:lpstr>Safety</vt:lpstr>
      <vt:lpstr>Central Teaching Hub (CTH)</vt:lpstr>
      <vt:lpstr>Central Teaching Lab (CTL)</vt:lpstr>
      <vt:lpstr>Yoko Ono Lennon Centre (YOLC)</vt:lpstr>
      <vt:lpstr>Code of Conduct </vt:lpstr>
      <vt:lpstr>Open days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Gwilliam, Carl</dc:creator>
  <cp:lastModifiedBy>Gwilliam, Carl</cp:lastModifiedBy>
  <cp:revision>19</cp:revision>
  <cp:lastPrinted>2025-03-04T14:08:06Z</cp:lastPrinted>
  <dcterms:created xsi:type="dcterms:W3CDTF">2025-03-03T11:48:17Z</dcterms:created>
  <dcterms:modified xsi:type="dcterms:W3CDTF">2025-03-06T13:19:53Z</dcterms:modified>
</cp:coreProperties>
</file>