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95" r:id="rId6"/>
    <p:sldId id="261" r:id="rId7"/>
    <p:sldId id="263" r:id="rId8"/>
    <p:sldId id="300" r:id="rId9"/>
    <p:sldId id="262" r:id="rId10"/>
    <p:sldId id="264" r:id="rId11"/>
    <p:sldId id="265" r:id="rId12"/>
    <p:sldId id="267" r:id="rId13"/>
    <p:sldId id="296" r:id="rId14"/>
    <p:sldId id="297" r:id="rId15"/>
    <p:sldId id="298" r:id="rId16"/>
    <p:sldId id="268" r:id="rId17"/>
    <p:sldId id="270" r:id="rId18"/>
    <p:sldId id="271" r:id="rId19"/>
    <p:sldId id="272" r:id="rId20"/>
    <p:sldId id="273" r:id="rId21"/>
    <p:sldId id="276" r:id="rId22"/>
    <p:sldId id="290" r:id="rId23"/>
    <p:sldId id="291" r:id="rId24"/>
    <p:sldId id="292" r:id="rId25"/>
    <p:sldId id="293" r:id="rId26"/>
    <p:sldId id="294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816" y="-90"/>
      </p:cViewPr>
      <p:guideLst>
        <p:guide orient="horz" pos="2160"/>
        <p:guide pos="1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D483B-347C-43B3-B544-4F06F3A7B8D6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AC8A4-F78F-438F-8BFC-239E2E428FF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65F89-422C-48A4-B63D-1129FB3DEB34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223F2-DD99-4635-82CC-160BF544DA71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C8A4-F78F-438F-8BFC-239E2E428FF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7D7C6B-98D1-4C43-82B8-089EEC52F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737475" cy="1190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8525" y="2060575"/>
            <a:ext cx="3792538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43463" y="2060575"/>
            <a:ext cx="3792537" cy="4151313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58BA4-D984-4DE2-9116-A278E4BBF1FC}" type="datetimeFigureOut">
              <a:rPr lang="en-US" smtClean="0"/>
              <a:pPr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AD5E-54C0-4825-8CBA-0C545DD7F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reen\Documents\EnergyInst\EnergyDay\Talks\mvc-007w.m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Energy-Related Research in the Department of Engineering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Ieuan Owen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Combustion Modelling (Chakraborty)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Direct Numerical Simulation (DNS) of turbulent combustion</a:t>
            </a:r>
          </a:p>
          <a:p>
            <a:r>
              <a:rPr lang="en-GB" dirty="0" smtClean="0"/>
              <a:t>Hydrogen blending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81450" y="3859199"/>
            <a:ext cx="22669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19613" y="3859199"/>
            <a:ext cx="38623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210050" y="2868599"/>
            <a:ext cx="3638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205288" y="3478199"/>
            <a:ext cx="486251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42910" y="1357298"/>
            <a:ext cx="2657475" cy="37623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Statistically planar flame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4857752" y="1428736"/>
            <a:ext cx="2315249" cy="369332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Turbulent flame </a:t>
            </a:r>
            <a:r>
              <a:rPr lang="en-GB" dirty="0" smtClean="0"/>
              <a:t>kernel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Fundamentals of Gas </a:t>
            </a:r>
            <a:r>
              <a:rPr lang="en-GB" dirty="0"/>
              <a:t>T</a:t>
            </a:r>
            <a:r>
              <a:rPr lang="en-GB" dirty="0" smtClean="0"/>
              <a:t>urbine </a:t>
            </a:r>
            <a:br>
              <a:rPr lang="en-GB" dirty="0" smtClean="0"/>
            </a:br>
            <a:r>
              <a:rPr lang="en-GB" dirty="0" smtClean="0"/>
              <a:t>Blade Cooling (Johnson)</a:t>
            </a:r>
            <a:endParaRPr lang="en-GB" dirty="0"/>
          </a:p>
        </p:txBody>
      </p:sp>
      <p:pic>
        <p:nvPicPr>
          <p:cNvPr id="7" name="Content Placeholder 6" descr="Rb211med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8952"/>
            <a:ext cx="5611900" cy="3440095"/>
          </a:xfr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l="15000" r="17499"/>
          <a:stretch>
            <a:fillRect/>
          </a:stretch>
        </p:blipFill>
        <p:spPr bwMode="auto">
          <a:xfrm>
            <a:off x="5500694" y="1928802"/>
            <a:ext cx="321471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000240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Planes normal to flow direction </a:t>
            </a:r>
          </a:p>
        </p:txBody>
      </p:sp>
      <p:pic>
        <p:nvPicPr>
          <p:cNvPr id="4099" name="Picture 3" descr="dbl freq y-z plan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" y="3214686"/>
            <a:ext cx="7800975" cy="3048000"/>
          </a:xfrm>
          <a:prstGeom prst="rect">
            <a:avLst/>
          </a:prstGeom>
          <a:noFill/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2761" y="2789231"/>
            <a:ext cx="100806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85786" y="2428868"/>
            <a:ext cx="10080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Flow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Fundamentals of Gas Turbine </a:t>
            </a:r>
            <a:b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Blade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Adaptive </a:t>
            </a:r>
            <a:r>
              <a:rPr lang="en-GB" sz="4000" dirty="0" err="1" smtClean="0"/>
              <a:t>Aeroelastic</a:t>
            </a:r>
            <a:r>
              <a:rPr lang="en-GB" sz="4000" dirty="0" smtClean="0"/>
              <a:t> Structures</a:t>
            </a:r>
            <a:br>
              <a:rPr lang="en-GB" sz="4000" dirty="0" smtClean="0"/>
            </a:br>
            <a:r>
              <a:rPr lang="en-GB" sz="4000" dirty="0" smtClean="0"/>
              <a:t>(Cooper)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Changing aircraft shape in flight to reduce drag and hence conserve fuel</a:t>
            </a:r>
            <a:endParaRPr lang="en-GB" dirty="0"/>
          </a:p>
        </p:txBody>
      </p:sp>
      <p:pic>
        <p:nvPicPr>
          <p:cNvPr id="4" name="Picture 36" descr="conco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543419" cy="17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tornado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3930866" cy="13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37475" cy="1093775"/>
          </a:xfrm>
        </p:spPr>
        <p:txBody>
          <a:bodyPr/>
          <a:lstStyle/>
          <a:p>
            <a:pPr eaLnBrk="1" hangingPunct="1"/>
            <a:r>
              <a:rPr lang="en-GB" dirty="0" smtClean="0"/>
              <a:t>Rotating Spar Concept</a:t>
            </a:r>
            <a:endParaRPr 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537075" cy="3365500"/>
          </a:xfrm>
          <a:noFill/>
        </p:spPr>
        <p:txBody>
          <a:bodyPr>
            <a:normAutofit fontScale="85000" lnSpcReduction="10000"/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Change orientation of spars. </a:t>
            </a:r>
          </a:p>
          <a:p>
            <a:pPr marL="180975" indent="-180975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Beams in horizontal position</a:t>
            </a:r>
          </a:p>
          <a:p>
            <a:pPr marL="581025" lvl="2" indent="-180975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Char char="–"/>
            </a:pPr>
            <a:r>
              <a:rPr lang="en-GB" sz="3000" dirty="0" smtClean="0"/>
              <a:t> stiffness minimum</a:t>
            </a:r>
          </a:p>
          <a:p>
            <a:pPr marL="180975" indent="-180975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Beams in vertical position</a:t>
            </a:r>
          </a:p>
          <a:p>
            <a:pPr marL="581025" lvl="2" indent="-180975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Char char="–"/>
            </a:pPr>
            <a:r>
              <a:rPr lang="en-GB" sz="3000" dirty="0" smtClean="0"/>
              <a:t>stiffness maximum</a:t>
            </a:r>
          </a:p>
          <a:p>
            <a:pPr marL="180975" indent="-180975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Use pairs of spars to control bending and torsion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18436" name="Picture 4" descr="DSCN1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58938"/>
            <a:ext cx="398780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5300663"/>
            <a:ext cx="3943350" cy="1104900"/>
            <a:chOff x="271" y="3117"/>
            <a:chExt cx="2538" cy="78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23" y="3117"/>
              <a:ext cx="1386" cy="701"/>
              <a:chOff x="779" y="3051"/>
              <a:chExt cx="1386" cy="701"/>
            </a:xfrm>
          </p:grpSpPr>
          <p:sp>
            <p:nvSpPr>
              <p:cNvPr id="18441" name="Rectangle 7"/>
              <p:cNvSpPr>
                <a:spLocks noChangeArrowheads="1"/>
              </p:cNvSpPr>
              <p:nvPr/>
            </p:nvSpPr>
            <p:spPr bwMode="auto">
              <a:xfrm>
                <a:off x="922" y="3066"/>
                <a:ext cx="89" cy="3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2" name="Rectangle 8"/>
              <p:cNvSpPr>
                <a:spLocks noChangeArrowheads="1"/>
              </p:cNvSpPr>
              <p:nvPr/>
            </p:nvSpPr>
            <p:spPr bwMode="auto">
              <a:xfrm>
                <a:off x="1940" y="3051"/>
                <a:ext cx="89" cy="3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3" name="Rectangle 9"/>
              <p:cNvSpPr>
                <a:spLocks noChangeArrowheads="1"/>
              </p:cNvSpPr>
              <p:nvPr/>
            </p:nvSpPr>
            <p:spPr bwMode="auto">
              <a:xfrm rot="-5400000">
                <a:off x="907" y="3528"/>
                <a:ext cx="89" cy="3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4" name="Rectangle 10"/>
              <p:cNvSpPr>
                <a:spLocks noChangeArrowheads="1"/>
              </p:cNvSpPr>
              <p:nvPr/>
            </p:nvSpPr>
            <p:spPr bwMode="auto">
              <a:xfrm rot="-5400000">
                <a:off x="1943" y="3529"/>
                <a:ext cx="100" cy="3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39" name="Text Box 11"/>
            <p:cNvSpPr txBox="1">
              <a:spLocks noChangeArrowheads="1"/>
            </p:cNvSpPr>
            <p:nvPr/>
          </p:nvSpPr>
          <p:spPr bwMode="auto">
            <a:xfrm>
              <a:off x="271" y="3180"/>
              <a:ext cx="121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Times New Roman" pitchFamily="18" charset="0"/>
                </a:rPr>
                <a:t>High stiffness</a:t>
              </a:r>
            </a:p>
          </p:txBody>
        </p:sp>
        <p:sp>
          <p:nvSpPr>
            <p:cNvPr id="18440" name="Text Box 12"/>
            <p:cNvSpPr txBox="1">
              <a:spLocks noChangeArrowheads="1"/>
            </p:cNvSpPr>
            <p:nvPr/>
          </p:nvSpPr>
          <p:spPr bwMode="auto">
            <a:xfrm>
              <a:off x="324" y="3644"/>
              <a:ext cx="102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Times New Roman" pitchFamily="18" charset="0"/>
                </a:rPr>
                <a:t>Low stiffness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37475" cy="1190625"/>
          </a:xfrm>
        </p:spPr>
        <p:txBody>
          <a:bodyPr/>
          <a:lstStyle/>
          <a:p>
            <a:pPr eaLnBrk="1" hangingPunct="1"/>
            <a:r>
              <a:rPr lang="en-GB" smtClean="0"/>
              <a:t>Adaptive Fin on EuRAM Model</a:t>
            </a:r>
            <a:endParaRPr lang="en-US" smtClean="0"/>
          </a:p>
        </p:txBody>
      </p:sp>
      <p:pic>
        <p:nvPicPr>
          <p:cNvPr id="22531" name="Picture 5" descr="05(07"/>
          <p:cNvPicPr>
            <a:picLocks noChangeAspect="1" noChangeArrowheads="1"/>
          </p:cNvPicPr>
          <p:nvPr/>
        </p:nvPicPr>
        <p:blipFill>
          <a:blip r:embed="rId3" cstate="print"/>
          <a:srcRect t="986" b="2464"/>
          <a:stretch>
            <a:fillRect/>
          </a:stretch>
        </p:blipFill>
        <p:spPr bwMode="auto">
          <a:xfrm>
            <a:off x="395288" y="1628775"/>
            <a:ext cx="34544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03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935163"/>
            <a:ext cx="50038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3" name="Rectangle 497"/>
          <p:cNvSpPr>
            <a:spLocks noChangeArrowheads="1"/>
          </p:cNvSpPr>
          <p:nvPr/>
        </p:nvSpPr>
        <p:spPr bwMode="auto">
          <a:xfrm>
            <a:off x="0" y="911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957" name="Picture 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3595705" cy="494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58" name="Picture 5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643050"/>
            <a:ext cx="3140367" cy="431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Domestic Combined Heat &amp; Power (Owen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lang="en-GB" sz="4000" dirty="0" smtClean="0"/>
              <a:t>KTP)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MCPRealizer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2357430"/>
            <a:ext cx="3444869" cy="2901462"/>
          </a:xfrm>
          <a:prstGeom prst="rect">
            <a:avLst/>
          </a:prstGeom>
          <a:noFill/>
          <a:ln/>
        </p:spPr>
      </p:pic>
      <p:pic>
        <p:nvPicPr>
          <p:cNvPr id="3" name="Picture 18" descr="slm1"/>
          <p:cNvPicPr>
            <a:picLocks noChangeAspect="1" noChangeArrowheads="1"/>
          </p:cNvPicPr>
          <p:nvPr/>
        </p:nvPicPr>
        <p:blipFill>
          <a:blip r:embed="rId4" cstate="print"/>
          <a:srcRect t="20863" r="17856"/>
          <a:stretch>
            <a:fillRect/>
          </a:stretch>
        </p:blipFill>
        <p:spPr bwMode="auto">
          <a:xfrm>
            <a:off x="4572000" y="2214554"/>
            <a:ext cx="3729038" cy="42068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Selective Laser Manufacturing for Heat Transfer Applications </a:t>
            </a:r>
          </a:p>
          <a:p>
            <a:pPr algn="ctr"/>
            <a:r>
              <a:rPr lang="en-GB" sz="3600" b="1" dirty="0" smtClean="0"/>
              <a:t>(Owen &amp; </a:t>
            </a:r>
            <a:r>
              <a:rPr lang="en-GB" sz="3600" b="1" dirty="0" err="1" smtClean="0"/>
              <a:t>Sutclife</a:t>
            </a:r>
            <a:r>
              <a:rPr lang="en-GB" sz="3600" b="1" dirty="0" smtClean="0"/>
              <a:t>)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pinfin_iso_com"/>
          <p:cNvPicPr>
            <a:picLocks noChangeAspect="1" noChangeArrowheads="1"/>
          </p:cNvPicPr>
          <p:nvPr/>
        </p:nvPicPr>
        <p:blipFill>
          <a:blip r:embed="rId3" cstate="print"/>
          <a:srcRect l="6570" r="4282"/>
          <a:stretch>
            <a:fillRect/>
          </a:stretch>
        </p:blipFill>
        <p:spPr bwMode="auto">
          <a:xfrm>
            <a:off x="323850" y="1500174"/>
            <a:ext cx="1768471" cy="1571636"/>
          </a:xfrm>
          <a:prstGeom prst="rect">
            <a:avLst/>
          </a:prstGeom>
          <a:noFill/>
        </p:spPr>
      </p:pic>
      <p:pic>
        <p:nvPicPr>
          <p:cNvPr id="1040" name="Picture 16" descr="diamond_close_com"/>
          <p:cNvPicPr>
            <a:picLocks noChangeAspect="1" noChangeArrowheads="1"/>
          </p:cNvPicPr>
          <p:nvPr/>
        </p:nvPicPr>
        <p:blipFill>
          <a:blip r:embed="rId4" cstate="print"/>
          <a:srcRect l="15317" t="19685" r="15834" b="6644"/>
          <a:stretch>
            <a:fillRect/>
          </a:stretch>
        </p:blipFill>
        <p:spPr bwMode="auto">
          <a:xfrm>
            <a:off x="323849" y="3286124"/>
            <a:ext cx="1784403" cy="1571636"/>
          </a:xfrm>
          <a:prstGeom prst="rect">
            <a:avLst/>
          </a:prstGeom>
          <a:noFill/>
        </p:spPr>
      </p:pic>
      <p:pic>
        <p:nvPicPr>
          <p:cNvPr id="1030" name="Picture 6" descr="v_ellipse_close1com"/>
          <p:cNvPicPr>
            <a:picLocks noChangeAspect="1" noChangeArrowheads="1"/>
          </p:cNvPicPr>
          <p:nvPr/>
        </p:nvPicPr>
        <p:blipFill>
          <a:blip r:embed="rId5" cstate="print"/>
          <a:srcRect l="10262"/>
          <a:stretch>
            <a:fillRect/>
          </a:stretch>
        </p:blipFill>
        <p:spPr bwMode="auto">
          <a:xfrm>
            <a:off x="323850" y="5000636"/>
            <a:ext cx="1796842" cy="1571636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57161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285720" y="57148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Complex Heat Sinks</a:t>
            </a:r>
            <a:endParaRPr lang="en-GB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57852" y="57148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Micro Heat </a:t>
            </a:r>
          </a:p>
          <a:p>
            <a:pPr algn="ctr"/>
            <a:r>
              <a:rPr lang="en-GB" sz="2400" b="1" dirty="0" smtClean="0"/>
              <a:t>Exchangers</a:t>
            </a:r>
            <a:endParaRPr lang="en-GB" sz="2400" b="1" dirty="0"/>
          </a:p>
        </p:txBody>
      </p:sp>
      <p:pic>
        <p:nvPicPr>
          <p:cNvPr id="21" name="Picture 5" descr="IMG_0613"/>
          <p:cNvPicPr>
            <a:picLocks noChangeAspect="1" noChangeArrowheads="1"/>
          </p:cNvPicPr>
          <p:nvPr/>
        </p:nvPicPr>
        <p:blipFill>
          <a:blip r:embed="rId7" cstate="print"/>
          <a:srcRect l="24606" t="30757" r="24606" b="12303"/>
          <a:stretch>
            <a:fillRect/>
          </a:stretch>
        </p:blipFill>
        <p:spPr bwMode="auto">
          <a:xfrm>
            <a:off x="3428992" y="3286124"/>
            <a:ext cx="1857388" cy="15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IMG_1173"/>
          <p:cNvPicPr>
            <a:picLocks noChangeAspect="1" noChangeArrowheads="1"/>
          </p:cNvPicPr>
          <p:nvPr/>
        </p:nvPicPr>
        <p:blipFill>
          <a:blip r:embed="rId8" cstate="print"/>
          <a:srcRect l="30275" t="20708" r="29663" b="24242"/>
          <a:stretch>
            <a:fillRect/>
          </a:stretch>
        </p:blipFill>
        <p:spPr bwMode="auto">
          <a:xfrm>
            <a:off x="3416303" y="1428738"/>
            <a:ext cx="1951724" cy="1643074"/>
          </a:xfrm>
          <a:prstGeom prst="rect">
            <a:avLst/>
          </a:prstGeom>
          <a:noFill/>
        </p:spPr>
      </p:pic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3428992" y="5000637"/>
            <a:ext cx="1750390" cy="1674050"/>
            <a:chOff x="2473" y="1632"/>
            <a:chExt cx="911" cy="592"/>
          </a:xfrm>
        </p:grpSpPr>
        <p:pic>
          <p:nvPicPr>
            <p:cNvPr id="28" name="Picture 9" descr="coldwalls1_coloriso"/>
            <p:cNvPicPr>
              <a:picLocks noChangeAspect="1" noChangeArrowheads="1"/>
            </p:cNvPicPr>
            <p:nvPr/>
          </p:nvPicPr>
          <p:blipFill>
            <a:blip r:embed="rId9" cstate="print"/>
            <a:srcRect l="2328" t="5882" r="9311" b="21568"/>
            <a:stretch>
              <a:fillRect/>
            </a:stretch>
          </p:blipFill>
          <p:spPr bwMode="auto">
            <a:xfrm>
              <a:off x="2473" y="1632"/>
              <a:ext cx="911" cy="592"/>
            </a:xfrm>
            <a:prstGeom prst="rect">
              <a:avLst/>
            </a:prstGeom>
            <a:noFill/>
          </p:spPr>
        </p:pic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2728" y="1986"/>
              <a:ext cx="114" cy="30"/>
            </a:xfrm>
            <a:prstGeom prst="curvedUpArrow">
              <a:avLst>
                <a:gd name="adj1" fmla="val 76000"/>
                <a:gd name="adj2" fmla="val 152000"/>
                <a:gd name="adj3" fmla="val 2656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 rot="17799503">
              <a:off x="2910" y="1787"/>
              <a:ext cx="87" cy="56"/>
            </a:xfrm>
            <a:prstGeom prst="rightArrow">
              <a:avLst>
                <a:gd name="adj1" fmla="val 50000"/>
                <a:gd name="adj2" fmla="val 38839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 flipH="1">
              <a:off x="2881" y="1999"/>
              <a:ext cx="114" cy="30"/>
            </a:xfrm>
            <a:prstGeom prst="curvedUpArrow">
              <a:avLst>
                <a:gd name="adj1" fmla="val 76000"/>
                <a:gd name="adj2" fmla="val 152000"/>
                <a:gd name="adj3" fmla="val 2656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AutoShape 13"/>
            <p:cNvSpPr>
              <a:spLocks noChangeArrowheads="1"/>
            </p:cNvSpPr>
            <p:nvPr/>
          </p:nvSpPr>
          <p:spPr bwMode="auto">
            <a:xfrm rot="-46625684">
              <a:off x="2788" y="2024"/>
              <a:ext cx="84" cy="5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 rot="-46625684">
              <a:off x="2625" y="2001"/>
              <a:ext cx="84" cy="5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 rot="-46625684">
              <a:off x="2973" y="2037"/>
              <a:ext cx="84" cy="5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786050" y="57148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Active surfaces using Shape Memory Alloys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 Temperature Materials (Tatlock)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Oxide Dispersion Strengthening</a:t>
            </a:r>
          </a:p>
          <a:p>
            <a:r>
              <a:rPr lang="en-GB" dirty="0" smtClean="0"/>
              <a:t>Creep resistance of </a:t>
            </a:r>
            <a:r>
              <a:rPr lang="en-GB" dirty="0" err="1" smtClean="0"/>
              <a:t>ferritic</a:t>
            </a:r>
            <a:r>
              <a:rPr lang="en-GB" dirty="0" smtClean="0"/>
              <a:t> materials for high temperature Heat Exchangers</a:t>
            </a:r>
          </a:p>
          <a:p>
            <a:r>
              <a:rPr lang="en-GB" dirty="0" smtClean="0"/>
              <a:t>Non-radiation first walls for fusion reactors</a:t>
            </a:r>
          </a:p>
          <a:p>
            <a:r>
              <a:rPr lang="en-GB" dirty="0" smtClean="0"/>
              <a:t>Removal or fixing grain boundaries by very hard oxide </a:t>
            </a:r>
            <a:r>
              <a:rPr lang="en-GB" dirty="0" err="1" smtClean="0"/>
              <a:t>nanoparticles</a:t>
            </a:r>
            <a:endParaRPr lang="en-GB" dirty="0" smtClean="0"/>
          </a:p>
          <a:p>
            <a:r>
              <a:rPr lang="en-GB" dirty="0" err="1"/>
              <a:t>M</a:t>
            </a:r>
            <a:r>
              <a:rPr lang="en-GB" dirty="0" err="1" smtClean="0"/>
              <a:t>icrostructural</a:t>
            </a:r>
            <a:r>
              <a:rPr lang="en-GB" dirty="0" smtClean="0"/>
              <a:t> control </a:t>
            </a:r>
          </a:p>
          <a:p>
            <a:pPr indent="12700">
              <a:buNone/>
            </a:pPr>
            <a:r>
              <a:rPr lang="en-GB" dirty="0" smtClean="0"/>
              <a:t>of ODS-</a:t>
            </a:r>
            <a:r>
              <a:rPr lang="en-GB" dirty="0" err="1" smtClean="0"/>
              <a:t>FeCrAl</a:t>
            </a:r>
            <a:r>
              <a:rPr lang="en-GB" dirty="0" smtClean="0"/>
              <a:t> </a:t>
            </a:r>
            <a:r>
              <a:rPr lang="en-GB" dirty="0" smtClean="0">
                <a:latin typeface="Times New Roman" pitchFamily="18" charset="0"/>
              </a:rPr>
              <a:t>alloys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479927"/>
            <a:ext cx="2378073" cy="237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Generation and Utilisation of Energy is Central to Engineering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tx2"/>
                </a:solidFill>
              </a:rPr>
              <a:t>Across the Engineering Departments there is research that is: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Obviously Energy Related – e.g. Wind power</a:t>
            </a:r>
          </a:p>
          <a:p>
            <a:pPr marL="3556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Less-obviously Energy Related – e.g. Gas turbine blade cooling</a:t>
            </a:r>
          </a:p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tx2"/>
                </a:solidFill>
              </a:rPr>
              <a:t>The purpose of this presentation is to illustrate some of these</a:t>
            </a:r>
            <a:endParaRPr lang="en-GB" dirty="0">
              <a:solidFill>
                <a:schemeClr val="tx2"/>
              </a:solidFill>
            </a:endParaRPr>
          </a:p>
          <a:p>
            <a:pPr marL="355600"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Gas and Water </a:t>
            </a:r>
            <a:r>
              <a:rPr lang="en-GB" dirty="0"/>
              <a:t>F</a:t>
            </a:r>
            <a:r>
              <a:rPr lang="en-GB" dirty="0" smtClean="0"/>
              <a:t>lows Through </a:t>
            </a:r>
            <a:br>
              <a:rPr lang="en-GB" dirty="0" smtClean="0"/>
            </a:br>
            <a:r>
              <a:rPr lang="en-GB" dirty="0" smtClean="0"/>
              <a:t>Fuel Cells (Zhang)</a:t>
            </a:r>
            <a:endParaRPr lang="en-GB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57290" y="1857364"/>
            <a:ext cx="6681812" cy="4723663"/>
            <a:chOff x="4906" y="900"/>
            <a:chExt cx="7334" cy="588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0" y="900"/>
              <a:ext cx="6120" cy="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906" y="3697"/>
              <a:ext cx="2054" cy="2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b="1" dirty="0" smtClean="0"/>
                <a:t>1</a:t>
              </a:r>
            </a:p>
            <a:p>
              <a:pPr eaLnBrk="0" hangingPunct="0">
                <a:defRPr/>
              </a:pPr>
              <a:r>
                <a:rPr lang="en-US" b="1" dirty="0" smtClean="0"/>
                <a:t>Fuel (hydrogen) flows in to the catalyst layer through a porous layer to oxide to into photons and electrons.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67" y="1600200"/>
            <a:ext cx="81028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u="sng" dirty="0"/>
              <a:t>I</a:t>
            </a:r>
            <a:r>
              <a:rPr lang="en-GB" sz="3600" b="1" u="sng" dirty="0" smtClean="0"/>
              <a:t>mpact of </a:t>
            </a:r>
            <a:r>
              <a:rPr lang="en-GB" sz="3600" b="1" u="sng" dirty="0" err="1" smtClean="0"/>
              <a:t>hydrophobicity</a:t>
            </a:r>
            <a:r>
              <a:rPr lang="en-GB" sz="3600" b="1" u="sng" dirty="0" smtClean="0"/>
              <a:t> on behaviour of liquid water in fuel cells</a:t>
            </a:r>
            <a:endParaRPr lang="en-GB" sz="36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0043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3957" y="3143248"/>
            <a:ext cx="114837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5131370"/>
            <a:ext cx="14287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Hydrophilic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5143512"/>
            <a:ext cx="14287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Hydrophobic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25600"/>
            <a:ext cx="8229600" cy="44751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71480"/>
            <a:ext cx="8172480" cy="1143000"/>
          </a:xfrm>
        </p:spPr>
        <p:txBody>
          <a:bodyPr/>
          <a:lstStyle/>
          <a:p>
            <a:r>
              <a:rPr lang="en-GB" sz="3000" b="1" dirty="0" smtClean="0"/>
              <a:t>Water flow in a weak hydrophobic porous layer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25600"/>
            <a:ext cx="8229600" cy="44751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71480"/>
            <a:ext cx="8172480" cy="1143000"/>
          </a:xfrm>
        </p:spPr>
        <p:txBody>
          <a:bodyPr/>
          <a:lstStyle/>
          <a:p>
            <a:r>
              <a:rPr lang="en-GB" sz="3000" b="1" dirty="0" smtClean="0"/>
              <a:t>Water flow in a weak hydrophobic porous layer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25600"/>
            <a:ext cx="8229600" cy="447516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571480"/>
            <a:ext cx="8172480" cy="1143000"/>
          </a:xfrm>
        </p:spPr>
        <p:txBody>
          <a:bodyPr/>
          <a:lstStyle/>
          <a:p>
            <a:r>
              <a:rPr lang="en-GB" sz="3000" b="1" dirty="0" smtClean="0"/>
              <a:t>Water flow in a weak hydrophobic porous layer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25600"/>
            <a:ext cx="8229600" cy="447516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571480"/>
            <a:ext cx="8172480" cy="1143000"/>
          </a:xfrm>
        </p:spPr>
        <p:txBody>
          <a:bodyPr/>
          <a:lstStyle/>
          <a:p>
            <a:r>
              <a:rPr lang="en-GB" sz="3000" b="1" dirty="0" smtClean="0"/>
              <a:t>Water flow in a weak hydrophobic porous layer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42" y="9165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The gas flow paths through a part of a fuel cell</a:t>
            </a:r>
            <a:endParaRPr lang="en-GB" u="sng" dirty="0"/>
          </a:p>
        </p:txBody>
      </p:sp>
      <p:pic>
        <p:nvPicPr>
          <p:cNvPr id="1026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150" y="2273850"/>
            <a:ext cx="28384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17001" y="5345684"/>
            <a:ext cx="3763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Pressure distribution and flow in path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85786" y="5345684"/>
            <a:ext cx="332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3D image from x-ray tomography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15224" y="21309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flow paths </a:t>
            </a:r>
            <a:endParaRPr lang="en-GB" dirty="0"/>
          </a:p>
        </p:txBody>
      </p:sp>
      <p:pic>
        <p:nvPicPr>
          <p:cNvPr id="10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428868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700382" y="3774048"/>
            <a:ext cx="1000132" cy="35719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035601">
            <a:off x="3655714" y="4062181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ym typeface="Symbol"/>
              </a:rPr>
              <a:t>C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Energy-Related Research in the Department of Engineering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Ieuan Owen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Tidal Stream Turbines (Owen)</a:t>
            </a:r>
            <a:endParaRPr lang="en-GB" dirty="0"/>
          </a:p>
        </p:txBody>
      </p:sp>
      <p:pic>
        <p:nvPicPr>
          <p:cNvPr id="4" name="Picture 3" descr="tidal-turb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3756022" cy="2445588"/>
          </a:xfrm>
          <a:prstGeom prst="rect">
            <a:avLst/>
          </a:prstGeom>
        </p:spPr>
      </p:pic>
      <p:pic>
        <p:nvPicPr>
          <p:cNvPr id="5" name="Content Placeholder 5" descr="seagen_tidal_turbine_46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7" y="4143380"/>
            <a:ext cx="3757639" cy="2087577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Underwater “wind” turbines extracting energy from tidal currents</a:t>
            </a:r>
          </a:p>
          <a:p>
            <a:pPr marR="0" lvl="0" indent="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SeaGen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Strangford Narrows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Tidal Stream Turbines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5500702"/>
            <a:ext cx="41148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p6w2-25U6_grid2"/>
          <p:cNvPicPr>
            <a:picLocks noChangeAspect="1" noChangeArrowheads="1"/>
          </p:cNvPicPr>
          <p:nvPr/>
        </p:nvPicPr>
        <p:blipFill>
          <a:blip r:embed="rId3" cstate="print"/>
          <a:srcRect l="14980" t="4782" r="14873"/>
          <a:stretch>
            <a:fillRect/>
          </a:stretch>
        </p:blipFill>
        <p:spPr bwMode="auto">
          <a:xfrm>
            <a:off x="357158" y="1571612"/>
            <a:ext cx="27682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9142" t="9799" r="11754" b="11055"/>
          <a:stretch>
            <a:fillRect/>
          </a:stretch>
        </p:blipFill>
        <p:spPr bwMode="auto">
          <a:xfrm>
            <a:off x="4929190" y="1428736"/>
            <a:ext cx="3571900" cy="2654067"/>
          </a:xfrm>
          <a:prstGeom prst="rect">
            <a:avLst/>
          </a:prstGeom>
          <a:noFill/>
        </p:spPr>
      </p:pic>
      <p:pic>
        <p:nvPicPr>
          <p:cNvPr id="10" name="Picture 2" descr="direction2-velmag2-2"/>
          <p:cNvPicPr>
            <a:picLocks noChangeAspect="1" noChangeArrowheads="1"/>
          </p:cNvPicPr>
          <p:nvPr/>
        </p:nvPicPr>
        <p:blipFill>
          <a:blip r:embed="rId5" cstate="print"/>
          <a:srcRect t="3293" b="1909"/>
          <a:stretch>
            <a:fillRect/>
          </a:stretch>
        </p:blipFill>
        <p:spPr bwMode="auto">
          <a:xfrm>
            <a:off x="500034" y="4143380"/>
            <a:ext cx="3890960" cy="24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4" descr="scn000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19950" t="15275" r="24551" b="18432"/>
          <a:stretch>
            <a:fillRect/>
          </a:stretch>
        </p:blipFill>
        <p:spPr>
          <a:xfrm rot="5400000">
            <a:off x="5341331" y="3374049"/>
            <a:ext cx="2500331" cy="4038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Experimental &amp; Computational Capabilities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5500702"/>
            <a:ext cx="41148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Picture 9" descr="6knots-peak-power-extrac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3840521" cy="2928958"/>
          </a:xfrm>
          <a:prstGeom prst="rect">
            <a:avLst/>
          </a:prstGeom>
          <a:noFill/>
        </p:spPr>
      </p:pic>
      <p:pic>
        <p:nvPicPr>
          <p:cNvPr id="13" name="Picture 10" descr="PIV_overve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285992"/>
            <a:ext cx="3817937" cy="31511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407194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Computational Fluid Dynamics of unsteady flow field (Cardiff)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4" y="550070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Measurement of of unsteady flow field by Particle Imaging </a:t>
            </a:r>
            <a:r>
              <a:rPr lang="en-GB" dirty="0" err="1" smtClean="0"/>
              <a:t>Velocimetry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4786322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Potential Areas of study: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</a:pPr>
            <a:r>
              <a:rPr lang="en-GB" sz="2400" dirty="0" smtClean="0"/>
              <a:t>Effect of complex velocity profiles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</a:pPr>
            <a:r>
              <a:rPr lang="en-GB" sz="2400" dirty="0" smtClean="0"/>
              <a:t>Optimised blade geometries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</a:pPr>
            <a:r>
              <a:rPr lang="en-GB" sz="2400" dirty="0" smtClean="0"/>
              <a:t>Effects on seabed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</a:pPr>
            <a:r>
              <a:rPr lang="en-GB" sz="2400" dirty="0" smtClean="0"/>
              <a:t>Effects on marine life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Turbines (Barakos &amp; Ouyang)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Computational modelling of aerodynamics &amp; </a:t>
            </a:r>
            <a:r>
              <a:rPr lang="en-GB" dirty="0"/>
              <a:t>s</a:t>
            </a:r>
            <a:r>
              <a:rPr lang="en-GB" dirty="0" smtClean="0"/>
              <a:t>tructural vibration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85774" y="5729291"/>
            <a:ext cx="3400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Computer Modelling</a:t>
            </a:r>
          </a:p>
          <a:p>
            <a:r>
              <a:rPr lang="en-GB" sz="2800" b="1" dirty="0" smtClean="0"/>
              <a:t>(Barakos, Liverpool)</a:t>
            </a:r>
            <a:endParaRPr lang="en-GB" sz="2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500306"/>
            <a:ext cx="3170205" cy="3167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mvc-007w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00550" y="2728895"/>
            <a:ext cx="3924311" cy="2943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4864" y="5729291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Wind Tunnel Testing</a:t>
            </a:r>
          </a:p>
          <a:p>
            <a:r>
              <a:rPr lang="en-GB" sz="2800" b="1" dirty="0" smtClean="0"/>
              <a:t>NASA Ames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Turbines</a:t>
            </a:r>
            <a:endParaRPr lang="en-GB" dirty="0"/>
          </a:p>
        </p:txBody>
      </p:sp>
      <p:pic>
        <p:nvPicPr>
          <p:cNvPr id="11" name="Content Placeholder 7" descr="bahrain turbin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542156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031875"/>
            <a:ext cx="8709025" cy="4114800"/>
          </a:xfrm>
        </p:spPr>
        <p:txBody>
          <a:bodyPr/>
          <a:lstStyle/>
          <a:p>
            <a:r>
              <a:rPr lang="en-GB"/>
              <a:t>Design of “Appropriate Technology”</a:t>
            </a:r>
          </a:p>
          <a:p>
            <a:pPr lvl="1"/>
            <a:r>
              <a:rPr lang="en-GB"/>
              <a:t>Relationship between Sustainable Development, “Appropriate Technology” and the UN “Millennium Development Goals”.</a:t>
            </a:r>
          </a:p>
          <a:p>
            <a:pPr lvl="1"/>
            <a:r>
              <a:rPr lang="en-GB"/>
              <a:t>Novel “Appropriate” water pumps (solar powered) for use in developing countries</a:t>
            </a:r>
          </a:p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  <a:noFill/>
          <a:ln/>
        </p:spPr>
        <p:txBody>
          <a:bodyPr/>
          <a:lstStyle/>
          <a:p>
            <a:r>
              <a:rPr lang="en-GB"/>
              <a:t>Design for Sustainable Development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t="2399"/>
          <a:stretch>
            <a:fillRect/>
          </a:stretch>
        </p:blipFill>
        <p:spPr bwMode="auto">
          <a:xfrm>
            <a:off x="1558925" y="3886200"/>
            <a:ext cx="2209800" cy="2874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2" name="Picture 6" descr="Solar-power water pu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0" y="3883025"/>
            <a:ext cx="1824038" cy="2879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Automotive (Shenton)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1600200"/>
            <a:ext cx="464347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Engine </a:t>
            </a:r>
            <a:r>
              <a:rPr lang="en-GB" dirty="0" err="1" smtClean="0"/>
              <a:t>testbed</a:t>
            </a: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Engine modelling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Laser ignition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Rolling Road Dynamometer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Simulated road testing</a:t>
            </a:r>
          </a:p>
        </p:txBody>
      </p:sp>
      <p:pic>
        <p:nvPicPr>
          <p:cNvPr id="4" name="Picture 6" descr="ENG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571612"/>
            <a:ext cx="2857520" cy="2321078"/>
          </a:xfrm>
          <a:prstGeom prst="rect">
            <a:avLst/>
          </a:prstGeom>
          <a:noFill/>
          <a:effectLst>
            <a:outerShdw sx="1000" sy="1000" algn="ctr" rotWithShape="0">
              <a:srgbClr val="808080"/>
            </a:outerShdw>
          </a:effectLst>
        </p:spPr>
      </p:pic>
      <p:pic>
        <p:nvPicPr>
          <p:cNvPr id="8" name="Picture 6" descr="DSC_0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3265488" cy="2171700"/>
          </a:xfrm>
          <a:prstGeom prst="rect">
            <a:avLst/>
          </a:prstGeom>
          <a:noFill/>
          <a:effectLst>
            <a:outerShdw sx="1000" sy="1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511</Words>
  <Application>Microsoft Office PowerPoint</Application>
  <PresentationFormat>On-screen Show (4:3)</PresentationFormat>
  <Paragraphs>116</Paragraphs>
  <Slides>27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Energy-Related Research in the Department of Engineering</vt:lpstr>
      <vt:lpstr>The Generation and Utilisation of Energy is Central to Engineering</vt:lpstr>
      <vt:lpstr>Tidal Stream Turbines (Owen)</vt:lpstr>
      <vt:lpstr>Tidal Stream Turbines</vt:lpstr>
      <vt:lpstr>Experimental &amp; Computational Capabilities</vt:lpstr>
      <vt:lpstr>Wind Turbines (Barakos &amp; Ouyang)</vt:lpstr>
      <vt:lpstr>Wind Turbines</vt:lpstr>
      <vt:lpstr>Design for Sustainable Development</vt:lpstr>
      <vt:lpstr>Automotive (Shenton)</vt:lpstr>
      <vt:lpstr>Combustion Modelling (Chakraborty)</vt:lpstr>
      <vt:lpstr>Fundamentals of Gas Turbine  Blade Cooling (Johnson)</vt:lpstr>
      <vt:lpstr>Slide 12</vt:lpstr>
      <vt:lpstr>Adaptive Aeroelastic Structures (Cooper)</vt:lpstr>
      <vt:lpstr>Rotating Spar Concept</vt:lpstr>
      <vt:lpstr>Adaptive Fin on EuRAM Model</vt:lpstr>
      <vt:lpstr>Slide 16</vt:lpstr>
      <vt:lpstr>Slide 17</vt:lpstr>
      <vt:lpstr>Slide 18</vt:lpstr>
      <vt:lpstr>High Temperature Materials (Tatlock)</vt:lpstr>
      <vt:lpstr>Gas and Water Flows Through  Fuel Cells (Zhang)</vt:lpstr>
      <vt:lpstr>Impact of hydrophobicity on behaviour of liquid water in fuel cells</vt:lpstr>
      <vt:lpstr>Water flow in a weak hydrophobic porous layer </vt:lpstr>
      <vt:lpstr>Water flow in a weak hydrophobic porous layer </vt:lpstr>
      <vt:lpstr>Water flow in a weak hydrophobic porous layer </vt:lpstr>
      <vt:lpstr>Water flow in a weak hydrophobic porous layer </vt:lpstr>
      <vt:lpstr>The gas flow paths through a part of a fuel cell</vt:lpstr>
      <vt:lpstr>Energy-Related Research in the Department of Engineering</vt:lpstr>
    </vt:vector>
  </TitlesOfParts>
  <Company>The 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Energy-Related Research in the Department of Engineering</dc:title>
  <dc:creator>Computing Services</dc:creator>
  <cp:lastModifiedBy>Tim Greenshaw</cp:lastModifiedBy>
  <cp:revision>5</cp:revision>
  <dcterms:created xsi:type="dcterms:W3CDTF">2009-06-20T12:20:40Z</dcterms:created>
  <dcterms:modified xsi:type="dcterms:W3CDTF">2009-06-22T15:54:27Z</dcterms:modified>
</cp:coreProperties>
</file>