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8" r:id="rId2"/>
    <p:sldId id="308" r:id="rId3"/>
    <p:sldId id="329" r:id="rId4"/>
    <p:sldId id="310" r:id="rId5"/>
    <p:sldId id="326" r:id="rId6"/>
    <p:sldId id="312" r:id="rId7"/>
    <p:sldId id="325" r:id="rId8"/>
    <p:sldId id="311" r:id="rId9"/>
    <p:sldId id="327" r:id="rId10"/>
    <p:sldId id="324" r:id="rId11"/>
    <p:sldId id="314" r:id="rId12"/>
    <p:sldId id="321" r:id="rId13"/>
    <p:sldId id="330" r:id="rId14"/>
  </p:sldIdLst>
  <p:sldSz cx="9906000" cy="6858000" type="A4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622" autoAdjust="0"/>
  </p:normalViewPr>
  <p:slideViewPr>
    <p:cSldViewPr snapToGrid="0">
      <p:cViewPr varScale="1">
        <p:scale>
          <a:sx n="79" d="100"/>
          <a:sy n="79" d="100"/>
        </p:scale>
        <p:origin x="-630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5" tIns="48148" rIns="96295" bIns="4814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5" tIns="48148" rIns="96295" bIns="4814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6763"/>
            <a:ext cx="554355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69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5" tIns="48148" rIns="96295" bIns="48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5" tIns="48148" rIns="96295" bIns="4814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5" tIns="48148" rIns="96295" bIns="4814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FF1C52D4-C0F1-424B-BBAA-A110CCC3FC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115888"/>
            <a:ext cx="222885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15888"/>
            <a:ext cx="653415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33525"/>
            <a:ext cx="4381500" cy="51355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33525"/>
            <a:ext cx="4381500" cy="51355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1588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33525"/>
            <a:ext cx="89154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1384300"/>
            <a:ext cx="942498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■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Times New Roman" pitchFamily="18" charset="0"/>
        <a:buChar char="♦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Liverpool Energy Day</a:t>
            </a:r>
            <a:endParaRPr lang="en-GB" dirty="0"/>
          </a:p>
        </p:txBody>
      </p:sp>
      <p:pic>
        <p:nvPicPr>
          <p:cNvPr id="10" name="Content Placeholder 9" descr="P72005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61762" y="1461333"/>
            <a:ext cx="4018334" cy="5357779"/>
          </a:xfrm>
          <a:effectLst/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Introduction.</a:t>
            </a:r>
          </a:p>
          <a:p>
            <a:r>
              <a:rPr lang="en-GB" dirty="0" smtClean="0"/>
              <a:t>How much energy do we and will we need in the UK?</a:t>
            </a:r>
          </a:p>
          <a:p>
            <a:r>
              <a:rPr lang="en-GB" dirty="0" smtClean="0"/>
              <a:t>How can we generate energy without the CO</a:t>
            </a:r>
            <a:r>
              <a:rPr lang="en-GB" baseline="-25000" dirty="0" smtClean="0"/>
              <a:t>2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/>
              <a:t>“Renewable” resources.</a:t>
            </a:r>
          </a:p>
          <a:p>
            <a:pPr lvl="1"/>
            <a:r>
              <a:rPr lang="en-GB" dirty="0" smtClean="0"/>
              <a:t>Non-renewable energy.</a:t>
            </a:r>
          </a:p>
          <a:p>
            <a:r>
              <a:rPr lang="en-GB" dirty="0" smtClean="0"/>
              <a:t>Summary.</a:t>
            </a:r>
          </a:p>
          <a:p>
            <a:endParaRPr lang="en-GB" dirty="0" smtClean="0"/>
          </a:p>
          <a:p>
            <a:r>
              <a:rPr lang="en-GB" dirty="0" smtClean="0"/>
              <a:t>Questions for today:</a:t>
            </a:r>
          </a:p>
          <a:p>
            <a:pPr lvl="1"/>
            <a:r>
              <a:rPr lang="en-GB" dirty="0" smtClean="0"/>
              <a:t>What are we doing at Liverpool University?</a:t>
            </a:r>
          </a:p>
          <a:p>
            <a:pPr lvl="1"/>
            <a:r>
              <a:rPr lang="en-GB" dirty="0" smtClean="0"/>
              <a:t>What do we want to do in research and teaching?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991" t="3972" r="2772" b="7754"/>
          <a:stretch>
            <a:fillRect/>
          </a:stretch>
        </p:blipFill>
        <p:spPr bwMode="auto">
          <a:xfrm>
            <a:off x="156673" y="3280410"/>
            <a:ext cx="9669317" cy="352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5888"/>
            <a:ext cx="8923020" cy="1143000"/>
          </a:xfrm>
        </p:spPr>
        <p:txBody>
          <a:bodyPr/>
          <a:lstStyle/>
          <a:p>
            <a:r>
              <a:rPr lang="en-GB" dirty="0" smtClean="0"/>
              <a:t>“Clean” coal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Burn coal, capture ~ 90% of CO</a:t>
            </a:r>
            <a:r>
              <a:rPr lang="en-GB" baseline="30000" dirty="0" smtClean="0"/>
              <a:t>2</a:t>
            </a:r>
            <a:r>
              <a:rPr lang="en-GB" dirty="0" smtClean="0"/>
              <a:t>, permanently store in e.g. depleted oil reservoirs.</a:t>
            </a:r>
          </a:p>
          <a:p>
            <a:r>
              <a:rPr lang="en-GB" dirty="0" smtClean="0"/>
              <a:t>Efficiency of power production decreases from ~ 40% to ~ 30%.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533525"/>
            <a:ext cx="4728411" cy="5135563"/>
          </a:xfrm>
        </p:spPr>
        <p:txBody>
          <a:bodyPr/>
          <a:lstStyle/>
          <a:p>
            <a:r>
              <a:rPr lang="en-GB" dirty="0" smtClean="0"/>
              <a:t>UK coal reserves ~ 250 years at current rate of consumption.</a:t>
            </a:r>
          </a:p>
          <a:p>
            <a:r>
              <a:rPr lang="en-GB" dirty="0" smtClean="0"/>
              <a:t>Globally very important (China building one new power station every week).</a:t>
            </a:r>
          </a:p>
          <a:p>
            <a:r>
              <a:rPr lang="en-GB" dirty="0" smtClean="0"/>
              <a:t>Use technology for cement factories...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Nuclear fission and fusion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000" indent="-342000">
              <a:spcBef>
                <a:spcPts val="480"/>
              </a:spcBef>
            </a:pPr>
            <a:r>
              <a:rPr lang="en-US" dirty="0" smtClean="0"/>
              <a:t>Fission currently provides ~ 20% of UK electrical energy.</a:t>
            </a:r>
          </a:p>
          <a:p>
            <a:pPr marL="342000" indent="-342000">
              <a:spcBef>
                <a:spcPts val="480"/>
              </a:spcBef>
            </a:pPr>
            <a:r>
              <a:rPr lang="en-US" dirty="0" smtClean="0"/>
              <a:t>But many (perceived) problems:</a:t>
            </a:r>
          </a:p>
          <a:p>
            <a:pPr marL="342000" indent="-342000">
              <a:spcBef>
                <a:spcPts val="480"/>
              </a:spcBef>
            </a:pPr>
            <a:r>
              <a:rPr lang="en-US" dirty="0" smtClean="0"/>
              <a:t>Safety:</a:t>
            </a:r>
          </a:p>
          <a:p>
            <a:pPr marL="742050" lvl="1" indent="-342000">
              <a:spcBef>
                <a:spcPts val="480"/>
              </a:spcBef>
            </a:pPr>
            <a:r>
              <a:rPr lang="en-US" dirty="0" smtClean="0"/>
              <a:t>Chernobyl.</a:t>
            </a:r>
          </a:p>
          <a:p>
            <a:pPr marL="742050" lvl="1" indent="-342000">
              <a:spcBef>
                <a:spcPts val="480"/>
              </a:spcBef>
            </a:pPr>
            <a:r>
              <a:rPr lang="en-US" dirty="0" smtClean="0"/>
              <a:t>Three Mile Island.</a:t>
            </a:r>
          </a:p>
          <a:p>
            <a:pPr marL="342000" indent="-342000">
              <a:spcBef>
                <a:spcPts val="480"/>
              </a:spcBef>
            </a:pPr>
            <a:r>
              <a:rPr lang="en-US" dirty="0" smtClean="0"/>
              <a:t>Waste:</a:t>
            </a:r>
          </a:p>
          <a:p>
            <a:pPr marL="742050" lvl="1" indent="-342000">
              <a:spcBef>
                <a:spcPts val="480"/>
              </a:spcBef>
            </a:pPr>
            <a:r>
              <a:rPr lang="en-US" dirty="0" smtClean="0"/>
              <a:t>Actinides with half lives of </a:t>
            </a:r>
            <a:r>
              <a:rPr lang="en-US" dirty="0" smtClean="0"/>
              <a:t>many thousands </a:t>
            </a:r>
            <a:r>
              <a:rPr lang="en-US" dirty="0" smtClean="0"/>
              <a:t>of years.</a:t>
            </a:r>
          </a:p>
          <a:p>
            <a:pPr marL="342000" indent="-342000">
              <a:spcBef>
                <a:spcPts val="480"/>
              </a:spcBef>
            </a:pPr>
            <a:r>
              <a:rPr lang="en-US" dirty="0" smtClean="0"/>
              <a:t>Proliferation.</a:t>
            </a:r>
          </a:p>
          <a:p>
            <a:pPr marL="342000" indent="-342000">
              <a:spcBef>
                <a:spcPts val="480"/>
              </a:spcBef>
            </a:pPr>
            <a:r>
              <a:rPr lang="en-US" dirty="0" smtClean="0"/>
              <a:t>Uranium reserves uncertain. (Extract from oceans? Use fast breeder reactors?).</a:t>
            </a:r>
          </a:p>
          <a:p>
            <a:pPr marL="342000" indent="-342000">
              <a:spcBef>
                <a:spcPts val="480"/>
              </a:spcBef>
            </a:pPr>
            <a:r>
              <a:rPr lang="en-US" dirty="0" smtClean="0"/>
              <a:t>New approaches needed: ADSR and thorium?</a:t>
            </a:r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buNone/>
            </a:pP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000" indent="-342000">
              <a:spcBef>
                <a:spcPts val="480"/>
              </a:spcBef>
            </a:pPr>
            <a:r>
              <a:rPr lang="en-US" dirty="0" smtClean="0"/>
              <a:t>Fusion under investigation by ITER.</a:t>
            </a:r>
          </a:p>
          <a:p>
            <a:pPr marL="342000" indent="-342000">
              <a:spcBef>
                <a:spcPts val="480"/>
              </a:spcBef>
            </a:pPr>
            <a:r>
              <a:rPr lang="en-US" dirty="0" smtClean="0"/>
              <a:t>Construction until 2017, first deuterium-tritium plasma </a:t>
            </a:r>
            <a:r>
              <a:rPr lang="en-US" dirty="0" smtClean="0"/>
              <a:t>2026?</a:t>
            </a: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130" y="2658964"/>
            <a:ext cx="4494048" cy="394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33525"/>
            <a:ext cx="4442460" cy="5135563"/>
          </a:xfrm>
        </p:spPr>
        <p:txBody>
          <a:bodyPr/>
          <a:lstStyle/>
          <a:p>
            <a:r>
              <a:rPr lang="en-GB" dirty="0" smtClean="0"/>
              <a:t>Producing enough electricity without causing climate change is a challenge.</a:t>
            </a:r>
          </a:p>
          <a:p>
            <a:r>
              <a:rPr lang="en-GB" dirty="0" err="1" smtClean="0"/>
              <a:t>Renewables</a:t>
            </a:r>
            <a:r>
              <a:rPr lang="en-GB" dirty="0" smtClean="0"/>
              <a:t> can provide         of UK needs (globally, solar </a:t>
            </a:r>
            <a:r>
              <a:rPr lang="en-GB" dirty="0" smtClean="0"/>
              <a:t>much more</a:t>
            </a:r>
            <a:r>
              <a:rPr lang="en-GB" dirty="0" smtClean="0"/>
              <a:t>).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29200" y="1533525"/>
            <a:ext cx="4652010" cy="5135563"/>
          </a:xfrm>
        </p:spPr>
        <p:txBody>
          <a:bodyPr/>
          <a:lstStyle/>
          <a:p>
            <a:r>
              <a:rPr lang="en-GB" dirty="0" smtClean="0"/>
              <a:t>Essential for UK and world that all feasible technologies are investigated (solar, wind, wave, tide, fission, fusion, clean coal) – some may not work!</a:t>
            </a:r>
          </a:p>
          <a:p>
            <a:endParaRPr lang="en-GB" dirty="0"/>
          </a:p>
        </p:txBody>
      </p:sp>
      <p:pic>
        <p:nvPicPr>
          <p:cNvPr id="6" name="Picture 5" descr="P9185719.jpg"/>
          <p:cNvPicPr>
            <a:picLocks noChangeAspect="1"/>
          </p:cNvPicPr>
          <p:nvPr/>
        </p:nvPicPr>
        <p:blipFill>
          <a:blip r:embed="rId4" cstate="print"/>
          <a:srcRect t="3388" b="24760"/>
          <a:stretch>
            <a:fillRect/>
          </a:stretch>
        </p:blipFill>
        <p:spPr>
          <a:xfrm>
            <a:off x="1449999" y="2887579"/>
            <a:ext cx="7174249" cy="3867551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489663" y="2276475"/>
          <a:ext cx="431800" cy="292100"/>
        </p:xfrm>
        <a:graphic>
          <a:graphicData uri="http://schemas.openxmlformats.org/presentationml/2006/ole">
            <p:oleObj spid="_x0000_s3074" name="Equation" r:id="rId5" imgW="431640" imgH="291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Energy at Liverpool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What are we doing already?</a:t>
            </a:r>
          </a:p>
          <a:p>
            <a:r>
              <a:rPr lang="en-GB" dirty="0" smtClean="0"/>
              <a:t>What do we want to do in the future?</a:t>
            </a:r>
          </a:p>
          <a:p>
            <a:r>
              <a:rPr lang="en-GB" dirty="0" smtClean="0"/>
              <a:t>How can we get funding for energy research?</a:t>
            </a:r>
          </a:p>
          <a:p>
            <a:r>
              <a:rPr lang="en-GB" dirty="0" smtClean="0"/>
              <a:t>Is there a market for a taught post-graduate programme on energy and the environment?</a:t>
            </a:r>
          </a:p>
          <a:p>
            <a:r>
              <a:rPr lang="en-GB" dirty="0" smtClean="0"/>
              <a:t>Should we provide one?</a:t>
            </a:r>
          </a:p>
          <a:p>
            <a:r>
              <a:rPr lang="en-GB" dirty="0" smtClean="0"/>
              <a:t>How do we develop and maintain contacts and collaborations:</a:t>
            </a:r>
          </a:p>
          <a:p>
            <a:pPr lvl="1"/>
            <a:r>
              <a:rPr lang="en-GB" dirty="0" smtClean="0"/>
              <a:t>Within the University?</a:t>
            </a:r>
          </a:p>
          <a:p>
            <a:pPr lvl="1"/>
            <a:r>
              <a:rPr lang="en-GB" dirty="0" smtClean="0"/>
              <a:t>With other researchers and institutes?</a:t>
            </a:r>
          </a:p>
          <a:p>
            <a:r>
              <a:rPr lang="en-GB" dirty="0" smtClean="0"/>
              <a:t>Other issues?</a:t>
            </a:r>
          </a:p>
          <a:p>
            <a:pPr lvl="1"/>
            <a:endParaRPr lang="en-GB" dirty="0" smtClean="0"/>
          </a:p>
        </p:txBody>
      </p:sp>
      <p:pic>
        <p:nvPicPr>
          <p:cNvPr id="5" name="Content Placeholder 4" descr="PC2927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94302" y="1533525"/>
            <a:ext cx="3851295" cy="51355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5888"/>
            <a:ext cx="4233111" cy="1143000"/>
          </a:xfrm>
        </p:spPr>
        <p:txBody>
          <a:bodyPr/>
          <a:lstStyle/>
          <a:p>
            <a:pPr lvl="0">
              <a:defRPr/>
            </a:pPr>
            <a:r>
              <a:rPr lang="en-GB" dirty="0" smtClean="0"/>
              <a:t>How much energy do we need?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Total current UK electrical power consumption about 40 GW.</a:t>
            </a:r>
          </a:p>
          <a:p>
            <a:r>
              <a:rPr lang="en-GB" dirty="0" smtClean="0"/>
              <a:t>UK population about 60 </a:t>
            </a:r>
            <a:r>
              <a:rPr lang="en-GB" dirty="0" smtClean="0">
                <a:latin typeface="Arial Narrow" pitchFamily="34" charset="0"/>
              </a:rPr>
              <a:t>x</a:t>
            </a:r>
            <a:r>
              <a:rPr lang="en-GB" dirty="0" smtClean="0"/>
              <a:t> 10</a:t>
            </a:r>
            <a:r>
              <a:rPr lang="en-GB" baseline="30000" dirty="0" smtClean="0"/>
              <a:t>6</a:t>
            </a:r>
            <a:r>
              <a:rPr lang="en-GB" dirty="0" smtClean="0"/>
              <a:t>.</a:t>
            </a:r>
          </a:p>
          <a:p>
            <a:r>
              <a:rPr lang="en-GB" dirty="0" smtClean="0"/>
              <a:t>Power use is about 670 W per person...</a:t>
            </a:r>
          </a:p>
          <a:p>
            <a:r>
              <a:rPr lang="en-GB" dirty="0" smtClean="0"/>
              <a:t>...or about 58 MJ per person per day.</a:t>
            </a:r>
          </a:p>
          <a:p>
            <a:r>
              <a:rPr lang="en-GB" dirty="0" smtClean="0"/>
              <a:t>Relate to “everyday” units:</a:t>
            </a:r>
          </a:p>
          <a:p>
            <a:pPr lvl="1"/>
            <a:r>
              <a:rPr lang="en-GB" dirty="0" smtClean="0"/>
              <a:t>1 kWh = 3.6 MJ, costs about 10p.</a:t>
            </a:r>
          </a:p>
          <a:p>
            <a:pPr lvl="1"/>
            <a:r>
              <a:rPr lang="en-GB" dirty="0" smtClean="0"/>
              <a:t>1 kWh/d = 40 W.</a:t>
            </a:r>
          </a:p>
          <a:p>
            <a:pPr lvl="1"/>
            <a:r>
              <a:rPr lang="en-GB" dirty="0" smtClean="0"/>
              <a:t>Power per person of </a:t>
            </a:r>
            <a:br>
              <a:rPr lang="en-GB" dirty="0" smtClean="0"/>
            </a:br>
            <a:r>
              <a:rPr lang="en-GB" dirty="0" smtClean="0"/>
              <a:t>670 W = 17 kWh/d.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33525"/>
            <a:ext cx="4594860" cy="5135563"/>
          </a:xfrm>
        </p:spPr>
        <p:txBody>
          <a:bodyPr/>
          <a:lstStyle/>
          <a:p>
            <a:r>
              <a:rPr lang="en-GB" dirty="0" smtClean="0"/>
              <a:t>Current energy supply:</a:t>
            </a:r>
          </a:p>
          <a:p>
            <a:endParaRPr lang="en-GB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4988380" y="1959202"/>
            <a:ext cx="4588769" cy="4501755"/>
            <a:chOff x="729199" y="2344226"/>
            <a:chExt cx="3956877" cy="394295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6550" y="2368591"/>
              <a:ext cx="3829526" cy="3918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729199" y="2344226"/>
              <a:ext cx="7825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rgbClr val="FF0000"/>
                  </a:solidFill>
                </a:rPr>
                <a:t>40 GW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 bwMode="auto">
          <a:xfrm>
            <a:off x="5003284" y="123904"/>
            <a:ext cx="423311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 how do</a:t>
            </a:r>
            <a:r>
              <a:rPr kumimoji="0" lang="en-GB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we generate it?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4760" y="2153526"/>
            <a:ext cx="4130663" cy="4355557"/>
            <a:chOff x="5386337" y="2309938"/>
            <a:chExt cx="3877750" cy="4040029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86337" y="2309938"/>
              <a:ext cx="3789045" cy="4040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8150503" y="2799230"/>
              <a:ext cx="7825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rgbClr val="FF0000"/>
                  </a:solidFill>
                </a:rPr>
                <a:t>40 GW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5400000">
              <a:off x="7714913" y="4259292"/>
              <a:ext cx="27597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Study by energy company </a:t>
              </a:r>
              <a:r>
                <a:rPr lang="en-GB" sz="1600" dirty="0" err="1" smtClean="0"/>
                <a:t>EdF</a:t>
              </a:r>
              <a:r>
                <a:rPr lang="en-GB" sz="1600" dirty="0" smtClean="0"/>
                <a:t>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 we need to do something new?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Projection of electricity capacity using current resources: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Large shortfall!</a:t>
            </a:r>
          </a:p>
          <a:p>
            <a:r>
              <a:rPr lang="en-GB" dirty="0" smtClean="0"/>
              <a:t>There is still lots of coal, so why not burn more of it?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err="1" smtClean="0"/>
              <a:t>Imja</a:t>
            </a:r>
            <a:r>
              <a:rPr lang="en-GB" dirty="0" smtClean="0"/>
              <a:t> glacier, 1950s...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...and 2007; retreating 74 m per year.</a:t>
            </a:r>
          </a:p>
        </p:txBody>
      </p:sp>
      <p:pic>
        <p:nvPicPr>
          <p:cNvPr id="18" name="Picture 17" descr="Himalayan-glaciers-disappe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3277" y="3320716"/>
            <a:ext cx="4929144" cy="2884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79293" y="1600650"/>
            <a:ext cx="6966286" cy="5016717"/>
            <a:chOff x="2839453" y="1745034"/>
            <a:chExt cx="6773779" cy="4812175"/>
          </a:xfrm>
        </p:grpSpPr>
        <p:grpSp>
          <p:nvGrpSpPr>
            <p:cNvPr id="10" name="Group 9"/>
            <p:cNvGrpSpPr/>
            <p:nvPr/>
          </p:nvGrpSpPr>
          <p:grpSpPr>
            <a:xfrm>
              <a:off x="2839453" y="1745034"/>
              <a:ext cx="6773779" cy="4812175"/>
              <a:chOff x="2839453" y="1696908"/>
              <a:chExt cx="6773779" cy="4812175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029" r="2435"/>
              <a:stretch>
                <a:fillRect/>
              </a:stretch>
            </p:blipFill>
            <p:spPr bwMode="auto">
              <a:xfrm>
                <a:off x="2839453" y="1696908"/>
                <a:ext cx="6773779" cy="4812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" name="TextBox 5"/>
              <p:cNvSpPr txBox="1"/>
              <p:nvPr/>
            </p:nvSpPr>
            <p:spPr>
              <a:xfrm rot="16200000">
                <a:off x="6911899" y="3437438"/>
                <a:ext cx="2627625" cy="353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Watt patented steam engine</a:t>
                </a:r>
                <a:endParaRPr lang="en-GB" sz="1600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599640" y="4732245"/>
              <a:ext cx="3053815" cy="797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Early measurements from ice cores.</a:t>
              </a:r>
            </a:p>
            <a:p>
              <a:r>
                <a:rPr lang="en-GB" sz="1600" dirty="0" smtClean="0"/>
                <a:t>More recent results, direct</a:t>
              </a:r>
              <a:br>
                <a:rPr lang="en-GB" sz="1600" dirty="0" smtClean="0"/>
              </a:br>
              <a:r>
                <a:rPr lang="en-GB" sz="1600" dirty="0" smtClean="0"/>
                <a:t>measurements from Hawaii.</a:t>
              </a:r>
              <a:endParaRPr lang="en-GB" sz="16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 we need to do something new?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33525"/>
            <a:ext cx="2404311" cy="5135563"/>
          </a:xfrm>
        </p:spPr>
        <p:txBody>
          <a:bodyPr/>
          <a:lstStyle/>
          <a:p>
            <a:r>
              <a:rPr lang="en-GB" dirty="0" smtClean="0"/>
              <a:t>“Manmade” CO</a:t>
            </a:r>
            <a:r>
              <a:rPr lang="en-GB" baseline="-25000" dirty="0" smtClean="0"/>
              <a:t>2</a:t>
            </a:r>
            <a:r>
              <a:rPr lang="en-GB" dirty="0" smtClean="0"/>
              <a:t> is causing potentially catastrophic changes in the climate.</a:t>
            </a:r>
          </a:p>
          <a:p>
            <a:r>
              <a:rPr lang="en-GB" dirty="0" smtClean="0"/>
              <a:t>Because of global warming, we need electric cars, trains, heating... i.e. more electricity, not less...</a:t>
            </a:r>
          </a:p>
          <a:p>
            <a:r>
              <a:rPr lang="en-GB" dirty="0" smtClean="0"/>
              <a:t>...and we need to generate it without the CO</a:t>
            </a:r>
            <a:r>
              <a:rPr lang="en-GB" baseline="-25000" dirty="0" smtClean="0"/>
              <a:t>2</a:t>
            </a:r>
            <a:r>
              <a:rPr lang="en-GB" dirty="0" smtClean="0"/>
              <a:t>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5888"/>
            <a:ext cx="4485774" cy="1143000"/>
          </a:xfrm>
        </p:spPr>
        <p:txBody>
          <a:bodyPr/>
          <a:lstStyle/>
          <a:p>
            <a:r>
              <a:rPr lang="en-GB" dirty="0" smtClean="0"/>
              <a:t>How much energy will we need?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In the UK, we now use roughly:</a:t>
            </a:r>
          </a:p>
          <a:p>
            <a:pPr lvl="1"/>
            <a:r>
              <a:rPr lang="en-GB" dirty="0" smtClean="0"/>
              <a:t>1.6 kW per person on transport.</a:t>
            </a:r>
          </a:p>
          <a:p>
            <a:pPr lvl="1"/>
            <a:r>
              <a:rPr lang="en-GB" dirty="0" smtClean="0"/>
              <a:t>1.6 kW per person on heating.</a:t>
            </a:r>
          </a:p>
          <a:p>
            <a:pPr lvl="1"/>
            <a:r>
              <a:rPr lang="en-GB" dirty="0" smtClean="0"/>
              <a:t>0.7 kW per person “electricity” – i.e. computers, fridges, TVs...</a:t>
            </a:r>
          </a:p>
          <a:p>
            <a:r>
              <a:rPr lang="en-GB" dirty="0" smtClean="0"/>
              <a:t>Assume in future use electricity for most transport, more efficient than current systems, so require </a:t>
            </a:r>
            <a:br>
              <a:rPr lang="en-GB" dirty="0" smtClean="0"/>
            </a:br>
            <a:r>
              <a:rPr lang="en-GB" dirty="0" smtClean="0"/>
              <a:t>0.8 kW/p...</a:t>
            </a:r>
          </a:p>
          <a:p>
            <a:r>
              <a:rPr lang="en-GB" dirty="0" smtClean="0"/>
              <a:t>...and that we insulate buildings better, use heat pumps etc. so heating requirements 0.8 kW/p.</a:t>
            </a:r>
          </a:p>
          <a:p>
            <a:r>
              <a:rPr lang="en-GB" dirty="0" smtClean="0"/>
              <a:t>Total electricity demand then about 140 GW.</a:t>
            </a:r>
          </a:p>
          <a:p>
            <a:r>
              <a:rPr lang="en-GB" dirty="0" smtClean="0"/>
              <a:t>(C.f. current figure of 40 GW.)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Renewable</a:t>
            </a:r>
            <a:r>
              <a:rPr lang="en-GB" dirty="0" smtClean="0">
                <a:solidFill>
                  <a:srgbClr val="3333FF"/>
                </a:solidFill>
              </a:rPr>
              <a:t>*</a:t>
            </a:r>
            <a:r>
              <a:rPr lang="en-GB" dirty="0" smtClean="0"/>
              <a:t> energy resources:</a:t>
            </a:r>
          </a:p>
          <a:p>
            <a:pPr lvl="1"/>
            <a:r>
              <a:rPr lang="en-GB" dirty="0" smtClean="0"/>
              <a:t>Solar.</a:t>
            </a:r>
          </a:p>
          <a:p>
            <a:pPr lvl="1"/>
            <a:r>
              <a:rPr lang="en-GB" dirty="0" smtClean="0"/>
              <a:t>Biomass.</a:t>
            </a:r>
          </a:p>
          <a:p>
            <a:pPr lvl="1"/>
            <a:r>
              <a:rPr lang="en-GB" dirty="0" smtClean="0"/>
              <a:t>Wind.</a:t>
            </a:r>
          </a:p>
          <a:p>
            <a:pPr lvl="1"/>
            <a:r>
              <a:rPr lang="en-GB" dirty="0" smtClean="0"/>
              <a:t>Waves.</a:t>
            </a:r>
          </a:p>
          <a:p>
            <a:pPr lvl="1"/>
            <a:r>
              <a:rPr lang="en-GB" dirty="0" smtClean="0"/>
              <a:t>Tides.</a:t>
            </a:r>
          </a:p>
          <a:p>
            <a:pPr lvl="1"/>
            <a:r>
              <a:rPr lang="en-GB" dirty="0" smtClean="0"/>
              <a:t>Hydroelectric.</a:t>
            </a:r>
          </a:p>
          <a:p>
            <a:r>
              <a:rPr lang="en-GB" dirty="0" smtClean="0"/>
              <a:t>Non-renewable energy:</a:t>
            </a:r>
          </a:p>
          <a:p>
            <a:pPr lvl="1"/>
            <a:r>
              <a:rPr lang="en-GB" dirty="0" smtClean="0"/>
              <a:t>Fusion.</a:t>
            </a:r>
          </a:p>
          <a:p>
            <a:pPr lvl="1"/>
            <a:r>
              <a:rPr lang="en-GB" dirty="0" smtClean="0"/>
              <a:t>“Clean” coal.</a:t>
            </a:r>
          </a:p>
          <a:p>
            <a:pPr lvl="1"/>
            <a:r>
              <a:rPr lang="en-GB" dirty="0" smtClean="0"/>
              <a:t>Fission.</a:t>
            </a:r>
          </a:p>
          <a:p>
            <a:pPr lvl="1"/>
            <a:endParaRPr lang="en-GB" dirty="0" smtClean="0"/>
          </a:p>
          <a:p>
            <a:pPr>
              <a:buFont typeface="Times New Roman" pitchFamily="18" charset="0"/>
              <a:buChar char="*"/>
            </a:pPr>
            <a:r>
              <a:rPr lang="en-GB" dirty="0" smtClean="0"/>
              <a:t>Naturally replenished in a relatively          short period of time.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059672" y="119698"/>
            <a:ext cx="445389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How can we get it  without the CO</a:t>
            </a:r>
            <a:r>
              <a:rPr lang="en-GB" sz="3200" kern="0" baseline="-2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Solar power and biomass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Solar constant 1.4 kW/m</a:t>
            </a:r>
            <a:r>
              <a:rPr lang="en-GB" baseline="30000" dirty="0" smtClean="0"/>
              <a:t>2</a:t>
            </a:r>
            <a:r>
              <a:rPr lang="en-GB" dirty="0" smtClean="0"/>
              <a:t>.</a:t>
            </a:r>
          </a:p>
          <a:p>
            <a:r>
              <a:rPr lang="en-GB" dirty="0" smtClean="0"/>
              <a:t>At ground level ~ 1 kW/m</a:t>
            </a:r>
            <a:r>
              <a:rPr lang="en-GB" baseline="30000" dirty="0" smtClean="0"/>
              <a:t>2</a:t>
            </a:r>
            <a:r>
              <a:rPr lang="en-GB" dirty="0" smtClean="0"/>
              <a:t>.</a:t>
            </a:r>
          </a:p>
          <a:p>
            <a:r>
              <a:rPr lang="en-GB" dirty="0" smtClean="0"/>
              <a:t>Correct for latitude, peak ~ 600 W/m</a:t>
            </a:r>
            <a:r>
              <a:rPr lang="en-GB" baseline="30000" dirty="0" smtClean="0"/>
              <a:t>2</a:t>
            </a:r>
            <a:r>
              <a:rPr lang="en-GB" dirty="0" smtClean="0"/>
              <a:t>...to average ~ 200 W/m</a:t>
            </a:r>
            <a:r>
              <a:rPr lang="en-GB" baseline="30000" dirty="0" smtClean="0"/>
              <a:t>2</a:t>
            </a:r>
            <a:r>
              <a:rPr lang="en-GB" dirty="0" smtClean="0"/>
              <a:t>...</a:t>
            </a:r>
          </a:p>
          <a:p>
            <a:r>
              <a:rPr lang="en-GB" dirty="0" smtClean="0"/>
              <a:t>...and for UK weather ~ 100 W/m</a:t>
            </a:r>
            <a:r>
              <a:rPr lang="en-GB" baseline="30000" dirty="0" smtClean="0"/>
              <a:t>2</a:t>
            </a:r>
            <a:r>
              <a:rPr lang="en-GB" dirty="0" smtClean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Supplying 140 GW with solar cells of efficiency ~10% requires area of</a:t>
            </a:r>
            <a:br>
              <a:rPr lang="en-GB" dirty="0" smtClean="0"/>
            </a:br>
            <a:r>
              <a:rPr lang="en-GB" dirty="0" smtClean="0"/>
              <a:t>14 × 10</a:t>
            </a:r>
            <a:r>
              <a:rPr lang="en-GB" baseline="30000" dirty="0" smtClean="0"/>
              <a:t>9</a:t>
            </a:r>
            <a:r>
              <a:rPr lang="en-GB" dirty="0" smtClean="0"/>
              <a:t> m</a:t>
            </a:r>
            <a:r>
              <a:rPr lang="en-GB" baseline="30000" dirty="0" smtClean="0"/>
              <a:t>2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This is 6% of land area of UK...</a:t>
            </a:r>
          </a:p>
          <a:p>
            <a:r>
              <a:rPr lang="en-GB" dirty="0" smtClean="0"/>
              <a:t>...and more than 100 times the photovoltaic generating capacity of the entire world.</a:t>
            </a:r>
          </a:p>
          <a:p>
            <a:r>
              <a:rPr lang="en-GB" dirty="0" smtClean="0"/>
              <a:t>Feasible for ~ 10% of UK needs?</a:t>
            </a:r>
          </a:p>
          <a:p>
            <a:r>
              <a:rPr lang="en-GB" dirty="0" smtClean="0"/>
              <a:t>Interesting globally: small proportion of world’s deserts could supply world’s energy needs.</a:t>
            </a:r>
          </a:p>
          <a:p>
            <a:r>
              <a:rPr lang="en-GB" dirty="0" smtClean="0"/>
              <a:t>Efficiency of conversion of solar energy to biomass about 1%...</a:t>
            </a:r>
          </a:p>
          <a:p>
            <a:r>
              <a:rPr lang="en-GB" dirty="0" smtClean="0"/>
              <a:t>...and then still have to convert to electricity.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288280" y="119698"/>
            <a:ext cx="445389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185" y="3328608"/>
            <a:ext cx="4150995" cy="349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5888"/>
            <a:ext cx="4453890" cy="1143000"/>
          </a:xfrm>
        </p:spPr>
        <p:txBody>
          <a:bodyPr/>
          <a:lstStyle/>
          <a:p>
            <a:r>
              <a:rPr lang="en-GB" dirty="0" smtClean="0"/>
              <a:t>Wind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33525"/>
            <a:ext cx="4122420" cy="5135563"/>
          </a:xfrm>
        </p:spPr>
        <p:txBody>
          <a:bodyPr/>
          <a:lstStyle/>
          <a:p>
            <a:r>
              <a:rPr lang="en-GB" dirty="0" smtClean="0"/>
              <a:t>Average UK wind speed ~ 6 ms</a:t>
            </a:r>
            <a:r>
              <a:rPr lang="en-GB" baseline="30000" dirty="0" smtClean="0"/>
              <a:t>-2</a:t>
            </a:r>
            <a:r>
              <a:rPr lang="en-GB" dirty="0" smtClean="0"/>
              <a:t>.</a:t>
            </a:r>
          </a:p>
          <a:p>
            <a:r>
              <a:rPr lang="en-GB" dirty="0" smtClean="0"/>
              <a:t>½ mv</a:t>
            </a:r>
            <a:r>
              <a:rPr lang="en-GB" baseline="30000" dirty="0" smtClean="0"/>
              <a:t>2</a:t>
            </a:r>
            <a:r>
              <a:rPr lang="en-GB" dirty="0" smtClean="0"/>
              <a:t>, efficiency, max. packing, give wind power density of about </a:t>
            </a:r>
            <a:br>
              <a:rPr lang="en-GB" dirty="0" smtClean="0"/>
            </a:br>
            <a:r>
              <a:rPr lang="en-GB" dirty="0" smtClean="0"/>
              <a:t>2 W/m</a:t>
            </a:r>
            <a:r>
              <a:rPr lang="en-GB" baseline="30000" dirty="0" smtClean="0"/>
              <a:t>2</a:t>
            </a:r>
            <a:r>
              <a:rPr lang="en-GB" dirty="0" smtClean="0"/>
              <a:t>.</a:t>
            </a:r>
          </a:p>
          <a:p>
            <a:r>
              <a:rPr lang="en-GB" dirty="0" smtClean="0"/>
              <a:t>Need 30% of UK (70 × 10</a:t>
            </a:r>
            <a:r>
              <a:rPr lang="en-GB" baseline="30000" dirty="0" smtClean="0"/>
              <a:t>9</a:t>
            </a:r>
            <a:r>
              <a:rPr lang="en-GB" dirty="0" smtClean="0"/>
              <a:t> m</a:t>
            </a:r>
            <a:r>
              <a:rPr lang="en-GB" baseline="30000" dirty="0" smtClean="0"/>
              <a:t>2</a:t>
            </a:r>
            <a:r>
              <a:rPr lang="en-GB" dirty="0" smtClean="0"/>
              <a:t>,  i.e. Scotland) to provide 140 GW.</a:t>
            </a:r>
          </a:p>
          <a:p>
            <a:r>
              <a:rPr lang="en-GB" dirty="0" smtClean="0"/>
              <a:t>Off shore, wind speed higher, power density ~ 3 W/m</a:t>
            </a:r>
            <a:r>
              <a:rPr lang="en-GB" baseline="30000" dirty="0" smtClean="0"/>
              <a:t>2</a:t>
            </a:r>
            <a:r>
              <a:rPr lang="en-GB" dirty="0" smtClean="0"/>
              <a:t>.</a:t>
            </a:r>
          </a:p>
          <a:p>
            <a:r>
              <a:rPr lang="en-GB" dirty="0" smtClean="0"/>
              <a:t>Need turbines on ~ 45</a:t>
            </a:r>
            <a:r>
              <a:rPr lang="en-GB" baseline="30000" dirty="0" smtClean="0"/>
              <a:t> </a:t>
            </a:r>
            <a:r>
              <a:rPr lang="en-GB" dirty="0" smtClean="0"/>
              <a:t>× 10</a:t>
            </a:r>
            <a:r>
              <a:rPr lang="en-GB" baseline="30000" dirty="0" smtClean="0"/>
              <a:t>9 </a:t>
            </a:r>
            <a:r>
              <a:rPr lang="en-GB" dirty="0" smtClean="0"/>
              <a:t>m</a:t>
            </a:r>
            <a:r>
              <a:rPr lang="en-GB" baseline="30000" dirty="0" smtClean="0"/>
              <a:t>2</a:t>
            </a:r>
            <a:r>
              <a:rPr lang="en-GB" dirty="0" smtClean="0"/>
              <a:t>.</a:t>
            </a:r>
          </a:p>
          <a:p>
            <a:r>
              <a:rPr lang="en-GB" dirty="0" smtClean="0"/>
              <a:t>Shallow (10...25 m depth) offshore sites available about 20</a:t>
            </a:r>
            <a:r>
              <a:rPr lang="en-GB" baseline="30000" dirty="0" smtClean="0"/>
              <a:t> </a:t>
            </a:r>
            <a:r>
              <a:rPr lang="en-GB" dirty="0" smtClean="0"/>
              <a:t>000 km</a:t>
            </a:r>
            <a:r>
              <a:rPr lang="en-GB" baseline="30000" dirty="0" smtClean="0"/>
              <a:t>2</a:t>
            </a:r>
            <a:r>
              <a:rPr lang="en-GB" dirty="0" smtClean="0"/>
              <a:t>...</a:t>
            </a:r>
          </a:p>
          <a:p>
            <a:r>
              <a:rPr lang="en-GB" dirty="0" smtClean="0"/>
              <a:t>...but many competing uses and technical problems.</a:t>
            </a:r>
          </a:p>
          <a:p>
            <a:r>
              <a:rPr lang="en-GB" dirty="0" smtClean="0"/>
              <a:t>Provide perhaps 10% of UK’s future electricity?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Content Placeholder 6" descr="PC302787.jpg"/>
          <p:cNvPicPr>
            <a:picLocks noChangeAspect="1"/>
          </p:cNvPicPr>
          <p:nvPr/>
        </p:nvPicPr>
        <p:blipFill>
          <a:blip r:embed="rId3" cstate="print"/>
          <a:srcRect l="35103"/>
          <a:stretch>
            <a:fillRect/>
          </a:stretch>
        </p:blipFill>
        <p:spPr bwMode="auto">
          <a:xfrm>
            <a:off x="5005137" y="1531812"/>
            <a:ext cx="4463716" cy="515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6903" y="1417069"/>
            <a:ext cx="3527107" cy="410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95" y="1417770"/>
            <a:ext cx="27241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33525"/>
            <a:ext cx="4485774" cy="513556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Energy in waves hitting UK ~ 40 GW.</a:t>
            </a:r>
          </a:p>
          <a:p>
            <a:r>
              <a:rPr lang="en-GB" dirty="0" smtClean="0"/>
              <a:t>Difficult to use efficiently, many competing interests.</a:t>
            </a:r>
          </a:p>
          <a:p>
            <a:r>
              <a:rPr lang="en-GB" dirty="0" smtClean="0"/>
              <a:t>Perhaps provide about 5% of UK’s future electrical energy?</a:t>
            </a:r>
          </a:p>
          <a:p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533525"/>
            <a:ext cx="4656221" cy="513556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Lots of energy in principle (~250 GW).</a:t>
            </a:r>
          </a:p>
          <a:p>
            <a:r>
              <a:rPr lang="en-GB" dirty="0" smtClean="0"/>
              <a:t>How can it be used efficiently?</a:t>
            </a:r>
          </a:p>
          <a:p>
            <a:r>
              <a:rPr lang="en-GB" dirty="0" smtClean="0"/>
              <a:t>Competing interests?</a:t>
            </a:r>
          </a:p>
          <a:p>
            <a:r>
              <a:rPr lang="en-GB" dirty="0" smtClean="0"/>
              <a:t>Perhaps 5% of UK’s future electricity?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5565" y="1978442"/>
            <a:ext cx="26860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594610" y="3783330"/>
            <a:ext cx="2700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/>
              <a:t>Pelamis</a:t>
            </a:r>
            <a:r>
              <a:rPr lang="en-GB" sz="1600" dirty="0" smtClean="0"/>
              <a:t> wave energy collector</a:t>
            </a:r>
            <a:endParaRPr lang="en-GB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956810" y="119698"/>
            <a:ext cx="445389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Tides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5888"/>
            <a:ext cx="4453890" cy="1143000"/>
          </a:xfrm>
        </p:spPr>
        <p:txBody>
          <a:bodyPr/>
          <a:lstStyle/>
          <a:p>
            <a:r>
              <a:rPr lang="en-GB" dirty="0" smtClean="0"/>
              <a:t>Hydroelectric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33525"/>
            <a:ext cx="4465320" cy="5135563"/>
          </a:xfrm>
        </p:spPr>
        <p:txBody>
          <a:bodyPr/>
          <a:lstStyle/>
          <a:p>
            <a:r>
              <a:rPr lang="en-GB" dirty="0" smtClean="0"/>
              <a:t>UK power density ~ 0.1 W/m</a:t>
            </a:r>
            <a:r>
              <a:rPr lang="en-GB" baseline="30000" dirty="0" smtClean="0"/>
              <a:t>2</a:t>
            </a:r>
            <a:r>
              <a:rPr lang="en-GB" dirty="0" smtClean="0"/>
              <a:t>, so </a:t>
            </a:r>
            <a:r>
              <a:rPr lang="en-GB" dirty="0" smtClean="0"/>
              <a:t>cannot </a:t>
            </a:r>
            <a:r>
              <a:rPr lang="en-GB" dirty="0" smtClean="0"/>
              <a:t>make </a:t>
            </a:r>
            <a:r>
              <a:rPr lang="en-GB" dirty="0" smtClean="0"/>
              <a:t>large contribution</a:t>
            </a:r>
            <a:r>
              <a:rPr lang="en-GB" dirty="0" smtClean="0"/>
              <a:t>.</a:t>
            </a:r>
          </a:p>
          <a:p>
            <a:r>
              <a:rPr lang="en-GB" dirty="0" smtClean="0"/>
              <a:t>Largest hydro-electric power station is Three Gorges Damn on </a:t>
            </a:r>
            <a:r>
              <a:rPr lang="en-GB" dirty="0" err="1" smtClean="0"/>
              <a:t>Yangtse</a:t>
            </a:r>
            <a:r>
              <a:rPr lang="en-GB" dirty="0" smtClean="0"/>
              <a:t>, projected output 20 GW.</a:t>
            </a:r>
          </a:p>
          <a:p>
            <a:r>
              <a:rPr lang="en-GB" dirty="0" smtClean="0"/>
              <a:t>Displaced  ~ 1.2 × 10</a:t>
            </a:r>
            <a:r>
              <a:rPr lang="en-GB" baseline="30000" dirty="0" smtClean="0"/>
              <a:t>6</a:t>
            </a:r>
            <a:r>
              <a:rPr lang="en-GB" dirty="0" smtClean="0"/>
              <a:t> people, caused, and will cause, ecological problems.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Tally for UK so far:</a:t>
            </a:r>
          </a:p>
          <a:p>
            <a:pPr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We are still missing the lion’s share...</a:t>
            </a:r>
          </a:p>
          <a:p>
            <a:r>
              <a:rPr lang="en-GB" dirty="0" smtClean="0"/>
              <a:t>...and the UK is particularly well off for wind, wave and tidal power!</a:t>
            </a:r>
          </a:p>
          <a:p>
            <a:r>
              <a:rPr lang="en-GB" dirty="0" smtClean="0"/>
              <a:t>What about “clean” coal, nuclear fission and nuclear fusion?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29250" y="2077859"/>
          <a:ext cx="3577590" cy="24574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28750"/>
                <a:gridCol w="2148840"/>
              </a:tblGrid>
              <a:tr h="35106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Energy</a:t>
                      </a:r>
                      <a:r>
                        <a:rPr lang="en-GB" sz="1600" baseline="0" dirty="0" smtClean="0"/>
                        <a:t> source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Prop.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smtClean="0"/>
                        <a:t>of electricity</a:t>
                      </a:r>
                      <a:endParaRPr lang="en-GB" sz="1600" dirty="0"/>
                    </a:p>
                  </a:txBody>
                  <a:tcPr/>
                </a:tc>
              </a:tr>
              <a:tr h="35106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Solar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10%</a:t>
                      </a:r>
                      <a:endParaRPr lang="en-GB" sz="1600" dirty="0"/>
                    </a:p>
                  </a:txBody>
                  <a:tcPr/>
                </a:tc>
              </a:tr>
              <a:tr h="35106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Wind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10%</a:t>
                      </a:r>
                      <a:endParaRPr lang="en-GB" sz="1600" dirty="0"/>
                    </a:p>
                  </a:txBody>
                  <a:tcPr/>
                </a:tc>
              </a:tr>
              <a:tr h="35106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Wave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5%</a:t>
                      </a:r>
                      <a:endParaRPr lang="en-GB" sz="1600" dirty="0"/>
                    </a:p>
                  </a:txBody>
                  <a:tcPr/>
                </a:tc>
              </a:tr>
              <a:tr h="35106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Tidal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5%</a:t>
                      </a:r>
                      <a:endParaRPr lang="en-GB" sz="1600" dirty="0"/>
                    </a:p>
                  </a:txBody>
                  <a:tcPr/>
                </a:tc>
              </a:tr>
              <a:tr h="35106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Other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5%</a:t>
                      </a:r>
                      <a:endParaRPr lang="en-GB" sz="1600" dirty="0"/>
                    </a:p>
                  </a:txBody>
                  <a:tcPr/>
                </a:tc>
              </a:tr>
              <a:tr h="35106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Total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35%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4956810" y="119698"/>
            <a:ext cx="445389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Renewable balance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222" y="3889815"/>
            <a:ext cx="4250623" cy="283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mA4Landscape">
  <a:themeElements>
    <a:clrScheme name="TimA4Landsca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mA4Landscap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mA4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TimA4Landscape</Template>
  <TotalTime>1499</TotalTime>
  <Words>819</Words>
  <Application>Microsoft Office PowerPoint</Application>
  <PresentationFormat>A4 Paper (210x297 mm)</PresentationFormat>
  <Paragraphs>174</Paragraphs>
  <Slides>13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TimA4Landscape</vt:lpstr>
      <vt:lpstr>Equation</vt:lpstr>
      <vt:lpstr>Liverpool Energy Day</vt:lpstr>
      <vt:lpstr>How much energy do we need?</vt:lpstr>
      <vt:lpstr>Why do we need to do something new?</vt:lpstr>
      <vt:lpstr>Why do we need to do something new?</vt:lpstr>
      <vt:lpstr>How much energy will we need?</vt:lpstr>
      <vt:lpstr>Solar power and biomass</vt:lpstr>
      <vt:lpstr>Wind</vt:lpstr>
      <vt:lpstr>Waves</vt:lpstr>
      <vt:lpstr>Hydroelectric</vt:lpstr>
      <vt:lpstr>“Clean” coal</vt:lpstr>
      <vt:lpstr>Nuclear fission and fusion</vt:lpstr>
      <vt:lpstr>Summary</vt:lpstr>
      <vt:lpstr>Energy at Liverpool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–</dc:title>
  <dc:creator>Tim Greenshaw</dc:creator>
  <cp:lastModifiedBy>Tim Greenshaw</cp:lastModifiedBy>
  <cp:revision>227</cp:revision>
  <dcterms:created xsi:type="dcterms:W3CDTF">2009-02-08T09:57:59Z</dcterms:created>
  <dcterms:modified xsi:type="dcterms:W3CDTF">2009-06-22T21:12:13Z</dcterms:modified>
</cp:coreProperties>
</file>