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3" r:id="rId2"/>
    <p:sldId id="325" r:id="rId3"/>
    <p:sldId id="326" r:id="rId4"/>
    <p:sldId id="314" r:id="rId5"/>
    <p:sldId id="322" r:id="rId6"/>
    <p:sldId id="316" r:id="rId7"/>
    <p:sldId id="317" r:id="rId8"/>
    <p:sldId id="318" r:id="rId9"/>
    <p:sldId id="319" r:id="rId10"/>
    <p:sldId id="320" r:id="rId11"/>
    <p:sldId id="327" r:id="rId12"/>
    <p:sldId id="328" r:id="rId13"/>
    <p:sldId id="329" r:id="rId14"/>
    <p:sldId id="331" r:id="rId15"/>
  </p:sldIdLst>
  <p:sldSz cx="9906000" cy="6858000" type="A4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622" autoAdjust="0"/>
  </p:normalViewPr>
  <p:slideViewPr>
    <p:cSldViewPr snapToGrid="0">
      <p:cViewPr varScale="1">
        <p:scale>
          <a:sx n="79" d="100"/>
          <a:sy n="79" d="100"/>
        </p:scale>
        <p:origin x="-630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5" tIns="48148" rIns="96295" bIns="4814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5" tIns="48148" rIns="96295" bIns="4814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6763"/>
            <a:ext cx="554355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69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5" tIns="48148" rIns="96295" bIns="48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5" tIns="48148" rIns="96295" bIns="4814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5" tIns="48148" rIns="96295" bIns="4814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FF1C52D4-C0F1-424B-BBAA-A110CCC3FC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115888"/>
            <a:ext cx="222885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15888"/>
            <a:ext cx="653415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33525"/>
            <a:ext cx="4381500" cy="51355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33525"/>
            <a:ext cx="4381500" cy="51355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1588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33525"/>
            <a:ext cx="89154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1384300"/>
            <a:ext cx="942498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■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Times New Roman" pitchFamily="18" charset="0"/>
        <a:buChar char="♦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Accelerator Driven Subcritical Reactors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Introduction:</a:t>
            </a:r>
          </a:p>
          <a:p>
            <a:pPr lvl="1"/>
            <a:r>
              <a:rPr lang="en-GB" dirty="0" smtClean="0"/>
              <a:t>Fission.</a:t>
            </a:r>
          </a:p>
          <a:p>
            <a:pPr lvl="1"/>
            <a:r>
              <a:rPr lang="en-GB" dirty="0" smtClean="0"/>
              <a:t>Conventional reactor.</a:t>
            </a:r>
          </a:p>
          <a:p>
            <a:pPr lvl="1"/>
            <a:r>
              <a:rPr lang="en-GB" dirty="0" smtClean="0"/>
              <a:t>Fast breeder reactor.</a:t>
            </a:r>
          </a:p>
          <a:p>
            <a:r>
              <a:rPr lang="en-GB" dirty="0" smtClean="0"/>
              <a:t>The Energy Amplifier or ADSR.</a:t>
            </a:r>
          </a:p>
          <a:p>
            <a:r>
              <a:rPr lang="en-GB" dirty="0" smtClean="0"/>
              <a:t>Waste from ADSR.</a:t>
            </a:r>
          </a:p>
          <a:p>
            <a:r>
              <a:rPr lang="en-GB" dirty="0" smtClean="0"/>
              <a:t>Conventional accelerators.</a:t>
            </a:r>
          </a:p>
          <a:p>
            <a:r>
              <a:rPr lang="en-GB" dirty="0" smtClean="0"/>
              <a:t>Fixed Field Alternating Gradient accelerators.</a:t>
            </a:r>
          </a:p>
          <a:p>
            <a:r>
              <a:rPr lang="en-GB" dirty="0" smtClean="0"/>
              <a:t>Acceleration using electromagnetic induction?</a:t>
            </a:r>
          </a:p>
          <a:p>
            <a:r>
              <a:rPr lang="en-GB" dirty="0" smtClean="0"/>
              <a:t>Summary.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029201" y="1533525"/>
            <a:ext cx="2695074" cy="5135563"/>
          </a:xfrm>
        </p:spPr>
        <p:txBody>
          <a:bodyPr/>
          <a:lstStyle/>
          <a:p>
            <a:r>
              <a:rPr lang="en-GB" dirty="0" smtClean="0"/>
              <a:t>Equivalent are:</a:t>
            </a:r>
          </a:p>
          <a:p>
            <a:r>
              <a:rPr lang="en-GB" dirty="0" smtClean="0"/>
              <a:t>5 × 10</a:t>
            </a:r>
            <a:r>
              <a:rPr lang="en-GB" baseline="30000" dirty="0" smtClean="0"/>
              <a:t>9</a:t>
            </a:r>
            <a:r>
              <a:rPr lang="en-GB" dirty="0" smtClean="0"/>
              <a:t> tonnes coal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27 × 10</a:t>
            </a:r>
            <a:r>
              <a:rPr lang="en-GB" baseline="30000" dirty="0" smtClean="0"/>
              <a:t>9</a:t>
            </a:r>
            <a:r>
              <a:rPr lang="en-GB" dirty="0" smtClean="0"/>
              <a:t> barrels </a:t>
            </a:r>
            <a:br>
              <a:rPr lang="en-GB" dirty="0" smtClean="0"/>
            </a:br>
            <a:r>
              <a:rPr lang="en-GB" dirty="0" smtClean="0"/>
              <a:t>of oil.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2.5 × 10</a:t>
            </a:r>
            <a:r>
              <a:rPr lang="en-GB" baseline="30000" dirty="0" smtClean="0"/>
              <a:t>12</a:t>
            </a:r>
            <a:r>
              <a:rPr lang="en-GB" dirty="0" smtClean="0"/>
              <a:t> m</a:t>
            </a:r>
            <a:r>
              <a:rPr lang="en-GB" baseline="30000" dirty="0" smtClean="0"/>
              <a:t>3</a:t>
            </a:r>
            <a:r>
              <a:rPr lang="en-GB" dirty="0" smtClean="0"/>
              <a:t> of natural gas.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65 × 10</a:t>
            </a:r>
            <a:r>
              <a:rPr lang="en-GB" baseline="30000" dirty="0" smtClean="0"/>
              <a:t>3</a:t>
            </a:r>
            <a:r>
              <a:rPr lang="en-GB" dirty="0" smtClean="0"/>
              <a:t> tonnes of uranium </a:t>
            </a:r>
            <a:br>
              <a:rPr lang="en-GB" dirty="0" smtClean="0"/>
            </a:br>
            <a:r>
              <a:rPr lang="en-GB" dirty="0" smtClean="0"/>
              <a:t>(2.5 g/tonne).</a:t>
            </a:r>
          </a:p>
          <a:p>
            <a:r>
              <a:rPr lang="en-GB" dirty="0" smtClean="0"/>
              <a:t>5 × 10</a:t>
            </a:r>
            <a:r>
              <a:rPr lang="en-GB" baseline="30000" dirty="0" smtClean="0"/>
              <a:t>3</a:t>
            </a:r>
            <a:r>
              <a:rPr lang="en-GB" dirty="0" smtClean="0"/>
              <a:t> tonnes of thorium </a:t>
            </a:r>
            <a:br>
              <a:rPr lang="en-GB" dirty="0" smtClean="0"/>
            </a:br>
            <a:r>
              <a:rPr lang="en-GB" dirty="0" smtClean="0"/>
              <a:t>(10 g/tonne).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7555832" y="1540043"/>
            <a:ext cx="1683921" cy="5076601"/>
            <a:chOff x="7661610" y="1636293"/>
            <a:chExt cx="1530015" cy="4956287"/>
          </a:xfrm>
        </p:grpSpPr>
        <p:pic>
          <p:nvPicPr>
            <p:cNvPr id="2150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65877" y="1636293"/>
              <a:ext cx="1525335" cy="3898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61610" y="5534526"/>
              <a:ext cx="1530015" cy="1058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EMM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1887" y="2074347"/>
            <a:ext cx="3529012" cy="2082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Fixed Field Alternating Gradient Accelerator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FFAG, radius of orbit increases slightly with energy: protons move from low field to high field region.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Simplicity of operation hopefully ensures the necessary reliability.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err="1" smtClean="0"/>
              <a:t>nsFFAG</a:t>
            </a:r>
            <a:r>
              <a:rPr lang="en-GB" dirty="0" smtClean="0"/>
              <a:t> designed at Daresbury (EMMA):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Construction underway.</a:t>
            </a:r>
            <a:endParaRPr lang="en-GB" dirty="0"/>
          </a:p>
        </p:txBody>
      </p:sp>
      <p:grpSp>
        <p:nvGrpSpPr>
          <p:cNvPr id="20" name="Group 19"/>
          <p:cNvGrpSpPr/>
          <p:nvPr/>
        </p:nvGrpSpPr>
        <p:grpSpPr>
          <a:xfrm>
            <a:off x="148590" y="2575560"/>
            <a:ext cx="4768577" cy="3225165"/>
            <a:chOff x="148590" y="2575560"/>
            <a:chExt cx="4768577" cy="3225165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137603" y="2992438"/>
              <a:ext cx="2736850" cy="280828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1353503" y="3222625"/>
              <a:ext cx="2303462" cy="230505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353503" y="3222625"/>
              <a:ext cx="100806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2577465" y="3006725"/>
              <a:ext cx="100806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3188018" y="3272790"/>
              <a:ext cx="287337" cy="2159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3718560" y="4224973"/>
              <a:ext cx="0" cy="2873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 flipV="1">
              <a:off x="1282065" y="4159250"/>
              <a:ext cx="0" cy="2873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 flipH="1">
              <a:off x="2281555" y="5603558"/>
              <a:ext cx="36036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3123248" y="3345180"/>
              <a:ext cx="287337" cy="2159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3813810" y="4228783"/>
              <a:ext cx="0" cy="2873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1194435" y="4151630"/>
              <a:ext cx="0" cy="2873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2285365" y="5710238"/>
              <a:ext cx="36036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8590" y="2868930"/>
              <a:ext cx="17139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Inject at low K</a:t>
              </a:r>
              <a:endParaRPr lang="en-GB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75610" y="2575560"/>
              <a:ext cx="19415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Extract at high K</a:t>
              </a:r>
              <a:endParaRPr lang="en-GB" dirty="0"/>
            </a:p>
          </p:txBody>
        </p:sp>
      </p:grpSp>
      <p:pic>
        <p:nvPicPr>
          <p:cNvPr id="22" name="Picture 5" descr="EmmaMagne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5071" y="4431030"/>
            <a:ext cx="2160587" cy="2136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FFAG and acceleration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RF cavities conventionally used to accelerate charged particles.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A problem with FFAG is synchronisation of RF with particle orbits over large energy range.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Alternative: inductive acceleration?</a:t>
            </a:r>
          </a:p>
          <a:p>
            <a:r>
              <a:rPr lang="en-GB" dirty="0" smtClean="0"/>
              <a:t>Use Faraday’s Law: 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5557873" y="2767282"/>
            <a:ext cx="3537029" cy="3681665"/>
            <a:chOff x="5557873" y="2538674"/>
            <a:chExt cx="3537029" cy="3681665"/>
          </a:xfrm>
        </p:grpSpPr>
        <p:pic>
          <p:nvPicPr>
            <p:cNvPr id="7" name="Picture 4" descr="EMMA1"/>
            <p:cNvPicPr>
              <a:picLocks noChangeAspect="1" noChangeArrowheads="1"/>
            </p:cNvPicPr>
            <p:nvPr/>
          </p:nvPicPr>
          <p:blipFill>
            <a:blip r:embed="rId4" cstate="print"/>
            <a:srcRect b="57685"/>
            <a:stretch>
              <a:fillRect/>
            </a:stretch>
          </p:blipFill>
          <p:spPr bwMode="auto">
            <a:xfrm>
              <a:off x="5565890" y="3365809"/>
              <a:ext cx="3529012" cy="881343"/>
            </a:xfrm>
            <a:prstGeom prst="rect">
              <a:avLst/>
            </a:prstGeom>
            <a:noFill/>
          </p:spPr>
        </p:pic>
        <p:pic>
          <p:nvPicPr>
            <p:cNvPr id="8" name="Picture 6" descr="Solenoid"/>
            <p:cNvPicPr>
              <a:picLocks noChangeAspect="1" noChangeArrowheads="1"/>
            </p:cNvPicPr>
            <p:nvPr/>
          </p:nvPicPr>
          <p:blipFill>
            <a:blip r:embed="rId5" cstate="print"/>
            <a:srcRect l="4393" t="30027" r="31001" b="33539"/>
            <a:stretch>
              <a:fillRect/>
            </a:stretch>
          </p:blipFill>
          <p:spPr bwMode="auto">
            <a:xfrm rot="5400000">
              <a:off x="5594692" y="3801991"/>
              <a:ext cx="3681665" cy="1155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 descr="EMMA1"/>
            <p:cNvPicPr>
              <a:picLocks noChangeAspect="1" noChangeArrowheads="1"/>
            </p:cNvPicPr>
            <p:nvPr/>
          </p:nvPicPr>
          <p:blipFill>
            <a:blip r:embed="rId4" cstate="print"/>
            <a:srcRect t="40778" r="62477" b="4344"/>
            <a:stretch>
              <a:fillRect/>
            </a:stretch>
          </p:blipFill>
          <p:spPr bwMode="auto">
            <a:xfrm>
              <a:off x="5557873" y="4195009"/>
              <a:ext cx="1324190" cy="1143000"/>
            </a:xfrm>
            <a:prstGeom prst="rect">
              <a:avLst/>
            </a:prstGeom>
            <a:noFill/>
          </p:spPr>
        </p:pic>
        <p:pic>
          <p:nvPicPr>
            <p:cNvPr id="10" name="Picture 4" descr="EMMA1"/>
            <p:cNvPicPr>
              <a:picLocks noChangeAspect="1" noChangeArrowheads="1"/>
            </p:cNvPicPr>
            <p:nvPr/>
          </p:nvPicPr>
          <p:blipFill>
            <a:blip r:embed="rId4" cstate="print"/>
            <a:srcRect l="47978" t="40778" r="44521" b="4344"/>
            <a:stretch>
              <a:fillRect/>
            </a:stretch>
          </p:blipFill>
          <p:spPr bwMode="auto">
            <a:xfrm>
              <a:off x="7110650" y="4199009"/>
              <a:ext cx="264695" cy="1143000"/>
            </a:xfrm>
            <a:prstGeom prst="rect">
              <a:avLst/>
            </a:prstGeom>
            <a:noFill/>
          </p:spPr>
        </p:pic>
        <p:pic>
          <p:nvPicPr>
            <p:cNvPr id="11" name="Picture 4" descr="EMMA1"/>
            <p:cNvPicPr>
              <a:picLocks noChangeAspect="1" noChangeArrowheads="1"/>
            </p:cNvPicPr>
            <p:nvPr/>
          </p:nvPicPr>
          <p:blipFill>
            <a:blip r:embed="rId4" cstate="print"/>
            <a:srcRect l="40250" t="40778" r="52250" b="19172"/>
            <a:stretch>
              <a:fillRect/>
            </a:stretch>
          </p:blipFill>
          <p:spPr bwMode="auto">
            <a:xfrm>
              <a:off x="6833936" y="4194993"/>
              <a:ext cx="264694" cy="834170"/>
            </a:xfrm>
            <a:prstGeom prst="rect">
              <a:avLst/>
            </a:prstGeom>
            <a:noFill/>
          </p:spPr>
        </p:pic>
        <p:pic>
          <p:nvPicPr>
            <p:cNvPr id="12" name="Picture 4" descr="EMMA1"/>
            <p:cNvPicPr>
              <a:picLocks noChangeAspect="1" noChangeArrowheads="1"/>
            </p:cNvPicPr>
            <p:nvPr/>
          </p:nvPicPr>
          <p:blipFill>
            <a:blip r:embed="rId4" cstate="print"/>
            <a:srcRect l="55820" t="40778" r="28155" b="23406"/>
            <a:stretch>
              <a:fillRect/>
            </a:stretch>
          </p:blipFill>
          <p:spPr bwMode="auto">
            <a:xfrm>
              <a:off x="7387376" y="4235105"/>
              <a:ext cx="565498" cy="745969"/>
            </a:xfrm>
            <a:prstGeom prst="rect">
              <a:avLst/>
            </a:prstGeom>
            <a:noFill/>
          </p:spPr>
        </p:pic>
        <p:pic>
          <p:nvPicPr>
            <p:cNvPr id="13" name="Picture 4" descr="EMMA1"/>
            <p:cNvPicPr>
              <a:picLocks noChangeAspect="1" noChangeArrowheads="1"/>
            </p:cNvPicPr>
            <p:nvPr/>
          </p:nvPicPr>
          <p:blipFill>
            <a:blip r:embed="rId4" cstate="print"/>
            <a:srcRect l="66275" t="40778" r="3041" b="4344"/>
            <a:stretch>
              <a:fillRect/>
            </a:stretch>
          </p:blipFill>
          <p:spPr bwMode="auto">
            <a:xfrm>
              <a:off x="7868651" y="4203025"/>
              <a:ext cx="1082840" cy="1143000"/>
            </a:xfrm>
            <a:prstGeom prst="rect">
              <a:avLst/>
            </a:prstGeom>
            <a:noFill/>
          </p:spPr>
        </p:pic>
      </p:grp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532790" y="1808760"/>
          <a:ext cx="2019300" cy="723900"/>
        </p:xfrm>
        <a:graphic>
          <a:graphicData uri="http://schemas.openxmlformats.org/presentationml/2006/ole">
            <p:oleObj spid="_x0000_s1027" name="Equation" r:id="rId6" imgW="2019240" imgH="723600" progId="Equation.DSMT4">
              <p:embed/>
            </p:oleObj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950528" y="2171567"/>
            <a:ext cx="3356796" cy="3356796"/>
            <a:chOff x="950528" y="2171567"/>
            <a:chExt cx="3356796" cy="3356796"/>
          </a:xfrm>
        </p:grpSpPr>
        <p:pic>
          <p:nvPicPr>
            <p:cNvPr id="5" name="Picture 8" descr="synchrotron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50528" y="2171567"/>
              <a:ext cx="3356796" cy="3356796"/>
            </a:xfrm>
            <a:prstGeom prst="rect">
              <a:avLst/>
            </a:prstGeom>
            <a:noFill/>
          </p:spPr>
        </p:pic>
        <p:sp>
          <p:nvSpPr>
            <p:cNvPr id="16" name="Rectangle 15"/>
            <p:cNvSpPr/>
            <p:nvPr/>
          </p:nvSpPr>
          <p:spPr>
            <a:xfrm>
              <a:off x="3416967" y="4957010"/>
              <a:ext cx="721894" cy="4932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rc 32"/>
          <p:cNvSpPr/>
          <p:nvPr/>
        </p:nvSpPr>
        <p:spPr>
          <a:xfrm flipV="1">
            <a:off x="3625610" y="3348758"/>
            <a:ext cx="914400" cy="914400"/>
          </a:xfrm>
          <a:prstGeom prst="arc">
            <a:avLst>
              <a:gd name="adj1" fmla="val 10632439"/>
              <a:gd name="adj2" fmla="val 0"/>
            </a:avLst>
          </a:prstGeom>
          <a:ln w="762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 flipV="1">
            <a:off x="657722" y="3352774"/>
            <a:ext cx="914400" cy="914400"/>
          </a:xfrm>
          <a:prstGeom prst="arc">
            <a:avLst>
              <a:gd name="adj1" fmla="val 10632439"/>
              <a:gd name="adj2" fmla="val 0"/>
            </a:avLst>
          </a:prstGeom>
          <a:ln w="762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FFAG betatron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2788" y="1533525"/>
            <a:ext cx="4381500" cy="5135563"/>
          </a:xfrm>
        </p:spPr>
        <p:txBody>
          <a:bodyPr/>
          <a:lstStyle/>
          <a:p>
            <a:r>
              <a:rPr lang="en-GB" dirty="0" smtClean="0"/>
              <a:t>Make solenoid into toroid </a:t>
            </a:r>
            <a:r>
              <a:rPr lang="en-GB" dirty="0" smtClean="0"/>
              <a:t>so</a:t>
            </a:r>
            <a:br>
              <a:rPr lang="en-GB" dirty="0" smtClean="0"/>
            </a:br>
            <a:r>
              <a:rPr lang="en-GB" dirty="0" smtClean="0"/>
              <a:t>no </a:t>
            </a:r>
            <a:r>
              <a:rPr lang="en-GB" dirty="0" smtClean="0"/>
              <a:t>problems with stray </a:t>
            </a:r>
            <a:r>
              <a:rPr lang="en-GB" dirty="0" smtClean="0"/>
              <a:t>fields.</a:t>
            </a:r>
          </a:p>
          <a:p>
            <a:r>
              <a:rPr lang="en-GB" dirty="0" smtClean="0"/>
              <a:t>Use lots of small toroids in </a:t>
            </a:r>
            <a:br>
              <a:rPr lang="en-GB" dirty="0" smtClean="0"/>
            </a:br>
            <a:r>
              <a:rPr lang="en-GB" dirty="0" smtClean="0"/>
              <a:t>parallel rather than one big </a:t>
            </a:r>
            <a:br>
              <a:rPr lang="en-GB" dirty="0" smtClean="0"/>
            </a:br>
            <a:r>
              <a:rPr lang="en-GB" dirty="0" smtClean="0"/>
              <a:t>one: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				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Perhaps </a:t>
            </a:r>
            <a:r>
              <a:rPr lang="en-GB" dirty="0" smtClean="0"/>
              <a:t>use one </a:t>
            </a:r>
            <a:r>
              <a:rPr lang="en-GB" dirty="0" smtClean="0"/>
              <a:t>set of toroids </a:t>
            </a:r>
            <a:r>
              <a:rPr lang="en-GB" dirty="0" smtClean="0"/>
              <a:t>for </a:t>
            </a:r>
            <a:r>
              <a:rPr lang="en-GB" dirty="0" smtClean="0"/>
              <a:t>two or three </a:t>
            </a:r>
            <a:r>
              <a:rPr lang="en-GB" dirty="0" smtClean="0"/>
              <a:t>FFAGs?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Make </a:t>
            </a:r>
            <a:r>
              <a:rPr lang="en-GB" dirty="0" smtClean="0"/>
              <a:t>toroids </a:t>
            </a:r>
            <a:r>
              <a:rPr lang="en-GB" dirty="0" smtClean="0"/>
              <a:t>part of LCR circuit.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Choose capacitance so resonance at required frequency. </a:t>
            </a:r>
          </a:p>
          <a:p>
            <a:r>
              <a:rPr lang="en-GB" dirty="0" smtClean="0"/>
              <a:t>E.g. here:</a:t>
            </a:r>
          </a:p>
          <a:p>
            <a:pPr lvl="1"/>
            <a:r>
              <a:rPr lang="en-GB" dirty="0" smtClean="0"/>
              <a:t>f </a:t>
            </a:r>
            <a:r>
              <a:rPr lang="en-GB" baseline="-25000" dirty="0" smtClean="0"/>
              <a:t>B</a:t>
            </a:r>
            <a:r>
              <a:rPr lang="en-GB" dirty="0" smtClean="0"/>
              <a:t> = </a:t>
            </a:r>
            <a:r>
              <a:rPr lang="en-GB" dirty="0" smtClean="0"/>
              <a:t>10 </a:t>
            </a:r>
            <a:r>
              <a:rPr lang="en-GB" dirty="0" smtClean="0"/>
              <a:t>kHz.</a:t>
            </a:r>
          </a:p>
          <a:p>
            <a:pPr lvl="1"/>
            <a:r>
              <a:rPr lang="en-GB" dirty="0" smtClean="0"/>
              <a:t>T</a:t>
            </a:r>
            <a:r>
              <a:rPr lang="en-GB" baseline="-25000" dirty="0" smtClean="0"/>
              <a:t>B</a:t>
            </a:r>
            <a:r>
              <a:rPr lang="en-GB" dirty="0" smtClean="0"/>
              <a:t> = </a:t>
            </a:r>
            <a:r>
              <a:rPr lang="en-GB" dirty="0" smtClean="0"/>
              <a:t>0.1 </a:t>
            </a:r>
            <a:r>
              <a:rPr lang="en-GB" dirty="0" err="1" smtClean="0"/>
              <a:t>ms</a:t>
            </a:r>
            <a:r>
              <a:rPr lang="en-GB" dirty="0" err="1" smtClean="0"/>
              <a:t>.</a:t>
            </a:r>
            <a:r>
              <a:rPr lang="en-GB" dirty="0" smtClean="0"/>
              <a:t> </a:t>
            </a:r>
            <a:endParaRPr lang="en-GB" dirty="0"/>
          </a:p>
        </p:txBody>
      </p:sp>
      <p:graphicFrame>
        <p:nvGraphicFramePr>
          <p:cNvPr id="19" name="Object 12"/>
          <p:cNvGraphicFramePr>
            <a:graphicFrameLocks noChangeAspect="1"/>
          </p:cNvGraphicFramePr>
          <p:nvPr/>
        </p:nvGraphicFramePr>
        <p:xfrm>
          <a:off x="5911422" y="2086190"/>
          <a:ext cx="2582862" cy="2587120"/>
        </p:xfrm>
        <a:graphic>
          <a:graphicData uri="http://schemas.openxmlformats.org/presentationml/2006/ole">
            <p:oleObj spid="_x0000_s35842" name="SmartDraw" r:id="rId4" imgW="3610080" imgH="3616200" progId="">
              <p:embed/>
            </p:oleObj>
          </a:graphicData>
        </a:graphic>
      </p:graphicFrame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446779" y="3251383"/>
            <a:ext cx="5449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dirty="0" smtClean="0">
                <a:latin typeface="+mn-lt"/>
              </a:rPr>
              <a:t>AC</a:t>
            </a:r>
            <a:endParaRPr lang="en-GB" dirty="0">
              <a:latin typeface="+mn-lt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6765064" y="2409191"/>
            <a:ext cx="9110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dirty="0" smtClean="0"/>
              <a:t>toroids</a:t>
            </a:r>
            <a:endParaRPr lang="en-GB" dirty="0" smtClean="0"/>
          </a:p>
          <a:p>
            <a:pPr algn="ctr"/>
            <a:r>
              <a:rPr lang="en-GB" dirty="0" smtClean="0"/>
              <a:t>L</a:t>
            </a:r>
            <a:endParaRPr lang="en-GB" dirty="0"/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8422114" y="3181714"/>
            <a:ext cx="4046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6689029" y="3898179"/>
            <a:ext cx="9871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dirty="0" smtClean="0"/>
              <a:t>small R </a:t>
            </a:r>
            <a:endParaRPr lang="en-GB" dirty="0"/>
          </a:p>
        </p:txBody>
      </p:sp>
      <p:sp>
        <p:nvSpPr>
          <p:cNvPr id="26" name="Oval 25"/>
          <p:cNvSpPr/>
          <p:nvPr/>
        </p:nvSpPr>
        <p:spPr>
          <a:xfrm>
            <a:off x="1082856" y="3392913"/>
            <a:ext cx="3068045" cy="81815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30"/>
          <p:cNvSpPr/>
          <p:nvPr/>
        </p:nvSpPr>
        <p:spPr>
          <a:xfrm>
            <a:off x="661738" y="3356790"/>
            <a:ext cx="914400" cy="914400"/>
          </a:xfrm>
          <a:prstGeom prst="arc">
            <a:avLst>
              <a:gd name="adj1" fmla="val 10632439"/>
              <a:gd name="adj2" fmla="val 0"/>
            </a:avLst>
          </a:prstGeom>
          <a:ln w="762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/>
          <p:cNvSpPr/>
          <p:nvPr/>
        </p:nvSpPr>
        <p:spPr>
          <a:xfrm>
            <a:off x="3617594" y="3352774"/>
            <a:ext cx="914400" cy="914400"/>
          </a:xfrm>
          <a:prstGeom prst="arc">
            <a:avLst>
              <a:gd name="adj1" fmla="val 10632439"/>
              <a:gd name="adj2" fmla="val 0"/>
            </a:avLst>
          </a:prstGeom>
          <a:ln w="762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 flipV="1">
            <a:off x="3745930" y="5514518"/>
            <a:ext cx="914400" cy="914400"/>
          </a:xfrm>
          <a:prstGeom prst="arc">
            <a:avLst>
              <a:gd name="adj1" fmla="val 10632439"/>
              <a:gd name="adj2" fmla="val 0"/>
            </a:avLst>
          </a:prstGeom>
          <a:ln w="762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 flipV="1">
            <a:off x="585530" y="5518534"/>
            <a:ext cx="914400" cy="914400"/>
          </a:xfrm>
          <a:prstGeom prst="arc">
            <a:avLst>
              <a:gd name="adj1" fmla="val 10632439"/>
              <a:gd name="adj2" fmla="val 0"/>
            </a:avLst>
          </a:prstGeom>
          <a:ln w="762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938472" y="5739153"/>
            <a:ext cx="3453057" cy="74588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1118940" y="5438357"/>
            <a:ext cx="3100125" cy="68573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/>
          <p:cNvSpPr/>
          <p:nvPr/>
        </p:nvSpPr>
        <p:spPr>
          <a:xfrm>
            <a:off x="589546" y="5522550"/>
            <a:ext cx="914400" cy="914400"/>
          </a:xfrm>
          <a:prstGeom prst="arc">
            <a:avLst>
              <a:gd name="adj1" fmla="val 10632439"/>
              <a:gd name="adj2" fmla="val 0"/>
            </a:avLst>
          </a:prstGeom>
          <a:ln w="762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c 40"/>
          <p:cNvSpPr/>
          <p:nvPr/>
        </p:nvSpPr>
        <p:spPr>
          <a:xfrm>
            <a:off x="3737914" y="5518534"/>
            <a:ext cx="914400" cy="914400"/>
          </a:xfrm>
          <a:prstGeom prst="arc">
            <a:avLst>
              <a:gd name="adj1" fmla="val 10632439"/>
              <a:gd name="adj2" fmla="val 0"/>
            </a:avLst>
          </a:prstGeom>
          <a:ln w="762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4347" y="1564113"/>
            <a:ext cx="1469231" cy="157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 l="8339" r="14629" b="8802"/>
          <a:stretch>
            <a:fillRect/>
          </a:stretch>
        </p:blipFill>
        <p:spPr bwMode="auto">
          <a:xfrm>
            <a:off x="493291" y="3240766"/>
            <a:ext cx="4174958" cy="282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5" cstate="print"/>
          <a:srcRect l="31913" r="18363" b="8712"/>
          <a:stretch>
            <a:fillRect/>
          </a:stretch>
        </p:blipFill>
        <p:spPr bwMode="auto">
          <a:xfrm>
            <a:off x="5534548" y="3189276"/>
            <a:ext cx="3513203" cy="275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960984" y="5943595"/>
            <a:ext cx="1049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Time (s)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 rot="5400000">
            <a:off x="4158757" y="4387519"/>
            <a:ext cx="113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EMF (V)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 rot="5400000">
            <a:off x="-288913" y="4283241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Flux (</a:t>
            </a:r>
            <a:r>
              <a:rPr lang="en-GB" dirty="0" err="1" smtClean="0"/>
              <a:t>weber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7026456" y="5835307"/>
            <a:ext cx="1049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Time (s)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 rot="5400000">
            <a:off x="8222485" y="4267199"/>
            <a:ext cx="2094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Rel. energy spread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 rot="5400000">
            <a:off x="4739540" y="4311313"/>
            <a:ext cx="1454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Energy (</a:t>
            </a:r>
            <a:r>
              <a:rPr lang="en-GB" dirty="0" err="1" smtClean="0"/>
              <a:t>eV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FFAG Betatron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Field </a:t>
            </a:r>
            <a:r>
              <a:rPr lang="en-GB" dirty="0" smtClean="0"/>
              <a:t>in </a:t>
            </a:r>
            <a:r>
              <a:rPr lang="en-GB" dirty="0" smtClean="0"/>
              <a:t>50 toroids </a:t>
            </a:r>
            <a:r>
              <a:rPr lang="en-GB" dirty="0" smtClean="0"/>
              <a:t>B = </a:t>
            </a:r>
            <a:r>
              <a:rPr lang="en-GB" dirty="0" smtClean="0"/>
              <a:t>2 T.</a:t>
            </a:r>
          </a:p>
          <a:p>
            <a:r>
              <a:rPr lang="en-GB" dirty="0" smtClean="0"/>
              <a:t>T</a:t>
            </a:r>
            <a:r>
              <a:rPr lang="en-GB" dirty="0" smtClean="0"/>
              <a:t>oroid </a:t>
            </a:r>
            <a:r>
              <a:rPr lang="en-GB" dirty="0" smtClean="0"/>
              <a:t>radius </a:t>
            </a:r>
            <a:r>
              <a:rPr lang="en-GB" dirty="0" err="1" smtClean="0"/>
              <a:t>r</a:t>
            </a:r>
            <a:r>
              <a:rPr lang="en-GB" baseline="-25000" dirty="0" err="1" smtClean="0"/>
              <a:t>T</a:t>
            </a:r>
            <a:r>
              <a:rPr lang="en-GB" dirty="0" smtClean="0"/>
              <a:t> = </a:t>
            </a:r>
            <a:r>
              <a:rPr lang="en-GB" dirty="0" smtClean="0"/>
              <a:t>0.25 </a:t>
            </a:r>
            <a:r>
              <a:rPr lang="en-GB" dirty="0" smtClean="0"/>
              <a:t>m.</a:t>
            </a:r>
          </a:p>
          <a:p>
            <a:r>
              <a:rPr lang="en-GB" dirty="0" smtClean="0"/>
              <a:t>Inject protons with </a:t>
            </a:r>
            <a:r>
              <a:rPr lang="en-GB" dirty="0" err="1" smtClean="0"/>
              <a:t>K</a:t>
            </a:r>
            <a:r>
              <a:rPr lang="en-GB" baseline="-25000" dirty="0" err="1" smtClean="0"/>
              <a:t>i</a:t>
            </a:r>
            <a:r>
              <a:rPr lang="en-GB" dirty="0" smtClean="0"/>
              <a:t> = 5 MeV.</a:t>
            </a:r>
          </a:p>
          <a:p>
            <a:r>
              <a:rPr lang="en-GB" dirty="0" smtClean="0"/>
              <a:t>Integrate over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Look at acceleration of particle with central energy and of particles with energy </a:t>
            </a:r>
            <a:r>
              <a:rPr lang="en-GB" dirty="0" err="1" smtClean="0"/>
              <a:t>K</a:t>
            </a:r>
            <a:r>
              <a:rPr lang="en-GB" baseline="-25000" dirty="0" err="1" smtClean="0"/>
              <a:t>i</a:t>
            </a:r>
            <a:r>
              <a:rPr lang="en-GB" dirty="0" smtClean="0"/>
              <a:t> ± 0.001 × </a:t>
            </a:r>
            <a:r>
              <a:rPr lang="en-GB" dirty="0" err="1" smtClean="0"/>
              <a:t>K</a:t>
            </a:r>
            <a:r>
              <a:rPr lang="en-GB" baseline="-25000" dirty="0" err="1" smtClean="0"/>
              <a:t>i</a:t>
            </a:r>
            <a:r>
              <a:rPr lang="en-GB" dirty="0" smtClean="0"/>
              <a:t>.</a:t>
            </a:r>
          </a:p>
          <a:p>
            <a:r>
              <a:rPr lang="en-GB" dirty="0" smtClean="0"/>
              <a:t>Differences for latter amplified by factor </a:t>
            </a:r>
            <a:r>
              <a:rPr lang="en-GB" dirty="0" smtClean="0"/>
              <a:t>10 </a:t>
            </a:r>
            <a:r>
              <a:rPr lang="en-GB" dirty="0" smtClean="0"/>
              <a:t>in plot: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	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err="1" smtClean="0"/>
              <a:t>Accel</a:t>
            </a:r>
            <a:r>
              <a:rPr lang="en-GB" dirty="0" smtClean="0"/>
              <a:t>. to </a:t>
            </a:r>
            <a:r>
              <a:rPr lang="en-GB" dirty="0" smtClean="0"/>
              <a:t>100 </a:t>
            </a:r>
            <a:r>
              <a:rPr lang="en-GB" dirty="0" smtClean="0"/>
              <a:t>MeV in </a:t>
            </a:r>
            <a:r>
              <a:rPr lang="en-GB" dirty="0" smtClean="0"/>
              <a:t>about 0.05 </a:t>
            </a:r>
            <a:r>
              <a:rPr lang="en-GB" dirty="0" err="1" smtClean="0"/>
              <a:t>m</a:t>
            </a:r>
            <a:r>
              <a:rPr lang="en-GB" dirty="0" err="1" smtClean="0"/>
              <a:t>s</a:t>
            </a:r>
            <a:r>
              <a:rPr lang="en-GB" dirty="0" err="1" smtClean="0"/>
              <a:t>.</a:t>
            </a:r>
            <a:endParaRPr lang="en-GB" dirty="0" smtClean="0"/>
          </a:p>
          <a:p>
            <a:endParaRPr lang="en-GB" dirty="0"/>
          </a:p>
        </p:txBody>
      </p:sp>
      <p:graphicFrame>
        <p:nvGraphicFramePr>
          <p:cNvPr id="36871" name="Object 7"/>
          <p:cNvGraphicFramePr>
            <a:graphicFrameLocks noChangeAspect="1"/>
          </p:cNvGraphicFramePr>
          <p:nvPr/>
        </p:nvGraphicFramePr>
        <p:xfrm>
          <a:off x="2439257" y="2701233"/>
          <a:ext cx="2120900" cy="330200"/>
        </p:xfrm>
        <a:graphic>
          <a:graphicData uri="http://schemas.openxmlformats.org/presentationml/2006/ole">
            <p:oleObj spid="_x0000_s36871" name="Equation" r:id="rId6" imgW="2120760" imgH="330120" progId="Equation.DSMT4">
              <p:embed/>
            </p:oleObj>
          </a:graphicData>
        </a:graphic>
      </p:graphicFrame>
      <p:cxnSp>
        <p:nvCxnSpPr>
          <p:cNvPr id="22" name="Straight Connector 21"/>
          <p:cNvCxnSpPr/>
          <p:nvPr/>
        </p:nvCxnSpPr>
        <p:spPr>
          <a:xfrm rot="5400000">
            <a:off x="-378985" y="4469731"/>
            <a:ext cx="12873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622311" y="4465715"/>
            <a:ext cx="12873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082867" y="4596065"/>
            <a:ext cx="962527" cy="0"/>
          </a:xfrm>
          <a:prstGeom prst="line">
            <a:avLst/>
          </a:prstGeom>
          <a:ln>
            <a:solidFill>
              <a:srgbClr val="3333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8155477" y="4437722"/>
            <a:ext cx="1868914" cy="11879"/>
          </a:xfrm>
          <a:prstGeom prst="line">
            <a:avLst/>
          </a:prstGeom>
          <a:ln>
            <a:solidFill>
              <a:srgbClr val="3333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New approaches to power generation through nuclear fission worth considering.</a:t>
            </a:r>
          </a:p>
          <a:p>
            <a:r>
              <a:rPr lang="en-GB" dirty="0" smtClean="0"/>
              <a:t>Energy Amplifier or Accelerator Driven Subcritical Reactor interesting:</a:t>
            </a:r>
          </a:p>
          <a:p>
            <a:pPr lvl="1"/>
            <a:r>
              <a:rPr lang="en-GB" dirty="0" smtClean="0"/>
              <a:t>Safe.</a:t>
            </a:r>
          </a:p>
          <a:p>
            <a:pPr lvl="1"/>
            <a:r>
              <a:rPr lang="en-GB" dirty="0" smtClean="0"/>
              <a:t>Produces waste with short half-life.</a:t>
            </a:r>
          </a:p>
          <a:p>
            <a:pPr lvl="1"/>
            <a:r>
              <a:rPr lang="en-GB" dirty="0" smtClean="0"/>
              <a:t>Can use thorium.</a:t>
            </a:r>
          </a:p>
          <a:p>
            <a:r>
              <a:rPr lang="en-GB" dirty="0" smtClean="0"/>
              <a:t>Major challenge is requirement for </a:t>
            </a:r>
            <a:br>
              <a:rPr lang="en-GB" dirty="0" smtClean="0"/>
            </a:br>
            <a:r>
              <a:rPr lang="en-GB" dirty="0" smtClean="0"/>
              <a:t>5 MW, 5 </a:t>
            </a:r>
            <a:r>
              <a:rPr lang="en-GB" dirty="0" err="1" smtClean="0"/>
              <a:t>mA</a:t>
            </a:r>
            <a:r>
              <a:rPr lang="en-GB" dirty="0" smtClean="0"/>
              <a:t>, 1 GeV, extremely reliable proton accelerator.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Fixed Field Alternating Gradient accelerators operate with constant magnetic fields, </a:t>
            </a:r>
            <a:r>
              <a:rPr lang="en-GB" dirty="0" smtClean="0"/>
              <a:t>hence are reliable</a:t>
            </a:r>
            <a:r>
              <a:rPr lang="en-GB" dirty="0" smtClean="0"/>
              <a:t> and</a:t>
            </a:r>
            <a:r>
              <a:rPr lang="en-GB" dirty="0" smtClean="0"/>
              <a:t> allow very </a:t>
            </a:r>
            <a:r>
              <a:rPr lang="en-GB" dirty="0" smtClean="0"/>
              <a:t>rapid acceleration</a:t>
            </a:r>
            <a:r>
              <a:rPr lang="en-GB" dirty="0" smtClean="0"/>
              <a:t>.</a:t>
            </a:r>
          </a:p>
          <a:p>
            <a:r>
              <a:rPr lang="en-GB" dirty="0" smtClean="0"/>
              <a:t>Problem synchronising RF?</a:t>
            </a:r>
            <a:endParaRPr lang="en-GB" dirty="0" smtClean="0"/>
          </a:p>
          <a:p>
            <a:r>
              <a:rPr lang="en-GB" dirty="0" smtClean="0"/>
              <a:t>Circumvent </a:t>
            </a:r>
            <a:r>
              <a:rPr lang="en-GB" dirty="0" smtClean="0"/>
              <a:t>by using electromagnetic induction to drive acceleration?</a:t>
            </a:r>
          </a:p>
          <a:p>
            <a:r>
              <a:rPr lang="en-GB" dirty="0" smtClean="0"/>
              <a:t>Test concept </a:t>
            </a:r>
            <a:r>
              <a:rPr lang="en-GB" dirty="0" smtClean="0"/>
              <a:t>using EMMA at </a:t>
            </a:r>
            <a:r>
              <a:rPr lang="en-GB" dirty="0" smtClean="0"/>
              <a:t>Daresbury?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Nuclear fission</a:t>
            </a:r>
            <a:endParaRPr lang="en-GB" dirty="0"/>
          </a:p>
        </p:txBody>
      </p:sp>
      <p:pic>
        <p:nvPicPr>
          <p:cNvPr id="6" name="Picture 7" descr="fis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75" y="1540043"/>
            <a:ext cx="9018189" cy="5159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Conventional fission reactor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496" y="1419114"/>
            <a:ext cx="8019061" cy="542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Features of conventional fission reactor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480"/>
              </a:spcBef>
            </a:pPr>
            <a:r>
              <a:rPr lang="en-US" dirty="0" smtClean="0"/>
              <a:t>Each fission:</a:t>
            </a:r>
          </a:p>
          <a:p>
            <a:pPr lvl="1">
              <a:spcBef>
                <a:spcPts val="480"/>
              </a:spcBef>
            </a:pPr>
            <a:r>
              <a:rPr lang="en-US" dirty="0" smtClean="0"/>
              <a:t>Caused by absorption of </a:t>
            </a:r>
            <a:br>
              <a:rPr lang="en-US" dirty="0" smtClean="0"/>
            </a:br>
            <a:r>
              <a:rPr lang="en-US" dirty="0" smtClean="0"/>
              <a:t>1 neutron.</a:t>
            </a:r>
          </a:p>
          <a:p>
            <a:pPr lvl="1">
              <a:spcBef>
                <a:spcPts val="480"/>
              </a:spcBef>
            </a:pPr>
            <a:r>
              <a:rPr lang="en-US" dirty="0" smtClean="0"/>
              <a:t>Produces ~ 2.5 neutrons.</a:t>
            </a:r>
          </a:p>
          <a:p>
            <a:pPr lvl="1">
              <a:spcBef>
                <a:spcPts val="480"/>
              </a:spcBef>
            </a:pPr>
            <a:r>
              <a:rPr lang="en-US" dirty="0" smtClean="0"/>
              <a:t>Some neutrons lost, leaving k to produce k new fission reactions.</a:t>
            </a:r>
          </a:p>
          <a:p>
            <a:pPr>
              <a:spcBef>
                <a:spcPts val="480"/>
              </a:spcBef>
            </a:pPr>
            <a:r>
              <a:rPr lang="en-US" dirty="0" smtClean="0"/>
              <a:t>Conventional reactor:</a:t>
            </a:r>
          </a:p>
          <a:p>
            <a:pPr lvl="1">
              <a:spcBef>
                <a:spcPts val="480"/>
              </a:spcBef>
            </a:pPr>
            <a:r>
              <a:rPr lang="en-US" dirty="0" smtClean="0"/>
              <a:t>Require k = 1.</a:t>
            </a:r>
          </a:p>
          <a:p>
            <a:pPr lvl="1">
              <a:spcBef>
                <a:spcPts val="480"/>
              </a:spcBef>
            </a:pPr>
            <a:r>
              <a:rPr lang="en-US" dirty="0" smtClean="0"/>
              <a:t>If k &lt; 1 stops working.</a:t>
            </a:r>
          </a:p>
          <a:p>
            <a:pPr lvl="1">
              <a:spcBef>
                <a:spcPts val="480"/>
              </a:spcBef>
            </a:pPr>
            <a:r>
              <a:rPr lang="en-US" dirty="0" smtClean="0"/>
              <a:t>If k &gt; 1 explodes.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000" indent="-342000">
              <a:spcBef>
                <a:spcPts val="480"/>
              </a:spcBef>
            </a:pPr>
            <a:r>
              <a:rPr lang="en-US" dirty="0" smtClean="0"/>
              <a:t>(Perceived) problems:</a:t>
            </a:r>
          </a:p>
          <a:p>
            <a:pPr marL="342000" indent="-342000">
              <a:spcBef>
                <a:spcPts val="480"/>
              </a:spcBef>
            </a:pPr>
            <a:r>
              <a:rPr lang="en-US" dirty="0" smtClean="0"/>
              <a:t>Safety:</a:t>
            </a:r>
          </a:p>
          <a:p>
            <a:pPr marL="742050" lvl="1" indent="-342000">
              <a:spcBef>
                <a:spcPts val="480"/>
              </a:spcBef>
            </a:pPr>
            <a:r>
              <a:rPr lang="en-US" dirty="0" smtClean="0"/>
              <a:t>Chernobyl.</a:t>
            </a:r>
          </a:p>
          <a:p>
            <a:pPr marL="742050" lvl="1" indent="-342000">
              <a:spcBef>
                <a:spcPts val="480"/>
              </a:spcBef>
            </a:pPr>
            <a:r>
              <a:rPr lang="en-US" dirty="0" smtClean="0"/>
              <a:t>Three Mile Island.</a:t>
            </a:r>
          </a:p>
          <a:p>
            <a:pPr marL="342000" indent="-342000">
              <a:spcBef>
                <a:spcPts val="480"/>
              </a:spcBef>
            </a:pPr>
            <a:r>
              <a:rPr lang="en-US" dirty="0" smtClean="0"/>
              <a:t>Waste:</a:t>
            </a:r>
          </a:p>
          <a:p>
            <a:pPr marL="742050" lvl="1" indent="-342000">
              <a:spcBef>
                <a:spcPts val="480"/>
              </a:spcBef>
            </a:pPr>
            <a:r>
              <a:rPr lang="en-US" dirty="0" smtClean="0"/>
              <a:t>Actinides with half lives of </a:t>
            </a:r>
            <a:r>
              <a:rPr lang="en-US" dirty="0" err="1" smtClean="0"/>
              <a:t>kyears</a:t>
            </a:r>
            <a:r>
              <a:rPr lang="en-US" dirty="0" smtClean="0"/>
              <a:t> to 100s of </a:t>
            </a:r>
            <a:r>
              <a:rPr lang="en-US" dirty="0" err="1" smtClean="0"/>
              <a:t>kyears</a:t>
            </a:r>
            <a:r>
              <a:rPr lang="en-US" dirty="0" smtClean="0"/>
              <a:t>.</a:t>
            </a:r>
          </a:p>
          <a:p>
            <a:pPr marL="342000" indent="-342000">
              <a:spcBef>
                <a:spcPts val="480"/>
              </a:spcBef>
            </a:pPr>
            <a:r>
              <a:rPr lang="en-US" dirty="0" smtClean="0"/>
              <a:t>Proliferation.</a:t>
            </a:r>
          </a:p>
          <a:p>
            <a:pPr marL="342000" indent="-342000">
              <a:spcBef>
                <a:spcPts val="480"/>
              </a:spcBef>
            </a:pPr>
            <a:r>
              <a:rPr lang="en-US" dirty="0" smtClean="0"/>
              <a:t>Uranium reserves uncertain.</a:t>
            </a:r>
          </a:p>
          <a:p>
            <a:pPr marL="742050" lvl="1" indent="-342000">
              <a:spcBef>
                <a:spcPts val="480"/>
              </a:spcBef>
            </a:pPr>
            <a:r>
              <a:rPr lang="en-US" dirty="0" smtClean="0"/>
              <a:t>Extract from oceans?</a:t>
            </a:r>
          </a:p>
          <a:p>
            <a:pPr marL="742050" lvl="1" indent="-342000">
              <a:spcBef>
                <a:spcPts val="480"/>
              </a:spcBef>
            </a:pPr>
            <a:r>
              <a:rPr lang="en-US" dirty="0" smtClean="0"/>
              <a:t>Use fast breeder reactors?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Fast Breeder Reactor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33525"/>
            <a:ext cx="3848100" cy="51355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/>
              <a:t>Generally uses </a:t>
            </a:r>
            <a:r>
              <a:rPr lang="en-US" baseline="30000" dirty="0" smtClean="0"/>
              <a:t>239</a:t>
            </a:r>
            <a:r>
              <a:rPr lang="en-US" dirty="0" smtClean="0"/>
              <a:t>Pu as fissile material.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Produced by fast neutrons bombarding </a:t>
            </a:r>
            <a:r>
              <a:rPr lang="en-US" baseline="30000" dirty="0" smtClean="0"/>
              <a:t>238</a:t>
            </a:r>
            <a:r>
              <a:rPr lang="en-US" dirty="0" smtClean="0"/>
              <a:t>U jacket surrounding reactor core.</a:t>
            </a:r>
          </a:p>
          <a:p>
            <a:pPr>
              <a:spcBef>
                <a:spcPct val="50000"/>
              </a:spcBef>
            </a:pPr>
            <a:r>
              <a:rPr lang="en-US" baseline="30000" dirty="0" smtClean="0"/>
              <a:t>239</a:t>
            </a:r>
            <a:r>
              <a:rPr lang="en-US" dirty="0" smtClean="0"/>
              <a:t>Pu fission sustained by fast neutrons, so cannot use water as coolant (works as moderator).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Liquid metals (or heavy water) used instead.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India has plans to use thorium</a:t>
            </a:r>
            <a:br>
              <a:rPr lang="en-US" dirty="0" smtClean="0"/>
            </a:br>
            <a:r>
              <a:rPr lang="en-US" dirty="0" smtClean="0"/>
              <a:t>in its Advanced Heavy Water Reactors, in these </a:t>
            </a:r>
            <a:r>
              <a:rPr lang="en-US" baseline="30000" dirty="0" smtClean="0"/>
              <a:t>232</a:t>
            </a:r>
            <a:r>
              <a:rPr lang="en-US" dirty="0" smtClean="0"/>
              <a:t>Th is converted to fissile </a:t>
            </a:r>
            <a:r>
              <a:rPr lang="en-US" baseline="30000" dirty="0" smtClean="0"/>
              <a:t>233</a:t>
            </a:r>
            <a:r>
              <a:rPr lang="en-US" dirty="0" smtClean="0"/>
              <a:t>U.</a:t>
            </a:r>
          </a:p>
        </p:txBody>
      </p:sp>
      <p:pic>
        <p:nvPicPr>
          <p:cNvPr id="8" name="Content Placeholder 7" descr="FastBreederReactors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8911" r="51143"/>
          <a:stretch>
            <a:fillRect/>
          </a:stretch>
        </p:blipFill>
        <p:spPr>
          <a:xfrm>
            <a:off x="4097207" y="1451610"/>
            <a:ext cx="5746337" cy="53835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Energy Amplifier or ADSR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Accelerator Driven Subcritical Reactor is intrinsically safe.</a:t>
            </a:r>
          </a:p>
          <a:p>
            <a:r>
              <a:rPr lang="en-GB" dirty="0" smtClean="0"/>
              <a:t>Principal: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Run with k &lt; 1 and use accelerator plus spallation target to supply extra neutrons.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Switch off accelerator and reaction stops.</a:t>
            </a:r>
          </a:p>
          <a:p>
            <a:r>
              <a:rPr lang="en-GB" dirty="0" smtClean="0"/>
              <a:t>Need ~ 10% of power for accelerator.</a:t>
            </a:r>
          </a:p>
          <a:p>
            <a:r>
              <a:rPr lang="en-GB" dirty="0" smtClean="0"/>
              <a:t>Can use thorium as fuel.</a:t>
            </a:r>
            <a:endParaRPr lang="en-US" baseline="30000" dirty="0" smtClean="0"/>
          </a:p>
          <a:p>
            <a:r>
              <a:rPr lang="en-US" baseline="30000" dirty="0" smtClean="0"/>
              <a:t>232</a:t>
            </a:r>
            <a:r>
              <a:rPr lang="en-US" dirty="0" smtClean="0"/>
              <a:t>Th  + n </a:t>
            </a:r>
            <a:r>
              <a:rPr lang="en-US" dirty="0" smtClean="0">
                <a:sym typeface="Symbol" pitchFamily="18" charset="2"/>
              </a:rPr>
              <a:t> </a:t>
            </a:r>
            <a:r>
              <a:rPr lang="en-US" baseline="30000" dirty="0" smtClean="0"/>
              <a:t>233</a:t>
            </a:r>
            <a:r>
              <a:rPr lang="en-US" dirty="0" smtClean="0"/>
              <a:t>U.</a:t>
            </a:r>
          </a:p>
          <a:p>
            <a:pPr marL="342900" lvl="1" indent="-342900">
              <a:buFont typeface="Arial" charset="0"/>
              <a:buChar char="■"/>
            </a:pPr>
            <a:r>
              <a:rPr lang="en-US" dirty="0" smtClean="0"/>
              <a:t>Proliferation “resistant”: </a:t>
            </a:r>
          </a:p>
          <a:p>
            <a:pPr marL="742950" lvl="2" indent="-342900">
              <a:buFont typeface="Arial" charset="0"/>
              <a:buChar char="■"/>
            </a:pPr>
            <a:r>
              <a:rPr lang="en-US" dirty="0" smtClean="0"/>
              <a:t>No </a:t>
            </a:r>
            <a:r>
              <a:rPr lang="en-US" baseline="30000" dirty="0" smtClean="0"/>
              <a:t>235</a:t>
            </a:r>
            <a:r>
              <a:rPr lang="en-US" dirty="0" smtClean="0"/>
              <a:t>U equivalent.</a:t>
            </a:r>
          </a:p>
          <a:p>
            <a:pPr marL="742950" lvl="2" indent="-342900">
              <a:buFont typeface="Arial" charset="0"/>
              <a:buChar char="■"/>
            </a:pPr>
            <a:r>
              <a:rPr lang="en-US" dirty="0" smtClean="0"/>
              <a:t>Fissile </a:t>
            </a:r>
            <a:r>
              <a:rPr lang="en-US" baseline="30000" dirty="0" smtClean="0"/>
              <a:t>233</a:t>
            </a:r>
            <a:r>
              <a:rPr lang="en-US" dirty="0" smtClean="0"/>
              <a:t>U contaminated by “too hot to handle” </a:t>
            </a:r>
            <a:r>
              <a:rPr lang="en-US" baseline="30000" dirty="0" smtClean="0"/>
              <a:t>232</a:t>
            </a:r>
            <a:r>
              <a:rPr lang="en-US" dirty="0" smtClean="0"/>
              <a:t>U.</a:t>
            </a:r>
          </a:p>
          <a:p>
            <a:pPr marL="342900" lvl="1" indent="-342900">
              <a:buFont typeface="Arial" charset="0"/>
              <a:buChar char="■"/>
            </a:pPr>
            <a:r>
              <a:rPr lang="en-US" dirty="0" smtClean="0"/>
              <a:t>There is lots of thorium (enough for several hundred years)…</a:t>
            </a:r>
          </a:p>
          <a:p>
            <a:pPr marL="342900" lvl="1" indent="-342900">
              <a:buFont typeface="Arial" charset="0"/>
              <a:buChar char="■"/>
            </a:pPr>
            <a:r>
              <a:rPr lang="en-US" dirty="0" smtClean="0"/>
              <a:t>…and it is not all concentrated in one country!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20366" y="2861474"/>
            <a:ext cx="4574856" cy="2255202"/>
            <a:chOff x="112079" y="2921635"/>
            <a:chExt cx="4574856" cy="2255202"/>
          </a:xfrm>
        </p:grpSpPr>
        <p:grpSp>
          <p:nvGrpSpPr>
            <p:cNvPr id="20" name="Group 19"/>
            <p:cNvGrpSpPr/>
            <p:nvPr/>
          </p:nvGrpSpPr>
          <p:grpSpPr>
            <a:xfrm>
              <a:off x="112079" y="2921635"/>
              <a:ext cx="4574856" cy="2255202"/>
              <a:chOff x="112079" y="2281555"/>
              <a:chExt cx="4574856" cy="225520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371159" y="2281555"/>
                <a:ext cx="4315776" cy="2045078"/>
                <a:chOff x="542609" y="2670175"/>
                <a:chExt cx="4315776" cy="2045078"/>
              </a:xfrm>
            </p:grpSpPr>
            <p:sp>
              <p:nvSpPr>
                <p:cNvPr id="5" name="Oval 4"/>
                <p:cNvSpPr>
                  <a:spLocks noChangeArrowheads="1"/>
                </p:cNvSpPr>
                <p:nvPr/>
              </p:nvSpPr>
              <p:spPr bwMode="auto">
                <a:xfrm>
                  <a:off x="753110" y="3554095"/>
                  <a:ext cx="936625" cy="936625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" name="Line 5"/>
                <p:cNvSpPr>
                  <a:spLocks noChangeShapeType="1"/>
                </p:cNvSpPr>
                <p:nvPr/>
              </p:nvSpPr>
              <p:spPr bwMode="auto">
                <a:xfrm>
                  <a:off x="1257935" y="3554095"/>
                  <a:ext cx="10795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" name="Line 6"/>
                <p:cNvSpPr>
                  <a:spLocks noChangeShapeType="1"/>
                </p:cNvSpPr>
                <p:nvPr/>
              </p:nvSpPr>
              <p:spPr bwMode="auto">
                <a:xfrm>
                  <a:off x="2050098" y="3554095"/>
                  <a:ext cx="935037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" name="AutoShape 7"/>
                <p:cNvSpPr>
                  <a:spLocks noChangeArrowheads="1"/>
                </p:cNvSpPr>
                <p:nvPr/>
              </p:nvSpPr>
              <p:spPr bwMode="auto">
                <a:xfrm>
                  <a:off x="2985135" y="3338195"/>
                  <a:ext cx="504825" cy="503238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" name="AutoShape 8"/>
                <p:cNvSpPr>
                  <a:spLocks noChangeArrowheads="1"/>
                </p:cNvSpPr>
                <p:nvPr/>
              </p:nvSpPr>
              <p:spPr bwMode="auto">
                <a:xfrm>
                  <a:off x="3705860" y="2834958"/>
                  <a:ext cx="1152525" cy="1439862"/>
                </a:xfrm>
                <a:prstGeom prst="can">
                  <a:avLst>
                    <a:gd name="adj" fmla="val 31233"/>
                  </a:avLst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3433982" y="3466301"/>
                  <a:ext cx="395066" cy="1222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3438492" y="3370048"/>
                  <a:ext cx="282271" cy="1935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" name="Line 11"/>
                <p:cNvSpPr>
                  <a:spLocks noChangeShapeType="1"/>
                </p:cNvSpPr>
                <p:nvPr/>
              </p:nvSpPr>
              <p:spPr bwMode="auto">
                <a:xfrm>
                  <a:off x="3444262" y="3635812"/>
                  <a:ext cx="324628" cy="2275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" name="Line 12"/>
                <p:cNvSpPr>
                  <a:spLocks noChangeShapeType="1"/>
                </p:cNvSpPr>
                <p:nvPr/>
              </p:nvSpPr>
              <p:spPr bwMode="auto">
                <a:xfrm>
                  <a:off x="3440999" y="3611748"/>
                  <a:ext cx="424143" cy="1433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" name="Line 13"/>
                <p:cNvSpPr>
                  <a:spLocks noChangeShapeType="1"/>
                </p:cNvSpPr>
                <p:nvPr/>
              </p:nvSpPr>
              <p:spPr bwMode="auto">
                <a:xfrm>
                  <a:off x="3438492" y="3603055"/>
                  <a:ext cx="282271" cy="316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" name="Text Box 14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956628" y="2633980"/>
                  <a:ext cx="492443" cy="13204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eaVert" wrap="square"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dirty="0"/>
                    <a:t>Accelerator</a:t>
                  </a:r>
                </a:p>
              </p:txBody>
            </p:sp>
            <p:sp>
              <p:nvSpPr>
                <p:cNvPr id="16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248853" y="2670175"/>
                  <a:ext cx="1368425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en-US" dirty="0"/>
                    <a:t>Spallation Target</a:t>
                  </a:r>
                </a:p>
              </p:txBody>
            </p:sp>
            <p:sp>
              <p:nvSpPr>
                <p:cNvPr id="1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895725" y="4315143"/>
                  <a:ext cx="71056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dirty="0"/>
                    <a:t>Core</a:t>
                  </a:r>
                </a:p>
              </p:txBody>
            </p:sp>
          </p:grpSp>
          <p:sp>
            <p:nvSpPr>
              <p:cNvPr id="19" name="Text Box 14"/>
              <p:cNvSpPr txBox="1">
                <a:spLocks noChangeArrowheads="1"/>
              </p:cNvSpPr>
              <p:nvPr/>
            </p:nvSpPr>
            <p:spPr bwMode="auto">
              <a:xfrm rot="16200000">
                <a:off x="335599" y="3820794"/>
                <a:ext cx="492443" cy="939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eaVert"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dirty="0" smtClean="0"/>
                  <a:t>Protons</a:t>
                </a:r>
                <a:endParaRPr lang="en-US" dirty="0"/>
              </a:p>
            </p:txBody>
          </p:sp>
        </p:grpSp>
        <p:sp>
          <p:nvSpPr>
            <p:cNvPr id="21" name="Line 5"/>
            <p:cNvSpPr>
              <a:spLocks noChangeShapeType="1"/>
            </p:cNvSpPr>
            <p:nvPr/>
          </p:nvSpPr>
          <p:spPr bwMode="auto">
            <a:xfrm rot="16200000">
              <a:off x="400685" y="4662805"/>
              <a:ext cx="3517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5400000">
              <a:off x="390525" y="4438650"/>
              <a:ext cx="381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nergyamplifier"/>
          <p:cNvPicPr>
            <a:picLocks noChangeAspect="1" noChangeArrowheads="1"/>
          </p:cNvPicPr>
          <p:nvPr/>
        </p:nvPicPr>
        <p:blipFill>
          <a:blip r:embed="rId3" cstate="print"/>
          <a:srcRect t="665" b="-635"/>
          <a:stretch>
            <a:fillRect/>
          </a:stretch>
        </p:blipFill>
        <p:spPr bwMode="auto">
          <a:xfrm>
            <a:off x="1129982" y="1451008"/>
            <a:ext cx="7891197" cy="53949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Energy Amplifier or ADSR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Waste from ADSR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Actinides produced in fission reactions are “burnt up” in the reactor.</a:t>
            </a:r>
          </a:p>
          <a:p>
            <a:r>
              <a:rPr lang="en-GB" dirty="0" smtClean="0"/>
              <a:t>Remaining waste has half life of a few hundred rather than many thousands of years.</a:t>
            </a:r>
          </a:p>
          <a:p>
            <a:r>
              <a:rPr lang="en-GB" dirty="0" smtClean="0"/>
              <a:t>Can use ADSR to burn existing high activity waste so reducing problems associated with storage of waste from conventional fission reactors.</a:t>
            </a:r>
          </a:p>
          <a:p>
            <a:r>
              <a:rPr lang="en-GB" dirty="0" smtClean="0"/>
              <a:t>So why haven’t these devices already been built?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t="1201" r="1119" b="1005"/>
          <a:stretch>
            <a:fillRect/>
          </a:stretch>
        </p:blipFill>
        <p:spPr bwMode="auto">
          <a:xfrm>
            <a:off x="4895309" y="68580"/>
            <a:ext cx="4820191" cy="666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Accelerator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Challenge for ADSRs is accelerator.</a:t>
            </a:r>
          </a:p>
          <a:p>
            <a:r>
              <a:rPr lang="en-GB" dirty="0" smtClean="0"/>
              <a:t>Required </a:t>
            </a:r>
            <a:r>
              <a:rPr lang="en-US" dirty="0" smtClean="0"/>
              <a:t>proton energy ~ 1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1 GW thermal power need current of 5 </a:t>
            </a:r>
            <a:r>
              <a:rPr lang="en-US" dirty="0" err="1" smtClean="0"/>
              <a:t>mA</a:t>
            </a:r>
            <a:r>
              <a:rPr lang="en-US" dirty="0" smtClean="0"/>
              <a:t>, power of 5 MW.</a:t>
            </a:r>
          </a:p>
          <a:p>
            <a:r>
              <a:rPr lang="en-US" dirty="0" smtClean="0"/>
              <a:t>Need high reliability as </a:t>
            </a:r>
            <a:r>
              <a:rPr lang="en-US" dirty="0" err="1" smtClean="0"/>
              <a:t>spallation</a:t>
            </a:r>
            <a:r>
              <a:rPr lang="en-US" dirty="0" smtClean="0"/>
              <a:t> target runs hot.</a:t>
            </a:r>
          </a:p>
          <a:p>
            <a:r>
              <a:rPr lang="en-US" dirty="0" smtClean="0"/>
              <a:t>If beam stops, target cools, stresses and cracks: max. 3 trips per year.</a:t>
            </a:r>
          </a:p>
          <a:p>
            <a:r>
              <a:rPr lang="en-US" dirty="0" smtClean="0"/>
              <a:t>Compare with current accelerators:</a:t>
            </a:r>
          </a:p>
          <a:p>
            <a:pPr lvl="1"/>
            <a:r>
              <a:rPr lang="en-US" dirty="0" smtClean="0"/>
              <a:t>PSI cyclotron: 590 MeV, 2 </a:t>
            </a:r>
            <a:r>
              <a:rPr lang="en-US" dirty="0" err="1" smtClean="0"/>
              <a:t>mA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1 MW.</a:t>
            </a:r>
          </a:p>
          <a:p>
            <a:pPr lvl="1"/>
            <a:r>
              <a:rPr lang="en-US" dirty="0" smtClean="0"/>
              <a:t>ISIS synchrotron: 800 MeV, </a:t>
            </a:r>
            <a:br>
              <a:rPr lang="en-US" dirty="0" smtClean="0"/>
            </a:br>
            <a:r>
              <a:rPr lang="en-US" dirty="0" smtClean="0"/>
              <a:t>0.2 </a:t>
            </a:r>
            <a:r>
              <a:rPr lang="en-US" dirty="0" err="1" smtClean="0"/>
              <a:t>mA</a:t>
            </a:r>
            <a:r>
              <a:rPr lang="en-US" dirty="0" smtClean="0"/>
              <a:t>, 0.1 MW.</a:t>
            </a:r>
          </a:p>
          <a:p>
            <a:pPr lvl="1"/>
            <a:r>
              <a:rPr lang="en-US" dirty="0" smtClean="0"/>
              <a:t>Many trips per day!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29201" y="1533525"/>
            <a:ext cx="1949116" cy="5135563"/>
          </a:xfrm>
        </p:spPr>
        <p:txBody>
          <a:bodyPr/>
          <a:lstStyle/>
          <a:p>
            <a:r>
              <a:rPr lang="en-GB" dirty="0" smtClean="0"/>
              <a:t>Cyclotron, fixed B field, radius increases: energy needed too high!</a:t>
            </a:r>
          </a:p>
          <a:p>
            <a:r>
              <a:rPr lang="en-GB" dirty="0" smtClean="0"/>
              <a:t>Synchrotron, constant radius, B field ramped: current too high!</a:t>
            </a:r>
          </a:p>
          <a:p>
            <a:r>
              <a:rPr lang="en-GB" dirty="0" err="1" smtClean="0"/>
              <a:t>Linac</a:t>
            </a:r>
            <a:r>
              <a:rPr lang="en-GB" dirty="0" smtClean="0"/>
              <a:t>: perfect, but too costly?</a:t>
            </a:r>
          </a:p>
        </p:txBody>
      </p:sp>
      <p:pic>
        <p:nvPicPr>
          <p:cNvPr id="7" name="Picture 7" descr="cyclot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2290" y="1545908"/>
            <a:ext cx="2924175" cy="204311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9520" y="5813683"/>
            <a:ext cx="1497330" cy="94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7339965" y="3603353"/>
            <a:ext cx="2192655" cy="2192655"/>
            <a:chOff x="7339965" y="3735705"/>
            <a:chExt cx="2192655" cy="2192655"/>
          </a:xfrm>
        </p:grpSpPr>
        <p:pic>
          <p:nvPicPr>
            <p:cNvPr id="8" name="Picture 8" descr="synchrotr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39965" y="3735705"/>
              <a:ext cx="2192655" cy="2192655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8963528" y="5486400"/>
              <a:ext cx="517356" cy="3850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mA4Landscape">
  <a:themeElements>
    <a:clrScheme name="TimA4Landsca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mA4Landscap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mA4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TimA4Landscape</Template>
  <TotalTime>2299</TotalTime>
  <Words>719</Words>
  <Application>Microsoft Office PowerPoint</Application>
  <PresentationFormat>A4 Paper (210x297 mm)</PresentationFormat>
  <Paragraphs>166</Paragraphs>
  <Slides>14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TimA4Landscape</vt:lpstr>
      <vt:lpstr>Equation</vt:lpstr>
      <vt:lpstr>SmartDraw</vt:lpstr>
      <vt:lpstr>Accelerator Driven Subcritical Reactors</vt:lpstr>
      <vt:lpstr>Nuclear fission</vt:lpstr>
      <vt:lpstr>Conventional fission reactor</vt:lpstr>
      <vt:lpstr>Features of conventional fission reactor</vt:lpstr>
      <vt:lpstr>Fast Breeder Reactor</vt:lpstr>
      <vt:lpstr>Energy Amplifier or ADSR</vt:lpstr>
      <vt:lpstr>Energy Amplifier or ADSR</vt:lpstr>
      <vt:lpstr>Waste from ADSR</vt:lpstr>
      <vt:lpstr>Accelerator</vt:lpstr>
      <vt:lpstr>Fixed Field Alternating Gradient Accelerator</vt:lpstr>
      <vt:lpstr>FFAG and acceleration</vt:lpstr>
      <vt:lpstr>FFAG betatron</vt:lpstr>
      <vt:lpstr>FFAG Betatron </vt:lpstr>
      <vt:lpstr>Summary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–</dc:title>
  <dc:creator>Tim Greenshaw</dc:creator>
  <cp:lastModifiedBy>Tim Greenshaw</cp:lastModifiedBy>
  <cp:revision>242</cp:revision>
  <dcterms:created xsi:type="dcterms:W3CDTF">2009-02-08T09:57:59Z</dcterms:created>
  <dcterms:modified xsi:type="dcterms:W3CDTF">2009-07-17T10:56:10Z</dcterms:modified>
</cp:coreProperties>
</file>