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5" r:id="rId2"/>
    <p:sldId id="273" r:id="rId3"/>
    <p:sldId id="290" r:id="rId4"/>
    <p:sldId id="291" r:id="rId5"/>
    <p:sldId id="260" r:id="rId6"/>
    <p:sldId id="282" r:id="rId7"/>
    <p:sldId id="278" r:id="rId8"/>
    <p:sldId id="281" r:id="rId9"/>
    <p:sldId id="284" r:id="rId10"/>
    <p:sldId id="286" r:id="rId11"/>
    <p:sldId id="261" r:id="rId12"/>
    <p:sldId id="269" r:id="rId13"/>
    <p:sldId id="283" r:id="rId14"/>
    <p:sldId id="263" r:id="rId15"/>
    <p:sldId id="271" r:id="rId16"/>
    <p:sldId id="274" r:id="rId17"/>
    <p:sldId id="259" r:id="rId18"/>
    <p:sldId id="289" r:id="rId19"/>
    <p:sldId id="267" r:id="rId20"/>
    <p:sldId id="258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457443-DF38-453A-B58A-6D21E6A8BD47}" type="datetimeFigureOut">
              <a:rPr lang="en-US"/>
              <a:pPr>
                <a:defRPr/>
              </a:pPr>
              <a:t>7/15/2009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4C831F-EFCA-4FF9-81C0-8AAF3FDD6B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C831F-EFCA-4FF9-81C0-8AAF3FDD6B97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C831F-EFCA-4FF9-81C0-8AAF3FDD6B9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C831F-EFCA-4FF9-81C0-8AAF3FDD6B9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C831F-EFCA-4FF9-81C0-8AAF3FDD6B9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C831F-EFCA-4FF9-81C0-8AAF3FDD6B9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C831F-EFCA-4FF9-81C0-8AAF3FDD6B9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C831F-EFCA-4FF9-81C0-8AAF3FDD6B9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C831F-EFCA-4FF9-81C0-8AAF3FDD6B9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C831F-EFCA-4FF9-81C0-8AAF3FDD6B9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C831F-EFCA-4FF9-81C0-8AAF3FDD6B9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D51840-F934-4C8A-88AE-5A7CA7F7781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r>
              <a:rPr lang="en-GB" b="1" smtClean="0">
                <a:latin typeface="Arial" charset="0"/>
              </a:rPr>
              <a:t>Slide 21:</a:t>
            </a:r>
            <a:r>
              <a:rPr lang="en-GB" smtClean="0">
                <a:latin typeface="Arial" charset="0"/>
              </a:rPr>
              <a:t> </a:t>
            </a:r>
          </a:p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r>
              <a:rPr lang="en-GB" smtClean="0">
                <a:latin typeface="Arial" charset="0"/>
              </a:rPr>
              <a:t>Lateral offset is observed between successive channel complexes, suggesting that lateral migration occurred during the backfilling stage.</a:t>
            </a:r>
          </a:p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r>
              <a:rPr lang="en-GB" smtClean="0">
                <a:latin typeface="Arial" charset="0"/>
              </a:rPr>
              <a:t>Deposits within the deeply incised first order surface comprise: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GB" smtClean="0">
                <a:latin typeface="Arial" charset="0"/>
              </a:rPr>
              <a:t>Laterally or vertically stacking sand-prone channel-axis deposits;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GB" smtClean="0">
                <a:latin typeface="Arial" charset="0"/>
              </a:rPr>
              <a:t>Thin-bedded deposits, which are interpreted as levee deposits, interfingering on one side with sandstone-rich channel-fill facies and onlapping onto the eastern wall of the first order erosional surface on the other side. These sediments are best preserved to the east of the channel-axis deposits (opposite the cut bank), and form as the channel axis aggrades;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GB" smtClean="0">
                <a:latin typeface="Arial" charset="0"/>
              </a:rPr>
              <a:t>Slumps probably originated from direct cut-bank erosion at the base of the first order surface. </a:t>
            </a:r>
          </a:p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r>
              <a:rPr lang="en-GB" smtClean="0">
                <a:latin typeface="Arial" charset="0"/>
              </a:rPr>
              <a:t>The external geometry of outer levees is wedge-shaped, converging away from the axis of the first order erosional surface.</a:t>
            </a:r>
          </a:p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r>
              <a:rPr lang="en-GB" smtClean="0">
                <a:latin typeface="Arial" charset="0"/>
              </a:rPr>
              <a:t>The effects of differential compaction account for the difference in thickness.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C831F-EFCA-4FF9-81C0-8AAF3FDD6B9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C831F-EFCA-4FF9-81C0-8AAF3FDD6B9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C831F-EFCA-4FF9-81C0-8AAF3FDD6B9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E1E-E8C5-4CA3-B633-D42EC1309483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E1E-E8C5-4CA3-B633-D42EC1309483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C831F-EFCA-4FF9-81C0-8AAF3FDD6B9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C831F-EFCA-4FF9-81C0-8AAF3FDD6B9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C831F-EFCA-4FF9-81C0-8AAF3FDD6B9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C831F-EFCA-4FF9-81C0-8AAF3FDD6B9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C831F-EFCA-4FF9-81C0-8AAF3FDD6B9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FC82A-2851-458A-A97B-EB390F07C772}" type="datetimeFigureOut">
              <a:rPr lang="en-US"/>
              <a:pPr>
                <a:defRPr/>
              </a:pPr>
              <a:t>7/15/2009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5156F-5554-4284-8620-F3AB759D4E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3D33-704C-4EAF-9F20-54AAD54655B1}" type="datetimeFigureOut">
              <a:rPr lang="en-US"/>
              <a:pPr>
                <a:defRPr/>
              </a:pPr>
              <a:t>7/15/2009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69687-165F-4228-BA82-DCF264431C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2547D-AF96-49DF-A354-69A388261BA5}" type="datetimeFigureOut">
              <a:rPr lang="en-US"/>
              <a:pPr>
                <a:defRPr/>
              </a:pPr>
              <a:t>7/15/2009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144F0-8C89-4C0A-A154-9F4379BE6C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DDCC-EC51-4EA8-8952-7B837149C074}" type="datetimeFigureOut">
              <a:rPr lang="en-US"/>
              <a:pPr>
                <a:defRPr/>
              </a:pPr>
              <a:t>7/15/2009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E73D8-362B-4D78-95F4-007E065457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DD8A8-5380-4491-BEF1-4FAB36CEE313}" type="datetimeFigureOut">
              <a:rPr lang="en-US"/>
              <a:pPr>
                <a:defRPr/>
              </a:pPr>
              <a:t>7/15/2009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EFC97-AB6C-4E09-B873-D6BB6CB279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1DAE5-E288-4B02-A197-9B259F68A69E}" type="datetimeFigureOut">
              <a:rPr lang="en-US"/>
              <a:pPr>
                <a:defRPr/>
              </a:pPr>
              <a:t>7/15/2009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20100-9C19-4157-A095-C11EEAF821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9CC4D-F036-4286-801F-1A50F1DAF7F5}" type="datetimeFigureOut">
              <a:rPr lang="en-US"/>
              <a:pPr>
                <a:defRPr/>
              </a:pPr>
              <a:t>7/15/2009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D02F-823A-48F9-A1C3-22A81B1F84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F2A83-E721-4C4A-A8CB-343EE2321205}" type="datetimeFigureOut">
              <a:rPr lang="en-US"/>
              <a:pPr>
                <a:defRPr/>
              </a:pPr>
              <a:t>7/15/2009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5E272-36AF-4A13-9B0E-5FA4DFD887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18D96-644A-458B-A1E0-F27E031E44A2}" type="datetimeFigureOut">
              <a:rPr lang="en-US"/>
              <a:pPr>
                <a:defRPr/>
              </a:pPr>
              <a:t>7/15/2009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429D8-84CA-44CB-8A88-6C38473CBE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A02BD-3C62-4517-AF8E-1787FD2CAC54}" type="datetimeFigureOut">
              <a:rPr lang="en-US"/>
              <a:pPr>
                <a:defRPr/>
              </a:pPr>
              <a:t>7/15/2009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D069-BF3E-40C1-818F-EBC9A187E4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A7C8-C929-4BFC-9472-B5C09B4B12E2}" type="datetimeFigureOut">
              <a:rPr lang="en-US"/>
              <a:pPr>
                <a:defRPr/>
              </a:pPr>
              <a:t>7/15/2009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41995-507F-48D3-865F-1C23A72D55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A70CDD-ADF1-4F30-923B-2D99B042B34E}" type="datetimeFigureOut">
              <a:rPr lang="en-US"/>
              <a:pPr>
                <a:defRPr/>
              </a:pPr>
              <a:t>7/15/2009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89352F-9093-426D-8A12-0B2C852537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97-2003_Worksheet1.xls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413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1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428625" y="-500063"/>
            <a:ext cx="8501063" cy="1785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Hydrocarbons: getting the last drops out and putting the CO2 back in </a:t>
            </a:r>
            <a:endParaRPr lang="en-GB" dirty="0"/>
          </a:p>
        </p:txBody>
      </p:sp>
      <p:sp>
        <p:nvSpPr>
          <p:cNvPr id="4100" name="Subtitle 4"/>
          <p:cNvSpPr>
            <a:spLocks noGrp="1"/>
          </p:cNvSpPr>
          <p:nvPr>
            <p:ph type="subTitle" idx="1"/>
          </p:nvPr>
        </p:nvSpPr>
        <p:spPr>
          <a:xfrm>
            <a:off x="-571500" y="1890713"/>
            <a:ext cx="6400800" cy="17526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tx1"/>
                </a:solidFill>
              </a:rPr>
              <a:t>Stephen Flint and colleagues</a:t>
            </a:r>
          </a:p>
          <a:p>
            <a:pPr eaLnBrk="1" hangingPunct="1"/>
            <a:r>
              <a:rPr lang="en-GB" smtClean="0">
                <a:solidFill>
                  <a:schemeClr val="tx1"/>
                </a:solidFill>
              </a:rPr>
              <a:t>Earth and Ocean Sciences</a:t>
            </a: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5883275" y="6429375"/>
            <a:ext cx="354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First UoL Energy day, June 23</a:t>
            </a:r>
            <a:r>
              <a:rPr lang="en-GB" baseline="30000">
                <a:latin typeface="Calibri" pitchFamily="34" charset="0"/>
              </a:rPr>
              <a:t>rd</a:t>
            </a:r>
            <a:r>
              <a:rPr lang="en-GB">
                <a:latin typeface="Calibri" pitchFamily="34" charset="0"/>
              </a:rPr>
              <a:t>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92725" y="549275"/>
            <a:ext cx="3851275" cy="6192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/>
              <a:t>Rivers transport large volumes of sediment to the ocean via turbidity currents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Submarine fan area can be comparable to drainage basin area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The Bengal Fan is 22 km thick (3 million km</a:t>
            </a:r>
            <a:r>
              <a:rPr lang="en-GB" sz="2400" baseline="30000" smtClean="0"/>
              <a:t>2</a:t>
            </a: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The Indus Fan is 11 km thick and 1 million km</a:t>
            </a:r>
            <a:r>
              <a:rPr lang="en-GB" sz="2400" baseline="30000" smtClean="0"/>
              <a:t>2</a:t>
            </a: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Amazon and Mississippi fans are &gt;300,000 km</a:t>
            </a:r>
            <a:r>
              <a:rPr lang="en-GB" sz="2400" baseline="30000" smtClean="0"/>
              <a:t>2</a:t>
            </a: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The ultimate resting place for material eroded from mountains</a:t>
            </a:r>
          </a:p>
        </p:txBody>
      </p:sp>
      <p:pic>
        <p:nvPicPr>
          <p:cNvPr id="12291" name="Picture 3" descr="Spac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1412875"/>
            <a:ext cx="52387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9388" y="333375"/>
            <a:ext cx="46243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Calibri" pitchFamily="34" charset="0"/>
              </a:rPr>
              <a:t>Modern examples</a:t>
            </a:r>
          </a:p>
          <a:p>
            <a:r>
              <a:rPr lang="en-GB" sz="2800">
                <a:latin typeface="Calibri" pitchFamily="34" charset="0"/>
              </a:rPr>
              <a:t>(not charged with oil or gas)</a:t>
            </a:r>
          </a:p>
        </p:txBody>
      </p:sp>
      <p:pic>
        <p:nvPicPr>
          <p:cNvPr id="12293" name="Picture 5" descr="uk-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229225"/>
            <a:ext cx="6223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File0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4500"/>
            <a:ext cx="9124950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7463"/>
            <a:ext cx="5929313" cy="1143001"/>
          </a:xfrm>
          <a:solidFill>
            <a:schemeClr val="accent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Mississippi fan: terminal lobes</a:t>
            </a:r>
          </a:p>
        </p:txBody>
      </p:sp>
      <p:pic>
        <p:nvPicPr>
          <p:cNvPr id="2053" name="Picture 4" descr="File01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7225" y="3671888"/>
            <a:ext cx="3227388" cy="314801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7451725" y="1150938"/>
            <a:ext cx="1512888" cy="1441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 flipV="1">
            <a:off x="5724525" y="1150938"/>
            <a:ext cx="1727200" cy="2449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6" name="Line 7"/>
          <p:cNvSpPr>
            <a:spLocks noChangeShapeType="1"/>
          </p:cNvSpPr>
          <p:nvPr/>
        </p:nvSpPr>
        <p:spPr bwMode="auto">
          <a:xfrm flipV="1">
            <a:off x="8964613" y="1150938"/>
            <a:ext cx="0" cy="2520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87313" y="5805488"/>
            <a:ext cx="320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Intricate and elongate ‘leaves’</a:t>
            </a:r>
          </a:p>
          <a:p>
            <a:r>
              <a:rPr lang="en-GB">
                <a:latin typeface="Calibri" pitchFamily="34" charset="0"/>
              </a:rPr>
              <a:t>Composite bodies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4005263"/>
            <a:ext cx="4859338" cy="3008312"/>
            <a:chOff x="0" y="1842"/>
            <a:chExt cx="3946" cy="2576"/>
          </a:xfrm>
        </p:grpSpPr>
        <p:graphicFrame>
          <p:nvGraphicFramePr>
            <p:cNvPr id="2050" name="Object 10"/>
            <p:cNvGraphicFramePr>
              <a:graphicFrameLocks noChangeAspect="1"/>
            </p:cNvGraphicFramePr>
            <p:nvPr/>
          </p:nvGraphicFramePr>
          <p:xfrm>
            <a:off x="0" y="1842"/>
            <a:ext cx="3946" cy="2576"/>
          </p:xfrm>
          <a:graphic>
            <a:graphicData uri="http://schemas.openxmlformats.org/presentationml/2006/ole">
              <p:oleObj spid="_x0000_s2050" name="Chart" r:id="rId6" imgW="4800803" imgH="3133572" progId="Excel.Sheet.8">
                <p:embed/>
              </p:oleObj>
            </a:graphicData>
          </a:graphic>
        </p:graphicFrame>
        <p:sp>
          <p:nvSpPr>
            <p:cNvPr id="2060" name="Line 11"/>
            <p:cNvSpPr>
              <a:spLocks noChangeShapeType="1"/>
            </p:cNvSpPr>
            <p:nvPr/>
          </p:nvSpPr>
          <p:spPr bwMode="auto">
            <a:xfrm>
              <a:off x="544" y="3325"/>
              <a:ext cx="2812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" name="Oval 12"/>
            <p:cNvSpPr>
              <a:spLocks noChangeArrowheads="1"/>
            </p:cNvSpPr>
            <p:nvPr/>
          </p:nvSpPr>
          <p:spPr bwMode="auto">
            <a:xfrm>
              <a:off x="544" y="2690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62" name="Text Box 13"/>
            <p:cNvSpPr txBox="1">
              <a:spLocks noChangeArrowheads="1"/>
            </p:cNvSpPr>
            <p:nvPr/>
          </p:nvSpPr>
          <p:spPr bwMode="auto">
            <a:xfrm>
              <a:off x="3072" y="3465"/>
              <a:ext cx="655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Lobes</a:t>
              </a:r>
            </a:p>
            <a:p>
              <a:r>
                <a:rPr lang="en-GB">
                  <a:latin typeface="Calibri" pitchFamily="34" charset="0"/>
                </a:rPr>
                <a:t>active</a:t>
              </a:r>
            </a:p>
          </p:txBody>
        </p:sp>
      </p:grpSp>
      <p:pic>
        <p:nvPicPr>
          <p:cNvPr id="2059" name="Picture 2" descr="Source to Sin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" y="1125538"/>
            <a:ext cx="211296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4klipsingl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Line 3"/>
          <p:cNvSpPr>
            <a:spLocks noChangeShapeType="1"/>
          </p:cNvSpPr>
          <p:nvPr/>
        </p:nvSpPr>
        <p:spPr bwMode="auto">
          <a:xfrm flipV="1">
            <a:off x="7496175" y="2582863"/>
            <a:ext cx="0" cy="8064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569200" y="2565400"/>
            <a:ext cx="103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FF00"/>
                </a:solidFill>
                <a:latin typeface="Calibri" pitchFamily="34" charset="0"/>
              </a:rPr>
              <a:t>Fan 4</a:t>
            </a:r>
            <a:endParaRPr lang="en-US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7451725" y="4149725"/>
            <a:ext cx="0" cy="2873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569200" y="4051300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FF00"/>
                </a:solidFill>
                <a:latin typeface="Calibri" pitchFamily="34" charset="0"/>
              </a:rPr>
              <a:t>Fan 3</a:t>
            </a:r>
            <a:endParaRPr lang="en-US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6804025" y="1700213"/>
            <a:ext cx="0" cy="8080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894513" y="18161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FF00"/>
                </a:solidFill>
                <a:latin typeface="Calibri" pitchFamily="34" charset="0"/>
              </a:rPr>
              <a:t>Unit 5</a:t>
            </a:r>
            <a:endParaRPr lang="en-US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V="1">
            <a:off x="3563938" y="981075"/>
            <a:ext cx="0" cy="863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686175" y="981075"/>
            <a:ext cx="1749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FF00"/>
                </a:solidFill>
                <a:latin typeface="Calibri" pitchFamily="34" charset="0"/>
              </a:rPr>
              <a:t>Slope to shelf-edge</a:t>
            </a:r>
            <a:endParaRPr lang="en-US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71438" y="134938"/>
            <a:ext cx="9101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956700"/>
                </a:solidFill>
                <a:latin typeface="Calibri" pitchFamily="34" charset="0"/>
              </a:rPr>
              <a:t>Exhumed deepwater fan deposits, Karoo basin, South Africa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iegla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93713"/>
            <a:ext cx="86106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" y="5626100"/>
            <a:ext cx="911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Calibri" pitchFamily="34" charset="0"/>
              </a:rPr>
              <a:t>Different long term climate cycles (icehouse vs. greenhouse) </a:t>
            </a:r>
          </a:p>
          <a:p>
            <a:pPr eaLnBrk="0" hangingPunct="0"/>
            <a:r>
              <a:rPr lang="en-GB">
                <a:latin typeface="Calibri" pitchFamily="34" charset="0"/>
              </a:rPr>
              <a:t>do not affect the frequency but do affect the amplitude of </a:t>
            </a:r>
          </a:p>
          <a:p>
            <a:pPr eaLnBrk="0" hangingPunct="0"/>
            <a:r>
              <a:rPr lang="en-GB">
                <a:latin typeface="Calibri" pitchFamily="34" charset="0"/>
              </a:rPr>
              <a:t>sea level changes related to Milankovitch cycles (Coe et al., 2003)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84525" y="182563"/>
            <a:ext cx="536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latin typeface="Calibri" pitchFamily="34" charset="0"/>
              </a:rPr>
              <a:t>Deeper cuts in the icehouse Carboniferous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4572000" y="549275"/>
            <a:ext cx="7921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908175" y="4832350"/>
            <a:ext cx="709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latin typeface="Calibri" pitchFamily="34" charset="0"/>
              </a:rPr>
              <a:t>Shallow depths of incision in the greenhouse Cretaceous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 flipV="1">
            <a:off x="4572000" y="4149725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wilccox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2063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Wilcox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3122613"/>
            <a:ext cx="4071937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5072063" y="500063"/>
            <a:ext cx="54244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rgbClr val="956700"/>
                </a:solidFill>
                <a:latin typeface="Calibri" pitchFamily="34" charset="0"/>
              </a:rPr>
              <a:t>We can then apply this new</a:t>
            </a:r>
          </a:p>
          <a:p>
            <a:r>
              <a:rPr lang="en-GB" sz="2400" b="1">
                <a:solidFill>
                  <a:srgbClr val="956700"/>
                </a:solidFill>
                <a:latin typeface="Calibri" pitchFamily="34" charset="0"/>
              </a:rPr>
              <a:t>understanding to</a:t>
            </a:r>
          </a:p>
          <a:p>
            <a:r>
              <a:rPr lang="en-GB" sz="2400" b="1">
                <a:solidFill>
                  <a:srgbClr val="956700"/>
                </a:solidFill>
                <a:latin typeface="Calibri" pitchFamily="34" charset="0"/>
              </a:rPr>
              <a:t>Exploration: </a:t>
            </a:r>
            <a:r>
              <a:rPr lang="en-GB" sz="2400">
                <a:solidFill>
                  <a:srgbClr val="956700"/>
                </a:solidFill>
                <a:latin typeface="Calibri" pitchFamily="34" charset="0"/>
              </a:rPr>
              <a:t>e.g. The ultra </a:t>
            </a:r>
          </a:p>
          <a:p>
            <a:r>
              <a:rPr lang="en-GB" sz="2400">
                <a:solidFill>
                  <a:srgbClr val="956700"/>
                </a:solidFill>
                <a:latin typeface="Calibri" pitchFamily="34" charset="0"/>
              </a:rPr>
              <a:t>deepwater Wilcox Formation</a:t>
            </a:r>
          </a:p>
          <a:p>
            <a:r>
              <a:rPr lang="en-GB" sz="2400">
                <a:solidFill>
                  <a:srgbClr val="956700"/>
                </a:solidFill>
                <a:latin typeface="Calibri" pitchFamily="34" charset="0"/>
              </a:rPr>
              <a:t>of the Gulf of Mexico:</a:t>
            </a:r>
          </a:p>
          <a:p>
            <a:r>
              <a:rPr lang="en-GB" sz="2400">
                <a:solidFill>
                  <a:srgbClr val="956700"/>
                </a:solidFill>
                <a:latin typeface="Calibri" pitchFamily="34" charset="0"/>
              </a:rPr>
              <a:t>America’s new Middle East?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14313" y="5429250"/>
            <a:ext cx="4276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956700"/>
                </a:solidFill>
                <a:latin typeface="Calibri" pitchFamily="34" charset="0"/>
              </a:rPr>
              <a:t>Major new discoveries in </a:t>
            </a:r>
          </a:p>
          <a:p>
            <a:r>
              <a:rPr lang="en-GB" sz="2800">
                <a:solidFill>
                  <a:srgbClr val="956700"/>
                </a:solidFill>
                <a:latin typeface="Calibri" pitchFamily="34" charset="0"/>
              </a:rPr>
              <a:t>deepwater sandstones, very</a:t>
            </a:r>
          </a:p>
          <a:p>
            <a:r>
              <a:rPr lang="en-GB" sz="2800">
                <a:solidFill>
                  <a:srgbClr val="956700"/>
                </a:solidFill>
                <a:latin typeface="Calibri" pitchFamily="34" charset="0"/>
              </a:rPr>
              <a:t>similar to the Karoo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eismic channel f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150" y="1628775"/>
            <a:ext cx="7758113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Prediction of Connectivity: will oil or gas flow out of the reservoir, into the well?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373688"/>
            <a:ext cx="8229600" cy="115093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smtClean="0">
                <a:solidFill>
                  <a:srgbClr val="956700"/>
                </a:solidFill>
              </a:rPr>
              <a:t>Between elements of channel fill?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smtClean="0">
                <a:solidFill>
                  <a:srgbClr val="956700"/>
                </a:solidFill>
              </a:rPr>
              <a:t>Between channel fill and adjacent layered strata?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smtClean="0">
                <a:solidFill>
                  <a:srgbClr val="956700"/>
                </a:solidFill>
              </a:rPr>
              <a:t>We can investigate this by using outcrop studies</a:t>
            </a:r>
          </a:p>
        </p:txBody>
      </p:sp>
      <p:pic>
        <p:nvPicPr>
          <p:cNvPr id="735237" name="Picture 5" descr="simple seismic channel fi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150" y="1628775"/>
            <a:ext cx="7758113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dirty="0" smtClean="0"/>
              <a:t>(2) Putting it all back in – or some of it…… Carbon Capture + Storage (sequestration)</a:t>
            </a:r>
            <a:endParaRPr lang="en-GB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85750" y="1974850"/>
            <a:ext cx="8572500" cy="4525963"/>
          </a:xfrm>
        </p:spPr>
        <p:txBody>
          <a:bodyPr/>
          <a:lstStyle/>
          <a:p>
            <a:pPr eaLnBrk="1" hangingPunct="1"/>
            <a:r>
              <a:rPr lang="en-GB" smtClean="0"/>
              <a:t>Geopolitically big – everyone wants to play</a:t>
            </a:r>
          </a:p>
          <a:p>
            <a:pPr eaLnBrk="1" hangingPunct="1"/>
            <a:r>
              <a:rPr lang="en-GB" smtClean="0"/>
              <a:t>Recent Scottish parliament funded academic positions in Edinburgh, Herriott-Watt/Newcastle grouping</a:t>
            </a:r>
          </a:p>
          <a:p>
            <a:pPr eaLnBrk="1" hangingPunct="1"/>
            <a:r>
              <a:rPr lang="en-GB" smtClean="0"/>
              <a:t>Definitely some aspects of the geoscience are being under recognised as major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928688"/>
            <a:ext cx="8818563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357188" y="6215063"/>
            <a:ext cx="8335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http://www.zero-emissionplatform.eu/website/docs/ETPZEP/ZEPTechnologyMatrix.pdf</a:t>
            </a: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85750" y="142875"/>
            <a:ext cx="7818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Calibri" pitchFamily="34" charset="0"/>
              </a:rPr>
              <a:t>‘Simple’ Case: Inject into an old oil or gas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SC_0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Baviaans Drilling - June 2009 02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2163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17788"/>
            <a:ext cx="9144000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 flipH="1">
            <a:off x="3132138" y="792163"/>
            <a:ext cx="3240087" cy="1196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2179638"/>
            <a:ext cx="280670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55650" y="188913"/>
            <a:ext cx="460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rgbClr val="956700"/>
                </a:solidFill>
                <a:latin typeface="Calibri" pitchFamily="34" charset="0"/>
              </a:rPr>
              <a:t>Unit D: western side</a:t>
            </a:r>
          </a:p>
        </p:txBody>
      </p:sp>
      <p:pic>
        <p:nvPicPr>
          <p:cNvPr id="7" name="Picture 11" descr="\\149.191.116.11\homes\Dal1_lwer.gif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</a:blip>
          <a:srcRect l="23619" t="30753" r="21341" b="32149"/>
          <a:stretch>
            <a:fillRect/>
          </a:stretch>
        </p:blipFill>
        <p:spPr bwMode="auto">
          <a:xfrm>
            <a:off x="-288925" y="3786188"/>
            <a:ext cx="9432925" cy="3071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GB" sz="3600" smtClean="0">
                <a:latin typeface="Arial" charset="0"/>
                <a:cs typeface="Arial" charset="0"/>
              </a:rPr>
              <a:t>(1) Oil and gas: squeezing out the last drop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/>
              <a:t>UoL</a:t>
            </a:r>
            <a:r>
              <a:rPr lang="en-GB" dirty="0" smtClean="0"/>
              <a:t> is world class in multi-scale </a:t>
            </a:r>
            <a:r>
              <a:rPr lang="en-GB" dirty="0" err="1" smtClean="0"/>
              <a:t>geoscience</a:t>
            </a:r>
            <a:r>
              <a:rPr lang="en-GB" dirty="0" smtClean="0"/>
              <a:t> approaches to this problem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	Evidence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-3 research groups running some of the largest and most global industrial consortium projects with current funding of £4M+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-This is fundamental scientific research, published in top journals, supporting 20 </a:t>
            </a:r>
            <a:r>
              <a:rPr lang="en-GB" dirty="0" err="1" smtClean="0"/>
              <a:t>PGRs</a:t>
            </a:r>
            <a:r>
              <a:rPr lang="en-GB" dirty="0" smtClean="0"/>
              <a:t> and 5+ Post-Docs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-Main competitors are Stanford, UT Austin, Rice, Bergen, Imperial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1084263"/>
            <a:ext cx="874395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85750" y="6357938"/>
            <a:ext cx="8335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http://www.zero-emissionplatform.eu/website/docs/ETPZEP/ZEPTechnologyMatrix.pdf</a:t>
            </a: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71438" y="428625"/>
            <a:ext cx="9097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Calibri" pitchFamily="34" charset="0"/>
              </a:rPr>
              <a:t>Slightly more clever case: Inject CO2 to help push out remaining oil/gas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1143000"/>
          </a:xfrm>
        </p:spPr>
        <p:txBody>
          <a:bodyPr/>
          <a:lstStyle/>
          <a:p>
            <a:pPr eaLnBrk="1" hangingPunct="1"/>
            <a:r>
              <a:rPr lang="en-GB" sz="3600" smtClean="0">
                <a:latin typeface="Arial" charset="0"/>
                <a:cs typeface="Arial" charset="0"/>
              </a:rPr>
              <a:t>So, where is the (earth) science in CCS?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We need to know just as much (more) about the geology for putting fluids back in as we did for taking them out</a:t>
            </a:r>
          </a:p>
          <a:p>
            <a:pPr eaLnBrk="1" hangingPunct="1"/>
            <a:r>
              <a:rPr lang="en-GB" smtClean="0"/>
              <a:t>Damage/modifications to the reservoir due to depressurisation</a:t>
            </a:r>
          </a:p>
          <a:p>
            <a:pPr eaLnBrk="1" hangingPunct="1"/>
            <a:r>
              <a:rPr lang="en-GB" smtClean="0"/>
              <a:t>How much can it take…and retain over 100s of years?</a:t>
            </a:r>
          </a:p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Major links to engineering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spect="1" noChangeArrowheads="1"/>
          </p:cNvSpPr>
          <p:nvPr/>
        </p:nvSpPr>
        <p:spPr bwMode="auto">
          <a:xfrm>
            <a:off x="106363" y="109538"/>
            <a:ext cx="9037637" cy="457200"/>
          </a:xfrm>
          <a:prstGeom prst="rect">
            <a:avLst/>
          </a:prstGeom>
          <a:solidFill>
            <a:schemeClr val="bg1">
              <a:alpha val="4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6763" eaLnBrk="0" hangingPunct="0"/>
            <a:r>
              <a:rPr lang="en-US" sz="2400" b="1"/>
              <a:t>Crustal Thickness Mapping Using Satellite Gravity Inversion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5218113" y="2420938"/>
            <a:ext cx="3602037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b="1"/>
              <a:t>Applications </a:t>
            </a:r>
          </a:p>
          <a:p>
            <a:pPr>
              <a:lnSpc>
                <a:spcPct val="70000"/>
              </a:lnSpc>
            </a:pPr>
            <a:endParaRPr lang="en-US" sz="2000" b="1"/>
          </a:p>
          <a:p>
            <a:pPr>
              <a:lnSpc>
                <a:spcPct val="70000"/>
              </a:lnSpc>
              <a:buFontTx/>
              <a:buChar char="•"/>
            </a:pPr>
            <a:r>
              <a:rPr lang="en-US"/>
              <a:t>Location of ocean-continent transition</a:t>
            </a:r>
          </a:p>
          <a:p>
            <a:pPr>
              <a:lnSpc>
                <a:spcPct val="70000"/>
              </a:lnSpc>
              <a:buFontTx/>
              <a:buChar char="•"/>
            </a:pPr>
            <a:endParaRPr lang="en-US"/>
          </a:p>
          <a:p>
            <a:pPr>
              <a:lnSpc>
                <a:spcPct val="70000"/>
              </a:lnSpc>
              <a:buFontTx/>
              <a:buChar char="•"/>
            </a:pPr>
            <a:r>
              <a:rPr lang="en-US"/>
              <a:t>Mapping micro-continents</a:t>
            </a:r>
          </a:p>
          <a:p>
            <a:pPr>
              <a:lnSpc>
                <a:spcPct val="70000"/>
              </a:lnSpc>
              <a:buFontTx/>
              <a:buChar char="•"/>
            </a:pPr>
            <a:endParaRPr lang="en-US"/>
          </a:p>
          <a:p>
            <a:pPr>
              <a:lnSpc>
                <a:spcPct val="70000"/>
              </a:lnSpc>
              <a:buFontTx/>
              <a:buChar char="•"/>
            </a:pPr>
            <a:r>
              <a:rPr lang="en-US"/>
              <a:t>Deep-water oil &amp; gas exploration</a:t>
            </a:r>
          </a:p>
          <a:p>
            <a:pPr>
              <a:lnSpc>
                <a:spcPct val="70000"/>
              </a:lnSpc>
              <a:buFontTx/>
              <a:buChar char="•"/>
            </a:pPr>
            <a:endParaRPr lang="en-US"/>
          </a:p>
          <a:p>
            <a:pPr>
              <a:lnSpc>
                <a:spcPct val="70000"/>
              </a:lnSpc>
              <a:buFontTx/>
              <a:buChar char="•"/>
            </a:pPr>
            <a:r>
              <a:rPr lang="en-US"/>
              <a:t>Law of the Sea (UNCLOS)</a:t>
            </a:r>
          </a:p>
        </p:txBody>
      </p:sp>
      <p:pic>
        <p:nvPicPr>
          <p:cNvPr id="16423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88" y="771525"/>
            <a:ext cx="45434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38125" y="131763"/>
            <a:ext cx="8902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200" b="1" i="1">
                <a:solidFill>
                  <a:schemeClr val="bg1"/>
                </a:solidFill>
              </a:rPr>
              <a:t>Pure-Shear + Buoyancy Induced Upwelling-Divergent Flow (IUDF)</a:t>
            </a:r>
          </a:p>
        </p:txBody>
      </p:sp>
      <p:sp>
        <p:nvSpPr>
          <p:cNvPr id="19512" name="Text Box 56"/>
          <p:cNvSpPr txBox="1">
            <a:spLocks noChangeAspect="1" noChangeArrowheads="1"/>
          </p:cNvSpPr>
          <p:nvPr/>
        </p:nvSpPr>
        <p:spPr bwMode="auto">
          <a:xfrm>
            <a:off x="106363" y="115888"/>
            <a:ext cx="8642350" cy="2100262"/>
          </a:xfrm>
          <a:prstGeom prst="rect">
            <a:avLst/>
          </a:prstGeom>
          <a:solidFill>
            <a:schemeClr val="bg1">
              <a:alpha val="4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6763" eaLnBrk="0" hangingPunct="0"/>
            <a:r>
              <a:rPr lang="en-US" sz="2400" b="1"/>
              <a:t>Modelling Rifted Continental Margin Formation</a:t>
            </a:r>
          </a:p>
          <a:p>
            <a:pPr defTabSz="766763" eaLnBrk="0" hangingPunct="0">
              <a:lnSpc>
                <a:spcPct val="60000"/>
              </a:lnSpc>
            </a:pPr>
            <a:endParaRPr lang="en-US" sz="2000" b="1"/>
          </a:p>
          <a:p>
            <a:pPr defTabSz="766763" eaLnBrk="0" hangingPunct="0">
              <a:lnSpc>
                <a:spcPct val="120000"/>
              </a:lnSpc>
            </a:pPr>
            <a:r>
              <a:rPr lang="en-US" sz="2000" b="1"/>
              <a:t>Applications</a:t>
            </a:r>
          </a:p>
          <a:p>
            <a:pPr defTabSz="766763" eaLnBrk="0" hangingPunct="0">
              <a:lnSpc>
                <a:spcPct val="120000"/>
              </a:lnSpc>
              <a:buFontTx/>
              <a:buChar char="•"/>
            </a:pPr>
            <a:r>
              <a:rPr lang="en-US" sz="2000"/>
              <a:t>Ocean-continent transition location </a:t>
            </a:r>
          </a:p>
          <a:p>
            <a:pPr defTabSz="766763" eaLnBrk="0" hangingPunct="0">
              <a:lnSpc>
                <a:spcPct val="120000"/>
              </a:lnSpc>
              <a:buFontTx/>
              <a:buChar char="•"/>
            </a:pPr>
            <a:r>
              <a:rPr lang="en-US" sz="2000"/>
              <a:t>Heat-flow history</a:t>
            </a:r>
          </a:p>
          <a:p>
            <a:pPr defTabSz="766763" eaLnBrk="0" hangingPunct="0">
              <a:lnSpc>
                <a:spcPct val="120000"/>
              </a:lnSpc>
              <a:buFontTx/>
              <a:buChar char="•"/>
            </a:pPr>
            <a:r>
              <a:rPr lang="en-US" sz="2000"/>
              <a:t>Subsidence history</a:t>
            </a:r>
          </a:p>
        </p:txBody>
      </p:sp>
      <p:pic>
        <p:nvPicPr>
          <p:cNvPr id="19546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947738"/>
            <a:ext cx="8523287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urce to Si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125538"/>
            <a:ext cx="777557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327400" y="1773238"/>
            <a:ext cx="3887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>
                <a:latin typeface="Calibri" pitchFamily="34" charset="0"/>
              </a:rPr>
              <a:t>Denudation zone: weathering + erosion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859338" y="2708275"/>
            <a:ext cx="3241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>
                <a:latin typeface="Calibri" pitchFamily="34" charset="0"/>
              </a:rPr>
              <a:t>Transportational zone: sediment transfer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11863" y="3789363"/>
            <a:ext cx="2305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>
                <a:latin typeface="Calibri" pitchFamily="34" charset="0"/>
              </a:rPr>
              <a:t>Depositional zone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059113" y="1985963"/>
            <a:ext cx="1152525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4283075" y="2851150"/>
            <a:ext cx="1296988" cy="865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5651500" y="3716338"/>
            <a:ext cx="1584325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203200"/>
            <a:ext cx="892968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>
                <a:solidFill>
                  <a:schemeClr val="tx2"/>
                </a:solidFill>
                <a:cs typeface="Arial" charset="0"/>
              </a:rPr>
              <a:t>Hydrocarbon reservoirs: the journey of the sand grain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724525" y="5157788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Distributary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692275" y="27813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Tributary</a:t>
            </a: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2051050" y="3644900"/>
            <a:ext cx="111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Flux of</a:t>
            </a:r>
          </a:p>
          <a:p>
            <a:r>
              <a:rPr lang="en-GB">
                <a:latin typeface="Calibri" pitchFamily="34" charset="0"/>
              </a:rPr>
              <a:t>sediment</a:t>
            </a: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158750" y="4384675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Source</a:t>
            </a:r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3040063" y="61134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Sink</a:t>
            </a:r>
          </a:p>
        </p:txBody>
      </p:sp>
      <p:sp>
        <p:nvSpPr>
          <p:cNvPr id="8207" name="Line 16"/>
          <p:cNvSpPr>
            <a:spLocks noChangeShapeType="1"/>
          </p:cNvSpPr>
          <p:nvPr/>
        </p:nvSpPr>
        <p:spPr bwMode="auto">
          <a:xfrm>
            <a:off x="900113" y="4724400"/>
            <a:ext cx="215900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08" name="Rectangle 17"/>
          <p:cNvSpPr>
            <a:spLocks noChangeArrowheads="1"/>
          </p:cNvSpPr>
          <p:nvPr/>
        </p:nvSpPr>
        <p:spPr bwMode="auto">
          <a:xfrm>
            <a:off x="5076825" y="5589588"/>
            <a:ext cx="1655763" cy="7921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3500438"/>
            <a:ext cx="2500313" cy="785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t="3798" r="8952" b="3798"/>
          <a:stretch>
            <a:fillRect/>
          </a:stretch>
        </p:blipFill>
        <p:spPr bwMode="auto">
          <a:xfrm>
            <a:off x="3635375" y="981075"/>
            <a:ext cx="5341938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8572500" cy="1071563"/>
          </a:xfrm>
          <a:prstGeom prst="rect">
            <a:avLst/>
          </a:prstGeom>
          <a:solidFill>
            <a:srgbClr val="B4CEE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cs typeface="Arial" charset="0"/>
              </a:rPr>
              <a:t>Estuary hydrodynamics and sediment transport: POL and EOS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0825" y="2852738"/>
            <a:ext cx="3956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>
                <a:latin typeface="Georgia" pitchFamily="18" charset="0"/>
              </a:rPr>
              <a:t> </a:t>
            </a:r>
            <a:r>
              <a:rPr lang="en-GB" sz="2000">
                <a:solidFill>
                  <a:srgbClr val="FF0000"/>
                </a:solidFill>
                <a:latin typeface="Georgia" pitchFamily="18" charset="0"/>
              </a:rPr>
              <a:t>Positive values (red) = accretion</a:t>
            </a:r>
          </a:p>
          <a:p>
            <a:pPr>
              <a:buFontTx/>
              <a:buChar char="•"/>
            </a:pPr>
            <a:r>
              <a:rPr lang="en-GB" sz="2000">
                <a:latin typeface="Georgia" pitchFamily="18" charset="0"/>
              </a:rPr>
              <a:t> </a:t>
            </a:r>
            <a:r>
              <a:rPr lang="en-GB" sz="2000">
                <a:solidFill>
                  <a:srgbClr val="0000FF"/>
                </a:solidFill>
                <a:latin typeface="Georgia" pitchFamily="18" charset="0"/>
              </a:rPr>
              <a:t>Negative values (blue) = erosion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0825" y="4365625"/>
            <a:ext cx="66262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Areas that were found to be flood dominant still seem to be accreting, as expected (net import of sediment on shallow sand and mud flats).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One theory is that flood-dominant infilling estuaries will, at some point, switch towards ebb dominance and become net sediment exporters or attain morphological equilibrium.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42875" y="187325"/>
            <a:ext cx="4857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The cement that glues sand grains together</a:t>
            </a:r>
          </a:p>
        </p:txBody>
      </p:sp>
      <p:pic>
        <p:nvPicPr>
          <p:cNvPr id="1028" name="Picture 5" descr="qtz"/>
          <p:cNvPicPr>
            <a:picLocks noChangeAspect="1" noChangeArrowheads="1"/>
          </p:cNvPicPr>
          <p:nvPr/>
        </p:nvPicPr>
        <p:blipFill>
          <a:blip r:embed="rId4" cstate="print"/>
          <a:srcRect l="11624"/>
          <a:stretch>
            <a:fillRect/>
          </a:stretch>
        </p:blipFill>
        <p:spPr bwMode="auto">
          <a:xfrm>
            <a:off x="5010150" y="176213"/>
            <a:ext cx="4029075" cy="289718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3556000" y="781050"/>
            <a:ext cx="1603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Calibri" pitchFamily="34" charset="0"/>
              </a:rPr>
              <a:t>Quartz cemented sandstone at 6000m</a:t>
            </a:r>
          </a:p>
          <a:p>
            <a:endParaRPr lang="en-GB" sz="1600">
              <a:latin typeface="Calibri" pitchFamily="34" charset="0"/>
            </a:endParaRPr>
          </a:p>
          <a:p>
            <a:r>
              <a:rPr lang="en-GB" sz="1600">
                <a:latin typeface="Calibri" pitchFamily="34" charset="0"/>
              </a:rPr>
              <a:t>Negligible porosity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4956175" y="3870325"/>
          <a:ext cx="4083050" cy="2847975"/>
        </p:xfrm>
        <a:graphic>
          <a:graphicData uri="http://schemas.openxmlformats.org/presentationml/2006/ole">
            <p:oleObj spid="_x0000_s1026" name="Bitmap Image" r:id="rId5" imgW="3153215" imgH="2200582" progId="PBrush">
              <p:embed/>
            </p:oleObj>
          </a:graphicData>
        </a:graphic>
      </p:graphicFrame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3597275" y="4510088"/>
            <a:ext cx="1603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Calibri" pitchFamily="34" charset="0"/>
              </a:rPr>
              <a:t>Chlorite cemented sandstone at 6000m</a:t>
            </a:r>
          </a:p>
          <a:p>
            <a:endParaRPr lang="en-GB" sz="1600">
              <a:latin typeface="Calibri" pitchFamily="34" charset="0"/>
            </a:endParaRPr>
          </a:p>
          <a:p>
            <a:r>
              <a:rPr lang="en-GB" sz="1600">
                <a:latin typeface="Calibri" pitchFamily="34" charset="0"/>
              </a:rPr>
              <a:t>Good porosity</a:t>
            </a: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4430713" y="1852613"/>
            <a:ext cx="623887" cy="20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4579938" y="5603875"/>
            <a:ext cx="709612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152400" y="2214563"/>
            <a:ext cx="34766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accent2"/>
                </a:solidFill>
                <a:latin typeface="Calibri" pitchFamily="34" charset="0"/>
              </a:rPr>
              <a:t>Chlorite coats on sand grains inhibits growth of quartz cement in deeply buried sandstones (and thus preserves porosity)</a:t>
            </a:r>
          </a:p>
          <a:p>
            <a:endParaRPr lang="en-GB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accent2"/>
                </a:solidFill>
                <a:latin typeface="Calibri" pitchFamily="34" charset="0"/>
              </a:rPr>
              <a:t>Ability to predict chlorite cement distribution would be helpful: exploration and appraisal</a:t>
            </a:r>
          </a:p>
          <a:p>
            <a:endParaRPr lang="en-GB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accent2"/>
                </a:solidFill>
                <a:latin typeface="Calibri" pitchFamily="34" charset="0"/>
              </a:rPr>
              <a:t>No method, or basic understanding, available to help predict occurrence and distribution of chlorite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34938" y="0"/>
            <a:ext cx="4611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Calibri" pitchFamily="34" charset="0"/>
              </a:rPr>
              <a:t>BASIC Project: Prof Richard Worden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487363"/>
            <a:ext cx="914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GB" sz="1400">
                <a:solidFill>
                  <a:schemeClr val="accent2"/>
                </a:solidFill>
                <a:latin typeface="Calibri" pitchFamily="34" charset="0"/>
              </a:rPr>
              <a:t>Now clear that chlorite-precursor minerals are formed in estuarine environments, need to assess how they are distributed in modern environments.</a:t>
            </a:r>
          </a:p>
          <a:p>
            <a:pPr marL="457200" indent="-457200"/>
            <a:endParaRPr lang="en-GB" sz="1400">
              <a:solidFill>
                <a:schemeClr val="accent2"/>
              </a:solidFill>
              <a:latin typeface="Calibri" pitchFamily="34" charset="0"/>
            </a:endParaRPr>
          </a:p>
          <a:p>
            <a:pPr marL="457200" indent="-457200"/>
            <a:r>
              <a:rPr lang="en-GB" sz="1400">
                <a:solidFill>
                  <a:schemeClr val="accent2"/>
                </a:solidFill>
                <a:latin typeface="Calibri" pitchFamily="34" charset="0"/>
              </a:rPr>
              <a:t>(1) to develop an understanding of the origin and the distribution of chlorite-precursor minerals</a:t>
            </a:r>
          </a:p>
          <a:p>
            <a:pPr marL="457200" indent="-457200"/>
            <a:r>
              <a:rPr lang="en-GB" sz="1400">
                <a:solidFill>
                  <a:schemeClr val="accent2"/>
                </a:solidFill>
                <a:latin typeface="Calibri" pitchFamily="34" charset="0"/>
              </a:rPr>
              <a:t>(2) help prediction of distribution of Fe-chlorite in ancient estuarine sandstones</a:t>
            </a:r>
          </a:p>
          <a:p>
            <a:pPr marL="457200" indent="-457200"/>
            <a:endParaRPr lang="en-GB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876425"/>
            <a:ext cx="3652838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 descr="m543_sampling_sediment_co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0" y="1938338"/>
            <a:ext cx="3143250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6" name="Picture 5" descr="XRD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1625" y="3808413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philips_xl_30_sem_with_e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0850" y="3808413"/>
            <a:ext cx="113188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" descr="PE%20Spectrum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1475" y="3808413"/>
            <a:ext cx="114141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238125" y="1973263"/>
            <a:ext cx="1414463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Calibri" pitchFamily="34" charset="0"/>
              </a:rPr>
              <a:t>Sample estuaries</a:t>
            </a:r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5695950" y="1935163"/>
            <a:ext cx="15335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Calibri" pitchFamily="34" charset="0"/>
              </a:rPr>
              <a:t>Take shallow cores</a:t>
            </a:r>
          </a:p>
        </p:txBody>
      </p:sp>
      <p:sp>
        <p:nvSpPr>
          <p:cNvPr id="10251" name="TextBox 12"/>
          <p:cNvSpPr txBox="1">
            <a:spLocks noChangeArrowheads="1"/>
          </p:cNvSpPr>
          <p:nvPr/>
        </p:nvSpPr>
        <p:spPr bwMode="auto">
          <a:xfrm>
            <a:off x="5629275" y="3487738"/>
            <a:ext cx="3392488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Calibri" pitchFamily="34" charset="0"/>
              </a:rPr>
              <a:t>Analyse with SEM, XRD, infrared , petrology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429000" y="2390775"/>
            <a:ext cx="857250" cy="968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6848475" y="2963863"/>
            <a:ext cx="390525" cy="4953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/>
          </a:p>
        </p:txBody>
      </p:sp>
      <p:sp>
        <p:nvSpPr>
          <p:cNvPr id="10254" name="Rectangle 2"/>
          <p:cNvSpPr>
            <a:spLocks noChangeArrowheads="1"/>
          </p:cNvSpPr>
          <p:nvPr/>
        </p:nvSpPr>
        <p:spPr bwMode="auto">
          <a:xfrm>
            <a:off x="134938" y="4905375"/>
            <a:ext cx="1662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Deliverables</a:t>
            </a:r>
          </a:p>
        </p:txBody>
      </p:sp>
      <p:sp>
        <p:nvSpPr>
          <p:cNvPr id="10255" name="Text Box 3"/>
          <p:cNvSpPr txBox="1">
            <a:spLocks noChangeArrowheads="1"/>
          </p:cNvSpPr>
          <p:nvPr/>
        </p:nvSpPr>
        <p:spPr bwMode="auto">
          <a:xfrm>
            <a:off x="0" y="5235575"/>
            <a:ext cx="896937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30000"/>
              </a:spcAft>
              <a:buFontTx/>
              <a:buChar char="•"/>
            </a:pPr>
            <a:r>
              <a:rPr lang="en-GB" sz="1400">
                <a:solidFill>
                  <a:schemeClr val="accent2"/>
                </a:solidFill>
                <a:latin typeface="Calibri" pitchFamily="34" charset="0"/>
              </a:rPr>
              <a:t>Integrated sedimentological-, geochemical- and biological-based understanding of the origin of Fe-rich clays in fluvio-deltaic sands,</a:t>
            </a:r>
            <a:endParaRPr lang="en-US" sz="140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Aft>
                <a:spcPct val="30000"/>
              </a:spcAft>
              <a:buFontTx/>
              <a:buChar char="•"/>
            </a:pPr>
            <a:r>
              <a:rPr lang="en-GB" sz="1400">
                <a:solidFill>
                  <a:schemeClr val="accent2"/>
                </a:solidFill>
                <a:latin typeface="Calibri" pitchFamily="34" charset="0"/>
              </a:rPr>
              <a:t>Maps of Fe-rich clay (chlorite-precursor) distribution relative to the sedimentary environment,</a:t>
            </a:r>
            <a:endParaRPr lang="en-US" sz="140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Aft>
                <a:spcPct val="30000"/>
              </a:spcAft>
              <a:buFontTx/>
              <a:buChar char="•"/>
            </a:pPr>
            <a:r>
              <a:rPr lang="en-GB" sz="1400">
                <a:solidFill>
                  <a:schemeClr val="accent2"/>
                </a:solidFill>
                <a:latin typeface="Calibri" pitchFamily="34" charset="0"/>
              </a:rPr>
              <a:t>Data on chlorite-precursor distribution on a scale appropriate to reservoir simulator grid blocks,</a:t>
            </a:r>
            <a:endParaRPr lang="en-US" sz="140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Aft>
                <a:spcPct val="30000"/>
              </a:spcAft>
              <a:buFontTx/>
              <a:buChar char="•"/>
            </a:pPr>
            <a:r>
              <a:rPr lang="en-GB" sz="1400">
                <a:solidFill>
                  <a:schemeClr val="accent2"/>
                </a:solidFill>
                <a:latin typeface="Calibri" pitchFamily="34" charset="0"/>
              </a:rPr>
              <a:t>A way of helping to improve the prediction of positive reservoir quality anomalies in deeply buried sandstones.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ource to Si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125538"/>
            <a:ext cx="777557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43213" y="1773238"/>
            <a:ext cx="3887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>
                <a:latin typeface="Calibri" pitchFamily="34" charset="0"/>
              </a:rPr>
              <a:t>Denudation zone: weathering + erosion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859338" y="2708275"/>
            <a:ext cx="3241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>
                <a:latin typeface="Calibri" pitchFamily="34" charset="0"/>
              </a:rPr>
              <a:t>Transportational zone: sediment transfer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011863" y="3789363"/>
            <a:ext cx="2305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>
                <a:latin typeface="Calibri" pitchFamily="34" charset="0"/>
              </a:rPr>
              <a:t>Depositional zone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3059113" y="1985963"/>
            <a:ext cx="1152525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4283075" y="2851150"/>
            <a:ext cx="1296988" cy="865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5651500" y="3716338"/>
            <a:ext cx="1584325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457200" y="71438"/>
            <a:ext cx="8229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>
                <a:solidFill>
                  <a:schemeClr val="tx2"/>
                </a:solidFill>
                <a:latin typeface="Calibri" pitchFamily="34" charset="0"/>
              </a:rPr>
              <a:t>What are deepwater reservoirs?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724525" y="5157788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Distributary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692275" y="27813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Tributary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286125" y="1071563"/>
            <a:ext cx="591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Calibri" pitchFamily="34" charset="0"/>
              </a:rPr>
              <a:t>At the end of the clastic sediment transport system</a:t>
            </a:r>
          </a:p>
          <a:p>
            <a:r>
              <a:rPr lang="en-GB" sz="2000">
                <a:latin typeface="Calibri" pitchFamily="34" charset="0"/>
              </a:rPr>
              <a:t>‘The ultimate resting place for the grain of sand’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051050" y="3644900"/>
            <a:ext cx="111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Flux of</a:t>
            </a:r>
          </a:p>
          <a:p>
            <a:r>
              <a:rPr lang="en-GB">
                <a:latin typeface="Calibri" pitchFamily="34" charset="0"/>
              </a:rPr>
              <a:t>sediment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58750" y="4384675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Source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040063" y="61134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Sink</a:t>
            </a: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900113" y="4724400"/>
            <a:ext cx="215900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5076825" y="5589588"/>
            <a:ext cx="1655763" cy="7921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1001</Words>
  <Application>Microsoft Office PowerPoint</Application>
  <PresentationFormat>On-screen Show (4:3)</PresentationFormat>
  <Paragraphs>159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Office Theme</vt:lpstr>
      <vt:lpstr>Bitmap Image</vt:lpstr>
      <vt:lpstr>Chart</vt:lpstr>
      <vt:lpstr>  Hydrocarbons: getting the last drops out and putting the CO2 back in </vt:lpstr>
      <vt:lpstr>(1) Oil and gas: squeezing out the last drop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Mississippi fan: terminal lobes</vt:lpstr>
      <vt:lpstr>Slide 12</vt:lpstr>
      <vt:lpstr>Slide 13</vt:lpstr>
      <vt:lpstr>Slide 14</vt:lpstr>
      <vt:lpstr>Prediction of Connectivity: will oil or gas flow out of the reservoir, into the well?</vt:lpstr>
      <vt:lpstr>(2) Putting it all back in – or some of it…… Carbon Capture + Storage (sequestration)</vt:lpstr>
      <vt:lpstr>Slide 17</vt:lpstr>
      <vt:lpstr>Slide 18</vt:lpstr>
      <vt:lpstr>Slide 19</vt:lpstr>
      <vt:lpstr>Slide 20</vt:lpstr>
      <vt:lpstr>So, where is the (earth) science in CCS?</vt:lpstr>
    </vt:vector>
  </TitlesOfParts>
  <Company>The University of Liverpool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Computing Services</dc:creator>
  <cp:lastModifiedBy>Tim Greenshaw</cp:lastModifiedBy>
  <cp:revision>21</cp:revision>
  <dcterms:created xsi:type="dcterms:W3CDTF">2009-06-12T07:59:26Z</dcterms:created>
  <dcterms:modified xsi:type="dcterms:W3CDTF">2009-07-15T10:38:17Z</dcterms:modified>
</cp:coreProperties>
</file>