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0" r:id="rId7"/>
    <p:sldId id="265" r:id="rId8"/>
    <p:sldId id="261" r:id="rId9"/>
    <p:sldId id="262" r:id="rId10"/>
    <p:sldId id="263" r:id="rId11"/>
    <p:sldId id="266" r:id="rId12"/>
    <p:sldId id="264" r:id="rId13"/>
  </p:sldIdLst>
  <p:sldSz cx="9144000" cy="6858000" type="screen4x3"/>
  <p:notesSz cx="7099300" cy="102346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720" tIns="49680" rIns="99720" bIns="4968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2725" y="0"/>
            <a:ext cx="3073400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720" tIns="49680" rIns="99720" bIns="4968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019175" y="777875"/>
            <a:ext cx="5062538" cy="37957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37113"/>
            <a:ext cx="5203825" cy="466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720" tIns="49680" rIns="9972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59950"/>
            <a:ext cx="30734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720" tIns="49680" rIns="99720" bIns="4968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9759950"/>
            <a:ext cx="30734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720" tIns="49680" rIns="99720" bIns="4968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6FEE4CC8-A022-4FB9-A0A2-1ECDABD91E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7B0F8-B189-4DBE-8BED-FFE437CB7434}" type="slidenum">
              <a:rPr lang="en-US"/>
              <a:pPr/>
              <a:t>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019175" y="777875"/>
            <a:ext cx="5065713" cy="379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46150" y="4837113"/>
            <a:ext cx="5205413" cy="4762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FEE4CC8-A022-4FB9-A0A2-1ECDABD91E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4038600" y="6419850"/>
            <a:ext cx="914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EF21339-C9B1-448C-A747-C7C4260728EE}" type="slidenum">
              <a:rPr lang="en-US" sz="1600">
                <a:solidFill>
                  <a:srgbClr val="000000"/>
                </a:solidFill>
                <a:latin typeface="Arial" charset="0"/>
              </a:rPr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fontAlgn="base">
        <a:spcBef>
          <a:spcPts val="1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006850"/>
            <a:ext cx="9144000" cy="36513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50000">
                <a:srgbClr val="FFFFFF"/>
              </a:gs>
              <a:gs pos="100000">
                <a:srgbClr val="B2B2B2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79388" y="1125538"/>
            <a:ext cx="8839200" cy="2216150"/>
          </a:xfrm>
          <a:noFill/>
          <a:ln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/>
              <a:t>Advanced Reactor Systems –</a:t>
            </a:r>
            <a:br>
              <a:rPr lang="en-US" sz="3200"/>
            </a:br>
            <a:r>
              <a:rPr lang="en-US" sz="3200"/>
              <a:t>Accelerator Physics Perspective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3276600" y="4365625"/>
            <a:ext cx="2552700" cy="503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marL="0" indent="0" algn="ctr">
              <a:spcBef>
                <a:spcPts val="10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Kai Hock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606675" y="6381750"/>
            <a:ext cx="3910013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>
                <a:solidFill>
                  <a:srgbClr val="000000"/>
                </a:solidFill>
              </a:rPr>
              <a:t>Energy Seminar, Liverpool University Physics Department, 17 July 2009</a:t>
            </a:r>
          </a:p>
        </p:txBody>
      </p:sp>
      <p:pic>
        <p:nvPicPr>
          <p:cNvPr id="3081" name="Picture 9" descr="CI_logo_smal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5157788"/>
            <a:ext cx="863600" cy="487362"/>
          </a:xfrm>
          <a:prstGeom prst="rect">
            <a:avLst/>
          </a:prstGeom>
          <a:noFill/>
        </p:spPr>
      </p:pic>
      <p:pic>
        <p:nvPicPr>
          <p:cNvPr id="3082" name="Picture 10" descr="liv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5326063"/>
            <a:ext cx="1216025" cy="28098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09800" indent="-381000"/>
            <a:r>
              <a:rPr lang="en-GB"/>
              <a:t>Is it feasible or even necessary?</a:t>
            </a:r>
            <a:br>
              <a:rPr lang="en-GB"/>
            </a:b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At the ThorEA meeting, 10 July 2009, Cockcroft Institute:</a:t>
            </a:r>
          </a:p>
          <a:p>
            <a:r>
              <a:rPr lang="en-GB"/>
              <a:t>(I was there, but this account may not be fully accurate)</a:t>
            </a:r>
          </a:p>
          <a:p>
            <a:r>
              <a:rPr lang="en-GB"/>
              <a:t>There was a talk by a man from Aker Solutions, a Norwegian based company that does a lot of nuclear reactor work.  This company spent a few million £ an a feasibility study for Thorium reactor.  The conclusions are:</a:t>
            </a:r>
          </a:p>
          <a:p>
            <a:endParaRPr lang="en-GB"/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Thorium reactors are feasible, profitable and sustainable for tens (or hundreds?) of years.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It can be run above criticality without an accelerator.  It can also be run below criticality with an accelerator.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It is worth including a accelerator as a safety catch.  The cost of a few hundred million £ is only a fraction of the total cost.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09800" indent="-381000"/>
            <a:r>
              <a:rPr lang="en-GB"/>
              <a:t>Conclusion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1.  An accelerator able to meet the requirements of beam current and reliability is not yet available.</a:t>
            </a:r>
          </a:p>
          <a:p>
            <a:r>
              <a:rPr lang="en-GB"/>
              <a:t>2.  A more powerful (=bigger) accelerator can be built, or more than one accelerator could be used.  Either one would push up the cost.</a:t>
            </a:r>
          </a:p>
          <a:p>
            <a:pPr>
              <a:buFont typeface="Times New Roman" pitchFamily="18" charset="0"/>
              <a:buAutoNum type="arabicPeriod" startAt="3"/>
            </a:pPr>
            <a:r>
              <a:rPr lang="en-GB"/>
              <a:t>Recent studies on the FFAG accelerator suggests that this could be more compact (= cheaper).</a:t>
            </a:r>
          </a:p>
          <a:p>
            <a:pPr>
              <a:buFont typeface="Times New Roman" pitchFamily="18" charset="0"/>
              <a:buAutoNum type="arabicPeriod" startAt="3"/>
            </a:pPr>
            <a:r>
              <a:rPr lang="en-GB"/>
              <a:t>More research and development is needed.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Sources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Joint Accelerator Conferences Website </a:t>
            </a:r>
          </a:p>
          <a:p>
            <a:r>
              <a:rPr lang="en-GB" sz="1200"/>
              <a:t>www.jacow.org</a:t>
            </a:r>
          </a:p>
          <a:p>
            <a:endParaRPr lang="en-GB" sz="1200"/>
          </a:p>
          <a:p>
            <a:r>
              <a:rPr lang="en-GB"/>
              <a:t>ThorEA meeting, 10 July 2009, Cockcroft Institute</a:t>
            </a:r>
            <a:endParaRPr lang="en-GB" sz="1200"/>
          </a:p>
          <a:p>
            <a:r>
              <a:rPr lang="en-GB" sz="1200"/>
              <a:t>http://agenda.hep.manchester.ac.uk/conferenceDisplay.py?confId=1011</a:t>
            </a:r>
          </a:p>
          <a:p>
            <a:endParaRPr lang="en-GB" sz="1200"/>
          </a:p>
          <a:p>
            <a:r>
              <a:rPr lang="en-GB"/>
              <a:t>L'Agence pour l'énergie nucléaire </a:t>
            </a:r>
          </a:p>
          <a:p>
            <a:r>
              <a:rPr lang="en-GB" sz="1200"/>
              <a:t>http://www.nea.fr/html/ndd/reports/2002/nea3109.html</a:t>
            </a:r>
          </a:p>
          <a:p>
            <a:endParaRPr lang="en-GB" sz="1200"/>
          </a:p>
          <a:p>
            <a:r>
              <a:rPr lang="en-GB"/>
              <a:t>MYRRHA - Multi-purpose hYbrid Research Reactor for High-tech Applications</a:t>
            </a:r>
            <a:r>
              <a:rPr lang="en-GB" b="1"/>
              <a:t> </a:t>
            </a:r>
            <a:endParaRPr lang="en-GB" sz="1200"/>
          </a:p>
          <a:p>
            <a:r>
              <a:rPr lang="en-GB" sz="1200"/>
              <a:t>http://www.sckcen.be/myrrha/</a:t>
            </a:r>
          </a:p>
          <a:p>
            <a:r>
              <a:rPr lang="en-GB" sz="1200"/>
              <a:t>http://www.nupecc.org/presentations/</a:t>
            </a:r>
          </a:p>
          <a:p>
            <a:endParaRPr lang="en-GB" sz="1200"/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Overview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AutoNum type="arabicPeriod"/>
            </a:pPr>
            <a:r>
              <a:rPr lang="en-GB"/>
              <a:t>Accelerator for a nuclear reactor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What are the requirements?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What are the challenges?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What types of accelerator are suitable? 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What work has been done?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Is it feasible or even necessary?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indent="-381000"/>
            <a:r>
              <a:rPr lang="en-GB"/>
              <a:t>Accelerator for a nuclear reactor</a:t>
            </a:r>
            <a:br>
              <a:rPr lang="en-GB"/>
            </a:b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Uses:</a:t>
            </a:r>
          </a:p>
          <a:p>
            <a:r>
              <a:rPr lang="en-GB"/>
              <a:t>ADS – Accelerator Driven System</a:t>
            </a:r>
          </a:p>
          <a:p>
            <a:r>
              <a:rPr lang="en-GB"/>
              <a:t>ADSR – Accelerator Driven Subcritical Reactor</a:t>
            </a:r>
          </a:p>
          <a:p>
            <a:r>
              <a:rPr lang="en-GB"/>
              <a:t>ATW – Accelerator-driven Transmutation of Waste</a:t>
            </a:r>
          </a:p>
          <a:p>
            <a:endParaRPr lang="en-GB"/>
          </a:p>
          <a:p>
            <a:r>
              <a:rPr lang="en-GB"/>
              <a:t>Method:</a:t>
            </a:r>
          </a:p>
          <a:p>
            <a:r>
              <a:rPr lang="en-GB"/>
              <a:t>The accelerator produces a proton beam.  </a:t>
            </a:r>
          </a:p>
          <a:p>
            <a:r>
              <a:rPr lang="en-GB"/>
              <a:t>This is directed at a target to produce neutrons, in a process called spallation.</a:t>
            </a:r>
          </a:p>
          <a:p>
            <a:r>
              <a:rPr lang="en-GB"/>
              <a:t>The neutrons drive a nuclear reactor that is operated below criticality, i.e. with no chain reaction.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rea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950" y="1638300"/>
            <a:ext cx="3575050" cy="5219700"/>
          </a:xfrm>
          <a:prstGeom prst="rect">
            <a:avLst/>
          </a:prstGeom>
          <a:noFill/>
        </p:spPr>
      </p:pic>
      <p:pic>
        <p:nvPicPr>
          <p:cNvPr id="49157" name="Picture 5" descr="Accelerator transparant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3088" y="312738"/>
            <a:ext cx="6029325" cy="5784850"/>
          </a:xfrm>
          <a:prstGeom prst="rect">
            <a:avLst/>
          </a:prstGeom>
          <a:noFill/>
        </p:spPr>
      </p:pic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7370763" y="1622425"/>
            <a:ext cx="0" cy="1093788"/>
          </a:xfrm>
          <a:prstGeom prst="line">
            <a:avLst/>
          </a:prstGeom>
          <a:noFill/>
          <a:ln w="28575">
            <a:solidFill>
              <a:srgbClr val="9E4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07950" y="115888"/>
            <a:ext cx="5543550" cy="151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/>
            <a:r>
              <a:rPr lang="en-GB">
                <a:solidFill>
                  <a:schemeClr val="tx1"/>
                </a:solidFill>
                <a:latin typeface="Arial" charset="0"/>
              </a:rPr>
              <a:t>MYRRHA</a:t>
            </a:r>
            <a:br>
              <a:rPr lang="en-GB">
                <a:solidFill>
                  <a:schemeClr val="tx1"/>
                </a:solidFill>
                <a:latin typeface="Arial" charset="0"/>
              </a:rPr>
            </a:br>
            <a:r>
              <a:rPr lang="en-GB">
                <a:solidFill>
                  <a:schemeClr val="tx1"/>
                </a:solidFill>
                <a:latin typeface="Arial" charset="0"/>
              </a:rPr>
              <a:t/>
            </a:r>
            <a:br>
              <a:rPr lang="en-GB">
                <a:solidFill>
                  <a:schemeClr val="tx1"/>
                </a:solidFill>
                <a:latin typeface="Arial" charset="0"/>
              </a:rPr>
            </a:br>
            <a:r>
              <a:rPr lang="en-GB">
                <a:solidFill>
                  <a:schemeClr val="tx1"/>
                </a:solidFill>
                <a:latin typeface="Arial" charset="0"/>
              </a:rPr>
              <a:t>A demonstration project in Belgium for an accelerator driven subcritical reactor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V="1">
            <a:off x="7586663" y="1838325"/>
            <a:ext cx="0" cy="1093788"/>
          </a:xfrm>
          <a:prstGeom prst="line">
            <a:avLst/>
          </a:prstGeom>
          <a:noFill/>
          <a:ln w="28575">
            <a:solidFill>
              <a:srgbClr val="9E4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408113" y="4003675"/>
            <a:ext cx="1795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1"/>
                </a:solidFill>
                <a:latin typeface="Arial" charset="0"/>
              </a:rPr>
              <a:t>Proton linac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56100" y="5516563"/>
            <a:ext cx="1592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>
                <a:solidFill>
                  <a:schemeClr val="tx1"/>
                </a:solidFill>
                <a:latin typeface="Arial" charset="0"/>
              </a:rPr>
              <a:t>Subcritical</a:t>
            </a:r>
          </a:p>
          <a:p>
            <a:pPr algn="r"/>
            <a:r>
              <a:rPr lang="en-GB">
                <a:solidFill>
                  <a:schemeClr val="tx1"/>
                </a:solidFill>
                <a:latin typeface="Arial" charset="0"/>
              </a:rPr>
              <a:t>core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5940425" y="5013325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479925" y="4221163"/>
            <a:ext cx="1525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>
                <a:solidFill>
                  <a:schemeClr val="tx1"/>
                </a:solidFill>
                <a:latin typeface="Arial" charset="0"/>
              </a:rPr>
              <a:t>Spallation</a:t>
            </a:r>
          </a:p>
          <a:p>
            <a:pPr algn="r"/>
            <a:r>
              <a:rPr lang="en-GB">
                <a:solidFill>
                  <a:schemeClr val="tx1"/>
                </a:solidFill>
                <a:latin typeface="Arial" charset="0"/>
              </a:rPr>
              <a:t>target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940425" y="4489450"/>
            <a:ext cx="1439863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057400" indent="-228600"/>
            <a:r>
              <a:rPr lang="en-GB"/>
              <a:t>What are the requirements?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There must be enough power from the proton beam – about 10 MW.</a:t>
            </a:r>
          </a:p>
          <a:p>
            <a:endParaRPr lang="en-GB"/>
          </a:p>
          <a:p>
            <a:r>
              <a:rPr lang="en-GB"/>
              <a:t> Since         Power = Voltage x Current</a:t>
            </a:r>
          </a:p>
          <a:p>
            <a:endParaRPr lang="en-GB"/>
          </a:p>
          <a:p>
            <a:r>
              <a:rPr lang="en-GB"/>
              <a:t>A possible set of parameters would be</a:t>
            </a:r>
          </a:p>
          <a:p>
            <a:endParaRPr lang="en-GB"/>
          </a:p>
          <a:p>
            <a:r>
              <a:rPr lang="en-GB"/>
              <a:t>                  1 GeV protons with a beam current of 10 mA.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09800" indent="-381000"/>
            <a:r>
              <a:rPr lang="en-GB"/>
              <a:t>What are the challenges?</a:t>
            </a:r>
            <a:br>
              <a:rPr lang="en-GB"/>
            </a:br>
            <a:r>
              <a:rPr lang="en-GB"/>
              <a:t>1. High current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In a beam of charged particles, the particles repel one another – this is the space charge effect.</a:t>
            </a:r>
          </a:p>
          <a:p>
            <a:endParaRPr lang="en-GB"/>
          </a:p>
          <a:p>
            <a:r>
              <a:rPr lang="en-GB"/>
              <a:t>This effect causes the beam to spread out – particles would be lost when they hit the vacuum wall.</a:t>
            </a:r>
          </a:p>
          <a:p>
            <a:endParaRPr lang="en-GB"/>
          </a:p>
          <a:p>
            <a:r>
              <a:rPr lang="en-GB"/>
              <a:t>For a given energy, a higher current would have a larger space charge effect.</a:t>
            </a:r>
          </a:p>
          <a:p>
            <a:endParaRPr lang="en-GB"/>
          </a:p>
          <a:p>
            <a:r>
              <a:rPr lang="en-GB"/>
              <a:t>At 1 GeV, 10 mA is a high current for a proton beam – so beam loss is a problem.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09800" indent="-381000"/>
            <a:r>
              <a:rPr lang="en-GB"/>
              <a:t>What are the challenges?</a:t>
            </a:r>
            <a:br>
              <a:rPr lang="en-GB"/>
            </a:br>
            <a:r>
              <a:rPr lang="en-GB"/>
              <a:t>2. Low failure rate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Operator error or machine malfunction can lead to accelerator down time – or beam trip.</a:t>
            </a:r>
          </a:p>
          <a:p>
            <a:endParaRPr lang="en-GB"/>
          </a:p>
          <a:p>
            <a:r>
              <a:rPr lang="en-GB"/>
              <a:t>An accelerator can have thousands of beam trips per year.</a:t>
            </a:r>
          </a:p>
          <a:p>
            <a:endParaRPr lang="en-GB"/>
          </a:p>
          <a:p>
            <a:r>
              <a:rPr lang="en-GB"/>
              <a:t>For Accelerator Driven Systems, this must be reduced to a few tens per year.</a:t>
            </a:r>
          </a:p>
          <a:p>
            <a:endParaRPr lang="en-GB"/>
          </a:p>
          <a:p>
            <a:r>
              <a:rPr lang="en-GB"/>
              <a:t>A lot of work must be done to improve the reliability of the accelerator.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057400" indent="-228600"/>
            <a:r>
              <a:rPr lang="en-GB"/>
              <a:t>What types of accelerator are suitable?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Linacs and cyclotrons have been proposed, and more recently the FFAG (both scaling and nonscaling).</a:t>
            </a:r>
          </a:p>
          <a:p>
            <a:endParaRPr lang="en-GB"/>
          </a:p>
          <a:p>
            <a:r>
              <a:rPr lang="en-GB"/>
              <a:t>In the year 2000, two of the most powerful accelerators were:</a:t>
            </a:r>
          </a:p>
          <a:p>
            <a:r>
              <a:rPr lang="en-GB"/>
              <a:t>	- linac at Los Alamos:  800 MeV, 1.5 mA</a:t>
            </a:r>
          </a:p>
          <a:p>
            <a:r>
              <a:rPr lang="en-GB"/>
              <a:t>	- cyclotron at Paul Scherer Institute:  590 MeV, 1.8 mA</a:t>
            </a:r>
          </a:p>
          <a:p>
            <a:endParaRPr lang="en-GB"/>
          </a:p>
          <a:p>
            <a:r>
              <a:rPr lang="en-GB"/>
              <a:t>This is an order of magnitude below the required 1 GeV, 10 mA.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057400" indent="-228600"/>
            <a:r>
              <a:rPr lang="en-GB"/>
              <a:t>What work has been done?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/>
              <a:t>There have been a lot of simulation studies, and some constructions.</a:t>
            </a:r>
            <a:endParaRPr lang="en-GB" u="sng"/>
          </a:p>
          <a:p>
            <a:pPr>
              <a:lnSpc>
                <a:spcPct val="90000"/>
              </a:lnSpc>
            </a:pPr>
            <a:endParaRPr lang="en-GB" u="sng"/>
          </a:p>
          <a:p>
            <a:pPr>
              <a:lnSpc>
                <a:spcPct val="90000"/>
              </a:lnSpc>
            </a:pPr>
            <a:r>
              <a:rPr lang="en-GB" b="1"/>
              <a:t>MYRRHA:  </a:t>
            </a:r>
            <a:r>
              <a:rPr lang="en-GB"/>
              <a:t>In 1997, development of an ADS started in Belgium.  This would include a proton linac - 600 MeV, 2.5 mA.</a:t>
            </a:r>
          </a:p>
          <a:p>
            <a:pPr>
              <a:lnSpc>
                <a:spcPct val="90000"/>
              </a:lnSpc>
            </a:pPr>
            <a:endParaRPr lang="en-GB" u="sng"/>
          </a:p>
          <a:p>
            <a:pPr>
              <a:lnSpc>
                <a:spcPct val="90000"/>
              </a:lnSpc>
            </a:pPr>
            <a:r>
              <a:rPr lang="en-GB" b="1"/>
              <a:t>TRASCO:  </a:t>
            </a:r>
            <a:r>
              <a:rPr lang="en-GB"/>
              <a:t>In 1998, construction of a superconducting linac for ADS studies started in Italy. Specifications are 100 MeV, 30 mA.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 b="1"/>
              <a:t>KART:  </a:t>
            </a:r>
            <a:r>
              <a:rPr lang="en-GB"/>
              <a:t>In 2002, construction of an FFAG for ADS studies is started in Japan.  Specifications are 150 MeV, 1 </a:t>
            </a:r>
            <a:r>
              <a:rPr lang="en-GB">
                <a:latin typeface="Symbol" pitchFamily="18" charset="2"/>
              </a:rPr>
              <a:t>m</a:t>
            </a:r>
            <a:r>
              <a:rPr lang="en-GB"/>
              <a:t>A.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There is some construction work in China as well.  There must also be others.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12940</TotalTime>
  <Words>698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MS Gothic</vt:lpstr>
      <vt:lpstr>Arial</vt:lpstr>
      <vt:lpstr>Lucida Sans Unicode</vt:lpstr>
      <vt:lpstr>Symbol</vt:lpstr>
      <vt:lpstr>Default Design</vt:lpstr>
      <vt:lpstr>Advanced Reactor Systems – Accelerator Physics Perspective</vt:lpstr>
      <vt:lpstr>Overview</vt:lpstr>
      <vt:lpstr>Accelerator for a nuclear reactor </vt:lpstr>
      <vt:lpstr>Slide 4</vt:lpstr>
      <vt:lpstr>What are the requirements?</vt:lpstr>
      <vt:lpstr>What are the challenges? 1. High current</vt:lpstr>
      <vt:lpstr>What are the challenges? 2. Low failure rate</vt:lpstr>
      <vt:lpstr>What types of accelerator are suitable?</vt:lpstr>
      <vt:lpstr>What work has been done?</vt:lpstr>
      <vt:lpstr>Is it feasible or even necessary? </vt:lpstr>
      <vt:lpstr>Conclusion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</dc:creator>
  <cp:lastModifiedBy>Tim Greenshaw</cp:lastModifiedBy>
  <cp:revision>489</cp:revision>
  <cp:lastPrinted>1601-01-01T00:00:00Z</cp:lastPrinted>
  <dcterms:created xsi:type="dcterms:W3CDTF">1601-01-01T00:00:00Z</dcterms:created>
  <dcterms:modified xsi:type="dcterms:W3CDTF">2009-07-16T13:44:10Z</dcterms:modified>
</cp:coreProperties>
</file>