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vml" ContentType="application/vnd.openxmlformats-officedocument.vmlDrawing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323" r:id="rId2"/>
    <p:sldId id="325" r:id="rId3"/>
    <p:sldId id="326" r:id="rId4"/>
    <p:sldId id="314" r:id="rId5"/>
    <p:sldId id="322" r:id="rId6"/>
    <p:sldId id="316" r:id="rId7"/>
    <p:sldId id="317" r:id="rId8"/>
    <p:sldId id="318" r:id="rId9"/>
    <p:sldId id="319" r:id="rId10"/>
    <p:sldId id="320" r:id="rId11"/>
    <p:sldId id="327" r:id="rId12"/>
    <p:sldId id="328" r:id="rId13"/>
    <p:sldId id="329" r:id="rId14"/>
    <p:sldId id="331" r:id="rId15"/>
  </p:sldIdLst>
  <p:sldSz cx="9906000" cy="6858000" type="A4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FF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622" autoAdjust="0"/>
  </p:normalViewPr>
  <p:slideViewPr>
    <p:cSldViewPr snapToGrid="0">
      <p:cViewPr varScale="1">
        <p:scale>
          <a:sx n="79" d="100"/>
          <a:sy n="79" d="100"/>
        </p:scale>
        <p:origin x="-630" y="-9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9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1200" y="4860925"/>
            <a:ext cx="56769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139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4988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9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95" tIns="48148" rIns="96295" bIns="48148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</a:defRPr>
            </a:lvl1pPr>
          </a:lstStyle>
          <a:p>
            <a:pPr>
              <a:defRPr/>
            </a:pPr>
            <a:fld id="{FF1C52D4-C0F1-424B-BBAA-A110CCC3FCD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F1C52D4-C0F1-424B-BBAA-A110CCC3FCDC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115888"/>
            <a:ext cx="2228850" cy="6553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115888"/>
            <a:ext cx="6534150" cy="6553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533525"/>
            <a:ext cx="4381500" cy="51355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11588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533525"/>
            <a:ext cx="8915400" cy="513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0" y="1384300"/>
            <a:ext cx="9424988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Times New Roman" pitchFamily="18" charset="0"/>
        <a:buChar char="♦"/>
        <a:defRPr sz="24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3333FF"/>
        </a:buClr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png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1.jpe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Accelerator Driven Subcritical Reactors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Introduction:</a:t>
            </a:r>
          </a:p>
          <a:p>
            <a:pPr lvl="1"/>
            <a:r>
              <a:rPr lang="en-GB" dirty="0" smtClean="0"/>
              <a:t>Fission.</a:t>
            </a:r>
          </a:p>
          <a:p>
            <a:pPr lvl="1"/>
            <a:r>
              <a:rPr lang="en-GB" dirty="0" smtClean="0"/>
              <a:t>Conventional reactor.</a:t>
            </a:r>
          </a:p>
          <a:p>
            <a:pPr lvl="1"/>
            <a:r>
              <a:rPr lang="en-GB" dirty="0" smtClean="0"/>
              <a:t>Fast breeder reactor.</a:t>
            </a:r>
          </a:p>
          <a:p>
            <a:r>
              <a:rPr lang="en-GB" dirty="0" smtClean="0"/>
              <a:t>The Energy Amplifier or ADSR.</a:t>
            </a:r>
          </a:p>
          <a:p>
            <a:r>
              <a:rPr lang="en-GB" dirty="0" smtClean="0"/>
              <a:t>Waste from ADSR.</a:t>
            </a:r>
          </a:p>
          <a:p>
            <a:r>
              <a:rPr lang="en-GB" dirty="0" smtClean="0"/>
              <a:t>Conventional accelerators.</a:t>
            </a:r>
          </a:p>
          <a:p>
            <a:r>
              <a:rPr lang="en-GB" dirty="0" smtClean="0"/>
              <a:t>Fixed Field Alternating Gradient accelerators.</a:t>
            </a:r>
          </a:p>
          <a:p>
            <a:r>
              <a:rPr lang="en-GB" dirty="0" smtClean="0"/>
              <a:t>Acceleration using electromagnetic induction?</a:t>
            </a:r>
          </a:p>
          <a:p>
            <a:r>
              <a:rPr lang="en-GB" dirty="0" smtClean="0"/>
              <a:t>Summary.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5029201" y="1533525"/>
            <a:ext cx="2695074" cy="5135563"/>
          </a:xfrm>
        </p:spPr>
        <p:txBody>
          <a:bodyPr/>
          <a:lstStyle/>
          <a:p>
            <a:r>
              <a:rPr lang="en-GB" dirty="0" smtClean="0"/>
              <a:t>Equivalent are:</a:t>
            </a:r>
          </a:p>
          <a:p>
            <a:r>
              <a:rPr lang="en-GB" dirty="0" smtClean="0"/>
              <a:t>5 × 10</a:t>
            </a:r>
            <a:r>
              <a:rPr lang="en-GB" baseline="30000" dirty="0" smtClean="0"/>
              <a:t>9</a:t>
            </a:r>
            <a:r>
              <a:rPr lang="en-GB" dirty="0" smtClean="0"/>
              <a:t> tonnes coal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27 × 10</a:t>
            </a:r>
            <a:r>
              <a:rPr lang="en-GB" baseline="30000" dirty="0" smtClean="0"/>
              <a:t>9</a:t>
            </a:r>
            <a:r>
              <a:rPr lang="en-GB" dirty="0" smtClean="0"/>
              <a:t> barrels </a:t>
            </a:r>
            <a:br>
              <a:rPr lang="en-GB" dirty="0" smtClean="0"/>
            </a:br>
            <a:r>
              <a:rPr lang="en-GB" dirty="0" smtClean="0"/>
              <a:t>of oil.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2.5 × 10</a:t>
            </a:r>
            <a:r>
              <a:rPr lang="en-GB" baseline="30000" dirty="0" smtClean="0"/>
              <a:t>12</a:t>
            </a:r>
            <a:r>
              <a:rPr lang="en-GB" dirty="0" smtClean="0"/>
              <a:t> m</a:t>
            </a:r>
            <a:r>
              <a:rPr lang="en-GB" baseline="30000" dirty="0" smtClean="0"/>
              <a:t>3</a:t>
            </a:r>
            <a:r>
              <a:rPr lang="en-GB" dirty="0" smtClean="0"/>
              <a:t> of natural gas.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65 × 10</a:t>
            </a:r>
            <a:r>
              <a:rPr lang="en-GB" baseline="30000" dirty="0" smtClean="0"/>
              <a:t>3</a:t>
            </a:r>
            <a:r>
              <a:rPr lang="en-GB" dirty="0" smtClean="0"/>
              <a:t> tonnes of uranium </a:t>
            </a:r>
            <a:br>
              <a:rPr lang="en-GB" dirty="0" smtClean="0"/>
            </a:br>
            <a:r>
              <a:rPr lang="en-GB" dirty="0" smtClean="0"/>
              <a:t>(2.5 g/tonne).</a:t>
            </a:r>
          </a:p>
          <a:p>
            <a:r>
              <a:rPr lang="en-GB" dirty="0" smtClean="0"/>
              <a:t>5 × 10</a:t>
            </a:r>
            <a:r>
              <a:rPr lang="en-GB" baseline="30000" dirty="0" smtClean="0"/>
              <a:t>3</a:t>
            </a:r>
            <a:r>
              <a:rPr lang="en-GB" dirty="0" smtClean="0"/>
              <a:t> tonnes of thorium </a:t>
            </a:r>
            <a:br>
              <a:rPr lang="en-GB" dirty="0" smtClean="0"/>
            </a:br>
            <a:r>
              <a:rPr lang="en-GB" dirty="0" smtClean="0"/>
              <a:t>(10 g/tonne).</a:t>
            </a: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7555832" y="1540043"/>
            <a:ext cx="1683921" cy="5076601"/>
            <a:chOff x="7661610" y="1636293"/>
            <a:chExt cx="1530015" cy="4956287"/>
          </a:xfrm>
        </p:grpSpPr>
        <p:pic>
          <p:nvPicPr>
            <p:cNvPr id="21505" name="Picture 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65877" y="1636293"/>
              <a:ext cx="1525335" cy="38987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506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661610" y="5534526"/>
              <a:ext cx="1530015" cy="10580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 descr="EMMA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1887" y="2074347"/>
            <a:ext cx="3529012" cy="2082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Fixed Field Alternating Gradient Accelerator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FFAG, radius of orbit increases slightly with energy: protons move from low field to high field region.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Simplicity of operation hopefully ensures the necessary reliability.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err="1" smtClean="0"/>
              <a:t>nsFFAG</a:t>
            </a:r>
            <a:r>
              <a:rPr lang="en-GB" dirty="0" smtClean="0"/>
              <a:t> designed at Daresbury (EMMA):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Construction underway.</a:t>
            </a:r>
            <a:endParaRPr lang="en-GB" dirty="0"/>
          </a:p>
        </p:txBody>
      </p:sp>
      <p:grpSp>
        <p:nvGrpSpPr>
          <p:cNvPr id="20" name="Group 19"/>
          <p:cNvGrpSpPr/>
          <p:nvPr/>
        </p:nvGrpSpPr>
        <p:grpSpPr>
          <a:xfrm>
            <a:off x="148590" y="2575560"/>
            <a:ext cx="4768577" cy="3225165"/>
            <a:chOff x="148590" y="2575560"/>
            <a:chExt cx="4768577" cy="3225165"/>
          </a:xfrm>
        </p:grpSpPr>
        <p:sp>
          <p:nvSpPr>
            <p:cNvPr id="5" name="Oval 5"/>
            <p:cNvSpPr>
              <a:spLocks noChangeArrowheads="1"/>
            </p:cNvSpPr>
            <p:nvPr/>
          </p:nvSpPr>
          <p:spPr bwMode="auto">
            <a:xfrm>
              <a:off x="1137603" y="2992438"/>
              <a:ext cx="2736850" cy="2808287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6" name="Oval 7"/>
            <p:cNvSpPr>
              <a:spLocks noChangeArrowheads="1"/>
            </p:cNvSpPr>
            <p:nvPr/>
          </p:nvSpPr>
          <p:spPr bwMode="auto">
            <a:xfrm>
              <a:off x="1353503" y="3222625"/>
              <a:ext cx="2303462" cy="2305050"/>
            </a:xfrm>
            <a:prstGeom prst="ellips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GB"/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1353503" y="3222625"/>
              <a:ext cx="100806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>
              <a:off x="2577465" y="3006725"/>
              <a:ext cx="10080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Line 12"/>
            <p:cNvSpPr>
              <a:spLocks noChangeShapeType="1"/>
            </p:cNvSpPr>
            <p:nvPr/>
          </p:nvSpPr>
          <p:spPr bwMode="auto">
            <a:xfrm>
              <a:off x="3188018" y="3272790"/>
              <a:ext cx="287337" cy="215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>
              <a:off x="3718560" y="4224973"/>
              <a:ext cx="0" cy="2873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Line 14"/>
            <p:cNvSpPr>
              <a:spLocks noChangeShapeType="1"/>
            </p:cNvSpPr>
            <p:nvPr/>
          </p:nvSpPr>
          <p:spPr bwMode="auto">
            <a:xfrm flipV="1">
              <a:off x="1282065" y="4159250"/>
              <a:ext cx="0" cy="2873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3" name="Line 15"/>
            <p:cNvSpPr>
              <a:spLocks noChangeShapeType="1"/>
            </p:cNvSpPr>
            <p:nvPr/>
          </p:nvSpPr>
          <p:spPr bwMode="auto">
            <a:xfrm flipH="1">
              <a:off x="2281555" y="5603558"/>
              <a:ext cx="360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3123248" y="3345180"/>
              <a:ext cx="287337" cy="21590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>
              <a:off x="3813810" y="4228783"/>
              <a:ext cx="0" cy="2873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V="1">
              <a:off x="1194435" y="4151630"/>
              <a:ext cx="0" cy="2873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H="1">
              <a:off x="2285365" y="5710238"/>
              <a:ext cx="360363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48590" y="2868930"/>
              <a:ext cx="171393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Inject at low K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975610" y="2575560"/>
              <a:ext cx="194155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Extract at high K</a:t>
              </a:r>
              <a:endParaRPr lang="en-GB" dirty="0"/>
            </a:p>
          </p:txBody>
        </p:sp>
      </p:grpSp>
      <p:pic>
        <p:nvPicPr>
          <p:cNvPr id="22" name="Picture 5" descr="EmmaMagnet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15071" y="4431030"/>
            <a:ext cx="2160587" cy="2136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FFAG and acceleration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RF cavities conventionally used to accelerate charged particles.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A problem with FFAG is synchronisation of RF with particle orbits over large energy range.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Alternative: inductive acceleration?</a:t>
            </a:r>
          </a:p>
          <a:p>
            <a:r>
              <a:rPr lang="en-GB" dirty="0" smtClean="0"/>
              <a:t>Use Faraday’s Law: </a:t>
            </a:r>
            <a:endParaRPr lang="en-GB" dirty="0"/>
          </a:p>
        </p:txBody>
      </p:sp>
      <p:grpSp>
        <p:nvGrpSpPr>
          <p:cNvPr id="6" name="Group 5"/>
          <p:cNvGrpSpPr/>
          <p:nvPr/>
        </p:nvGrpSpPr>
        <p:grpSpPr>
          <a:xfrm>
            <a:off x="5557873" y="2767282"/>
            <a:ext cx="3537029" cy="3681665"/>
            <a:chOff x="5557873" y="2538674"/>
            <a:chExt cx="3537029" cy="3681665"/>
          </a:xfrm>
        </p:grpSpPr>
        <p:pic>
          <p:nvPicPr>
            <p:cNvPr id="7" name="Picture 4" descr="EMMA1"/>
            <p:cNvPicPr>
              <a:picLocks noChangeAspect="1" noChangeArrowheads="1"/>
            </p:cNvPicPr>
            <p:nvPr/>
          </p:nvPicPr>
          <p:blipFill>
            <a:blip r:embed="rId4" cstate="print"/>
            <a:srcRect b="57685"/>
            <a:stretch>
              <a:fillRect/>
            </a:stretch>
          </p:blipFill>
          <p:spPr bwMode="auto">
            <a:xfrm>
              <a:off x="5565890" y="3365809"/>
              <a:ext cx="3529012" cy="881343"/>
            </a:xfrm>
            <a:prstGeom prst="rect">
              <a:avLst/>
            </a:prstGeom>
            <a:noFill/>
          </p:spPr>
        </p:pic>
        <p:pic>
          <p:nvPicPr>
            <p:cNvPr id="8" name="Picture 6" descr="Solenoid"/>
            <p:cNvPicPr>
              <a:picLocks noChangeAspect="1" noChangeArrowheads="1"/>
            </p:cNvPicPr>
            <p:nvPr/>
          </p:nvPicPr>
          <p:blipFill>
            <a:blip r:embed="rId5" cstate="print"/>
            <a:srcRect l="4393" t="30027" r="31001" b="33539"/>
            <a:stretch>
              <a:fillRect/>
            </a:stretch>
          </p:blipFill>
          <p:spPr bwMode="auto">
            <a:xfrm rot="5400000">
              <a:off x="5594692" y="3801991"/>
              <a:ext cx="3681665" cy="11550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4" descr="EMMA1"/>
            <p:cNvPicPr>
              <a:picLocks noChangeAspect="1" noChangeArrowheads="1"/>
            </p:cNvPicPr>
            <p:nvPr/>
          </p:nvPicPr>
          <p:blipFill>
            <a:blip r:embed="rId4" cstate="print"/>
            <a:srcRect t="40778" r="62477" b="4344"/>
            <a:stretch>
              <a:fillRect/>
            </a:stretch>
          </p:blipFill>
          <p:spPr bwMode="auto">
            <a:xfrm>
              <a:off x="5557873" y="4195009"/>
              <a:ext cx="1324190" cy="1143000"/>
            </a:xfrm>
            <a:prstGeom prst="rect">
              <a:avLst/>
            </a:prstGeom>
            <a:noFill/>
          </p:spPr>
        </p:pic>
        <p:pic>
          <p:nvPicPr>
            <p:cNvPr id="10" name="Picture 4" descr="EMMA1"/>
            <p:cNvPicPr>
              <a:picLocks noChangeAspect="1" noChangeArrowheads="1"/>
            </p:cNvPicPr>
            <p:nvPr/>
          </p:nvPicPr>
          <p:blipFill>
            <a:blip r:embed="rId4" cstate="print"/>
            <a:srcRect l="47978" t="40778" r="44521" b="4344"/>
            <a:stretch>
              <a:fillRect/>
            </a:stretch>
          </p:blipFill>
          <p:spPr bwMode="auto">
            <a:xfrm>
              <a:off x="7110650" y="4199009"/>
              <a:ext cx="264695" cy="1143000"/>
            </a:xfrm>
            <a:prstGeom prst="rect">
              <a:avLst/>
            </a:prstGeom>
            <a:noFill/>
          </p:spPr>
        </p:pic>
        <p:pic>
          <p:nvPicPr>
            <p:cNvPr id="11" name="Picture 4" descr="EMMA1"/>
            <p:cNvPicPr>
              <a:picLocks noChangeAspect="1" noChangeArrowheads="1"/>
            </p:cNvPicPr>
            <p:nvPr/>
          </p:nvPicPr>
          <p:blipFill>
            <a:blip r:embed="rId4" cstate="print"/>
            <a:srcRect l="40250" t="40778" r="52250" b="19172"/>
            <a:stretch>
              <a:fillRect/>
            </a:stretch>
          </p:blipFill>
          <p:spPr bwMode="auto">
            <a:xfrm>
              <a:off x="6833936" y="4194993"/>
              <a:ext cx="264694" cy="834170"/>
            </a:xfrm>
            <a:prstGeom prst="rect">
              <a:avLst/>
            </a:prstGeom>
            <a:noFill/>
          </p:spPr>
        </p:pic>
        <p:pic>
          <p:nvPicPr>
            <p:cNvPr id="12" name="Picture 4" descr="EMMA1"/>
            <p:cNvPicPr>
              <a:picLocks noChangeAspect="1" noChangeArrowheads="1"/>
            </p:cNvPicPr>
            <p:nvPr/>
          </p:nvPicPr>
          <p:blipFill>
            <a:blip r:embed="rId4" cstate="print"/>
            <a:srcRect l="55820" t="40778" r="28155" b="23406"/>
            <a:stretch>
              <a:fillRect/>
            </a:stretch>
          </p:blipFill>
          <p:spPr bwMode="auto">
            <a:xfrm>
              <a:off x="7387376" y="4235105"/>
              <a:ext cx="565498" cy="745969"/>
            </a:xfrm>
            <a:prstGeom prst="rect">
              <a:avLst/>
            </a:prstGeom>
            <a:noFill/>
          </p:spPr>
        </p:pic>
        <p:pic>
          <p:nvPicPr>
            <p:cNvPr id="13" name="Picture 4" descr="EMMA1"/>
            <p:cNvPicPr>
              <a:picLocks noChangeAspect="1" noChangeArrowheads="1"/>
            </p:cNvPicPr>
            <p:nvPr/>
          </p:nvPicPr>
          <p:blipFill>
            <a:blip r:embed="rId4" cstate="print"/>
            <a:srcRect l="66275" t="40778" r="3041" b="4344"/>
            <a:stretch>
              <a:fillRect/>
            </a:stretch>
          </p:blipFill>
          <p:spPr bwMode="auto">
            <a:xfrm>
              <a:off x="7868651" y="4203025"/>
              <a:ext cx="1082840" cy="1143000"/>
            </a:xfrm>
            <a:prstGeom prst="rect">
              <a:avLst/>
            </a:prstGeom>
            <a:noFill/>
          </p:spPr>
        </p:pic>
      </p:grp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7532790" y="1808760"/>
          <a:ext cx="2019300" cy="723900"/>
        </p:xfrm>
        <a:graphic>
          <a:graphicData uri="http://schemas.openxmlformats.org/presentationml/2006/ole">
            <p:oleObj spid="_x0000_s1027" name="Equation" r:id="rId6" imgW="2019240" imgH="723600" progId="Equation.DSMT4">
              <p:embed/>
            </p:oleObj>
          </a:graphicData>
        </a:graphic>
      </p:graphicFrame>
      <p:grpSp>
        <p:nvGrpSpPr>
          <p:cNvPr id="17" name="Group 16"/>
          <p:cNvGrpSpPr/>
          <p:nvPr/>
        </p:nvGrpSpPr>
        <p:grpSpPr>
          <a:xfrm>
            <a:off x="950528" y="2171567"/>
            <a:ext cx="3356796" cy="3356796"/>
            <a:chOff x="950528" y="2171567"/>
            <a:chExt cx="3356796" cy="3356796"/>
          </a:xfrm>
        </p:grpSpPr>
        <p:pic>
          <p:nvPicPr>
            <p:cNvPr id="5" name="Picture 8" descr="synchrotron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50528" y="2171567"/>
              <a:ext cx="3356796" cy="3356796"/>
            </a:xfrm>
            <a:prstGeom prst="rect">
              <a:avLst/>
            </a:prstGeom>
            <a:noFill/>
          </p:spPr>
        </p:pic>
        <p:sp>
          <p:nvSpPr>
            <p:cNvPr id="16" name="Rectangle 15"/>
            <p:cNvSpPr/>
            <p:nvPr/>
          </p:nvSpPr>
          <p:spPr>
            <a:xfrm>
              <a:off x="3416967" y="4957010"/>
              <a:ext cx="721894" cy="4932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108283" y="2161839"/>
            <a:ext cx="4836696" cy="3829050"/>
            <a:chOff x="108283" y="2161839"/>
            <a:chExt cx="4836696" cy="3829050"/>
          </a:xfrm>
        </p:grpSpPr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4" cstate="print"/>
            <a:srcRect r="796"/>
            <a:stretch>
              <a:fillRect/>
            </a:stretch>
          </p:blipFill>
          <p:spPr bwMode="auto">
            <a:xfrm>
              <a:off x="1410982" y="2161839"/>
              <a:ext cx="3533997" cy="3829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 descr="EMMA1"/>
            <p:cNvPicPr>
              <a:picLocks noChangeAspect="1" noChangeArrowheads="1"/>
            </p:cNvPicPr>
            <p:nvPr/>
          </p:nvPicPr>
          <p:blipFill>
            <a:blip r:embed="rId5" cstate="print"/>
            <a:srcRect l="2160" t="40778" r="57136" b="4344"/>
            <a:stretch>
              <a:fillRect/>
            </a:stretch>
          </p:blipFill>
          <p:spPr bwMode="auto">
            <a:xfrm>
              <a:off x="132346" y="4006517"/>
              <a:ext cx="1436434" cy="1143000"/>
            </a:xfrm>
            <a:prstGeom prst="rect">
              <a:avLst/>
            </a:prstGeom>
            <a:noFill/>
          </p:spPr>
        </p:pic>
        <p:pic>
          <p:nvPicPr>
            <p:cNvPr id="8" name="Picture 4" descr="EMMA1"/>
            <p:cNvPicPr>
              <a:picLocks noChangeAspect="1" noChangeArrowheads="1"/>
            </p:cNvPicPr>
            <p:nvPr/>
          </p:nvPicPr>
          <p:blipFill>
            <a:blip r:embed="rId5" cstate="print"/>
            <a:srcRect l="73888" t="18242" b="58652"/>
            <a:stretch>
              <a:fillRect/>
            </a:stretch>
          </p:blipFill>
          <p:spPr bwMode="auto">
            <a:xfrm>
              <a:off x="2639590" y="3513216"/>
              <a:ext cx="921502" cy="481263"/>
            </a:xfrm>
            <a:prstGeom prst="rect">
              <a:avLst/>
            </a:prstGeom>
            <a:noFill/>
          </p:spPr>
        </p:pic>
        <p:pic>
          <p:nvPicPr>
            <p:cNvPr id="9" name="Picture 4" descr="EMMA1"/>
            <p:cNvPicPr>
              <a:picLocks noChangeAspect="1" noChangeArrowheads="1"/>
            </p:cNvPicPr>
            <p:nvPr/>
          </p:nvPicPr>
          <p:blipFill>
            <a:blip r:embed="rId5" cstate="print"/>
            <a:srcRect l="1705" r="56228" b="57685"/>
            <a:stretch>
              <a:fillRect/>
            </a:stretch>
          </p:blipFill>
          <p:spPr bwMode="auto">
            <a:xfrm>
              <a:off x="108283" y="3137283"/>
              <a:ext cx="1484560" cy="881343"/>
            </a:xfrm>
            <a:prstGeom prst="rect">
              <a:avLst/>
            </a:prstGeom>
            <a:noFill/>
          </p:spPr>
        </p:pic>
        <p:pic>
          <p:nvPicPr>
            <p:cNvPr id="10" name="Picture 4" descr="EMMA1"/>
            <p:cNvPicPr>
              <a:picLocks noChangeAspect="1" noChangeArrowheads="1"/>
            </p:cNvPicPr>
            <p:nvPr/>
          </p:nvPicPr>
          <p:blipFill>
            <a:blip r:embed="rId5" cstate="print"/>
            <a:srcRect l="38318" t="40778" r="52136" b="4344"/>
            <a:stretch>
              <a:fillRect/>
            </a:stretch>
          </p:blipFill>
          <p:spPr bwMode="auto">
            <a:xfrm>
              <a:off x="1376274" y="3986458"/>
              <a:ext cx="336884" cy="1143000"/>
            </a:xfrm>
            <a:prstGeom prst="rect">
              <a:avLst/>
            </a:prstGeom>
            <a:noFill/>
          </p:spPr>
        </p:pic>
        <p:pic>
          <p:nvPicPr>
            <p:cNvPr id="11" name="Picture 4" descr="EMMA1"/>
            <p:cNvPicPr>
              <a:picLocks noChangeAspect="1" noChangeArrowheads="1"/>
            </p:cNvPicPr>
            <p:nvPr/>
          </p:nvPicPr>
          <p:blipFill>
            <a:blip r:embed="rId5" cstate="print"/>
            <a:srcRect l="47865" t="40778" r="43953" b="4344"/>
            <a:stretch>
              <a:fillRect/>
            </a:stretch>
          </p:blipFill>
          <p:spPr bwMode="auto">
            <a:xfrm>
              <a:off x="1713158" y="3998443"/>
              <a:ext cx="288758" cy="1143000"/>
            </a:xfrm>
            <a:prstGeom prst="rect">
              <a:avLst/>
            </a:prstGeom>
            <a:noFill/>
          </p:spPr>
        </p:pic>
        <p:pic>
          <p:nvPicPr>
            <p:cNvPr id="12" name="Picture 4" descr="EMMA1"/>
            <p:cNvPicPr>
              <a:picLocks noChangeAspect="1" noChangeArrowheads="1"/>
            </p:cNvPicPr>
            <p:nvPr/>
          </p:nvPicPr>
          <p:blipFill>
            <a:blip r:embed="rId5" cstate="print"/>
            <a:srcRect l="54683" t="40778" r="38158" b="24178"/>
            <a:stretch>
              <a:fillRect/>
            </a:stretch>
          </p:blipFill>
          <p:spPr bwMode="auto">
            <a:xfrm>
              <a:off x="1965822" y="3998505"/>
              <a:ext cx="252663" cy="729900"/>
            </a:xfrm>
            <a:prstGeom prst="rect">
              <a:avLst/>
            </a:prstGeom>
            <a:noFill/>
          </p:spPr>
        </p:pic>
        <p:pic>
          <p:nvPicPr>
            <p:cNvPr id="13" name="Picture 4" descr="EMMA1"/>
            <p:cNvPicPr>
              <a:picLocks noChangeAspect="1" noChangeArrowheads="1"/>
            </p:cNvPicPr>
            <p:nvPr/>
          </p:nvPicPr>
          <p:blipFill>
            <a:blip r:embed="rId5" cstate="print"/>
            <a:srcRect l="61502" t="40778" r="33043" b="25330"/>
            <a:stretch>
              <a:fillRect/>
            </a:stretch>
          </p:blipFill>
          <p:spPr bwMode="auto">
            <a:xfrm>
              <a:off x="2194422" y="3998443"/>
              <a:ext cx="192505" cy="705899"/>
            </a:xfrm>
            <a:prstGeom prst="rect">
              <a:avLst/>
            </a:prstGeom>
            <a:noFill/>
          </p:spPr>
        </p:pic>
        <p:pic>
          <p:nvPicPr>
            <p:cNvPr id="14" name="Picture 4" descr="EMMA1"/>
            <p:cNvPicPr>
              <a:picLocks noChangeAspect="1" noChangeArrowheads="1"/>
            </p:cNvPicPr>
            <p:nvPr/>
          </p:nvPicPr>
          <p:blipFill>
            <a:blip r:embed="rId5" cstate="print"/>
            <a:srcRect l="67297" t="37697" b="14935"/>
            <a:stretch>
              <a:fillRect/>
            </a:stretch>
          </p:blipFill>
          <p:spPr bwMode="auto">
            <a:xfrm>
              <a:off x="2386927" y="3934322"/>
              <a:ext cx="1154078" cy="986589"/>
            </a:xfrm>
            <a:prstGeom prst="rect">
              <a:avLst/>
            </a:prstGeom>
            <a:noFill/>
          </p:spPr>
        </p:pic>
        <p:pic>
          <p:nvPicPr>
            <p:cNvPr id="15" name="Picture 4" descr="EMMA1"/>
            <p:cNvPicPr>
              <a:picLocks noChangeAspect="1" noChangeArrowheads="1"/>
            </p:cNvPicPr>
            <p:nvPr/>
          </p:nvPicPr>
          <p:blipFill>
            <a:blip r:embed="rId5" cstate="print"/>
            <a:srcRect l="39794" r="54751" b="77136"/>
            <a:stretch>
              <a:fillRect/>
            </a:stretch>
          </p:blipFill>
          <p:spPr bwMode="auto">
            <a:xfrm>
              <a:off x="1580810" y="3121235"/>
              <a:ext cx="192506" cy="476202"/>
            </a:xfrm>
            <a:prstGeom prst="rect">
              <a:avLst/>
            </a:prstGeom>
            <a:noFill/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FFAG betatron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Make solenoid into toroid so no problems with stray fields: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Perhaps use one toroid for two FFAGs?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Make toroid part of LCR circuit.</a:t>
            </a:r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r>
              <a:rPr lang="en-GB" dirty="0" smtClean="0"/>
              <a:t>Choose capacitance so resonance at required frequency. </a:t>
            </a:r>
          </a:p>
          <a:p>
            <a:r>
              <a:rPr lang="en-GB" dirty="0" smtClean="0"/>
              <a:t>E.g. here:</a:t>
            </a:r>
          </a:p>
          <a:p>
            <a:pPr lvl="1"/>
            <a:r>
              <a:rPr lang="en-GB" dirty="0" smtClean="0"/>
              <a:t>f </a:t>
            </a:r>
            <a:r>
              <a:rPr lang="en-GB" baseline="-25000" dirty="0" smtClean="0"/>
              <a:t>B</a:t>
            </a:r>
            <a:r>
              <a:rPr lang="en-GB" dirty="0" smtClean="0"/>
              <a:t> = 1 kHz.</a:t>
            </a:r>
          </a:p>
          <a:p>
            <a:pPr lvl="1"/>
            <a:r>
              <a:rPr lang="en-GB" dirty="0" smtClean="0"/>
              <a:t>T</a:t>
            </a:r>
            <a:r>
              <a:rPr lang="en-GB" baseline="-25000" dirty="0" smtClean="0"/>
              <a:t>B</a:t>
            </a:r>
            <a:r>
              <a:rPr lang="en-GB" dirty="0" smtClean="0"/>
              <a:t> = 1/</a:t>
            </a:r>
            <a:r>
              <a:rPr lang="en-GB" dirty="0" err="1" smtClean="0"/>
              <a:t>f</a:t>
            </a:r>
            <a:r>
              <a:rPr lang="en-GB" baseline="-25000" dirty="0" err="1" smtClean="0"/>
              <a:t>B</a:t>
            </a:r>
            <a:r>
              <a:rPr lang="en-GB" dirty="0" smtClean="0"/>
              <a:t> = 1 × 10</a:t>
            </a:r>
            <a:r>
              <a:rPr lang="en-GB" baseline="30000" dirty="0" smtClean="0"/>
              <a:t>-3</a:t>
            </a:r>
            <a:r>
              <a:rPr lang="en-GB" dirty="0" smtClean="0"/>
              <a:t> s. </a:t>
            </a:r>
            <a:endParaRPr lang="en-GB" dirty="0"/>
          </a:p>
        </p:txBody>
      </p:sp>
      <p:grpSp>
        <p:nvGrpSpPr>
          <p:cNvPr id="24" name="Group 23"/>
          <p:cNvGrpSpPr/>
          <p:nvPr/>
        </p:nvGrpSpPr>
        <p:grpSpPr>
          <a:xfrm>
            <a:off x="5603195" y="2086190"/>
            <a:ext cx="3379977" cy="2587120"/>
            <a:chOff x="5482877" y="3012648"/>
            <a:chExt cx="3379977" cy="2587120"/>
          </a:xfrm>
        </p:grpSpPr>
        <p:graphicFrame>
          <p:nvGraphicFramePr>
            <p:cNvPr id="19" name="Object 12"/>
            <p:cNvGraphicFramePr>
              <a:graphicFrameLocks noChangeAspect="1"/>
            </p:cNvGraphicFramePr>
            <p:nvPr/>
          </p:nvGraphicFramePr>
          <p:xfrm>
            <a:off x="5947520" y="3012648"/>
            <a:ext cx="2582862" cy="2587120"/>
          </p:xfrm>
          <a:graphic>
            <a:graphicData uri="http://schemas.openxmlformats.org/presentationml/2006/ole">
              <p:oleObj spid="_x0000_s35842" name="SmartDraw" r:id="rId6" imgW="3610080" imgH="3616200" progId="">
                <p:embed/>
              </p:oleObj>
            </a:graphicData>
          </a:graphic>
        </p:graphicFrame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5482877" y="4177841"/>
              <a:ext cx="544949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dirty="0" smtClean="0">
                  <a:latin typeface="+mn-lt"/>
                </a:rPr>
                <a:t>AC</a:t>
              </a:r>
              <a:endParaRPr lang="en-GB" dirty="0">
                <a:latin typeface="+mn-lt"/>
              </a:endParaRPr>
            </a:p>
          </p:txBody>
        </p:sp>
        <p:sp>
          <p:nvSpPr>
            <p:cNvPr id="21" name="Text Box 16"/>
            <p:cNvSpPr txBox="1">
              <a:spLocks noChangeArrowheads="1"/>
            </p:cNvSpPr>
            <p:nvPr/>
          </p:nvSpPr>
          <p:spPr bwMode="auto">
            <a:xfrm>
              <a:off x="6849291" y="3167201"/>
              <a:ext cx="790768" cy="7078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dirty="0" smtClean="0"/>
                <a:t>toroid</a:t>
              </a:r>
            </a:p>
            <a:p>
              <a:pPr algn="ctr"/>
              <a:r>
                <a:rPr lang="en-GB" dirty="0" smtClean="0"/>
                <a:t>L</a:t>
              </a:r>
              <a:endParaRPr lang="en-GB" dirty="0"/>
            </a:p>
          </p:txBody>
        </p:sp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>
              <a:off x="8458212" y="4108172"/>
              <a:ext cx="40464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dirty="0" smtClean="0"/>
                <a:t>C</a:t>
              </a:r>
              <a:endParaRPr lang="en-GB" dirty="0"/>
            </a:p>
          </p:txBody>
        </p:sp>
        <p:sp>
          <p:nvSpPr>
            <p:cNvPr id="23" name="Text Box 19"/>
            <p:cNvSpPr txBox="1">
              <a:spLocks noChangeArrowheads="1"/>
            </p:cNvSpPr>
            <p:nvPr/>
          </p:nvSpPr>
          <p:spPr bwMode="auto">
            <a:xfrm>
              <a:off x="6725127" y="4824637"/>
              <a:ext cx="98711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r>
                <a:rPr lang="en-GB" dirty="0" smtClean="0"/>
                <a:t>small R </a:t>
              </a:r>
              <a:endParaRPr lang="en-GB" dirty="0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68611" y="3481377"/>
            <a:ext cx="4656222" cy="3151096"/>
            <a:chOff x="268611" y="3637793"/>
            <a:chExt cx="4656222" cy="3151096"/>
          </a:xfrm>
        </p:grpSpPr>
        <p:pic>
          <p:nvPicPr>
            <p:cNvPr id="3686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8760" r="15231" b="9968"/>
            <a:stretch>
              <a:fillRect/>
            </a:stretch>
          </p:blipFill>
          <p:spPr bwMode="auto">
            <a:xfrm>
              <a:off x="469228" y="3637793"/>
              <a:ext cx="4162927" cy="27870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" name="TextBox 10"/>
            <p:cNvSpPr txBox="1"/>
            <p:nvPr/>
          </p:nvSpPr>
          <p:spPr>
            <a:xfrm>
              <a:off x="1960984" y="6388779"/>
              <a:ext cx="1049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Time (s)</a:t>
              </a:r>
              <a:endParaRPr lang="en-GB" dirty="0"/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4158757" y="4832703"/>
              <a:ext cx="11320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EMF (V)</a:t>
              </a:r>
              <a:endParaRPr lang="en-GB" dirty="0"/>
            </a:p>
          </p:txBody>
        </p:sp>
        <p:sp>
          <p:nvSpPr>
            <p:cNvPr id="13" name="TextBox 12"/>
            <p:cNvSpPr txBox="1"/>
            <p:nvPr/>
          </p:nvSpPr>
          <p:spPr>
            <a:xfrm rot="5400000">
              <a:off x="-288913" y="4728425"/>
              <a:ext cx="151515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Flux (</a:t>
              </a:r>
              <a:r>
                <a:rPr lang="en-GB" dirty="0" err="1" smtClean="0"/>
                <a:t>weber</a:t>
              </a:r>
              <a:r>
                <a:rPr lang="en-GB" dirty="0" smtClean="0"/>
                <a:t>)</a:t>
              </a:r>
              <a:endParaRPr lang="en-GB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5266704" y="3208663"/>
            <a:ext cx="4094566" cy="3026754"/>
            <a:chOff x="5302800" y="3557591"/>
            <a:chExt cx="4094566" cy="3026754"/>
          </a:xfrm>
        </p:grpSpPr>
        <p:pic>
          <p:nvPicPr>
            <p:cNvPr id="36873" name="Picture 9"/>
            <p:cNvPicPr>
              <a:picLocks noChangeAspect="1" noChangeArrowheads="1"/>
            </p:cNvPicPr>
            <p:nvPr/>
          </p:nvPicPr>
          <p:blipFill>
            <a:blip r:embed="rId5" cstate="print"/>
            <a:srcRect l="31171" r="18060" b="9121"/>
            <a:stretch>
              <a:fillRect/>
            </a:stretch>
          </p:blipFill>
          <p:spPr bwMode="auto">
            <a:xfrm>
              <a:off x="5546562" y="3557591"/>
              <a:ext cx="3525253" cy="26747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7062552" y="6184235"/>
              <a:ext cx="104926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Time (s)</a:t>
              </a:r>
              <a:endParaRPr lang="en-GB" dirty="0"/>
            </a:p>
          </p:txBody>
        </p:sp>
        <p:sp>
          <p:nvSpPr>
            <p:cNvPr id="18" name="TextBox 17"/>
            <p:cNvSpPr txBox="1"/>
            <p:nvPr/>
          </p:nvSpPr>
          <p:spPr>
            <a:xfrm rot="5400000">
              <a:off x="8150293" y="4616127"/>
              <a:ext cx="20940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Rel. energy spread</a:t>
              </a:r>
              <a:endParaRPr lang="en-GB" dirty="0"/>
            </a:p>
          </p:txBody>
        </p:sp>
        <p:sp>
          <p:nvSpPr>
            <p:cNvPr id="19" name="TextBox 18"/>
            <p:cNvSpPr txBox="1"/>
            <p:nvPr/>
          </p:nvSpPr>
          <p:spPr>
            <a:xfrm rot="5400000">
              <a:off x="4775636" y="4660241"/>
              <a:ext cx="145443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Energy (</a:t>
              </a:r>
              <a:r>
                <a:rPr lang="en-GB" dirty="0" err="1" smtClean="0"/>
                <a:t>eV</a:t>
              </a:r>
              <a:r>
                <a:rPr lang="en-GB" dirty="0" smtClean="0"/>
                <a:t>)</a:t>
              </a:r>
              <a:endParaRPr lang="en-GB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FFAG Betatron	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Choose also:</a:t>
            </a:r>
          </a:p>
          <a:p>
            <a:pPr lvl="1"/>
            <a:r>
              <a:rPr lang="en-GB" dirty="0" smtClean="0"/>
              <a:t>Field in toroid B = 1 T.</a:t>
            </a:r>
          </a:p>
          <a:p>
            <a:pPr lvl="1"/>
            <a:r>
              <a:rPr lang="en-GB" dirty="0" smtClean="0"/>
              <a:t>(Small) toroid radius </a:t>
            </a:r>
            <a:r>
              <a:rPr lang="en-GB" dirty="0" err="1" smtClean="0"/>
              <a:t>r</a:t>
            </a:r>
            <a:r>
              <a:rPr lang="en-GB" baseline="-25000" dirty="0" err="1" smtClean="0"/>
              <a:t>T</a:t>
            </a:r>
            <a:r>
              <a:rPr lang="en-GB" dirty="0" smtClean="0"/>
              <a:t> = 5 m.</a:t>
            </a:r>
          </a:p>
          <a:p>
            <a:r>
              <a:rPr lang="en-GB" dirty="0" smtClean="0"/>
              <a:t>Inject protons with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i</a:t>
            </a:r>
            <a:r>
              <a:rPr lang="en-GB" dirty="0" smtClean="0"/>
              <a:t> = 5 MeV.</a:t>
            </a:r>
          </a:p>
          <a:p>
            <a:r>
              <a:rPr lang="en-GB" dirty="0" smtClean="0"/>
              <a:t>Integrate over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Look at acceleration of particle with central energy and of particles with energy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i</a:t>
            </a:r>
            <a:r>
              <a:rPr lang="en-GB" dirty="0" smtClean="0"/>
              <a:t> ± 0.001 × </a:t>
            </a:r>
            <a:r>
              <a:rPr lang="en-GB" dirty="0" err="1" smtClean="0"/>
              <a:t>K</a:t>
            </a:r>
            <a:r>
              <a:rPr lang="en-GB" baseline="-25000" dirty="0" err="1" smtClean="0"/>
              <a:t>i</a:t>
            </a:r>
            <a:r>
              <a:rPr lang="en-GB" dirty="0" smtClean="0"/>
              <a:t>.</a:t>
            </a:r>
          </a:p>
          <a:p>
            <a:r>
              <a:rPr lang="en-GB" dirty="0" smtClean="0"/>
              <a:t>Differences for latter amplified by factor 100 in plot: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err="1" smtClean="0"/>
              <a:t>Accel</a:t>
            </a:r>
            <a:r>
              <a:rPr lang="en-GB" dirty="0" smtClean="0"/>
              <a:t>. to 500 MeV in &lt; 5 × 10</a:t>
            </a:r>
            <a:r>
              <a:rPr lang="en-GB" baseline="30000" dirty="0" smtClean="0"/>
              <a:t>-4</a:t>
            </a:r>
            <a:r>
              <a:rPr lang="en-GB" dirty="0" smtClean="0"/>
              <a:t> s.</a:t>
            </a:r>
          </a:p>
          <a:p>
            <a:endParaRPr lang="en-GB" dirty="0"/>
          </a:p>
        </p:txBody>
      </p:sp>
      <p:graphicFrame>
        <p:nvGraphicFramePr>
          <p:cNvPr id="36871" name="Object 7"/>
          <p:cNvGraphicFramePr>
            <a:graphicFrameLocks noChangeAspect="1"/>
          </p:cNvGraphicFramePr>
          <p:nvPr/>
        </p:nvGraphicFramePr>
        <p:xfrm>
          <a:off x="2427225" y="3062193"/>
          <a:ext cx="2120900" cy="330200"/>
        </p:xfrm>
        <a:graphic>
          <a:graphicData uri="http://schemas.openxmlformats.org/presentationml/2006/ole">
            <p:oleObj spid="_x0000_s36871" name="Equation" r:id="rId6" imgW="2120760" imgH="330120" progId="Equation.DSMT4">
              <p:embed/>
            </p:oleObj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New approaches to power generation through nuclear fission worth considering.</a:t>
            </a:r>
          </a:p>
          <a:p>
            <a:r>
              <a:rPr lang="en-GB" dirty="0" smtClean="0"/>
              <a:t>Energy Amplifier or Accelerator Driven Subcritical Reactor interesting:</a:t>
            </a:r>
          </a:p>
          <a:p>
            <a:pPr lvl="1"/>
            <a:r>
              <a:rPr lang="en-GB" dirty="0" smtClean="0"/>
              <a:t>Safe.</a:t>
            </a:r>
          </a:p>
          <a:p>
            <a:pPr lvl="1"/>
            <a:r>
              <a:rPr lang="en-GB" dirty="0" smtClean="0"/>
              <a:t>Produces waste with short half-life.</a:t>
            </a:r>
          </a:p>
          <a:p>
            <a:pPr lvl="1"/>
            <a:r>
              <a:rPr lang="en-GB" dirty="0" smtClean="0"/>
              <a:t>Can use thorium.</a:t>
            </a:r>
          </a:p>
          <a:p>
            <a:r>
              <a:rPr lang="en-GB" dirty="0" smtClean="0"/>
              <a:t>Major challenge is requirement for </a:t>
            </a:r>
            <a:br>
              <a:rPr lang="en-GB" dirty="0" smtClean="0"/>
            </a:br>
            <a:r>
              <a:rPr lang="en-GB" dirty="0" smtClean="0"/>
              <a:t>5 MW, 5 </a:t>
            </a:r>
            <a:r>
              <a:rPr lang="en-GB" dirty="0" err="1" smtClean="0"/>
              <a:t>mA</a:t>
            </a:r>
            <a:r>
              <a:rPr lang="en-GB" dirty="0" smtClean="0"/>
              <a:t>, 1 GeV, extremely reliable proton accelerator.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Fixed Field Alternating Gradient accelerators operate with constant magnetic fields, allowing extremely rapid acceleration.</a:t>
            </a:r>
          </a:p>
          <a:p>
            <a:r>
              <a:rPr lang="en-GB" dirty="0" smtClean="0"/>
              <a:t>Can problems of synchronising RF with orbiting particles be circumvented by using electromagnetic induction to drive acceleration?</a:t>
            </a:r>
          </a:p>
          <a:p>
            <a:r>
              <a:rPr lang="en-GB" dirty="0" smtClean="0"/>
              <a:t>Preliminary studies suggest concept is interesting enough to justify further work.</a:t>
            </a:r>
          </a:p>
          <a:p>
            <a:r>
              <a:rPr lang="en-GB" dirty="0" smtClean="0"/>
              <a:t>Tests using EMMA at Daresbury possible?</a:t>
            </a:r>
            <a:endParaRPr lang="en-GB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Nuclear fission</a:t>
            </a:r>
            <a:endParaRPr lang="en-GB" dirty="0"/>
          </a:p>
        </p:txBody>
      </p:sp>
      <p:pic>
        <p:nvPicPr>
          <p:cNvPr id="6" name="Picture 7" descr="fissi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75" y="1540043"/>
            <a:ext cx="9018189" cy="51597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Conventional fission reactor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2496" y="1419114"/>
            <a:ext cx="8019061" cy="5426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Features of conventional fission reactor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spcBef>
                <a:spcPts val="480"/>
              </a:spcBef>
            </a:pPr>
            <a:r>
              <a:rPr lang="en-US" dirty="0" smtClean="0"/>
              <a:t>Each fission: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Caused by absorption of </a:t>
            </a:r>
            <a:br>
              <a:rPr lang="en-US" dirty="0" smtClean="0"/>
            </a:br>
            <a:r>
              <a:rPr lang="en-US" dirty="0" smtClean="0"/>
              <a:t>1 neutron.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Produces ~ 2.5 neutrons.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Some neutrons lost, leaving k to produce k new fission reactions.</a:t>
            </a:r>
          </a:p>
          <a:p>
            <a:pPr>
              <a:spcBef>
                <a:spcPts val="480"/>
              </a:spcBef>
            </a:pPr>
            <a:r>
              <a:rPr lang="en-US" dirty="0" smtClean="0"/>
              <a:t>Conventional reactor: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Require k = 1.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If k &lt; 1 stops working.</a:t>
            </a:r>
          </a:p>
          <a:p>
            <a:pPr lvl="1">
              <a:spcBef>
                <a:spcPts val="480"/>
              </a:spcBef>
            </a:pPr>
            <a:r>
              <a:rPr lang="en-US" dirty="0" smtClean="0"/>
              <a:t>If k &gt; 1 explodes.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342000" indent="-342000">
              <a:spcBef>
                <a:spcPts val="480"/>
              </a:spcBef>
            </a:pPr>
            <a:r>
              <a:rPr lang="en-US" dirty="0" smtClean="0"/>
              <a:t>(Perceived) problems: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Safety:</a:t>
            </a:r>
          </a:p>
          <a:p>
            <a:pPr marL="742050" lvl="1" indent="-342000">
              <a:spcBef>
                <a:spcPts val="480"/>
              </a:spcBef>
            </a:pPr>
            <a:r>
              <a:rPr lang="en-US" dirty="0" smtClean="0"/>
              <a:t>Chernobyl.</a:t>
            </a:r>
          </a:p>
          <a:p>
            <a:pPr marL="742050" lvl="1" indent="-342000">
              <a:spcBef>
                <a:spcPts val="480"/>
              </a:spcBef>
            </a:pPr>
            <a:r>
              <a:rPr lang="en-US" dirty="0" smtClean="0"/>
              <a:t>Three Mile Island.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Waste:</a:t>
            </a:r>
          </a:p>
          <a:p>
            <a:pPr marL="742050" lvl="1" indent="-342000">
              <a:spcBef>
                <a:spcPts val="480"/>
              </a:spcBef>
            </a:pPr>
            <a:r>
              <a:rPr lang="en-US" dirty="0" smtClean="0"/>
              <a:t>Actinides with half lives of </a:t>
            </a:r>
            <a:r>
              <a:rPr lang="en-US" dirty="0" err="1" smtClean="0"/>
              <a:t>kyears</a:t>
            </a:r>
            <a:r>
              <a:rPr lang="en-US" dirty="0" smtClean="0"/>
              <a:t> to 100s of </a:t>
            </a:r>
            <a:r>
              <a:rPr lang="en-US" dirty="0" err="1" smtClean="0"/>
              <a:t>kyears</a:t>
            </a:r>
            <a:r>
              <a:rPr lang="en-US" dirty="0" smtClean="0"/>
              <a:t>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Proliferation.</a:t>
            </a:r>
          </a:p>
          <a:p>
            <a:pPr marL="342000" indent="-342000">
              <a:spcBef>
                <a:spcPts val="480"/>
              </a:spcBef>
            </a:pPr>
            <a:r>
              <a:rPr lang="en-US" dirty="0" smtClean="0"/>
              <a:t>Uranium reserves uncertain.</a:t>
            </a:r>
          </a:p>
          <a:p>
            <a:pPr marL="742050" lvl="1" indent="-342000">
              <a:spcBef>
                <a:spcPts val="480"/>
              </a:spcBef>
            </a:pPr>
            <a:r>
              <a:rPr lang="en-US" dirty="0" smtClean="0"/>
              <a:t>Extract from oceans?</a:t>
            </a:r>
          </a:p>
          <a:p>
            <a:pPr marL="742050" lvl="1" indent="-342000">
              <a:spcBef>
                <a:spcPts val="480"/>
              </a:spcBef>
            </a:pPr>
            <a:r>
              <a:rPr lang="en-US" dirty="0" smtClean="0"/>
              <a:t>Use fast breeder reactors?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Fast Breeder Reactor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533525"/>
            <a:ext cx="3848100" cy="5135563"/>
          </a:xfrm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dirty="0" smtClean="0"/>
              <a:t>Generally uses </a:t>
            </a:r>
            <a:r>
              <a:rPr lang="en-US" baseline="30000" dirty="0" smtClean="0"/>
              <a:t>239</a:t>
            </a:r>
            <a:r>
              <a:rPr lang="en-US" dirty="0" smtClean="0"/>
              <a:t>Pu as fissile material.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Produced by fast neutrons bombarding </a:t>
            </a:r>
            <a:r>
              <a:rPr lang="en-US" baseline="30000" dirty="0" smtClean="0"/>
              <a:t>238</a:t>
            </a:r>
            <a:r>
              <a:rPr lang="en-US" dirty="0" smtClean="0"/>
              <a:t>U jacket surrounding reactor core.</a:t>
            </a:r>
          </a:p>
          <a:p>
            <a:pPr>
              <a:spcBef>
                <a:spcPct val="50000"/>
              </a:spcBef>
            </a:pPr>
            <a:r>
              <a:rPr lang="en-US" baseline="30000" dirty="0" smtClean="0"/>
              <a:t>239</a:t>
            </a:r>
            <a:r>
              <a:rPr lang="en-US" dirty="0" smtClean="0"/>
              <a:t>Pu fission sustained by fast neutrons, so cannot use water as coolant (works as moderator).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Liquid metals (or heavy water) used instead.</a:t>
            </a:r>
          </a:p>
          <a:p>
            <a:pPr>
              <a:spcBef>
                <a:spcPct val="50000"/>
              </a:spcBef>
            </a:pPr>
            <a:r>
              <a:rPr lang="en-US" dirty="0" smtClean="0"/>
              <a:t>India has plans to use thorium</a:t>
            </a:r>
            <a:br>
              <a:rPr lang="en-US" dirty="0" smtClean="0"/>
            </a:br>
            <a:r>
              <a:rPr lang="en-US" dirty="0" smtClean="0"/>
              <a:t>in its Advanced Heavy Water Reactors, in these </a:t>
            </a:r>
            <a:r>
              <a:rPr lang="en-US" baseline="30000" dirty="0" smtClean="0"/>
              <a:t>232</a:t>
            </a:r>
            <a:r>
              <a:rPr lang="en-US" dirty="0" smtClean="0"/>
              <a:t>Th is converted to fissile </a:t>
            </a:r>
            <a:r>
              <a:rPr lang="en-US" baseline="30000" dirty="0" smtClean="0"/>
              <a:t>233</a:t>
            </a:r>
            <a:r>
              <a:rPr lang="en-US" dirty="0" smtClean="0"/>
              <a:t>U.</a:t>
            </a:r>
          </a:p>
        </p:txBody>
      </p:sp>
      <p:pic>
        <p:nvPicPr>
          <p:cNvPr id="8" name="Content Placeholder 7" descr="FastBreederReactors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rcRect t="8911" r="51143"/>
          <a:stretch>
            <a:fillRect/>
          </a:stretch>
        </p:blipFill>
        <p:spPr>
          <a:xfrm>
            <a:off x="4097207" y="1451610"/>
            <a:ext cx="5746337" cy="538353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Amplifier or ADSR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Accelerator Driven Subcritical Reactor is intrinsically safe.</a:t>
            </a:r>
          </a:p>
          <a:p>
            <a:r>
              <a:rPr lang="en-GB" dirty="0" smtClean="0"/>
              <a:t>Principal:</a:t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Run with k &lt; 1 and use accelerator plus spallation target to supply extra neutrons.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 smtClean="0"/>
              <a:t>Switch off accelerator and reaction stops.</a:t>
            </a:r>
          </a:p>
          <a:p>
            <a:r>
              <a:rPr lang="en-GB" dirty="0" smtClean="0"/>
              <a:t>Need ~ 10% of power for accelerator.</a:t>
            </a:r>
          </a:p>
          <a:p>
            <a:r>
              <a:rPr lang="en-GB" dirty="0" smtClean="0"/>
              <a:t>Can use thorium as fuel.</a:t>
            </a:r>
            <a:endParaRPr lang="en-US" baseline="30000" dirty="0" smtClean="0"/>
          </a:p>
          <a:p>
            <a:r>
              <a:rPr lang="en-US" baseline="30000" dirty="0" smtClean="0"/>
              <a:t>232</a:t>
            </a:r>
            <a:r>
              <a:rPr lang="en-US" dirty="0" smtClean="0"/>
              <a:t>Th  + n </a:t>
            </a:r>
            <a:r>
              <a:rPr lang="en-US" dirty="0" smtClean="0">
                <a:sym typeface="Symbol" pitchFamily="18" charset="2"/>
              </a:rPr>
              <a:t> </a:t>
            </a:r>
            <a:r>
              <a:rPr lang="en-US" baseline="30000" dirty="0" smtClean="0"/>
              <a:t>233</a:t>
            </a:r>
            <a:r>
              <a:rPr lang="en-US" dirty="0" smtClean="0"/>
              <a:t>U.</a:t>
            </a:r>
          </a:p>
          <a:p>
            <a:pPr marL="342900" lvl="1" indent="-342900">
              <a:buFont typeface="Arial" charset="0"/>
              <a:buChar char="■"/>
            </a:pPr>
            <a:r>
              <a:rPr lang="en-US" dirty="0" smtClean="0"/>
              <a:t>Proliferation “resistant”: </a:t>
            </a:r>
          </a:p>
          <a:p>
            <a:pPr marL="742950" lvl="2" indent="-342900">
              <a:buFont typeface="Arial" charset="0"/>
              <a:buChar char="■"/>
            </a:pPr>
            <a:r>
              <a:rPr lang="en-US" dirty="0" smtClean="0"/>
              <a:t>No </a:t>
            </a:r>
            <a:r>
              <a:rPr lang="en-US" baseline="30000" dirty="0" smtClean="0"/>
              <a:t>235</a:t>
            </a:r>
            <a:r>
              <a:rPr lang="en-US" dirty="0" smtClean="0"/>
              <a:t>U equivalent.</a:t>
            </a:r>
          </a:p>
          <a:p>
            <a:pPr marL="742950" lvl="2" indent="-342900">
              <a:buFont typeface="Arial" charset="0"/>
              <a:buChar char="■"/>
            </a:pPr>
            <a:r>
              <a:rPr lang="en-US" dirty="0" smtClean="0"/>
              <a:t>Fissile </a:t>
            </a:r>
            <a:r>
              <a:rPr lang="en-US" baseline="30000" dirty="0" smtClean="0"/>
              <a:t>233</a:t>
            </a:r>
            <a:r>
              <a:rPr lang="en-US" dirty="0" smtClean="0"/>
              <a:t>U contaminated by “too hot to handle” </a:t>
            </a:r>
            <a:r>
              <a:rPr lang="en-US" baseline="30000" dirty="0" smtClean="0"/>
              <a:t>232</a:t>
            </a:r>
            <a:r>
              <a:rPr lang="en-US" dirty="0" smtClean="0"/>
              <a:t>U.</a:t>
            </a:r>
          </a:p>
          <a:p>
            <a:pPr marL="342900" lvl="1" indent="-342900">
              <a:buFont typeface="Arial" charset="0"/>
              <a:buChar char="■"/>
            </a:pPr>
            <a:r>
              <a:rPr lang="en-US" dirty="0" smtClean="0"/>
              <a:t>There is lots of thorium (enough for several hundred years)…</a:t>
            </a:r>
          </a:p>
          <a:p>
            <a:pPr marL="342900" lvl="1" indent="-342900">
              <a:buFont typeface="Arial" charset="0"/>
              <a:buChar char="■"/>
            </a:pPr>
            <a:r>
              <a:rPr lang="en-US" dirty="0" smtClean="0"/>
              <a:t>…and it is not all concentrated in one country!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220366" y="2861474"/>
            <a:ext cx="4574856" cy="2255202"/>
            <a:chOff x="112079" y="2921635"/>
            <a:chExt cx="4574856" cy="2255202"/>
          </a:xfrm>
        </p:grpSpPr>
        <p:grpSp>
          <p:nvGrpSpPr>
            <p:cNvPr id="20" name="Group 19"/>
            <p:cNvGrpSpPr/>
            <p:nvPr/>
          </p:nvGrpSpPr>
          <p:grpSpPr>
            <a:xfrm>
              <a:off x="112079" y="2921635"/>
              <a:ext cx="4574856" cy="2255202"/>
              <a:chOff x="112079" y="2281555"/>
              <a:chExt cx="4574856" cy="225520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371159" y="2281555"/>
                <a:ext cx="4315776" cy="2045078"/>
                <a:chOff x="542609" y="2670175"/>
                <a:chExt cx="4315776" cy="2045078"/>
              </a:xfrm>
            </p:grpSpPr>
            <p:sp>
              <p:nvSpPr>
                <p:cNvPr id="5" name="Oval 4"/>
                <p:cNvSpPr>
                  <a:spLocks noChangeArrowheads="1"/>
                </p:cNvSpPr>
                <p:nvPr/>
              </p:nvSpPr>
              <p:spPr bwMode="auto">
                <a:xfrm>
                  <a:off x="753110" y="3554095"/>
                  <a:ext cx="936625" cy="936625"/>
                </a:xfrm>
                <a:prstGeom prst="ellips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6" name="Line 5"/>
                <p:cNvSpPr>
                  <a:spLocks noChangeShapeType="1"/>
                </p:cNvSpPr>
                <p:nvPr/>
              </p:nvSpPr>
              <p:spPr bwMode="auto">
                <a:xfrm>
                  <a:off x="1257935" y="3554095"/>
                  <a:ext cx="1079500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7" name="Line 6"/>
                <p:cNvSpPr>
                  <a:spLocks noChangeShapeType="1"/>
                </p:cNvSpPr>
                <p:nvPr/>
              </p:nvSpPr>
              <p:spPr bwMode="auto">
                <a:xfrm>
                  <a:off x="2050098" y="3554095"/>
                  <a:ext cx="935037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8" name="AutoShape 7"/>
                <p:cNvSpPr>
                  <a:spLocks noChangeArrowheads="1"/>
                </p:cNvSpPr>
                <p:nvPr/>
              </p:nvSpPr>
              <p:spPr bwMode="auto">
                <a:xfrm>
                  <a:off x="2985135" y="3338195"/>
                  <a:ext cx="504825" cy="503238"/>
                </a:xfrm>
                <a:prstGeom prst="cube">
                  <a:avLst>
                    <a:gd name="adj" fmla="val 25000"/>
                  </a:avLst>
                </a:prstGeom>
                <a:solidFill>
                  <a:srgbClr val="808080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9" name="AutoShape 8"/>
                <p:cNvSpPr>
                  <a:spLocks noChangeArrowheads="1"/>
                </p:cNvSpPr>
                <p:nvPr/>
              </p:nvSpPr>
              <p:spPr bwMode="auto">
                <a:xfrm>
                  <a:off x="3705860" y="2834958"/>
                  <a:ext cx="1152525" cy="1439862"/>
                </a:xfrm>
                <a:prstGeom prst="can">
                  <a:avLst>
                    <a:gd name="adj" fmla="val 31233"/>
                  </a:avLst>
                </a:prstGeom>
                <a:solidFill>
                  <a:srgbClr val="969696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10" name="Line 9"/>
                <p:cNvSpPr>
                  <a:spLocks noChangeShapeType="1"/>
                </p:cNvSpPr>
                <p:nvPr/>
              </p:nvSpPr>
              <p:spPr bwMode="auto">
                <a:xfrm flipV="1">
                  <a:off x="3433982" y="3466301"/>
                  <a:ext cx="395066" cy="12221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1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3438492" y="3370048"/>
                  <a:ext cx="282271" cy="19357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2" name="Line 11"/>
                <p:cNvSpPr>
                  <a:spLocks noChangeShapeType="1"/>
                </p:cNvSpPr>
                <p:nvPr/>
              </p:nvSpPr>
              <p:spPr bwMode="auto">
                <a:xfrm>
                  <a:off x="3444262" y="3635812"/>
                  <a:ext cx="324628" cy="22753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3" name="Line 12"/>
                <p:cNvSpPr>
                  <a:spLocks noChangeShapeType="1"/>
                </p:cNvSpPr>
                <p:nvPr/>
              </p:nvSpPr>
              <p:spPr bwMode="auto">
                <a:xfrm>
                  <a:off x="3440999" y="3611748"/>
                  <a:ext cx="424143" cy="143311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4" name="Line 13"/>
                <p:cNvSpPr>
                  <a:spLocks noChangeShapeType="1"/>
                </p:cNvSpPr>
                <p:nvPr/>
              </p:nvSpPr>
              <p:spPr bwMode="auto">
                <a:xfrm>
                  <a:off x="3438492" y="3603055"/>
                  <a:ext cx="282271" cy="31687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/>
                <a:lstStyle/>
                <a:p>
                  <a:endParaRPr lang="en-GB"/>
                </a:p>
              </p:txBody>
            </p:sp>
            <p:sp>
              <p:nvSpPr>
                <p:cNvPr id="15" name="Text Box 14"/>
                <p:cNvSpPr txBox="1">
                  <a:spLocks noChangeArrowheads="1"/>
                </p:cNvSpPr>
                <p:nvPr/>
              </p:nvSpPr>
              <p:spPr bwMode="auto">
                <a:xfrm rot="16200000">
                  <a:off x="956628" y="2633980"/>
                  <a:ext cx="492443" cy="132048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vert="eaVert" wrap="square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dirty="0"/>
                    <a:t>Accelerator</a:t>
                  </a:r>
                </a:p>
              </p:txBody>
            </p:sp>
            <p:sp>
              <p:nvSpPr>
                <p:cNvPr id="16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2248853" y="2670175"/>
                  <a:ext cx="1368425" cy="70788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en-US" dirty="0"/>
                    <a:t>Spallation Target</a:t>
                  </a:r>
                </a:p>
              </p:txBody>
            </p:sp>
            <p:sp>
              <p:nvSpPr>
                <p:cNvPr id="17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95725" y="4315143"/>
                  <a:ext cx="710565" cy="40011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square">
                  <a:spAutoFit/>
                </a:bodyPr>
                <a:lstStyle/>
                <a:p>
                  <a:pPr algn="l">
                    <a:spcBef>
                      <a:spcPct val="50000"/>
                    </a:spcBef>
                  </a:pPr>
                  <a:r>
                    <a:rPr lang="en-US" dirty="0"/>
                    <a:t>Core</a:t>
                  </a:r>
                </a:p>
              </p:txBody>
            </p:sp>
          </p:grpSp>
          <p:sp>
            <p:nvSpPr>
              <p:cNvPr id="19" name="Text Box 14"/>
              <p:cNvSpPr txBox="1">
                <a:spLocks noChangeArrowheads="1"/>
              </p:cNvSpPr>
              <p:nvPr/>
            </p:nvSpPr>
            <p:spPr bwMode="auto">
              <a:xfrm rot="16200000">
                <a:off x="335599" y="3820794"/>
                <a:ext cx="492443" cy="9394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eaVert" wrap="square">
                <a:spAutoFit/>
              </a:bodyPr>
              <a:lstStyle/>
              <a:p>
                <a:pPr algn="l">
                  <a:spcBef>
                    <a:spcPct val="50000"/>
                  </a:spcBef>
                </a:pPr>
                <a:r>
                  <a:rPr lang="en-US" dirty="0" smtClean="0"/>
                  <a:t>Protons</a:t>
                </a:r>
                <a:endParaRPr lang="en-US" dirty="0"/>
              </a:p>
            </p:txBody>
          </p:sp>
        </p:grpSp>
        <p:sp>
          <p:nvSpPr>
            <p:cNvPr id="21" name="Line 5"/>
            <p:cNvSpPr>
              <a:spLocks noChangeShapeType="1"/>
            </p:cNvSpPr>
            <p:nvPr/>
          </p:nvSpPr>
          <p:spPr bwMode="auto">
            <a:xfrm rot="16200000">
              <a:off x="400685" y="4662805"/>
              <a:ext cx="3517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GB"/>
            </a:p>
          </p:txBody>
        </p:sp>
        <p:cxnSp>
          <p:nvCxnSpPr>
            <p:cNvPr id="24" name="Straight Connector 23"/>
            <p:cNvCxnSpPr/>
            <p:nvPr/>
          </p:nvCxnSpPr>
          <p:spPr>
            <a:xfrm rot="5400000">
              <a:off x="390525" y="4438650"/>
              <a:ext cx="381000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energyamplifier"/>
          <p:cNvPicPr>
            <a:picLocks noChangeAspect="1" noChangeArrowheads="1"/>
          </p:cNvPicPr>
          <p:nvPr/>
        </p:nvPicPr>
        <p:blipFill>
          <a:blip r:embed="rId3" cstate="print"/>
          <a:srcRect t="665" b="-635"/>
          <a:stretch>
            <a:fillRect/>
          </a:stretch>
        </p:blipFill>
        <p:spPr bwMode="auto">
          <a:xfrm>
            <a:off x="1129982" y="1451008"/>
            <a:ext cx="7891197" cy="539496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Energy Amplifier or ADSR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Waste from ADSR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Actinides produced in fission reactions are “burnt up” in the reactor.</a:t>
            </a:r>
          </a:p>
          <a:p>
            <a:r>
              <a:rPr lang="en-GB" dirty="0" smtClean="0"/>
              <a:t>Remaining waste has half life of a few hundred rather than many thousands of years.</a:t>
            </a:r>
          </a:p>
          <a:p>
            <a:r>
              <a:rPr lang="en-GB" dirty="0" smtClean="0"/>
              <a:t>Can use ADSR to burn existing high activity waste so reducing problems associated with storage of waste from conventional fission reactors.</a:t>
            </a:r>
          </a:p>
          <a:p>
            <a:r>
              <a:rPr lang="en-GB" dirty="0" smtClean="0"/>
              <a:t>So why haven’t these devices already been built?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 t="1201" r="1119" b="1005"/>
          <a:stretch>
            <a:fillRect/>
          </a:stretch>
        </p:blipFill>
        <p:spPr bwMode="auto">
          <a:xfrm>
            <a:off x="4895309" y="68580"/>
            <a:ext cx="4820191" cy="666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Accelerator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GB" dirty="0" smtClean="0"/>
              <a:t>Challenge for ADSRs is accelerator.</a:t>
            </a:r>
          </a:p>
          <a:p>
            <a:r>
              <a:rPr lang="en-GB" dirty="0" smtClean="0"/>
              <a:t>Required </a:t>
            </a:r>
            <a:r>
              <a:rPr lang="en-US" dirty="0" smtClean="0"/>
              <a:t>proton energy ~ 1 </a:t>
            </a:r>
            <a:r>
              <a:rPr lang="en-US" dirty="0" err="1" smtClean="0"/>
              <a:t>GeV</a:t>
            </a:r>
            <a:r>
              <a:rPr lang="en-US" dirty="0" smtClean="0"/>
              <a:t>.</a:t>
            </a:r>
          </a:p>
          <a:p>
            <a:r>
              <a:rPr lang="en-US" dirty="0" smtClean="0"/>
              <a:t>For 1 GW thermal power need current of 5 </a:t>
            </a:r>
            <a:r>
              <a:rPr lang="en-US" dirty="0" err="1" smtClean="0"/>
              <a:t>mA</a:t>
            </a:r>
            <a:r>
              <a:rPr lang="en-US" dirty="0" smtClean="0"/>
              <a:t>, power of 5 MW.</a:t>
            </a:r>
          </a:p>
          <a:p>
            <a:r>
              <a:rPr lang="en-US" dirty="0" smtClean="0"/>
              <a:t>Need high reliability as </a:t>
            </a:r>
            <a:r>
              <a:rPr lang="en-US" dirty="0" err="1" smtClean="0"/>
              <a:t>spallation</a:t>
            </a:r>
            <a:r>
              <a:rPr lang="en-US" dirty="0" smtClean="0"/>
              <a:t> target runs hot.</a:t>
            </a:r>
          </a:p>
          <a:p>
            <a:r>
              <a:rPr lang="en-US" dirty="0" smtClean="0"/>
              <a:t>If beam stops, target cools, stresses and cracks: max. 3 trips per year.</a:t>
            </a:r>
          </a:p>
          <a:p>
            <a:r>
              <a:rPr lang="en-US" dirty="0" smtClean="0"/>
              <a:t>Compare with current accelerators:</a:t>
            </a:r>
          </a:p>
          <a:p>
            <a:pPr lvl="1"/>
            <a:r>
              <a:rPr lang="en-US" dirty="0" smtClean="0"/>
              <a:t>PSI cyclotron: 590 MeV, 2 </a:t>
            </a:r>
            <a:r>
              <a:rPr lang="en-US" dirty="0" err="1" smtClean="0"/>
              <a:t>mA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1 MW.</a:t>
            </a:r>
          </a:p>
          <a:p>
            <a:pPr lvl="1"/>
            <a:r>
              <a:rPr lang="en-US" dirty="0" smtClean="0"/>
              <a:t>ISIS synchrotron: 800 MeV, </a:t>
            </a:r>
            <a:br>
              <a:rPr lang="en-US" dirty="0" smtClean="0"/>
            </a:br>
            <a:r>
              <a:rPr lang="en-US" dirty="0" smtClean="0"/>
              <a:t>0.2 </a:t>
            </a:r>
            <a:r>
              <a:rPr lang="en-US" dirty="0" err="1" smtClean="0"/>
              <a:t>mA</a:t>
            </a:r>
            <a:r>
              <a:rPr lang="en-US" dirty="0" smtClean="0"/>
              <a:t>, 0.1 MW.</a:t>
            </a:r>
          </a:p>
          <a:p>
            <a:pPr lvl="1"/>
            <a:r>
              <a:rPr lang="en-US" dirty="0" smtClean="0"/>
              <a:t>Many trips per day!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029201" y="1533525"/>
            <a:ext cx="1949116" cy="5135563"/>
          </a:xfrm>
        </p:spPr>
        <p:txBody>
          <a:bodyPr/>
          <a:lstStyle/>
          <a:p>
            <a:r>
              <a:rPr lang="en-GB" dirty="0" smtClean="0"/>
              <a:t>Cyclotron, fixed B field, radius increases: energy needed too high!</a:t>
            </a:r>
          </a:p>
          <a:p>
            <a:r>
              <a:rPr lang="en-GB" dirty="0" smtClean="0"/>
              <a:t>Synchrotron, constant radius, B field ramped: current too high!</a:t>
            </a:r>
          </a:p>
          <a:p>
            <a:r>
              <a:rPr lang="en-GB" dirty="0" err="1" smtClean="0"/>
              <a:t>Linac</a:t>
            </a:r>
            <a:r>
              <a:rPr lang="en-GB" dirty="0" smtClean="0"/>
              <a:t>: perfect, but too costly?</a:t>
            </a:r>
          </a:p>
        </p:txBody>
      </p:sp>
      <p:pic>
        <p:nvPicPr>
          <p:cNvPr id="7" name="Picture 7" descr="cyclotro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92290" y="1545908"/>
            <a:ext cx="2924175" cy="2043112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89520" y="5813683"/>
            <a:ext cx="1497330" cy="941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0" name="Group 9"/>
          <p:cNvGrpSpPr/>
          <p:nvPr/>
        </p:nvGrpSpPr>
        <p:grpSpPr>
          <a:xfrm>
            <a:off x="7339965" y="3603353"/>
            <a:ext cx="2192655" cy="2192655"/>
            <a:chOff x="7339965" y="3735705"/>
            <a:chExt cx="2192655" cy="2192655"/>
          </a:xfrm>
        </p:grpSpPr>
        <p:pic>
          <p:nvPicPr>
            <p:cNvPr id="8" name="Picture 8" descr="synchrotron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7339965" y="3735705"/>
              <a:ext cx="2192655" cy="2192655"/>
            </a:xfrm>
            <a:prstGeom prst="rect">
              <a:avLst/>
            </a:prstGeom>
            <a:noFill/>
          </p:spPr>
        </p:pic>
        <p:sp>
          <p:nvSpPr>
            <p:cNvPr id="9" name="Rectangle 8"/>
            <p:cNvSpPr/>
            <p:nvPr/>
          </p:nvSpPr>
          <p:spPr>
            <a:xfrm>
              <a:off x="8963528" y="5486400"/>
              <a:ext cx="517356" cy="38501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imA4Landscape">
  <a:themeElements>
    <a:clrScheme name="TimA4Landscap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imA4Landscap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mA4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mA4Landscap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mA4Landscap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TimA4Landscape</Template>
  <TotalTime>2132</TotalTime>
  <Words>755</Words>
  <Application>Microsoft Office PowerPoint</Application>
  <PresentationFormat>A4 Paper (210x297 mm)</PresentationFormat>
  <Paragraphs>172</Paragraphs>
  <Slides>14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TimA4Landscape</vt:lpstr>
      <vt:lpstr>Equation</vt:lpstr>
      <vt:lpstr>SmartDraw</vt:lpstr>
      <vt:lpstr>Accelerator Driven Subcritical Reactors</vt:lpstr>
      <vt:lpstr>Nuclear fission</vt:lpstr>
      <vt:lpstr>Conventional fission reactor</vt:lpstr>
      <vt:lpstr>Features of conventional fission reactor</vt:lpstr>
      <vt:lpstr>Fast Breeder Reactor</vt:lpstr>
      <vt:lpstr>Energy Amplifier or ADSR</vt:lpstr>
      <vt:lpstr>Energy Amplifier or ADSR</vt:lpstr>
      <vt:lpstr>Waste from ADSR</vt:lpstr>
      <vt:lpstr>Accelerator</vt:lpstr>
      <vt:lpstr>Fixed Field Alternating Gradient Accelerator</vt:lpstr>
      <vt:lpstr>FFAG and acceleration</vt:lpstr>
      <vt:lpstr>FFAG betatron</vt:lpstr>
      <vt:lpstr>FFAG Betatron </vt:lpstr>
      <vt:lpstr>Summary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–</dc:title>
  <dc:creator>Tim Greenshaw</dc:creator>
  <cp:lastModifiedBy>Tim Greenshaw</cp:lastModifiedBy>
  <cp:revision>229</cp:revision>
  <dcterms:created xsi:type="dcterms:W3CDTF">2009-02-08T09:57:59Z</dcterms:created>
  <dcterms:modified xsi:type="dcterms:W3CDTF">2009-07-16T20:26:27Z</dcterms:modified>
</cp:coreProperties>
</file>