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4v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3"/>
  </p:notesMasterIdLst>
  <p:sldIdLst>
    <p:sldId id="256" r:id="rId2"/>
    <p:sldId id="275" r:id="rId3"/>
    <p:sldId id="333" r:id="rId4"/>
    <p:sldId id="335" r:id="rId5"/>
    <p:sldId id="337" r:id="rId6"/>
    <p:sldId id="338" r:id="rId7"/>
    <p:sldId id="339" r:id="rId8"/>
    <p:sldId id="289" r:id="rId9"/>
    <p:sldId id="298" r:id="rId10"/>
    <p:sldId id="286" r:id="rId11"/>
    <p:sldId id="361" r:id="rId12"/>
    <p:sldId id="309" r:id="rId13"/>
    <p:sldId id="341" r:id="rId14"/>
    <p:sldId id="344" r:id="rId15"/>
    <p:sldId id="294" r:id="rId16"/>
    <p:sldId id="276" r:id="rId17"/>
    <p:sldId id="343" r:id="rId18"/>
    <p:sldId id="328" r:id="rId19"/>
    <p:sldId id="284" r:id="rId20"/>
    <p:sldId id="290" r:id="rId21"/>
    <p:sldId id="291" r:id="rId22"/>
    <p:sldId id="345" r:id="rId23"/>
    <p:sldId id="267" r:id="rId24"/>
    <p:sldId id="293" r:id="rId25"/>
    <p:sldId id="292" r:id="rId26"/>
    <p:sldId id="329" r:id="rId27"/>
    <p:sldId id="342" r:id="rId28"/>
    <p:sldId id="348" r:id="rId29"/>
    <p:sldId id="347" r:id="rId30"/>
    <p:sldId id="362" r:id="rId31"/>
    <p:sldId id="279" r:id="rId32"/>
    <p:sldId id="350" r:id="rId33"/>
    <p:sldId id="312" r:id="rId34"/>
    <p:sldId id="314" r:id="rId35"/>
    <p:sldId id="316" r:id="rId36"/>
    <p:sldId id="281" r:id="rId37"/>
    <p:sldId id="315" r:id="rId38"/>
    <p:sldId id="355" r:id="rId39"/>
    <p:sldId id="317" r:id="rId40"/>
    <p:sldId id="299" r:id="rId41"/>
    <p:sldId id="357" r:id="rId42"/>
    <p:sldId id="301" r:id="rId43"/>
    <p:sldId id="307" r:id="rId44"/>
    <p:sldId id="318" r:id="rId45"/>
    <p:sldId id="319" r:id="rId46"/>
    <p:sldId id="349" r:id="rId47"/>
    <p:sldId id="322" r:id="rId48"/>
    <p:sldId id="323" r:id="rId49"/>
    <p:sldId id="360" r:id="rId50"/>
    <p:sldId id="326" r:id="rId51"/>
    <p:sldId id="358" r:id="rId52"/>
  </p:sldIdLst>
  <p:sldSz cx="9906000" cy="6858000" type="A4"/>
  <p:notesSz cx="7099300" cy="1023461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52" autoAdjust="0"/>
    <p:restoredTop sz="47489" autoAdjust="0"/>
  </p:normalViewPr>
  <p:slideViewPr>
    <p:cSldViewPr snapToGrid="0">
      <p:cViewPr varScale="1">
        <p:scale>
          <a:sx n="72" d="100"/>
          <a:sy n="72" d="100"/>
        </p:scale>
        <p:origin x="896" y="60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cff769c7af84488/OneDocuments/CTA/CTA-STFC/Proposal2014/Final/JeS_Costings_Raw_New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cff769c7af84488/OneDocuments/CTA/CTA-STFC/Proposal2014/Final/JeS_Costings_Raw_New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cff769c7af84488/OneDocuments/CTA/CTA-STFC/Proposal2014/Final/JeS_Costings_Raw_New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tint val="54000"/>
                  <a:alpha val="90000"/>
                </a:schemeClr>
              </a:solidFill>
              <a:ln w="19050">
                <a:solidFill>
                  <a:schemeClr val="accent1">
                    <a:tint val="54000"/>
                    <a:lumMod val="75000"/>
                  </a:schemeClr>
                </a:solidFill>
              </a:ln>
              <a:effectLst>
                <a:innerShdw blurRad="114300">
                  <a:schemeClr val="accent1">
                    <a:tint val="54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tint val="54000"/>
                    <a:lumMod val="75000"/>
                  </a:schemeClr>
                </a:contourClr>
              </a:sp3d>
            </c:spPr>
          </c:dPt>
          <c:dPt>
            <c:idx val="1"/>
            <c:bubble3D val="0"/>
            <c:spPr>
              <a:solidFill>
                <a:schemeClr val="accent1">
                  <a:tint val="77000"/>
                  <a:alpha val="90000"/>
                </a:schemeClr>
              </a:solidFill>
              <a:ln w="19050">
                <a:solidFill>
                  <a:schemeClr val="accent1">
                    <a:tint val="77000"/>
                    <a:lumMod val="75000"/>
                  </a:schemeClr>
                </a:solidFill>
              </a:ln>
              <a:effectLst>
                <a:innerShdw blurRad="114300">
                  <a:schemeClr val="accent1">
                    <a:tint val="77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tint val="77000"/>
                    <a:lumMod val="75000"/>
                  </a:schemeClr>
                </a:contourClr>
              </a:sp3d>
            </c:spPr>
          </c:dPt>
          <c:dPt>
            <c:idx val="2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</c:dPt>
          <c:dPt>
            <c:idx val="3"/>
            <c:bubble3D val="0"/>
            <c:spPr>
              <a:solidFill>
                <a:schemeClr val="accent1">
                  <a:shade val="76000"/>
                  <a:alpha val="90000"/>
                </a:schemeClr>
              </a:solidFill>
              <a:ln w="19050">
                <a:solidFill>
                  <a:schemeClr val="accent1">
                    <a:shade val="76000"/>
                    <a:lumMod val="75000"/>
                  </a:schemeClr>
                </a:solidFill>
              </a:ln>
              <a:effectLst>
                <a:innerShdw blurRad="114300">
                  <a:schemeClr val="accent1">
                    <a:shade val="76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shade val="76000"/>
                    <a:lumMod val="75000"/>
                  </a:schemeClr>
                </a:contourClr>
              </a:sp3d>
            </c:spPr>
          </c:dPt>
          <c:dPt>
            <c:idx val="4"/>
            <c:bubble3D val="0"/>
            <c:spPr>
              <a:solidFill>
                <a:schemeClr val="accent1">
                  <a:shade val="53000"/>
                  <a:alpha val="90000"/>
                </a:schemeClr>
              </a:solidFill>
              <a:ln w="19050">
                <a:solidFill>
                  <a:schemeClr val="accent1">
                    <a:shade val="53000"/>
                    <a:lumMod val="75000"/>
                  </a:schemeClr>
                </a:solidFill>
              </a:ln>
              <a:effectLst>
                <a:innerShdw blurRad="114300">
                  <a:schemeClr val="accent1">
                    <a:shade val="53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shade val="53000"/>
                    <a:lumMod val="75000"/>
                  </a:schemeClr>
                </a:contourClr>
              </a:sp3d>
            </c:spPr>
          </c:dPt>
          <c:dLbls>
            <c:dLbl>
              <c:idx val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>
                      <a:tint val="54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tint val="54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>
                          <a:tint val="54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0622922134733169"/>
                  <c:y val="0.14435258092738407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>
                      <a:tint val="77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tint val="77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>
                          <a:tint val="77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3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>
                      <a:shade val="76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shade val="76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>
                          <a:shade val="76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4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>
                      <a:shade val="53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shade val="53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>
                          <a:shade val="53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</c:dLbl>
            <c:spPr>
              <a:solidFill>
                <a:srgbClr val="FFFFFF">
                  <a:alpha val="90000"/>
                </a:srgbClr>
              </a:solidFill>
              <a:ln w="12700" cap="flat" cmpd="sng" algn="ctr">
                <a:solidFill>
                  <a:srgbClr val="BBE0E3"/>
                </a:solidFill>
                <a:round/>
              </a:ln>
              <a:effectLst>
                <a:outerShdw blurRad="50800" dist="38100" dir="2700000" algn="tl" rotWithShape="0">
                  <a:srgbClr val="BBE0E3">
                    <a:lumMod val="75000"/>
                    <a:alpha val="40000"/>
                  </a:srgbClr>
                </a:outerShdw>
              </a:effectLst>
            </c:spPr>
            <c:dLblPos val="in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'Costs by WP'!$A$51:$A$55</c:f>
              <c:strCache>
                <c:ptCount val="5"/>
                <c:pt idx="0">
                  <c:v>WP1</c:v>
                </c:pt>
                <c:pt idx="1">
                  <c:v>WP2</c:v>
                </c:pt>
                <c:pt idx="2">
                  <c:v>WP3</c:v>
                </c:pt>
                <c:pt idx="3">
                  <c:v>WP4</c:v>
                </c:pt>
                <c:pt idx="4">
                  <c:v>WP5</c:v>
                </c:pt>
              </c:strCache>
            </c:strRef>
          </c:cat>
          <c:val>
            <c:numRef>
              <c:f>'Costs by WP'!$B$51:$B$55</c:f>
              <c:numCache>
                <c:formatCode>0.00</c:formatCode>
                <c:ptCount val="5"/>
                <c:pt idx="0">
                  <c:v>157150.93066666668</c:v>
                </c:pt>
                <c:pt idx="1">
                  <c:v>39191.090666666671</c:v>
                </c:pt>
                <c:pt idx="2">
                  <c:v>1339237.4313142858</c:v>
                </c:pt>
                <c:pt idx="3">
                  <c:v>277591.50506666669</c:v>
                </c:pt>
                <c:pt idx="4">
                  <c:v>164910.9062857143</c:v>
                </c:pt>
              </c:numCache>
            </c:numRef>
          </c:val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shade val="53000"/>
                  <a:alpha val="90000"/>
                </a:schemeClr>
              </a:solidFill>
              <a:ln w="19050">
                <a:solidFill>
                  <a:schemeClr val="accent6">
                    <a:shade val="53000"/>
                    <a:lumMod val="75000"/>
                  </a:schemeClr>
                </a:solidFill>
              </a:ln>
              <a:effectLst>
                <a:innerShdw blurRad="114300">
                  <a:schemeClr val="accent6">
                    <a:shade val="53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shade val="53000"/>
                    <a:lumMod val="75000"/>
                  </a:schemeClr>
                </a:contourClr>
              </a:sp3d>
            </c:spPr>
          </c:dPt>
          <c:dPt>
            <c:idx val="1"/>
            <c:bubble3D val="0"/>
            <c:spPr>
              <a:solidFill>
                <a:schemeClr val="accent6">
                  <a:shade val="76000"/>
                  <a:alpha val="90000"/>
                </a:schemeClr>
              </a:solidFill>
              <a:ln w="19050">
                <a:solidFill>
                  <a:schemeClr val="accent6">
                    <a:shade val="76000"/>
                    <a:lumMod val="75000"/>
                  </a:schemeClr>
                </a:solidFill>
              </a:ln>
              <a:effectLst>
                <a:innerShdw blurRad="114300">
                  <a:schemeClr val="accent6">
                    <a:shade val="76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shade val="76000"/>
                    <a:lumMod val="75000"/>
                  </a:schemeClr>
                </a:contourClr>
              </a:sp3d>
            </c:spPr>
          </c:dPt>
          <c:dPt>
            <c:idx val="2"/>
            <c:bubble3D val="0"/>
            <c:spPr>
              <a:solidFill>
                <a:schemeClr val="accent6">
                  <a:alpha val="90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75000"/>
                  </a:schemeClr>
                </a:contourClr>
              </a:sp3d>
            </c:spPr>
          </c:dPt>
          <c:dPt>
            <c:idx val="3"/>
            <c:bubble3D val="0"/>
            <c:spPr>
              <a:solidFill>
                <a:schemeClr val="accent6">
                  <a:tint val="77000"/>
                  <a:alpha val="90000"/>
                </a:schemeClr>
              </a:solidFill>
              <a:ln w="19050">
                <a:solidFill>
                  <a:schemeClr val="accent6">
                    <a:tint val="77000"/>
                    <a:lumMod val="75000"/>
                  </a:schemeClr>
                </a:solidFill>
              </a:ln>
              <a:effectLst>
                <a:innerShdw blurRad="114300">
                  <a:schemeClr val="accent6">
                    <a:tint val="77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tint val="77000"/>
                    <a:lumMod val="75000"/>
                  </a:schemeClr>
                </a:contourClr>
              </a:sp3d>
            </c:spPr>
          </c:dPt>
          <c:dPt>
            <c:idx val="4"/>
            <c:bubble3D val="0"/>
            <c:spPr>
              <a:solidFill>
                <a:schemeClr val="accent6">
                  <a:tint val="54000"/>
                  <a:alpha val="90000"/>
                </a:schemeClr>
              </a:solidFill>
              <a:ln w="19050">
                <a:solidFill>
                  <a:schemeClr val="accent6">
                    <a:tint val="54000"/>
                    <a:lumMod val="75000"/>
                  </a:schemeClr>
                </a:solidFill>
              </a:ln>
              <a:effectLst>
                <a:innerShdw blurRad="114300">
                  <a:schemeClr val="accent6">
                    <a:tint val="54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tint val="54000"/>
                    <a:lumMod val="75000"/>
                  </a:schemeClr>
                </a:contourClr>
              </a:sp3d>
            </c:spPr>
          </c:dPt>
          <c:dLbls>
            <c:dLbl>
              <c:idx val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6">
                      <a:shade val="53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6">
                      <a:shade val="53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6">
                          <a:shade val="53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6">
                      <a:shade val="76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6">
                      <a:shade val="76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6">
                          <a:shade val="76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2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6"/>
                  </a:solidFill>
                  <a:round/>
                </a:ln>
                <a:effectLst>
                  <a:outerShdw blurRad="50800" dist="38100" dir="2700000" algn="tl" rotWithShape="0">
                    <a:schemeClr val="accent6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6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3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6">
                      <a:tint val="77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6">
                      <a:tint val="77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6">
                          <a:tint val="77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4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6">
                      <a:tint val="54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6">
                      <a:tint val="54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6">
                          <a:tint val="54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</c:dLbl>
            <c:spPr>
              <a:solidFill>
                <a:srgbClr val="FFFFFF">
                  <a:alpha val="90000"/>
                </a:srgbClr>
              </a:solidFill>
              <a:ln w="12700" cap="flat" cmpd="sng" algn="ctr">
                <a:solidFill>
                  <a:srgbClr val="2D2D8A"/>
                </a:solidFill>
                <a:round/>
              </a:ln>
              <a:effectLst>
                <a:outerShdw blurRad="50800" dist="38100" dir="2700000" algn="tl" rotWithShape="0">
                  <a:srgbClr val="2D2D8A">
                    <a:lumMod val="75000"/>
                    <a:alpha val="40000"/>
                  </a:srgbClr>
                </a:outerShdw>
              </a:effectLst>
            </c:spPr>
            <c:dLblPos val="in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'Cost Summary'!$A$21:$A$25</c:f>
              <c:strCache>
                <c:ptCount val="5"/>
                <c:pt idx="0">
                  <c:v>Durham</c:v>
                </c:pt>
                <c:pt idx="1">
                  <c:v>Leicester</c:v>
                </c:pt>
                <c:pt idx="2">
                  <c:v>Liverpool</c:v>
                </c:pt>
                <c:pt idx="3">
                  <c:v>LivJMU</c:v>
                </c:pt>
                <c:pt idx="4">
                  <c:v>Oxford</c:v>
                </c:pt>
              </c:strCache>
            </c:strRef>
          </c:cat>
          <c:val>
            <c:numRef>
              <c:f>'Cost Summary'!$B$21:$B$25</c:f>
              <c:numCache>
                <c:formatCode>0.00</c:formatCode>
                <c:ptCount val="5"/>
                <c:pt idx="0">
                  <c:v>331638.40000000002</c:v>
                </c:pt>
                <c:pt idx="1">
                  <c:v>632890.37600000005</c:v>
                </c:pt>
                <c:pt idx="2">
                  <c:v>534013.88800000004</c:v>
                </c:pt>
                <c:pt idx="3">
                  <c:v>122164</c:v>
                </c:pt>
                <c:pt idx="4">
                  <c:v>357375.2</c:v>
                </c:pt>
              </c:numCache>
            </c:numRef>
          </c:val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dk1">
                  <a:tint val="88500"/>
                  <a:alpha val="90000"/>
                </a:schemeClr>
              </a:solidFill>
              <a:ln w="19050">
                <a:solidFill>
                  <a:schemeClr val="dk1">
                    <a:tint val="88500"/>
                    <a:lumMod val="75000"/>
                  </a:schemeClr>
                </a:solidFill>
              </a:ln>
              <a:effectLst>
                <a:innerShdw blurRad="114300">
                  <a:schemeClr val="dk1">
                    <a:tint val="885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dk1">
                    <a:tint val="88500"/>
                    <a:lumMod val="75000"/>
                  </a:schemeClr>
                </a:contourClr>
              </a:sp3d>
            </c:spPr>
          </c:dPt>
          <c:dPt>
            <c:idx val="1"/>
            <c:bubble3D val="0"/>
            <c:spPr>
              <a:solidFill>
                <a:schemeClr val="dk1">
                  <a:tint val="55000"/>
                  <a:alpha val="90000"/>
                </a:schemeClr>
              </a:solidFill>
              <a:ln w="19050">
                <a:solidFill>
                  <a:schemeClr val="dk1">
                    <a:tint val="55000"/>
                    <a:lumMod val="75000"/>
                  </a:schemeClr>
                </a:solidFill>
              </a:ln>
              <a:effectLst>
                <a:innerShdw blurRad="114300">
                  <a:schemeClr val="dk1">
                    <a:tint val="55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dk1">
                    <a:tint val="55000"/>
                    <a:lumMod val="75000"/>
                  </a:schemeClr>
                </a:contourClr>
              </a:sp3d>
            </c:spPr>
          </c:dPt>
          <c:dPt>
            <c:idx val="2"/>
            <c:bubble3D val="0"/>
            <c:spPr>
              <a:solidFill>
                <a:schemeClr val="dk1">
                  <a:tint val="75000"/>
                  <a:alpha val="90000"/>
                </a:schemeClr>
              </a:solidFill>
              <a:ln w="19050">
                <a:solidFill>
                  <a:schemeClr val="dk1">
                    <a:tint val="75000"/>
                    <a:lumMod val="75000"/>
                  </a:schemeClr>
                </a:solidFill>
              </a:ln>
              <a:effectLst>
                <a:innerShdw blurRad="114300">
                  <a:schemeClr val="dk1">
                    <a:tint val="75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dk1">
                    <a:tint val="75000"/>
                    <a:lumMod val="75000"/>
                  </a:schemeClr>
                </a:contourClr>
              </a:sp3d>
            </c:spPr>
          </c:dPt>
          <c:dPt>
            <c:idx val="3"/>
            <c:bubble3D val="0"/>
            <c:spPr>
              <a:solidFill>
                <a:schemeClr val="dk1">
                  <a:tint val="98500"/>
                  <a:alpha val="90000"/>
                </a:schemeClr>
              </a:solidFill>
              <a:ln w="19050">
                <a:solidFill>
                  <a:schemeClr val="dk1">
                    <a:tint val="98500"/>
                    <a:lumMod val="75000"/>
                  </a:schemeClr>
                </a:solidFill>
              </a:ln>
              <a:effectLst>
                <a:innerShdw blurRad="114300">
                  <a:schemeClr val="dk1">
                    <a:tint val="985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dk1">
                    <a:tint val="98500"/>
                    <a:lumMod val="75000"/>
                  </a:schemeClr>
                </a:contourClr>
              </a:sp3d>
            </c:spPr>
          </c:dPt>
          <c:dPt>
            <c:idx val="4"/>
            <c:bubble3D val="0"/>
            <c:spPr>
              <a:solidFill>
                <a:schemeClr val="dk1">
                  <a:tint val="30000"/>
                  <a:alpha val="90000"/>
                </a:schemeClr>
              </a:solidFill>
              <a:ln w="19050">
                <a:solidFill>
                  <a:schemeClr val="dk1">
                    <a:tint val="30000"/>
                    <a:lumMod val="75000"/>
                  </a:schemeClr>
                </a:solidFill>
              </a:ln>
              <a:effectLst>
                <a:innerShdw blurRad="114300">
                  <a:schemeClr val="dk1">
                    <a:tint val="3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dk1">
                    <a:tint val="30000"/>
                    <a:lumMod val="75000"/>
                  </a:schemeClr>
                </a:contourClr>
              </a:sp3d>
            </c:spPr>
          </c:dPt>
          <c:dPt>
            <c:idx val="5"/>
            <c:bubble3D val="0"/>
            <c:spPr>
              <a:solidFill>
                <a:schemeClr val="dk1">
                  <a:tint val="60000"/>
                  <a:alpha val="90000"/>
                </a:schemeClr>
              </a:solidFill>
              <a:ln w="19050">
                <a:solidFill>
                  <a:schemeClr val="dk1">
                    <a:tint val="60000"/>
                    <a:lumMod val="75000"/>
                  </a:schemeClr>
                </a:solidFill>
              </a:ln>
              <a:effectLst>
                <a:innerShdw blurRad="114300">
                  <a:schemeClr val="dk1">
                    <a:tint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dk1">
                    <a:tint val="60000"/>
                    <a:lumMod val="75000"/>
                  </a:schemeClr>
                </a:contourClr>
              </a:sp3d>
            </c:spPr>
          </c:dPt>
          <c:dLbls>
            <c:dLbl>
              <c:idx val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dk1">
                      <a:tint val="885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dk1">
                      <a:tint val="885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dk1">
                          <a:tint val="885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dk1">
                      <a:tint val="55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dk1">
                      <a:tint val="55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dk1">
                          <a:tint val="55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2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dk1">
                      <a:tint val="75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dk1">
                      <a:tint val="75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dk1">
                          <a:tint val="75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3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dk1">
                      <a:tint val="985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dk1">
                      <a:tint val="985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dk1">
                          <a:tint val="985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4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dk1">
                      <a:tint val="3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dk1">
                      <a:tint val="3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dk1">
                          <a:tint val="3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5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dk1">
                      <a:tint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dk1">
                      <a:tint val="6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dk1">
                          <a:tint val="6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</c:dLbl>
            <c:spPr>
              <a:solidFill>
                <a:srgbClr val="FFFFFF">
                  <a:alpha val="90000"/>
                </a:srgbClr>
              </a:solidFill>
              <a:ln w="12700" cap="flat" cmpd="sng" algn="ctr">
                <a:solidFill>
                  <a:srgbClr val="000000">
                    <a:tint val="88500"/>
                  </a:srgbClr>
                </a:solidFill>
                <a:round/>
              </a:ln>
              <a:effectLst>
                <a:outerShdw blurRad="50800" dist="38100" dir="2700000" algn="tl" rotWithShape="0">
                  <a:srgbClr val="000000">
                    <a:tint val="88500"/>
                    <a:lumMod val="75000"/>
                    <a:alpha val="40000"/>
                  </a:srgbClr>
                </a:outerShdw>
              </a:effectLst>
            </c:spPr>
            <c:dLblPos val="in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'Cost Summary'!$A$28:$A$33</c:f>
              <c:strCache>
                <c:ptCount val="6"/>
                <c:pt idx="0">
                  <c:v>Staff</c:v>
                </c:pt>
                <c:pt idx="1">
                  <c:v>Equipment</c:v>
                </c:pt>
                <c:pt idx="2">
                  <c:v>Travel</c:v>
                </c:pt>
                <c:pt idx="3">
                  <c:v>Other DI/DA</c:v>
                </c:pt>
                <c:pt idx="4">
                  <c:v>Indirect</c:v>
                </c:pt>
                <c:pt idx="5">
                  <c:v>Estates</c:v>
                </c:pt>
              </c:strCache>
            </c:strRef>
          </c:cat>
          <c:val>
            <c:numRef>
              <c:f>'Cost Summary'!$B$28:$B$33</c:f>
              <c:numCache>
                <c:formatCode>0.00</c:formatCode>
                <c:ptCount val="6"/>
                <c:pt idx="0">
                  <c:v>763216.42400000012</c:v>
                </c:pt>
                <c:pt idx="1">
                  <c:v>208620</c:v>
                </c:pt>
                <c:pt idx="2">
                  <c:v>155040</c:v>
                </c:pt>
                <c:pt idx="3">
                  <c:v>195888.35199999998</c:v>
                </c:pt>
                <c:pt idx="4">
                  <c:v>484138.94400000002</c:v>
                </c:pt>
                <c:pt idx="5">
                  <c:v>171178.14400000003</c:v>
                </c:pt>
              </c:numCache>
            </c:numRef>
          </c:val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3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95" tIns="48148" rIns="96295" bIns="48148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95" tIns="48148" rIns="96295" bIns="48148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77875" y="766763"/>
            <a:ext cx="554355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95" tIns="48148" rIns="96295" bIns="481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139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95" tIns="48148" rIns="96295" bIns="48148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9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95" tIns="48148" rIns="96295" bIns="48148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FF1C52D4-C0F1-424B-BBAA-A110CCC3FCD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8826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1543574"/>
            <a:ext cx="2228850" cy="512551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543574"/>
            <a:ext cx="6534150" cy="512551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4381500" cy="5135563"/>
          </a:xfrm>
        </p:spPr>
        <p:txBody>
          <a:bodyPr/>
          <a:lstStyle>
            <a:lvl1pPr>
              <a:buClr>
                <a:schemeClr val="accent6"/>
              </a:buClr>
              <a:defRPr sz="2000"/>
            </a:lvl1pPr>
            <a:lvl2pPr>
              <a:buClr>
                <a:schemeClr val="accent6"/>
              </a:buClr>
              <a:defRPr sz="2000"/>
            </a:lvl2pPr>
            <a:lvl3pPr>
              <a:buClr>
                <a:schemeClr val="accent6"/>
              </a:buClr>
              <a:defRPr sz="2000"/>
            </a:lvl3pPr>
            <a:lvl4pPr>
              <a:buClr>
                <a:schemeClr val="accent6"/>
              </a:buClr>
              <a:defRPr sz="1800"/>
            </a:lvl4pPr>
            <a:lvl5pPr>
              <a:buClr>
                <a:schemeClr val="accent6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533525"/>
            <a:ext cx="4381500" cy="5135563"/>
          </a:xfrm>
        </p:spPr>
        <p:txBody>
          <a:bodyPr/>
          <a:lstStyle>
            <a:lvl1pPr>
              <a:buClr>
                <a:schemeClr val="accent6"/>
              </a:buClr>
              <a:defRPr sz="2000"/>
            </a:lvl1pPr>
            <a:lvl2pPr>
              <a:buClr>
                <a:schemeClr val="accent6"/>
              </a:buClr>
              <a:defRPr sz="2000"/>
            </a:lvl2pPr>
            <a:lvl3pPr>
              <a:buClr>
                <a:schemeClr val="accent6"/>
              </a:buClr>
              <a:defRPr sz="2000"/>
            </a:lvl3pPr>
            <a:lvl4pPr>
              <a:buClr>
                <a:schemeClr val="accent6"/>
              </a:buClr>
              <a:defRPr sz="1800"/>
            </a:lvl4pPr>
            <a:lvl5pPr>
              <a:buClr>
                <a:schemeClr val="accent6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9879" y="136728"/>
            <a:ext cx="1826121" cy="119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47215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1543574"/>
            <a:ext cx="5537200" cy="47000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552546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5396219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1526796"/>
            <a:ext cx="5943600" cy="379639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962957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11588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33525"/>
            <a:ext cx="89154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1384300"/>
            <a:ext cx="9424988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1155" y="74334"/>
            <a:ext cx="1826121" cy="119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6"/>
        </a:buClr>
        <a:buFont typeface="Arial" charset="0"/>
        <a:buChar char="■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6"/>
        </a:buClr>
        <a:buFont typeface="Times New Roman" pitchFamily="18" charset="0"/>
        <a:buChar char="♦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6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0.png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59.png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UK participation in the </a:t>
            </a:r>
            <a:r>
              <a:rPr lang="en-GB" dirty="0" smtClean="0"/>
              <a:t>pre-production</a:t>
            </a:r>
            <a:br>
              <a:rPr lang="en-GB" dirty="0" smtClean="0"/>
            </a:br>
            <a:r>
              <a:rPr lang="en-GB" dirty="0" smtClean="0"/>
              <a:t>phase</a:t>
            </a:r>
            <a:r>
              <a:rPr lang="en-GB" dirty="0"/>
              <a:t> </a:t>
            </a:r>
            <a:r>
              <a:rPr lang="en-GB" dirty="0" smtClean="0"/>
              <a:t>of CTA </a:t>
            </a:r>
            <a:r>
              <a:rPr lang="en-GB" dirty="0"/>
              <a:t>2015 – 2017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3206688" cy="5135563"/>
          </a:xfrm>
        </p:spPr>
        <p:txBody>
          <a:bodyPr/>
          <a:lstStyle/>
          <a:p>
            <a:r>
              <a:rPr lang="en-GB" dirty="0" smtClean="0"/>
              <a:t>Introduction</a:t>
            </a:r>
          </a:p>
          <a:p>
            <a:r>
              <a:rPr lang="en-GB" dirty="0" smtClean="0"/>
              <a:t>CTA concept and performance</a:t>
            </a:r>
          </a:p>
          <a:p>
            <a:r>
              <a:rPr lang="en-GB" dirty="0" smtClean="0"/>
              <a:t>CTA science</a:t>
            </a:r>
          </a:p>
          <a:p>
            <a:r>
              <a:rPr lang="en-GB" dirty="0" smtClean="0"/>
              <a:t>Status of CTA</a:t>
            </a:r>
          </a:p>
          <a:p>
            <a:r>
              <a:rPr lang="en-GB" dirty="0" smtClean="0"/>
              <a:t>The Gamma-ray Cherenkov Telescope</a:t>
            </a:r>
          </a:p>
          <a:p>
            <a:r>
              <a:rPr lang="en-GB" dirty="0" smtClean="0"/>
              <a:t>The Compact High Energy Camera</a:t>
            </a:r>
          </a:p>
          <a:p>
            <a:r>
              <a:rPr lang="en-GB" dirty="0" smtClean="0"/>
              <a:t>UK</a:t>
            </a:r>
            <a:r>
              <a:rPr lang="en-GB" dirty="0"/>
              <a:t> </a:t>
            </a:r>
            <a:r>
              <a:rPr lang="en-GB" dirty="0" smtClean="0"/>
              <a:t>programme for 2015…2017</a:t>
            </a:r>
          </a:p>
          <a:p>
            <a:r>
              <a:rPr lang="en-GB" dirty="0" smtClean="0"/>
              <a:t>Work packages</a:t>
            </a:r>
          </a:p>
          <a:p>
            <a:r>
              <a:rPr lang="en-GB" dirty="0" smtClean="0"/>
              <a:t>Costs</a:t>
            </a:r>
          </a:p>
          <a:p>
            <a:r>
              <a:rPr lang="en-GB" dirty="0" smtClean="0"/>
              <a:t>Summary</a:t>
            </a:r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</p:txBody>
      </p:sp>
      <p:pic>
        <p:nvPicPr>
          <p:cNvPr id="7" name="Picture 6" descr="CTA_Uebersichtsgrafik_1_201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3" r="18661"/>
          <a:stretch>
            <a:fillRect/>
          </a:stretch>
        </p:blipFill>
        <p:spPr>
          <a:xfrm>
            <a:off x="3554280" y="1569037"/>
            <a:ext cx="6188710" cy="482409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18267" y="5401327"/>
            <a:ext cx="549206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GB" dirty="0" smtClean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Universities </a:t>
            </a:r>
            <a:r>
              <a:rPr lang="en-GB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Durham, Leicester, Liverpool, Liverpool John </a:t>
            </a:r>
            <a:r>
              <a:rPr lang="en-GB" dirty="0" smtClean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Moores, Oxford</a:t>
            </a:r>
            <a:r>
              <a:rPr lang="en-GB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59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CTA performance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Improve angular resolution by</a:t>
            </a:r>
            <a:br>
              <a:rPr lang="en-GB" dirty="0" smtClean="0"/>
            </a:br>
            <a:r>
              <a:rPr lang="en-GB" dirty="0" smtClean="0"/>
              <a:t>factor ~ 5.</a:t>
            </a:r>
          </a:p>
          <a:p>
            <a:r>
              <a:rPr lang="en-GB" dirty="0" smtClean="0"/>
              <a:t>Substructure of SNR shock fronts can then be resolved: 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SN 1006:</a:t>
            </a:r>
            <a:endParaRPr lang="en-GB" dirty="0"/>
          </a:p>
        </p:txBody>
      </p:sp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256" y="2863517"/>
            <a:ext cx="2284413" cy="2808288"/>
          </a:xfrm>
          <a:prstGeom prst="rect">
            <a:avLst/>
          </a:prstGeom>
          <a:noFill/>
          <a:ln w="158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0693" y="3958384"/>
            <a:ext cx="2414588" cy="2743200"/>
          </a:xfrm>
          <a:prstGeom prst="rect">
            <a:avLst/>
          </a:prstGeom>
          <a:noFill/>
          <a:ln w="158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80684" y="5594670"/>
            <a:ext cx="18998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HESS resolution</a:t>
            </a:r>
            <a:br>
              <a:rPr lang="en-GB" dirty="0" smtClean="0"/>
            </a:br>
            <a:r>
              <a:rPr lang="en-GB" dirty="0" smtClean="0"/>
              <a:t>~ 0.1°.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2871544" y="3252073"/>
            <a:ext cx="17513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CTA resolution</a:t>
            </a:r>
            <a:br>
              <a:rPr lang="en-GB" dirty="0" smtClean="0"/>
            </a:br>
            <a:r>
              <a:rPr lang="en-GB" dirty="0" smtClean="0"/>
              <a:t>~ 0.02 °.</a:t>
            </a:r>
            <a:endParaRPr lang="en-GB" dirty="0"/>
          </a:p>
        </p:txBody>
      </p:sp>
      <p:sp>
        <p:nvSpPr>
          <p:cNvPr id="14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10</a:t>
            </a:fld>
            <a:endParaRPr lang="en-GB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6" r="11889"/>
          <a:stretch/>
        </p:blipFill>
        <p:spPr bwMode="auto">
          <a:xfrm>
            <a:off x="5146521" y="1972099"/>
            <a:ext cx="4541215" cy="460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666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1236838" y="2309769"/>
            <a:ext cx="2499360" cy="2419350"/>
            <a:chOff x="2928" y="912"/>
            <a:chExt cx="2640" cy="2563"/>
          </a:xfrm>
        </p:grpSpPr>
        <p:grpSp>
          <p:nvGrpSpPr>
            <p:cNvPr id="13" name="Group 7"/>
            <p:cNvGrpSpPr>
              <a:grpSpLocks/>
            </p:cNvGrpSpPr>
            <p:nvPr/>
          </p:nvGrpSpPr>
          <p:grpSpPr bwMode="auto">
            <a:xfrm>
              <a:off x="2928" y="912"/>
              <a:ext cx="2640" cy="2563"/>
              <a:chOff x="2832" y="1296"/>
              <a:chExt cx="2640" cy="2563"/>
            </a:xfrm>
          </p:grpSpPr>
          <p:pic>
            <p:nvPicPr>
              <p:cNvPr id="15" name="Picture 8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50000" r="5833"/>
              <a:stretch>
                <a:fillRect/>
              </a:stretch>
            </p:blipFill>
            <p:spPr bwMode="auto">
              <a:xfrm>
                <a:off x="2832" y="1296"/>
                <a:ext cx="2640" cy="25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6" name="Rectangle 9"/>
              <p:cNvSpPr>
                <a:spLocks noChangeArrowheads="1"/>
              </p:cNvSpPr>
              <p:nvPr/>
            </p:nvSpPr>
            <p:spPr bwMode="auto">
              <a:xfrm>
                <a:off x="3207" y="1353"/>
                <a:ext cx="2256" cy="2256"/>
              </a:xfrm>
              <a:prstGeom prst="rect">
                <a:avLst/>
              </a:prstGeom>
              <a:noFill/>
              <a:ln w="12700" algn="ctr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GB"/>
              </a:p>
            </p:txBody>
          </p:sp>
        </p:grpSp>
        <p:pic>
          <p:nvPicPr>
            <p:cNvPr id="14" name="Picture 10" descr="The_Moon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184" y="2851"/>
              <a:ext cx="333" cy="336"/>
            </a:xfrm>
            <a:prstGeom prst="rect">
              <a:avLst/>
            </a:prstGeom>
            <a:noFill/>
          </p:spPr>
        </p:pic>
      </p:grpSp>
      <p:grpSp>
        <p:nvGrpSpPr>
          <p:cNvPr id="10" name="Group 9"/>
          <p:cNvGrpSpPr/>
          <p:nvPr/>
        </p:nvGrpSpPr>
        <p:grpSpPr>
          <a:xfrm>
            <a:off x="4896845" y="1518079"/>
            <a:ext cx="4291543" cy="2661808"/>
            <a:chOff x="5005133" y="48128"/>
            <a:chExt cx="4712400" cy="2997397"/>
          </a:xfrm>
        </p:grpSpPr>
        <p:sp>
          <p:nvSpPr>
            <p:cNvPr id="9" name="Rectangle 8"/>
            <p:cNvSpPr/>
            <p:nvPr/>
          </p:nvSpPr>
          <p:spPr>
            <a:xfrm>
              <a:off x="5005133" y="589547"/>
              <a:ext cx="541421" cy="17084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5254969" y="48128"/>
              <a:ext cx="4462564" cy="2997397"/>
              <a:chOff x="5098564" y="1966334"/>
              <a:chExt cx="4462564" cy="2997397"/>
            </a:xfrm>
          </p:grpSpPr>
          <p:pic>
            <p:nvPicPr>
              <p:cNvPr id="5" name="Picture 2" descr="erde_satellite_projection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t="973" r="35455" b="12384"/>
              <a:stretch>
                <a:fillRect/>
              </a:stretch>
            </p:blipFill>
            <p:spPr bwMode="auto">
              <a:xfrm>
                <a:off x="5098564" y="1966334"/>
                <a:ext cx="4462564" cy="2997397"/>
              </a:xfrm>
              <a:prstGeom prst="rect">
                <a:avLst/>
              </a:prstGeom>
              <a:noFill/>
            </p:spPr>
          </p:pic>
          <p:sp>
            <p:nvSpPr>
              <p:cNvPr id="6" name="Oval 4"/>
              <p:cNvSpPr>
                <a:spLocks noChangeAspect="1" noChangeArrowheads="1"/>
              </p:cNvSpPr>
              <p:nvPr/>
            </p:nvSpPr>
            <p:spPr bwMode="auto">
              <a:xfrm>
                <a:off x="6291589" y="2996281"/>
                <a:ext cx="2414016" cy="268224"/>
              </a:xfrm>
              <a:prstGeom prst="ellipse">
                <a:avLst/>
              </a:prstGeom>
              <a:solidFill>
                <a:srgbClr val="C0C0C0">
                  <a:alpha val="67000"/>
                </a:srgbClr>
              </a:solidFill>
              <a:ln w="254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7" name="Oval 5"/>
              <p:cNvSpPr>
                <a:spLocks noChangeAspect="1" noChangeArrowheads="1"/>
              </p:cNvSpPr>
              <p:nvPr/>
            </p:nvSpPr>
            <p:spPr bwMode="auto">
              <a:xfrm>
                <a:off x="6780652" y="3904923"/>
                <a:ext cx="2414016" cy="268224"/>
              </a:xfrm>
              <a:prstGeom prst="ellipse">
                <a:avLst/>
              </a:prstGeom>
              <a:solidFill>
                <a:srgbClr val="C0C0C0">
                  <a:alpha val="67000"/>
                </a:srgbClr>
              </a:solidFill>
              <a:ln w="254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CTA performance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2883" y="1521912"/>
            <a:ext cx="4381500" cy="5135563"/>
          </a:xfrm>
          <a:ln>
            <a:prstDash val="lgDash"/>
          </a:ln>
        </p:spPr>
        <p:txBody>
          <a:bodyPr/>
          <a:lstStyle/>
          <a:p>
            <a:r>
              <a:rPr lang="en-GB" dirty="0" smtClean="0"/>
              <a:t>Increase field of view </a:t>
            </a:r>
            <a:r>
              <a:rPr lang="en-GB" dirty="0" err="1" smtClean="0"/>
              <a:t>w.r.t</a:t>
            </a:r>
            <a:r>
              <a:rPr lang="en-GB" dirty="0" smtClean="0"/>
              <a:t>. current instruments by factor ~ 2 to 4.5...9°.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pPr>
              <a:buNone/>
            </a:pPr>
            <a:endParaRPr lang="en-GB" dirty="0" smtClean="0"/>
          </a:p>
          <a:p>
            <a:r>
              <a:rPr lang="en-GB" dirty="0" smtClean="0"/>
              <a:t>Detect and map extended sources.</a:t>
            </a:r>
          </a:p>
          <a:p>
            <a:r>
              <a:rPr lang="en-GB" dirty="0" smtClean="0"/>
              <a:t>Improve survey capability: galactic plane at ~ 0.001 Crab in 250 hours, full sky at ~ 0.01 Crab in 1 year, </a:t>
            </a:r>
            <a:br>
              <a:rPr lang="en-GB" dirty="0" smtClean="0"/>
            </a:br>
            <a:r>
              <a:rPr lang="en-GB" dirty="0"/>
              <a:t>&gt;</a:t>
            </a:r>
            <a:r>
              <a:rPr lang="en-GB" dirty="0" smtClean="0"/>
              <a:t> 200 times faster than HESS.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4155127"/>
            <a:ext cx="4381500" cy="2513961"/>
          </a:xfrm>
        </p:spPr>
        <p:txBody>
          <a:bodyPr/>
          <a:lstStyle/>
          <a:p>
            <a:r>
              <a:rPr lang="en-GB" dirty="0" smtClean="0"/>
              <a:t>Southern array:</a:t>
            </a:r>
          </a:p>
          <a:p>
            <a:pPr lvl="1"/>
            <a:r>
              <a:rPr lang="en-GB" dirty="0" smtClean="0"/>
              <a:t>Galactic and extragalactic sources.</a:t>
            </a:r>
          </a:p>
          <a:p>
            <a:pPr lvl="1"/>
            <a:r>
              <a:rPr lang="en-GB" dirty="0" smtClean="0"/>
              <a:t>20 GeV...100 </a:t>
            </a:r>
            <a:r>
              <a:rPr lang="en-GB" dirty="0" err="1" smtClean="0"/>
              <a:t>TeV</a:t>
            </a:r>
            <a:r>
              <a:rPr lang="en-GB" dirty="0" smtClean="0"/>
              <a:t>.</a:t>
            </a:r>
          </a:p>
          <a:p>
            <a:r>
              <a:rPr lang="en-GB" dirty="0" smtClean="0"/>
              <a:t>Northern array:</a:t>
            </a:r>
          </a:p>
          <a:p>
            <a:pPr lvl="1"/>
            <a:r>
              <a:rPr lang="en-GB" dirty="0" smtClean="0"/>
              <a:t>Mainly extragalactic sources.</a:t>
            </a:r>
          </a:p>
          <a:p>
            <a:pPr lvl="1"/>
            <a:r>
              <a:rPr lang="en-GB" dirty="0" smtClean="0"/>
              <a:t>20 GeV...1 </a:t>
            </a:r>
            <a:r>
              <a:rPr lang="en-GB" dirty="0" err="1" smtClean="0"/>
              <a:t>TeV</a:t>
            </a:r>
            <a:r>
              <a:rPr lang="en-GB" dirty="0" smtClean="0"/>
              <a:t>.</a:t>
            </a:r>
          </a:p>
          <a:p>
            <a:pPr lvl="1"/>
            <a:endParaRPr lang="en-GB" dirty="0" smtClean="0"/>
          </a:p>
          <a:p>
            <a:pPr>
              <a:buNone/>
            </a:pPr>
            <a:endParaRPr lang="en-GB" dirty="0" smtClean="0"/>
          </a:p>
        </p:txBody>
      </p:sp>
      <p:sp>
        <p:nvSpPr>
          <p:cNvPr id="20" name="Oval 13"/>
          <p:cNvSpPr>
            <a:spLocks noChangeAspect="1" noChangeArrowheads="1"/>
          </p:cNvSpPr>
          <p:nvPr/>
        </p:nvSpPr>
        <p:spPr bwMode="auto">
          <a:xfrm>
            <a:off x="-158761" y="719098"/>
            <a:ext cx="5478277" cy="5478277"/>
          </a:xfrm>
          <a:prstGeom prst="ellipse">
            <a:avLst/>
          </a:prstGeom>
          <a:noFill/>
          <a:ln w="15875">
            <a:solidFill>
              <a:srgbClr val="3333FF"/>
            </a:solidFill>
            <a:prstDash val="sysDot"/>
            <a:round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24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11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56204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CTA performance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Sensitivity compared to other instruments: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Angular resolution compared with other instruments:</a:t>
            </a:r>
            <a:endParaRPr lang="en-GB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31" y="2407844"/>
            <a:ext cx="4690369" cy="3398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40"/>
          <a:stretch/>
        </p:blipFill>
        <p:spPr bwMode="auto">
          <a:xfrm>
            <a:off x="4953000" y="2434477"/>
            <a:ext cx="4457700" cy="332713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5"/>
          <p:cNvSpPr txBox="1">
            <a:spLocks/>
          </p:cNvSpPr>
          <p:nvPr/>
        </p:nvSpPr>
        <p:spPr>
          <a:xfrm>
            <a:off x="7592912" y="6467568"/>
            <a:ext cx="2311400" cy="40163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GB" sz="1600" dirty="0" smtClean="0"/>
              <a:t>12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19107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CTA science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3641694" cy="5135563"/>
          </a:xfrm>
        </p:spPr>
        <p:txBody>
          <a:bodyPr/>
          <a:lstStyle/>
          <a:p>
            <a:r>
              <a:rPr lang="en-GB" dirty="0" smtClean="0"/>
              <a:t>Key science drivers:</a:t>
            </a:r>
          </a:p>
          <a:p>
            <a:r>
              <a:rPr lang="en-GB" dirty="0" smtClean="0"/>
              <a:t>Understanding </a:t>
            </a:r>
            <a:r>
              <a:rPr lang="en-GB" dirty="0"/>
              <a:t>the origin of cosmic rays and their impact </a:t>
            </a:r>
            <a:r>
              <a:rPr lang="en-GB" dirty="0" smtClean="0"/>
              <a:t>on </a:t>
            </a:r>
            <a:r>
              <a:rPr lang="en-GB" dirty="0"/>
              <a:t>the constituents of the </a:t>
            </a:r>
            <a:r>
              <a:rPr lang="en-GB" dirty="0" smtClean="0"/>
              <a:t>Universe.</a:t>
            </a:r>
          </a:p>
          <a:p>
            <a:r>
              <a:rPr lang="en-GB" dirty="0" smtClean="0"/>
              <a:t>Understanding </a:t>
            </a:r>
            <a:r>
              <a:rPr lang="en-GB" dirty="0"/>
              <a:t>the nature and variety of black hole particle accelerators</a:t>
            </a:r>
            <a:r>
              <a:rPr lang="en-GB" dirty="0" smtClean="0"/>
              <a:t>.</a:t>
            </a:r>
          </a:p>
          <a:p>
            <a:r>
              <a:rPr lang="en-GB" dirty="0"/>
              <a:t>Searching for the ultimate nature of matter and physics beyond the standard model.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 cstate="print"/>
          <a:srcRect l="8852" r="4343"/>
          <a:stretch/>
        </p:blipFill>
        <p:spPr bwMode="auto">
          <a:xfrm>
            <a:off x="4101483" y="4376691"/>
            <a:ext cx="2858610" cy="2381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" descr="cena_ni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3280" y="2689932"/>
            <a:ext cx="2656458" cy="2648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://starcraftscience.com/wp-content/uploads/2010/09/supernova_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291" y="1533525"/>
            <a:ext cx="2880556" cy="216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5"/>
          <p:cNvSpPr txBox="1">
            <a:spLocks/>
          </p:cNvSpPr>
          <p:nvPr/>
        </p:nvSpPr>
        <p:spPr>
          <a:xfrm>
            <a:off x="7592912" y="6467568"/>
            <a:ext cx="2311400" cy="40163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GB" sz="1600" dirty="0" smtClean="0"/>
              <a:t>13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18988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Particle acceleration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A</a:t>
            </a:r>
            <a:r>
              <a:rPr lang="en-GB" dirty="0" smtClean="0"/>
              <a:t>cceleration occurs in SNRs.</a:t>
            </a:r>
          </a:p>
          <a:p>
            <a:r>
              <a:rPr lang="en-GB" dirty="0" smtClean="0"/>
              <a:t>E.g. &gt; 100 </a:t>
            </a:r>
            <a:r>
              <a:rPr lang="en-GB" dirty="0" err="1" smtClean="0"/>
              <a:t>TeV</a:t>
            </a:r>
            <a:r>
              <a:rPr lang="en-GB" dirty="0" smtClean="0"/>
              <a:t> photons observed from  HESS-J1731: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Diffusive shock acceleration thought to be acceleration mechanism.</a:t>
            </a:r>
          </a:p>
          <a:p>
            <a:r>
              <a:rPr lang="en-GB" dirty="0" smtClean="0"/>
              <a:t>Reaching </a:t>
            </a:r>
            <a:r>
              <a:rPr lang="en-GB" dirty="0" err="1" smtClean="0"/>
              <a:t>PeV</a:t>
            </a:r>
            <a:r>
              <a:rPr lang="en-GB" dirty="0" smtClean="0"/>
              <a:t> energies requires magnetic field amplification (Cosmic Ray feedback effects).</a:t>
            </a:r>
          </a:p>
          <a:p>
            <a:r>
              <a:rPr lang="en-GB" dirty="0" smtClean="0"/>
              <a:t>Resolving structure on scale &lt; 10% of SNR radius allows test of these ideas.</a:t>
            </a:r>
          </a:p>
          <a:p>
            <a:r>
              <a:rPr lang="en-GB" dirty="0" smtClean="0"/>
              <a:t>CTA will detect all (about 100) recent Galactic SNRs and resolve structure for nearer systems (e.g. RX J1713.7-3946).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88" y="2593094"/>
            <a:ext cx="3586637" cy="36262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0172" y="4638878"/>
            <a:ext cx="2172828" cy="2121971"/>
          </a:xfrm>
          <a:prstGeom prst="rect">
            <a:avLst/>
          </a:prstGeom>
        </p:spPr>
      </p:pic>
      <p:sp>
        <p:nvSpPr>
          <p:cNvPr id="7" name="Slide Number Placeholder 5"/>
          <p:cNvSpPr txBox="1">
            <a:spLocks/>
          </p:cNvSpPr>
          <p:nvPr/>
        </p:nvSpPr>
        <p:spPr>
          <a:xfrm>
            <a:off x="7592912" y="6467568"/>
            <a:ext cx="2311400" cy="40163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GB" sz="1600" dirty="0" smtClean="0"/>
              <a:t>14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46542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Dark </a:t>
            </a:r>
            <a:r>
              <a:rPr lang="en-GB" dirty="0"/>
              <a:t>M</a:t>
            </a:r>
            <a:r>
              <a:rPr lang="en-GB" dirty="0" smtClean="0"/>
              <a:t>atter searches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24647"/>
            <a:ext cx="4381500" cy="5135563"/>
          </a:xfrm>
        </p:spPr>
        <p:txBody>
          <a:bodyPr/>
          <a:lstStyle/>
          <a:p>
            <a:r>
              <a:rPr lang="en-GB" dirty="0" smtClean="0"/>
              <a:t>Galactic </a:t>
            </a:r>
            <a:r>
              <a:rPr lang="en-GB" dirty="0"/>
              <a:t>centre </a:t>
            </a:r>
            <a:r>
              <a:rPr lang="en-GB" dirty="0" smtClean="0"/>
              <a:t>observations with </a:t>
            </a:r>
            <a:r>
              <a:rPr lang="en-GB" dirty="0"/>
              <a:t>CTA could rule out 50% of WIMPs in </a:t>
            </a:r>
            <a:r>
              <a:rPr lang="en-GB" dirty="0" err="1"/>
              <a:t>pMSSM</a:t>
            </a:r>
            <a:r>
              <a:rPr lang="en-GB" dirty="0"/>
              <a:t> at 95% CL</a:t>
            </a:r>
            <a:r>
              <a:rPr lang="en-GB" dirty="0" smtClean="0"/>
              <a:t>*.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038078" y="1533525"/>
            <a:ext cx="4700726" cy="5135563"/>
          </a:xfrm>
        </p:spPr>
        <p:txBody>
          <a:bodyPr/>
          <a:lstStyle/>
          <a:p>
            <a:r>
              <a:rPr lang="en-GB" dirty="0" smtClean="0"/>
              <a:t>QG may cause LIV.</a:t>
            </a:r>
          </a:p>
          <a:p>
            <a:r>
              <a:rPr lang="en-GB" dirty="0"/>
              <a:t>VHE </a:t>
            </a:r>
            <a:r>
              <a:rPr lang="en-GB" dirty="0">
                <a:latin typeface="Symbol" panose="05050102010706020507" pitchFamily="18" charset="2"/>
              </a:rPr>
              <a:t>g</a:t>
            </a:r>
            <a:r>
              <a:rPr lang="en-GB" dirty="0"/>
              <a:t> rays </a:t>
            </a:r>
            <a:r>
              <a:rPr lang="en-GB" dirty="0" smtClean="0"/>
              <a:t>interact</a:t>
            </a:r>
            <a:br>
              <a:rPr lang="en-GB" dirty="0" smtClean="0"/>
            </a:br>
            <a:r>
              <a:rPr lang="en-GB" dirty="0" smtClean="0"/>
              <a:t>with EBL and CMB</a:t>
            </a:r>
            <a:br>
              <a:rPr lang="en-GB" dirty="0" smtClean="0"/>
            </a:br>
            <a:r>
              <a:rPr lang="en-GB" dirty="0" smtClean="0"/>
              <a:t>(</a:t>
            </a:r>
            <a:r>
              <a:rPr lang="en-GB" dirty="0" err="1" smtClean="0"/>
              <a:t>E</a:t>
            </a:r>
            <a:r>
              <a:rPr lang="en-GB" baseline="-25000" dirty="0" err="1" smtClean="0">
                <a:latin typeface="Symbol" panose="05050102010706020507" pitchFamily="18" charset="2"/>
              </a:rPr>
              <a:t>g</a:t>
            </a:r>
            <a:r>
              <a:rPr lang="en-GB" dirty="0" smtClean="0"/>
              <a:t> above ~ </a:t>
            </a:r>
            <a:r>
              <a:rPr lang="en-GB" dirty="0"/>
              <a:t>1 </a:t>
            </a:r>
            <a:r>
              <a:rPr lang="en-GB" dirty="0" err="1" smtClean="0"/>
              <a:t>TeV</a:t>
            </a:r>
            <a:r>
              <a:rPr lang="en-GB" dirty="0" smtClean="0"/>
              <a:t>,</a:t>
            </a:r>
            <a:br>
              <a:rPr lang="en-GB" dirty="0" smtClean="0"/>
            </a:br>
            <a:r>
              <a:rPr lang="en-GB" dirty="0" smtClean="0"/>
              <a:t>~ </a:t>
            </a:r>
            <a:r>
              <a:rPr lang="en-GB" dirty="0"/>
              <a:t>100 </a:t>
            </a:r>
            <a:r>
              <a:rPr lang="en-GB" dirty="0" err="1" smtClean="0"/>
              <a:t>TeV</a:t>
            </a:r>
            <a:r>
              <a:rPr lang="en-GB" dirty="0" smtClean="0"/>
              <a:t>, resp</a:t>
            </a:r>
            <a:r>
              <a:rPr lang="en-GB" dirty="0"/>
              <a:t>.</a:t>
            </a:r>
            <a:r>
              <a:rPr lang="en-GB" dirty="0" smtClean="0"/>
              <a:t>).</a:t>
            </a:r>
          </a:p>
          <a:p>
            <a:r>
              <a:rPr lang="en-GB" dirty="0" smtClean="0"/>
              <a:t>LIV changes </a:t>
            </a:r>
            <a:r>
              <a:rPr lang="en-GB" dirty="0"/>
              <a:t>kinematics of </a:t>
            </a:r>
            <a:r>
              <a:rPr lang="en-GB" dirty="0" err="1" smtClean="0"/>
              <a:t>e</a:t>
            </a:r>
            <a:r>
              <a:rPr lang="en-GB" baseline="30000" dirty="0" err="1" smtClean="0"/>
              <a:t>+</a:t>
            </a:r>
            <a:r>
              <a:rPr lang="en-GB" dirty="0" err="1" smtClean="0"/>
              <a:t>e</a:t>
            </a:r>
            <a:r>
              <a:rPr lang="en-GB" baseline="30000" dirty="0" smtClean="0"/>
              <a:t>–</a:t>
            </a:r>
            <a:r>
              <a:rPr lang="en-GB" dirty="0"/>
              <a:t> </a:t>
            </a:r>
            <a:r>
              <a:rPr lang="en-GB" dirty="0" smtClean="0"/>
              <a:t>prod.*</a:t>
            </a:r>
            <a:endParaRPr lang="en-GB" dirty="0"/>
          </a:p>
          <a:p>
            <a:r>
              <a:rPr lang="en-GB" dirty="0"/>
              <a:t>Opacity </a:t>
            </a:r>
            <a:r>
              <a:rPr lang="en-GB" dirty="0" smtClean="0"/>
              <a:t>of cosmos decreases at </a:t>
            </a:r>
            <a:r>
              <a:rPr lang="en-GB" dirty="0"/>
              <a:t>HE.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20" y="2592275"/>
            <a:ext cx="4687463" cy="357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76465" y="6210014"/>
            <a:ext cx="26224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*Wood et al, arXiv:13050302</a:t>
            </a:r>
            <a:endParaRPr lang="en-GB" sz="1600" dirty="0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15</a:t>
            </a:fld>
            <a:endParaRPr lang="en-GB" sz="1600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669654" y="108490"/>
            <a:ext cx="489344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kern="0" dirty="0" smtClean="0"/>
              <a:t>Lorentz invariance</a:t>
            </a:r>
            <a:br>
              <a:rPr lang="en-GB" kern="0" dirty="0" smtClean="0"/>
            </a:br>
            <a:r>
              <a:rPr lang="en-GB" kern="0" dirty="0" smtClean="0"/>
              <a:t>violation  </a:t>
            </a:r>
            <a:endParaRPr lang="en-GB" kern="0" dirty="0"/>
          </a:p>
        </p:txBody>
      </p:sp>
      <p:grpSp>
        <p:nvGrpSpPr>
          <p:cNvPr id="9" name="Group 8"/>
          <p:cNvGrpSpPr/>
          <p:nvPr/>
        </p:nvGrpSpPr>
        <p:grpSpPr>
          <a:xfrm>
            <a:off x="7600557" y="1481130"/>
            <a:ext cx="2182637" cy="1445746"/>
            <a:chOff x="7556168" y="1427863"/>
            <a:chExt cx="2182637" cy="1445746"/>
          </a:xfrm>
        </p:grpSpPr>
        <p:grpSp>
          <p:nvGrpSpPr>
            <p:cNvPr id="10" name="Group 9"/>
            <p:cNvGrpSpPr/>
            <p:nvPr/>
          </p:nvGrpSpPr>
          <p:grpSpPr>
            <a:xfrm>
              <a:off x="7556168" y="1427863"/>
              <a:ext cx="2182637" cy="1445746"/>
              <a:chOff x="1220788" y="2576513"/>
              <a:chExt cx="2182637" cy="1445746"/>
            </a:xfrm>
          </p:grpSpPr>
          <p:grpSp>
            <p:nvGrpSpPr>
              <p:cNvPr id="11" name="Group 101"/>
              <p:cNvGrpSpPr>
                <a:grpSpLocks/>
              </p:cNvGrpSpPr>
              <p:nvPr/>
            </p:nvGrpSpPr>
            <p:grpSpPr bwMode="auto">
              <a:xfrm>
                <a:off x="1236663" y="2973388"/>
                <a:ext cx="760412" cy="304800"/>
                <a:chOff x="481" y="4993"/>
                <a:chExt cx="479" cy="192"/>
              </a:xfrm>
            </p:grpSpPr>
            <p:sp>
              <p:nvSpPr>
                <p:cNvPr id="31" name="Arc 89"/>
                <p:cNvSpPr>
                  <a:spLocks/>
                </p:cNvSpPr>
                <p:nvPr/>
              </p:nvSpPr>
              <p:spPr bwMode="auto">
                <a:xfrm>
                  <a:off x="865" y="4993"/>
                  <a:ext cx="48" cy="96"/>
                </a:xfrm>
                <a:custGeom>
                  <a:avLst/>
                  <a:gdLst>
                    <a:gd name="G0" fmla="+- 21600 0 0"/>
                    <a:gd name="G1" fmla="+- 21595 0 0"/>
                    <a:gd name="G2" fmla="+- 21600 0 0"/>
                    <a:gd name="T0" fmla="*/ 0 w 21600"/>
                    <a:gd name="T1" fmla="*/ 21595 h 21595"/>
                    <a:gd name="T2" fmla="*/ 21150 w 21600"/>
                    <a:gd name="T3" fmla="*/ 0 h 21595"/>
                    <a:gd name="T4" fmla="*/ 21600 w 21600"/>
                    <a:gd name="T5" fmla="*/ 21595 h 215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595" fill="none" extrusionOk="0">
                      <a:moveTo>
                        <a:pt x="0" y="21594"/>
                      </a:moveTo>
                      <a:cubicBezTo>
                        <a:pt x="0" y="9841"/>
                        <a:pt x="9398" y="244"/>
                        <a:pt x="21149" y="-1"/>
                      </a:cubicBezTo>
                    </a:path>
                    <a:path w="21600" h="21595" stroke="0" extrusionOk="0">
                      <a:moveTo>
                        <a:pt x="0" y="21594"/>
                      </a:moveTo>
                      <a:cubicBezTo>
                        <a:pt x="0" y="9841"/>
                        <a:pt x="9398" y="244"/>
                        <a:pt x="21149" y="-1"/>
                      </a:cubicBezTo>
                      <a:lnTo>
                        <a:pt x="21600" y="2159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3333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2" name="Arc 90"/>
                <p:cNvSpPr>
                  <a:spLocks/>
                </p:cNvSpPr>
                <p:nvPr/>
              </p:nvSpPr>
              <p:spPr bwMode="auto">
                <a:xfrm>
                  <a:off x="912" y="4993"/>
                  <a:ext cx="48" cy="9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3333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grpSp>
              <p:nvGrpSpPr>
                <p:cNvPr id="33" name="Group 95"/>
                <p:cNvGrpSpPr>
                  <a:grpSpLocks/>
                </p:cNvGrpSpPr>
                <p:nvPr/>
              </p:nvGrpSpPr>
              <p:grpSpPr bwMode="auto">
                <a:xfrm>
                  <a:off x="673" y="4993"/>
                  <a:ext cx="192" cy="192"/>
                  <a:chOff x="673" y="4993"/>
                  <a:chExt cx="192" cy="192"/>
                </a:xfrm>
              </p:grpSpPr>
              <p:sp>
                <p:nvSpPr>
                  <p:cNvPr id="39" name="Arc 91"/>
                  <p:cNvSpPr>
                    <a:spLocks/>
                  </p:cNvSpPr>
                  <p:nvPr/>
                </p:nvSpPr>
                <p:spPr bwMode="auto">
                  <a:xfrm rot="10800000">
                    <a:off x="768" y="5089"/>
                    <a:ext cx="48" cy="96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" cap="rnd">
                    <a:solidFill>
                      <a:srgbClr val="3333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0" name="Arc 92"/>
                  <p:cNvSpPr>
                    <a:spLocks/>
                  </p:cNvSpPr>
                  <p:nvPr/>
                </p:nvSpPr>
                <p:spPr bwMode="auto">
                  <a:xfrm rot="10800000">
                    <a:off x="817" y="5089"/>
                    <a:ext cx="48" cy="96"/>
                  </a:xfrm>
                  <a:custGeom>
                    <a:avLst/>
                    <a:gdLst>
                      <a:gd name="G0" fmla="+- 21600 0 0"/>
                      <a:gd name="G1" fmla="+- 21595 0 0"/>
                      <a:gd name="G2" fmla="+- 21600 0 0"/>
                      <a:gd name="T0" fmla="*/ 0 w 21600"/>
                      <a:gd name="T1" fmla="*/ 21595 h 21595"/>
                      <a:gd name="T2" fmla="*/ 21150 w 21600"/>
                      <a:gd name="T3" fmla="*/ 0 h 21595"/>
                      <a:gd name="T4" fmla="*/ 21600 w 21600"/>
                      <a:gd name="T5" fmla="*/ 21595 h 215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595" fill="none" extrusionOk="0">
                        <a:moveTo>
                          <a:pt x="0" y="21594"/>
                        </a:moveTo>
                        <a:cubicBezTo>
                          <a:pt x="0" y="9841"/>
                          <a:pt x="9398" y="244"/>
                          <a:pt x="21149" y="-1"/>
                        </a:cubicBezTo>
                      </a:path>
                      <a:path w="21600" h="21595" stroke="0" extrusionOk="0">
                        <a:moveTo>
                          <a:pt x="0" y="21594"/>
                        </a:moveTo>
                        <a:cubicBezTo>
                          <a:pt x="0" y="9841"/>
                          <a:pt x="9398" y="244"/>
                          <a:pt x="21149" y="-1"/>
                        </a:cubicBezTo>
                        <a:lnTo>
                          <a:pt x="21600" y="21595"/>
                        </a:lnTo>
                        <a:close/>
                      </a:path>
                    </a:pathLst>
                  </a:custGeom>
                  <a:noFill/>
                  <a:ln w="12700" cap="rnd">
                    <a:solidFill>
                      <a:srgbClr val="3333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1" name="Arc 93"/>
                  <p:cNvSpPr>
                    <a:spLocks/>
                  </p:cNvSpPr>
                  <p:nvPr/>
                </p:nvSpPr>
                <p:spPr bwMode="auto">
                  <a:xfrm>
                    <a:off x="673" y="4993"/>
                    <a:ext cx="48" cy="96"/>
                  </a:xfrm>
                  <a:custGeom>
                    <a:avLst/>
                    <a:gdLst>
                      <a:gd name="G0" fmla="+- 21600 0 0"/>
                      <a:gd name="G1" fmla="+- 21595 0 0"/>
                      <a:gd name="G2" fmla="+- 21600 0 0"/>
                      <a:gd name="T0" fmla="*/ 0 w 21600"/>
                      <a:gd name="T1" fmla="*/ 21595 h 21595"/>
                      <a:gd name="T2" fmla="*/ 21150 w 21600"/>
                      <a:gd name="T3" fmla="*/ 0 h 21595"/>
                      <a:gd name="T4" fmla="*/ 21600 w 21600"/>
                      <a:gd name="T5" fmla="*/ 21595 h 215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595" fill="none" extrusionOk="0">
                        <a:moveTo>
                          <a:pt x="0" y="21594"/>
                        </a:moveTo>
                        <a:cubicBezTo>
                          <a:pt x="0" y="9841"/>
                          <a:pt x="9398" y="244"/>
                          <a:pt x="21149" y="-1"/>
                        </a:cubicBezTo>
                      </a:path>
                      <a:path w="21600" h="21595" stroke="0" extrusionOk="0">
                        <a:moveTo>
                          <a:pt x="0" y="21594"/>
                        </a:moveTo>
                        <a:cubicBezTo>
                          <a:pt x="0" y="9841"/>
                          <a:pt x="9398" y="244"/>
                          <a:pt x="21149" y="-1"/>
                        </a:cubicBezTo>
                        <a:lnTo>
                          <a:pt x="21600" y="21595"/>
                        </a:lnTo>
                        <a:close/>
                      </a:path>
                    </a:pathLst>
                  </a:custGeom>
                  <a:noFill/>
                  <a:ln w="12700" cap="rnd">
                    <a:solidFill>
                      <a:srgbClr val="3333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2" name="Arc 94"/>
                  <p:cNvSpPr>
                    <a:spLocks/>
                  </p:cNvSpPr>
                  <p:nvPr/>
                </p:nvSpPr>
                <p:spPr bwMode="auto">
                  <a:xfrm>
                    <a:off x="720" y="4993"/>
                    <a:ext cx="48" cy="96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" cap="rnd">
                    <a:solidFill>
                      <a:srgbClr val="3333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34" name="Group 100"/>
                <p:cNvGrpSpPr>
                  <a:grpSpLocks/>
                </p:cNvGrpSpPr>
                <p:nvPr/>
              </p:nvGrpSpPr>
              <p:grpSpPr bwMode="auto">
                <a:xfrm>
                  <a:off x="481" y="4993"/>
                  <a:ext cx="192" cy="192"/>
                  <a:chOff x="481" y="4993"/>
                  <a:chExt cx="192" cy="192"/>
                </a:xfrm>
              </p:grpSpPr>
              <p:sp>
                <p:nvSpPr>
                  <p:cNvPr id="35" name="Arc 96"/>
                  <p:cNvSpPr>
                    <a:spLocks/>
                  </p:cNvSpPr>
                  <p:nvPr/>
                </p:nvSpPr>
                <p:spPr bwMode="auto">
                  <a:xfrm rot="10800000">
                    <a:off x="576" y="5089"/>
                    <a:ext cx="48" cy="96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" cap="rnd">
                    <a:solidFill>
                      <a:srgbClr val="3333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6" name="Arc 97"/>
                  <p:cNvSpPr>
                    <a:spLocks/>
                  </p:cNvSpPr>
                  <p:nvPr/>
                </p:nvSpPr>
                <p:spPr bwMode="auto">
                  <a:xfrm rot="10800000">
                    <a:off x="625" y="5089"/>
                    <a:ext cx="48" cy="96"/>
                  </a:xfrm>
                  <a:custGeom>
                    <a:avLst/>
                    <a:gdLst>
                      <a:gd name="G0" fmla="+- 21600 0 0"/>
                      <a:gd name="G1" fmla="+- 21595 0 0"/>
                      <a:gd name="G2" fmla="+- 21600 0 0"/>
                      <a:gd name="T0" fmla="*/ 0 w 21600"/>
                      <a:gd name="T1" fmla="*/ 21595 h 21595"/>
                      <a:gd name="T2" fmla="*/ 21150 w 21600"/>
                      <a:gd name="T3" fmla="*/ 0 h 21595"/>
                      <a:gd name="T4" fmla="*/ 21600 w 21600"/>
                      <a:gd name="T5" fmla="*/ 21595 h 215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595" fill="none" extrusionOk="0">
                        <a:moveTo>
                          <a:pt x="0" y="21594"/>
                        </a:moveTo>
                        <a:cubicBezTo>
                          <a:pt x="0" y="9841"/>
                          <a:pt x="9398" y="244"/>
                          <a:pt x="21149" y="-1"/>
                        </a:cubicBezTo>
                      </a:path>
                      <a:path w="21600" h="21595" stroke="0" extrusionOk="0">
                        <a:moveTo>
                          <a:pt x="0" y="21594"/>
                        </a:moveTo>
                        <a:cubicBezTo>
                          <a:pt x="0" y="9841"/>
                          <a:pt x="9398" y="244"/>
                          <a:pt x="21149" y="-1"/>
                        </a:cubicBezTo>
                        <a:lnTo>
                          <a:pt x="21600" y="21595"/>
                        </a:lnTo>
                        <a:close/>
                      </a:path>
                    </a:pathLst>
                  </a:custGeom>
                  <a:noFill/>
                  <a:ln w="12700" cap="rnd">
                    <a:solidFill>
                      <a:srgbClr val="3333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7" name="Arc 98"/>
                  <p:cNvSpPr>
                    <a:spLocks/>
                  </p:cNvSpPr>
                  <p:nvPr/>
                </p:nvSpPr>
                <p:spPr bwMode="auto">
                  <a:xfrm>
                    <a:off x="481" y="4993"/>
                    <a:ext cx="48" cy="96"/>
                  </a:xfrm>
                  <a:custGeom>
                    <a:avLst/>
                    <a:gdLst>
                      <a:gd name="G0" fmla="+- 21600 0 0"/>
                      <a:gd name="G1" fmla="+- 21595 0 0"/>
                      <a:gd name="G2" fmla="+- 21600 0 0"/>
                      <a:gd name="T0" fmla="*/ 0 w 21600"/>
                      <a:gd name="T1" fmla="*/ 21595 h 21595"/>
                      <a:gd name="T2" fmla="*/ 21150 w 21600"/>
                      <a:gd name="T3" fmla="*/ 0 h 21595"/>
                      <a:gd name="T4" fmla="*/ 21600 w 21600"/>
                      <a:gd name="T5" fmla="*/ 21595 h 215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595" fill="none" extrusionOk="0">
                        <a:moveTo>
                          <a:pt x="0" y="21594"/>
                        </a:moveTo>
                        <a:cubicBezTo>
                          <a:pt x="0" y="9841"/>
                          <a:pt x="9398" y="244"/>
                          <a:pt x="21149" y="-1"/>
                        </a:cubicBezTo>
                      </a:path>
                      <a:path w="21600" h="21595" stroke="0" extrusionOk="0">
                        <a:moveTo>
                          <a:pt x="0" y="21594"/>
                        </a:moveTo>
                        <a:cubicBezTo>
                          <a:pt x="0" y="9841"/>
                          <a:pt x="9398" y="244"/>
                          <a:pt x="21149" y="-1"/>
                        </a:cubicBezTo>
                        <a:lnTo>
                          <a:pt x="21600" y="21595"/>
                        </a:lnTo>
                        <a:close/>
                      </a:path>
                    </a:pathLst>
                  </a:custGeom>
                  <a:noFill/>
                  <a:ln w="12700" cap="rnd">
                    <a:solidFill>
                      <a:srgbClr val="3333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8" name="Arc 99"/>
                  <p:cNvSpPr>
                    <a:spLocks/>
                  </p:cNvSpPr>
                  <p:nvPr/>
                </p:nvSpPr>
                <p:spPr bwMode="auto">
                  <a:xfrm>
                    <a:off x="528" y="4993"/>
                    <a:ext cx="48" cy="96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" cap="rnd">
                    <a:solidFill>
                      <a:srgbClr val="3333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12" name="Line 108"/>
              <p:cNvSpPr>
                <a:spLocks noChangeShapeType="1"/>
              </p:cNvSpPr>
              <p:nvPr/>
            </p:nvSpPr>
            <p:spPr bwMode="auto">
              <a:xfrm flipV="1">
                <a:off x="1997075" y="2828314"/>
                <a:ext cx="1230645" cy="31364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Line 109"/>
              <p:cNvSpPr>
                <a:spLocks noChangeShapeType="1"/>
              </p:cNvSpPr>
              <p:nvPr/>
            </p:nvSpPr>
            <p:spPr bwMode="auto">
              <a:xfrm>
                <a:off x="1997075" y="3124200"/>
                <a:ext cx="504825" cy="39052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Line 110"/>
              <p:cNvSpPr>
                <a:spLocks noChangeShapeType="1"/>
              </p:cNvSpPr>
              <p:nvPr/>
            </p:nvSpPr>
            <p:spPr bwMode="auto">
              <a:xfrm>
                <a:off x="2501901" y="3514725"/>
                <a:ext cx="901524" cy="21470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Rectangle 111"/>
              <p:cNvSpPr>
                <a:spLocks noChangeArrowheads="1"/>
              </p:cNvSpPr>
              <p:nvPr/>
            </p:nvSpPr>
            <p:spPr bwMode="auto">
              <a:xfrm>
                <a:off x="1220788" y="2576513"/>
                <a:ext cx="639600" cy="3975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en-GB" altLang="en-US" dirty="0" err="1" smtClean="0">
                    <a:latin typeface="Symbol" pitchFamily="18" charset="2"/>
                  </a:rPr>
                  <a:t>g</a:t>
                </a:r>
                <a:r>
                  <a:rPr lang="en-GB" altLang="en-US" baseline="-25000" dirty="0" err="1" smtClean="0">
                    <a:latin typeface="+mn-lt"/>
                  </a:rPr>
                  <a:t>VHE</a:t>
                </a:r>
                <a:endParaRPr lang="en-GB" altLang="en-US" dirty="0">
                  <a:latin typeface="+mn-lt"/>
                </a:endParaRPr>
              </a:p>
            </p:txBody>
          </p:sp>
          <p:sp>
            <p:nvSpPr>
              <p:cNvPr id="16" name="Rectangle 112"/>
              <p:cNvSpPr>
                <a:spLocks noChangeArrowheads="1"/>
              </p:cNvSpPr>
              <p:nvPr/>
            </p:nvSpPr>
            <p:spPr bwMode="auto">
              <a:xfrm>
                <a:off x="2716520" y="2576513"/>
                <a:ext cx="392112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en-GB" altLang="en-US" dirty="0" smtClean="0"/>
                  <a:t>e</a:t>
                </a:r>
                <a:r>
                  <a:rPr lang="en-GB" altLang="en-US" baseline="30000" dirty="0" smtClean="0"/>
                  <a:t>+</a:t>
                </a:r>
                <a:endParaRPr lang="en-GB" altLang="en-US" baseline="30000" dirty="0"/>
              </a:p>
            </p:txBody>
          </p:sp>
          <p:sp>
            <p:nvSpPr>
              <p:cNvPr id="17" name="Rectangle 113"/>
              <p:cNvSpPr>
                <a:spLocks noChangeArrowheads="1"/>
              </p:cNvSpPr>
              <p:nvPr/>
            </p:nvSpPr>
            <p:spPr bwMode="auto">
              <a:xfrm>
                <a:off x="2846720" y="3625384"/>
                <a:ext cx="381000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en-GB" altLang="en-US" dirty="0" smtClean="0"/>
                  <a:t>e</a:t>
                </a:r>
                <a:r>
                  <a:rPr lang="en-GB" baseline="30000" dirty="0" smtClean="0"/>
                  <a:t>–</a:t>
                </a:r>
                <a:endParaRPr lang="en-GB" altLang="en-US" baseline="30000" dirty="0"/>
              </a:p>
            </p:txBody>
          </p:sp>
          <p:grpSp>
            <p:nvGrpSpPr>
              <p:cNvPr id="18" name="Group 101"/>
              <p:cNvGrpSpPr>
                <a:grpSpLocks/>
              </p:cNvGrpSpPr>
              <p:nvPr/>
            </p:nvGrpSpPr>
            <p:grpSpPr bwMode="auto">
              <a:xfrm rot="8178298">
                <a:off x="1843880" y="3625308"/>
                <a:ext cx="760412" cy="304800"/>
                <a:chOff x="481" y="4993"/>
                <a:chExt cx="479" cy="192"/>
              </a:xfrm>
            </p:grpSpPr>
            <p:sp>
              <p:nvSpPr>
                <p:cNvPr id="19" name="Arc 89"/>
                <p:cNvSpPr>
                  <a:spLocks/>
                </p:cNvSpPr>
                <p:nvPr/>
              </p:nvSpPr>
              <p:spPr bwMode="auto">
                <a:xfrm>
                  <a:off x="865" y="4993"/>
                  <a:ext cx="48" cy="96"/>
                </a:xfrm>
                <a:custGeom>
                  <a:avLst/>
                  <a:gdLst>
                    <a:gd name="G0" fmla="+- 21600 0 0"/>
                    <a:gd name="G1" fmla="+- 21595 0 0"/>
                    <a:gd name="G2" fmla="+- 21600 0 0"/>
                    <a:gd name="T0" fmla="*/ 0 w 21600"/>
                    <a:gd name="T1" fmla="*/ 21595 h 21595"/>
                    <a:gd name="T2" fmla="*/ 21150 w 21600"/>
                    <a:gd name="T3" fmla="*/ 0 h 21595"/>
                    <a:gd name="T4" fmla="*/ 21600 w 21600"/>
                    <a:gd name="T5" fmla="*/ 21595 h 215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595" fill="none" extrusionOk="0">
                      <a:moveTo>
                        <a:pt x="0" y="21594"/>
                      </a:moveTo>
                      <a:cubicBezTo>
                        <a:pt x="0" y="9841"/>
                        <a:pt x="9398" y="244"/>
                        <a:pt x="21149" y="-1"/>
                      </a:cubicBezTo>
                    </a:path>
                    <a:path w="21600" h="21595" stroke="0" extrusionOk="0">
                      <a:moveTo>
                        <a:pt x="0" y="21594"/>
                      </a:moveTo>
                      <a:cubicBezTo>
                        <a:pt x="0" y="9841"/>
                        <a:pt x="9398" y="244"/>
                        <a:pt x="21149" y="-1"/>
                      </a:cubicBezTo>
                      <a:lnTo>
                        <a:pt x="21600" y="2159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3333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0" name="Arc 90"/>
                <p:cNvSpPr>
                  <a:spLocks/>
                </p:cNvSpPr>
                <p:nvPr/>
              </p:nvSpPr>
              <p:spPr bwMode="auto">
                <a:xfrm>
                  <a:off x="912" y="4993"/>
                  <a:ext cx="48" cy="9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3333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grpSp>
              <p:nvGrpSpPr>
                <p:cNvPr id="21" name="Group 95"/>
                <p:cNvGrpSpPr>
                  <a:grpSpLocks/>
                </p:cNvGrpSpPr>
                <p:nvPr/>
              </p:nvGrpSpPr>
              <p:grpSpPr bwMode="auto">
                <a:xfrm>
                  <a:off x="673" y="4993"/>
                  <a:ext cx="192" cy="192"/>
                  <a:chOff x="673" y="4993"/>
                  <a:chExt cx="192" cy="192"/>
                </a:xfrm>
              </p:grpSpPr>
              <p:sp>
                <p:nvSpPr>
                  <p:cNvPr id="27" name="Arc 91"/>
                  <p:cNvSpPr>
                    <a:spLocks/>
                  </p:cNvSpPr>
                  <p:nvPr/>
                </p:nvSpPr>
                <p:spPr bwMode="auto">
                  <a:xfrm rot="10800000">
                    <a:off x="768" y="5089"/>
                    <a:ext cx="48" cy="96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" cap="rnd">
                    <a:solidFill>
                      <a:srgbClr val="3333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8" name="Arc 92"/>
                  <p:cNvSpPr>
                    <a:spLocks/>
                  </p:cNvSpPr>
                  <p:nvPr/>
                </p:nvSpPr>
                <p:spPr bwMode="auto">
                  <a:xfrm rot="10800000">
                    <a:off x="817" y="5089"/>
                    <a:ext cx="48" cy="96"/>
                  </a:xfrm>
                  <a:custGeom>
                    <a:avLst/>
                    <a:gdLst>
                      <a:gd name="G0" fmla="+- 21600 0 0"/>
                      <a:gd name="G1" fmla="+- 21595 0 0"/>
                      <a:gd name="G2" fmla="+- 21600 0 0"/>
                      <a:gd name="T0" fmla="*/ 0 w 21600"/>
                      <a:gd name="T1" fmla="*/ 21595 h 21595"/>
                      <a:gd name="T2" fmla="*/ 21150 w 21600"/>
                      <a:gd name="T3" fmla="*/ 0 h 21595"/>
                      <a:gd name="T4" fmla="*/ 21600 w 21600"/>
                      <a:gd name="T5" fmla="*/ 21595 h 215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595" fill="none" extrusionOk="0">
                        <a:moveTo>
                          <a:pt x="0" y="21594"/>
                        </a:moveTo>
                        <a:cubicBezTo>
                          <a:pt x="0" y="9841"/>
                          <a:pt x="9398" y="244"/>
                          <a:pt x="21149" y="-1"/>
                        </a:cubicBezTo>
                      </a:path>
                      <a:path w="21600" h="21595" stroke="0" extrusionOk="0">
                        <a:moveTo>
                          <a:pt x="0" y="21594"/>
                        </a:moveTo>
                        <a:cubicBezTo>
                          <a:pt x="0" y="9841"/>
                          <a:pt x="9398" y="244"/>
                          <a:pt x="21149" y="-1"/>
                        </a:cubicBezTo>
                        <a:lnTo>
                          <a:pt x="21600" y="21595"/>
                        </a:lnTo>
                        <a:close/>
                      </a:path>
                    </a:pathLst>
                  </a:custGeom>
                  <a:noFill/>
                  <a:ln w="12700" cap="rnd">
                    <a:solidFill>
                      <a:srgbClr val="3333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9" name="Arc 93"/>
                  <p:cNvSpPr>
                    <a:spLocks/>
                  </p:cNvSpPr>
                  <p:nvPr/>
                </p:nvSpPr>
                <p:spPr bwMode="auto">
                  <a:xfrm>
                    <a:off x="673" y="4993"/>
                    <a:ext cx="48" cy="96"/>
                  </a:xfrm>
                  <a:custGeom>
                    <a:avLst/>
                    <a:gdLst>
                      <a:gd name="G0" fmla="+- 21600 0 0"/>
                      <a:gd name="G1" fmla="+- 21595 0 0"/>
                      <a:gd name="G2" fmla="+- 21600 0 0"/>
                      <a:gd name="T0" fmla="*/ 0 w 21600"/>
                      <a:gd name="T1" fmla="*/ 21595 h 21595"/>
                      <a:gd name="T2" fmla="*/ 21150 w 21600"/>
                      <a:gd name="T3" fmla="*/ 0 h 21595"/>
                      <a:gd name="T4" fmla="*/ 21600 w 21600"/>
                      <a:gd name="T5" fmla="*/ 21595 h 215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595" fill="none" extrusionOk="0">
                        <a:moveTo>
                          <a:pt x="0" y="21594"/>
                        </a:moveTo>
                        <a:cubicBezTo>
                          <a:pt x="0" y="9841"/>
                          <a:pt x="9398" y="244"/>
                          <a:pt x="21149" y="-1"/>
                        </a:cubicBezTo>
                      </a:path>
                      <a:path w="21600" h="21595" stroke="0" extrusionOk="0">
                        <a:moveTo>
                          <a:pt x="0" y="21594"/>
                        </a:moveTo>
                        <a:cubicBezTo>
                          <a:pt x="0" y="9841"/>
                          <a:pt x="9398" y="244"/>
                          <a:pt x="21149" y="-1"/>
                        </a:cubicBezTo>
                        <a:lnTo>
                          <a:pt x="21600" y="21595"/>
                        </a:lnTo>
                        <a:close/>
                      </a:path>
                    </a:pathLst>
                  </a:custGeom>
                  <a:noFill/>
                  <a:ln w="12700" cap="rnd">
                    <a:solidFill>
                      <a:srgbClr val="3333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0" name="Arc 94"/>
                  <p:cNvSpPr>
                    <a:spLocks/>
                  </p:cNvSpPr>
                  <p:nvPr/>
                </p:nvSpPr>
                <p:spPr bwMode="auto">
                  <a:xfrm>
                    <a:off x="720" y="4993"/>
                    <a:ext cx="48" cy="96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" cap="rnd">
                    <a:solidFill>
                      <a:srgbClr val="3333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22" name="Group 100"/>
                <p:cNvGrpSpPr>
                  <a:grpSpLocks/>
                </p:cNvGrpSpPr>
                <p:nvPr/>
              </p:nvGrpSpPr>
              <p:grpSpPr bwMode="auto">
                <a:xfrm>
                  <a:off x="481" y="4993"/>
                  <a:ext cx="192" cy="192"/>
                  <a:chOff x="481" y="4993"/>
                  <a:chExt cx="192" cy="192"/>
                </a:xfrm>
              </p:grpSpPr>
              <p:sp>
                <p:nvSpPr>
                  <p:cNvPr id="23" name="Arc 96"/>
                  <p:cNvSpPr>
                    <a:spLocks/>
                  </p:cNvSpPr>
                  <p:nvPr/>
                </p:nvSpPr>
                <p:spPr bwMode="auto">
                  <a:xfrm rot="10800000">
                    <a:off x="576" y="5089"/>
                    <a:ext cx="48" cy="96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" cap="rnd">
                    <a:solidFill>
                      <a:srgbClr val="3333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4" name="Arc 97"/>
                  <p:cNvSpPr>
                    <a:spLocks/>
                  </p:cNvSpPr>
                  <p:nvPr/>
                </p:nvSpPr>
                <p:spPr bwMode="auto">
                  <a:xfrm rot="10800000">
                    <a:off x="625" y="5089"/>
                    <a:ext cx="48" cy="96"/>
                  </a:xfrm>
                  <a:custGeom>
                    <a:avLst/>
                    <a:gdLst>
                      <a:gd name="G0" fmla="+- 21600 0 0"/>
                      <a:gd name="G1" fmla="+- 21595 0 0"/>
                      <a:gd name="G2" fmla="+- 21600 0 0"/>
                      <a:gd name="T0" fmla="*/ 0 w 21600"/>
                      <a:gd name="T1" fmla="*/ 21595 h 21595"/>
                      <a:gd name="T2" fmla="*/ 21150 w 21600"/>
                      <a:gd name="T3" fmla="*/ 0 h 21595"/>
                      <a:gd name="T4" fmla="*/ 21600 w 21600"/>
                      <a:gd name="T5" fmla="*/ 21595 h 215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595" fill="none" extrusionOk="0">
                        <a:moveTo>
                          <a:pt x="0" y="21594"/>
                        </a:moveTo>
                        <a:cubicBezTo>
                          <a:pt x="0" y="9841"/>
                          <a:pt x="9398" y="244"/>
                          <a:pt x="21149" y="-1"/>
                        </a:cubicBezTo>
                      </a:path>
                      <a:path w="21600" h="21595" stroke="0" extrusionOk="0">
                        <a:moveTo>
                          <a:pt x="0" y="21594"/>
                        </a:moveTo>
                        <a:cubicBezTo>
                          <a:pt x="0" y="9841"/>
                          <a:pt x="9398" y="244"/>
                          <a:pt x="21149" y="-1"/>
                        </a:cubicBezTo>
                        <a:lnTo>
                          <a:pt x="21600" y="21595"/>
                        </a:lnTo>
                        <a:close/>
                      </a:path>
                    </a:pathLst>
                  </a:custGeom>
                  <a:noFill/>
                  <a:ln w="12700" cap="rnd">
                    <a:solidFill>
                      <a:srgbClr val="3333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5" name="Arc 98"/>
                  <p:cNvSpPr>
                    <a:spLocks/>
                  </p:cNvSpPr>
                  <p:nvPr/>
                </p:nvSpPr>
                <p:spPr bwMode="auto">
                  <a:xfrm>
                    <a:off x="481" y="4993"/>
                    <a:ext cx="48" cy="96"/>
                  </a:xfrm>
                  <a:custGeom>
                    <a:avLst/>
                    <a:gdLst>
                      <a:gd name="G0" fmla="+- 21600 0 0"/>
                      <a:gd name="G1" fmla="+- 21595 0 0"/>
                      <a:gd name="G2" fmla="+- 21600 0 0"/>
                      <a:gd name="T0" fmla="*/ 0 w 21600"/>
                      <a:gd name="T1" fmla="*/ 21595 h 21595"/>
                      <a:gd name="T2" fmla="*/ 21150 w 21600"/>
                      <a:gd name="T3" fmla="*/ 0 h 21595"/>
                      <a:gd name="T4" fmla="*/ 21600 w 21600"/>
                      <a:gd name="T5" fmla="*/ 21595 h 215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595" fill="none" extrusionOk="0">
                        <a:moveTo>
                          <a:pt x="0" y="21594"/>
                        </a:moveTo>
                        <a:cubicBezTo>
                          <a:pt x="0" y="9841"/>
                          <a:pt x="9398" y="244"/>
                          <a:pt x="21149" y="-1"/>
                        </a:cubicBezTo>
                      </a:path>
                      <a:path w="21600" h="21595" stroke="0" extrusionOk="0">
                        <a:moveTo>
                          <a:pt x="0" y="21594"/>
                        </a:moveTo>
                        <a:cubicBezTo>
                          <a:pt x="0" y="9841"/>
                          <a:pt x="9398" y="244"/>
                          <a:pt x="21149" y="-1"/>
                        </a:cubicBezTo>
                        <a:lnTo>
                          <a:pt x="21600" y="21595"/>
                        </a:lnTo>
                        <a:close/>
                      </a:path>
                    </a:pathLst>
                  </a:custGeom>
                  <a:noFill/>
                  <a:ln w="12700" cap="rnd">
                    <a:solidFill>
                      <a:srgbClr val="3333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6" name="Arc 99"/>
                  <p:cNvSpPr>
                    <a:spLocks/>
                  </p:cNvSpPr>
                  <p:nvPr/>
                </p:nvSpPr>
                <p:spPr bwMode="auto">
                  <a:xfrm>
                    <a:off x="528" y="4993"/>
                    <a:ext cx="48" cy="96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" cap="rnd">
                    <a:solidFill>
                      <a:srgbClr val="3333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</p:grpSp>
        <p:sp>
          <p:nvSpPr>
            <p:cNvPr id="43" name="Rectangle 111"/>
            <p:cNvSpPr>
              <a:spLocks noChangeArrowheads="1"/>
            </p:cNvSpPr>
            <p:nvPr/>
          </p:nvSpPr>
          <p:spPr bwMode="auto">
            <a:xfrm>
              <a:off x="7777021" y="2353056"/>
              <a:ext cx="623570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GB" altLang="en-US" dirty="0" err="1" smtClean="0">
                  <a:latin typeface="Symbol" pitchFamily="18" charset="2"/>
                </a:rPr>
                <a:t>g</a:t>
              </a:r>
              <a:r>
                <a:rPr lang="en-GB" altLang="en-US" baseline="-25000" dirty="0" err="1" smtClean="0">
                  <a:latin typeface="+mn-lt"/>
                </a:rPr>
                <a:t>EBL</a:t>
              </a:r>
              <a:endParaRPr lang="en-GB" altLang="en-US" dirty="0">
                <a:latin typeface="+mn-lt"/>
              </a:endParaRPr>
            </a:p>
          </p:txBody>
        </p:sp>
      </p:grpSp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680" y="3899992"/>
            <a:ext cx="3727477" cy="266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5362137" y="6457852"/>
            <a:ext cx="21820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*Fairburn et al, JCAP06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46585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Status of CTA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3322097" cy="5135563"/>
          </a:xfrm>
        </p:spPr>
        <p:txBody>
          <a:bodyPr/>
          <a:lstStyle/>
          <a:p>
            <a:r>
              <a:rPr lang="en-GB" dirty="0" smtClean="0"/>
              <a:t>CTA consists of over</a:t>
            </a:r>
            <a:br>
              <a:rPr lang="en-GB" dirty="0" smtClean="0"/>
            </a:br>
            <a:r>
              <a:rPr lang="en-GB" dirty="0" smtClean="0"/>
              <a:t>1300 </a:t>
            </a:r>
            <a:r>
              <a:rPr lang="en-GB" dirty="0"/>
              <a:t>scientists from </a:t>
            </a:r>
            <a:r>
              <a:rPr lang="en-GB" dirty="0" smtClean="0"/>
              <a:t>201 institutes </a:t>
            </a:r>
            <a:r>
              <a:rPr lang="en-GB" dirty="0"/>
              <a:t>and 29 </a:t>
            </a:r>
            <a:r>
              <a:rPr lang="en-GB" dirty="0" smtClean="0"/>
              <a:t>countries.</a:t>
            </a:r>
          </a:p>
          <a:p>
            <a:r>
              <a:rPr lang="en-GB" dirty="0" smtClean="0"/>
              <a:t>62 </a:t>
            </a:r>
            <a:r>
              <a:rPr lang="en-GB" dirty="0"/>
              <a:t>UK </a:t>
            </a:r>
            <a:r>
              <a:rPr lang="en-GB" dirty="0" smtClean="0"/>
              <a:t>members from:</a:t>
            </a:r>
          </a:p>
          <a:p>
            <a:pPr lvl="1"/>
            <a:r>
              <a:rPr lang="en-US" u="sng" dirty="0" smtClean="0"/>
              <a:t>Durham.</a:t>
            </a:r>
          </a:p>
          <a:p>
            <a:pPr lvl="1"/>
            <a:r>
              <a:rPr lang="en-US" dirty="0" smtClean="0"/>
              <a:t>Hertfordshire.</a:t>
            </a:r>
          </a:p>
          <a:p>
            <a:pPr lvl="1"/>
            <a:r>
              <a:rPr lang="en-US" u="sng" dirty="0" smtClean="0"/>
              <a:t>Leicester.</a:t>
            </a:r>
          </a:p>
          <a:p>
            <a:pPr lvl="1"/>
            <a:r>
              <a:rPr lang="en-US" u="sng" dirty="0" smtClean="0"/>
              <a:t>Liverpool.</a:t>
            </a:r>
          </a:p>
          <a:p>
            <a:pPr lvl="1"/>
            <a:r>
              <a:rPr lang="en-US" u="sng" dirty="0" smtClean="0"/>
              <a:t>Liv JMU.</a:t>
            </a:r>
          </a:p>
          <a:p>
            <a:pPr lvl="1"/>
            <a:r>
              <a:rPr lang="en-US" dirty="0" smtClean="0"/>
              <a:t>Nottingham.</a:t>
            </a:r>
          </a:p>
          <a:p>
            <a:pPr lvl="1"/>
            <a:r>
              <a:rPr lang="en-US" u="sng" dirty="0" smtClean="0"/>
              <a:t>Oxford.</a:t>
            </a:r>
            <a:endParaRPr lang="en-US" u="sng" dirty="0"/>
          </a:p>
          <a:p>
            <a:pPr lvl="1"/>
            <a:r>
              <a:rPr lang="en-US" dirty="0" smtClean="0"/>
              <a:t>RAL.</a:t>
            </a:r>
            <a:endParaRPr lang="en-US" dirty="0"/>
          </a:p>
          <a:p>
            <a:pPr lvl="1"/>
            <a:r>
              <a:rPr lang="en-US" dirty="0" smtClean="0"/>
              <a:t>Southampton.</a:t>
            </a:r>
            <a:endParaRPr lang="en-US" dirty="0"/>
          </a:p>
          <a:p>
            <a:pPr lvl="1"/>
            <a:r>
              <a:rPr lang="en-US" dirty="0" smtClean="0"/>
              <a:t>Sheffield.</a:t>
            </a:r>
            <a:endParaRPr lang="en-US" dirty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050" y="1731146"/>
            <a:ext cx="6004616" cy="4503461"/>
          </a:xfrm>
          <a:prstGeom prst="rect">
            <a:avLst/>
          </a:prstGeom>
        </p:spPr>
      </p:pic>
      <p:sp>
        <p:nvSpPr>
          <p:cNvPr id="8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16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53744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CTA timeline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95299" y="5234443"/>
            <a:ext cx="8284717" cy="1434644"/>
          </a:xfrm>
        </p:spPr>
        <p:txBody>
          <a:bodyPr/>
          <a:lstStyle/>
          <a:p>
            <a:r>
              <a:rPr lang="en-GB" dirty="0" smtClean="0"/>
              <a:t>Southern site decision mid 2015.</a:t>
            </a:r>
          </a:p>
          <a:p>
            <a:r>
              <a:rPr lang="en-GB" dirty="0" smtClean="0"/>
              <a:t>Installation of pre-production telescopes on southern site from mid 2016.</a:t>
            </a:r>
          </a:p>
          <a:p>
            <a:r>
              <a:rPr lang="en-GB" dirty="0" smtClean="0"/>
              <a:t>SST/MST pre-production arrays complete mid/end 2017.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654799" y="4350046"/>
            <a:ext cx="1840479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773021" y="4314534"/>
            <a:ext cx="15856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This proposal</a:t>
            </a:r>
            <a:endParaRPr lang="en-GB" dirty="0"/>
          </a:p>
        </p:txBody>
      </p:sp>
      <p:sp>
        <p:nvSpPr>
          <p:cNvPr id="55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17</a:t>
            </a:fld>
            <a:endParaRPr lang="en-GB" sz="1600" dirty="0"/>
          </a:p>
        </p:txBody>
      </p:sp>
      <p:grpSp>
        <p:nvGrpSpPr>
          <p:cNvPr id="61" name="Group 60"/>
          <p:cNvGrpSpPr/>
          <p:nvPr/>
        </p:nvGrpSpPr>
        <p:grpSpPr>
          <a:xfrm>
            <a:off x="523793" y="1497701"/>
            <a:ext cx="9034525" cy="2966847"/>
            <a:chOff x="523793" y="1497701"/>
            <a:chExt cx="9034525" cy="2966847"/>
          </a:xfrm>
        </p:grpSpPr>
        <p:grpSp>
          <p:nvGrpSpPr>
            <p:cNvPr id="57" name="Group 56"/>
            <p:cNvGrpSpPr/>
            <p:nvPr/>
          </p:nvGrpSpPr>
          <p:grpSpPr>
            <a:xfrm>
              <a:off x="523793" y="1497701"/>
              <a:ext cx="9034525" cy="2667716"/>
              <a:chOff x="523793" y="1497701"/>
              <a:chExt cx="9034525" cy="2667716"/>
            </a:xfrm>
          </p:grpSpPr>
          <p:sp>
            <p:nvSpPr>
              <p:cNvPr id="22" name="Rectangle 21"/>
              <p:cNvSpPr/>
              <p:nvPr/>
            </p:nvSpPr>
            <p:spPr>
              <a:xfrm flipH="1">
                <a:off x="1409683" y="2393731"/>
                <a:ext cx="963391" cy="263649"/>
              </a:xfrm>
              <a:prstGeom prst="rect">
                <a:avLst/>
              </a:prstGeom>
              <a:gradFill flip="none" rotWithShape="1">
                <a:gsLst>
                  <a:gs pos="80000">
                    <a:srgbClr val="4AAE13"/>
                  </a:gs>
                  <a:gs pos="100000">
                    <a:srgbClr val="7EAE29">
                      <a:alpha val="0"/>
                    </a:srgbClr>
                  </a:gs>
                </a:gsLst>
                <a:lin ang="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 flipH="1">
                <a:off x="523793" y="2077101"/>
                <a:ext cx="963391" cy="263649"/>
              </a:xfrm>
              <a:prstGeom prst="rect">
                <a:avLst/>
              </a:prstGeom>
              <a:gradFill flip="none" rotWithShape="1">
                <a:gsLst>
                  <a:gs pos="80000">
                    <a:srgbClr val="7EAE29"/>
                  </a:gs>
                  <a:gs pos="100000">
                    <a:srgbClr val="7EAE29">
                      <a:alpha val="0"/>
                    </a:srgbClr>
                  </a:gs>
                </a:gsLst>
                <a:lin ang="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FF"/>
                  </a:solidFill>
                  <a:latin typeface="Trebuchet MS"/>
                </a:endParaRPr>
              </a:p>
            </p:txBody>
          </p:sp>
          <p:grpSp>
            <p:nvGrpSpPr>
              <p:cNvPr id="24" name="Group 23"/>
              <p:cNvGrpSpPr/>
              <p:nvPr/>
            </p:nvGrpSpPr>
            <p:grpSpPr>
              <a:xfrm>
                <a:off x="1519145" y="1548035"/>
                <a:ext cx="6432001" cy="2205100"/>
                <a:chOff x="1488007" y="1134257"/>
                <a:chExt cx="6432001" cy="1291948"/>
              </a:xfrm>
            </p:grpSpPr>
            <p:cxnSp>
              <p:nvCxnSpPr>
                <p:cNvPr id="25" name="Straight Connector 24"/>
                <p:cNvCxnSpPr/>
                <p:nvPr/>
              </p:nvCxnSpPr>
              <p:spPr>
                <a:xfrm>
                  <a:off x="2405300" y="1134257"/>
                  <a:ext cx="10947" cy="1291948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>
                  <a:off x="1488007" y="1134257"/>
                  <a:ext cx="10947" cy="1291948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>
                  <a:off x="3322593" y="1134257"/>
                  <a:ext cx="10947" cy="1291948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>
                  <a:off x="4239886" y="1134257"/>
                  <a:ext cx="10947" cy="1291948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>
                  <a:off x="5157179" y="1134257"/>
                  <a:ext cx="10947" cy="1291948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>
                  <a:off x="6074472" y="1134257"/>
                  <a:ext cx="10947" cy="1291948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6991765" y="1134257"/>
                  <a:ext cx="10947" cy="1291948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>
                  <a:off x="7909061" y="1134257"/>
                  <a:ext cx="10947" cy="1291948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" name="Rectangle 32"/>
              <p:cNvSpPr/>
              <p:nvPr/>
            </p:nvSpPr>
            <p:spPr>
              <a:xfrm>
                <a:off x="731786" y="2077984"/>
                <a:ext cx="2988700" cy="262768"/>
              </a:xfrm>
              <a:prstGeom prst="rect">
                <a:avLst/>
              </a:prstGeom>
              <a:gradFill flip="none" rotWithShape="1">
                <a:gsLst>
                  <a:gs pos="80000">
                    <a:srgbClr val="7EAE29"/>
                  </a:gs>
                  <a:gs pos="100000">
                    <a:srgbClr val="7EAE29">
                      <a:alpha val="0"/>
                    </a:srgbClr>
                  </a:gs>
                </a:gsLst>
                <a:lin ang="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1617675" y="2394614"/>
                <a:ext cx="3132698" cy="262768"/>
              </a:xfrm>
              <a:prstGeom prst="rect">
                <a:avLst/>
              </a:prstGeom>
              <a:gradFill flip="none" rotWithShape="1">
                <a:gsLst>
                  <a:gs pos="80000">
                    <a:srgbClr val="4AAE13"/>
                  </a:gs>
                  <a:gs pos="100000">
                    <a:srgbClr val="7EAE29">
                      <a:alpha val="0"/>
                    </a:srgbClr>
                  </a:gs>
                </a:gsLst>
                <a:lin ang="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5634694" y="3379119"/>
                <a:ext cx="3285911" cy="289581"/>
              </a:xfrm>
              <a:prstGeom prst="rect">
                <a:avLst/>
              </a:prstGeom>
              <a:gradFill flip="none" rotWithShape="1">
                <a:gsLst>
                  <a:gs pos="80000">
                    <a:srgbClr val="3366FF"/>
                  </a:gs>
                  <a:gs pos="100000">
                    <a:srgbClr val="7EAE29">
                      <a:alpha val="0"/>
                    </a:srgbClr>
                  </a:gs>
                </a:gsLst>
                <a:lin ang="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3654799" y="2702059"/>
                <a:ext cx="2734305" cy="271071"/>
              </a:xfrm>
              <a:prstGeom prst="rect">
                <a:avLst/>
              </a:prstGeom>
              <a:gradFill flip="none" rotWithShape="1">
                <a:gsLst>
                  <a:gs pos="80000">
                    <a:srgbClr val="5777AE"/>
                  </a:gs>
                  <a:gs pos="100000">
                    <a:srgbClr val="7EAE29">
                      <a:alpha val="0"/>
                    </a:srgbClr>
                  </a:gs>
                </a:gsLst>
                <a:lin ang="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4702305" y="3026999"/>
                <a:ext cx="3736605" cy="287999"/>
              </a:xfrm>
              <a:prstGeom prst="rect">
                <a:avLst/>
              </a:prstGeom>
              <a:gradFill flip="none" rotWithShape="1">
                <a:gsLst>
                  <a:gs pos="99000">
                    <a:schemeClr val="accent6">
                      <a:lumMod val="75000"/>
                    </a:schemeClr>
                  </a:gs>
                  <a:gs pos="100000">
                    <a:srgbClr val="7EAE29">
                      <a:alpha val="0"/>
                    </a:srgbClr>
                  </a:gs>
                </a:gsLst>
                <a:lin ang="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55166" y="1497701"/>
                <a:ext cx="890315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Verdana"/>
                    <a:ea typeface="Arial" charset="0"/>
                    <a:cs typeface="Verdana"/>
                  </a:rPr>
                  <a:t>2012	2013	2014	2015	2016	2017	2018	2019	2020	</a:t>
                </a:r>
                <a:endParaRPr lang="en-US" sz="200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Verdana"/>
                  <a:ea typeface="Arial" charset="0"/>
                  <a:cs typeface="Verdana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4725119" y="2981533"/>
                <a:ext cx="189502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FFFF"/>
                    </a:solidFill>
                    <a:latin typeface="Helvetica"/>
                    <a:ea typeface="Arial" charset="0"/>
                    <a:cs typeface="Helvetica"/>
                  </a:rPr>
                  <a:t>Array Construction</a:t>
                </a:r>
                <a:endParaRPr lang="en-US" sz="1600" dirty="0">
                  <a:solidFill>
                    <a:srgbClr val="FFFFFF"/>
                  </a:solidFill>
                  <a:latin typeface="Helvetica"/>
                  <a:ea typeface="Arial" charset="0"/>
                  <a:cs typeface="Helvetica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5658885" y="3343963"/>
                <a:ext cx="91954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FFFF"/>
                    </a:solidFill>
                    <a:latin typeface="Helvetica"/>
                    <a:ea typeface="Arial" charset="0"/>
                    <a:cs typeface="Helvetica"/>
                  </a:rPr>
                  <a:t>Science</a:t>
                </a:r>
                <a:endParaRPr lang="en-US" sz="1600" dirty="0">
                  <a:solidFill>
                    <a:srgbClr val="FFFFFF"/>
                  </a:solidFill>
                  <a:latin typeface="Helvetica"/>
                  <a:ea typeface="Arial" charset="0"/>
                  <a:cs typeface="Helvetica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720840" y="2025001"/>
                <a:ext cx="81894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FFFF"/>
                    </a:solidFill>
                    <a:latin typeface="Helvetica"/>
                    <a:ea typeface="Arial" charset="0"/>
                    <a:cs typeface="Helvetica"/>
                  </a:rPr>
                  <a:t>Design</a:t>
                </a:r>
                <a:endParaRPr lang="en-US" sz="1600" dirty="0">
                  <a:solidFill>
                    <a:srgbClr val="FFFFFF"/>
                  </a:solidFill>
                  <a:latin typeface="Helvetica"/>
                  <a:ea typeface="Arial" charset="0"/>
                  <a:cs typeface="Helvetica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629487" y="2341873"/>
                <a:ext cx="12393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FFFF"/>
                    </a:solidFill>
                    <a:latin typeface="Helvetica"/>
                    <a:ea typeface="Arial" charset="0"/>
                    <a:cs typeface="Helvetica"/>
                  </a:rPr>
                  <a:t>Prototyping</a:t>
                </a:r>
                <a:endParaRPr lang="en-US" sz="1600" dirty="0">
                  <a:solidFill>
                    <a:srgbClr val="FFFFFF"/>
                  </a:solidFill>
                  <a:latin typeface="Helvetica"/>
                  <a:ea typeface="Arial" charset="0"/>
                  <a:cs typeface="Helvetica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3654804" y="2651221"/>
                <a:ext cx="205815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FFFF"/>
                    </a:solidFill>
                    <a:latin typeface="Helvetica"/>
                    <a:ea typeface="Arial" charset="0"/>
                    <a:cs typeface="Helvetica"/>
                  </a:rPr>
                  <a:t>Site Development</a:t>
                </a:r>
                <a:endParaRPr lang="en-US" sz="1600" dirty="0">
                  <a:solidFill>
                    <a:srgbClr val="FFFFFF"/>
                  </a:solidFill>
                  <a:latin typeface="Helvetica"/>
                  <a:ea typeface="Arial" charset="0"/>
                  <a:cs typeface="Helvetica"/>
                </a:endParaRPr>
              </a:p>
            </p:txBody>
          </p:sp>
          <p:cxnSp>
            <p:nvCxnSpPr>
              <p:cNvPr id="45" name="Straight Arrow Connector 44"/>
              <p:cNvCxnSpPr/>
              <p:nvPr/>
            </p:nvCxnSpPr>
            <p:spPr bwMode="auto">
              <a:xfrm flipV="1">
                <a:off x="1662345" y="3453119"/>
                <a:ext cx="0" cy="394154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5777AE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46" name="Straight Arrow Connector 45"/>
              <p:cNvCxnSpPr/>
              <p:nvPr/>
            </p:nvCxnSpPr>
            <p:spPr bwMode="auto">
              <a:xfrm flipV="1">
                <a:off x="2307389" y="3453119"/>
                <a:ext cx="0" cy="394154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5777AE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47" name="Straight Arrow Connector 46"/>
              <p:cNvCxnSpPr/>
              <p:nvPr/>
            </p:nvCxnSpPr>
            <p:spPr bwMode="auto">
              <a:xfrm flipV="1">
                <a:off x="3775299" y="3453119"/>
                <a:ext cx="0" cy="394154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5777AE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48" name="Straight Arrow Connector 47"/>
              <p:cNvCxnSpPr/>
              <p:nvPr/>
            </p:nvCxnSpPr>
            <p:spPr bwMode="auto">
              <a:xfrm flipV="1">
                <a:off x="4548447" y="3453119"/>
                <a:ext cx="0" cy="394154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5777AE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49" name="TextBox 48"/>
              <p:cNvSpPr txBox="1"/>
              <p:nvPr/>
            </p:nvSpPr>
            <p:spPr>
              <a:xfrm>
                <a:off x="1235396" y="3765307"/>
                <a:ext cx="399179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5777AE"/>
                    </a:solidFill>
                    <a:latin typeface="Arial Narrow"/>
                    <a:ea typeface="Arial" charset="0"/>
                    <a:cs typeface="Arial Narrow"/>
                  </a:rPr>
                  <a:t>SPPRR    PDR                  CDR      PRR</a:t>
                </a:r>
                <a:endParaRPr lang="en-US" dirty="0">
                  <a:solidFill>
                    <a:srgbClr val="5777AE"/>
                  </a:solidFill>
                  <a:latin typeface="Arial Narrow"/>
                  <a:ea typeface="Arial" charset="0"/>
                  <a:cs typeface="Arial Narrow"/>
                </a:endParaRPr>
              </a:p>
            </p:txBody>
          </p:sp>
        </p:grp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19145" y="4119815"/>
              <a:ext cx="356520" cy="314901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58178" y="4149647"/>
              <a:ext cx="356520" cy="3149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671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260" y="1510736"/>
            <a:ext cx="5415380" cy="522741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CTA consortium and observatory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1" y="1533525"/>
            <a:ext cx="3691998" cy="5135563"/>
          </a:xfrm>
        </p:spPr>
        <p:txBody>
          <a:bodyPr/>
          <a:lstStyle/>
          <a:p>
            <a:r>
              <a:rPr lang="en-GB" dirty="0" smtClean="0"/>
              <a:t>Instrument constructed by consortium will be operated as observatory.</a:t>
            </a:r>
          </a:p>
          <a:p>
            <a:r>
              <a:rPr lang="en-GB" dirty="0" smtClean="0"/>
              <a:t>CTA </a:t>
            </a:r>
            <a:r>
              <a:rPr lang="en-GB" dirty="0"/>
              <a:t>Observatory GmbH now </a:t>
            </a:r>
            <a:r>
              <a:rPr lang="en-GB" dirty="0" smtClean="0"/>
              <a:t>formed.</a:t>
            </a:r>
          </a:p>
          <a:p>
            <a:pPr marL="342900" lvl="1" indent="-342900">
              <a:buFont typeface="Arial" charset="0"/>
              <a:buChar char="■"/>
            </a:pPr>
            <a:r>
              <a:rPr lang="en-GB" dirty="0"/>
              <a:t>Resource Board (including STFC) discussing Founding Agreement </a:t>
            </a:r>
            <a:r>
              <a:rPr lang="en-GB" dirty="0" smtClean="0"/>
              <a:t>to </a:t>
            </a:r>
            <a:r>
              <a:rPr lang="en-GB" dirty="0"/>
              <a:t>construct and operate </a:t>
            </a:r>
            <a:r>
              <a:rPr lang="en-GB" dirty="0" smtClean="0"/>
              <a:t>CTAO.</a:t>
            </a:r>
          </a:p>
          <a:p>
            <a:pPr marL="342900" lvl="1" indent="-342900">
              <a:buFont typeface="Arial" charset="0"/>
              <a:buChar char="■"/>
            </a:pPr>
            <a:r>
              <a:rPr lang="en-GB" dirty="0" smtClean="0"/>
              <a:t>Access </a:t>
            </a:r>
            <a:r>
              <a:rPr lang="en-GB" dirty="0"/>
              <a:t>to CTA </a:t>
            </a:r>
            <a:r>
              <a:rPr lang="en-GB" dirty="0" smtClean="0"/>
              <a:t>data/time </a:t>
            </a:r>
            <a:r>
              <a:rPr lang="en-GB" dirty="0"/>
              <a:t>will be granted to scientists in countries which have contributed to observatory construction and operation</a:t>
            </a:r>
            <a:r>
              <a:rPr lang="en-GB" dirty="0" smtClean="0"/>
              <a:t>.</a:t>
            </a:r>
          </a:p>
          <a:p>
            <a:pPr marL="342900" lvl="1" indent="-342900">
              <a:buFont typeface="Arial" charset="0"/>
              <a:buChar char="■"/>
            </a:pPr>
            <a:r>
              <a:rPr lang="en-GB" dirty="0"/>
              <a:t>Completion of Agreement expected September 2015</a:t>
            </a:r>
            <a:r>
              <a:rPr lang="en-GB" dirty="0" smtClean="0"/>
              <a:t>.</a:t>
            </a:r>
          </a:p>
          <a:p>
            <a:pPr marL="342900" lvl="1" indent="-342900">
              <a:buFont typeface="Arial" charset="0"/>
              <a:buChar char="■"/>
            </a:pPr>
            <a:endParaRPr lang="en-GB" dirty="0"/>
          </a:p>
          <a:p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7341833" y="1837679"/>
            <a:ext cx="1748901" cy="816744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8242917" y="4927106"/>
            <a:ext cx="1167784" cy="506027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8404194" y="2897392"/>
            <a:ext cx="508987" cy="399921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4293831" y="5754210"/>
            <a:ext cx="5205276" cy="75312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>
          <a:xfrm>
            <a:off x="7592912" y="6467568"/>
            <a:ext cx="2311400" cy="40163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GB" sz="1600" dirty="0" smtClean="0"/>
              <a:t>18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4715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Possible CTA sites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9167" y="1525058"/>
            <a:ext cx="2610848" cy="5135563"/>
          </a:xfrm>
        </p:spPr>
        <p:txBody>
          <a:bodyPr/>
          <a:lstStyle/>
          <a:p>
            <a:r>
              <a:rPr lang="en-GB" u="sng" dirty="0" smtClean="0"/>
              <a:t>Southern sites</a:t>
            </a:r>
          </a:p>
          <a:p>
            <a:r>
              <a:rPr lang="en-GB" dirty="0" smtClean="0"/>
              <a:t>Negotiations</a:t>
            </a:r>
            <a:r>
              <a:rPr lang="en-GB" dirty="0"/>
              <a:t> </a:t>
            </a:r>
            <a:r>
              <a:rPr lang="en-GB" dirty="0" smtClean="0"/>
              <a:t>started with:</a:t>
            </a:r>
          </a:p>
          <a:p>
            <a:pPr lvl="1"/>
            <a:r>
              <a:rPr lang="en-GB" dirty="0" smtClean="0"/>
              <a:t>Aar (Namibia).</a:t>
            </a:r>
          </a:p>
          <a:p>
            <a:pPr lvl="1"/>
            <a:r>
              <a:rPr lang="en-GB" dirty="0" err="1" smtClean="0"/>
              <a:t>Paranal</a:t>
            </a:r>
            <a:r>
              <a:rPr lang="en-GB" dirty="0"/>
              <a:t> </a:t>
            </a:r>
            <a:r>
              <a:rPr lang="en-GB" dirty="0" smtClean="0"/>
              <a:t>(ESO – Chile).</a:t>
            </a:r>
            <a:endParaRPr lang="en-GB" dirty="0"/>
          </a:p>
          <a:p>
            <a:r>
              <a:rPr lang="en-GB" dirty="0" smtClean="0"/>
              <a:t>Decision expected July 2015, access</a:t>
            </a:r>
            <a:br>
              <a:rPr lang="en-GB" dirty="0" smtClean="0"/>
            </a:br>
            <a:r>
              <a:rPr lang="en-GB" dirty="0" smtClean="0"/>
              <a:t>mid 2016.</a:t>
            </a:r>
          </a:p>
          <a:p>
            <a:r>
              <a:rPr lang="en-GB" u="sng" dirty="0" smtClean="0"/>
              <a:t>Northern sites</a:t>
            </a:r>
          </a:p>
          <a:p>
            <a:r>
              <a:rPr lang="en-GB" dirty="0" smtClean="0"/>
              <a:t>First LST will be built on La Palma.</a:t>
            </a:r>
          </a:p>
          <a:p>
            <a:r>
              <a:rPr lang="en-GB" dirty="0" smtClean="0"/>
              <a:t>Shortlist selection March 2015.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114290" y="1507067"/>
            <a:ext cx="6494790" cy="5178405"/>
            <a:chOff x="3241295" y="1507067"/>
            <a:chExt cx="6494790" cy="5178405"/>
          </a:xfrm>
        </p:grpSpPr>
        <p:pic>
          <p:nvPicPr>
            <p:cNvPr id="7170" name="Picture 2" descr="http://upload.wikimedia.org/wikipedia/commons/9/91/Winkel_triple_projection_SW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81" t="9616" r="20573" b="10099"/>
            <a:stretch/>
          </p:blipFill>
          <p:spPr bwMode="auto">
            <a:xfrm>
              <a:off x="3241295" y="1507067"/>
              <a:ext cx="6494790" cy="5178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val 4"/>
            <p:cNvSpPr/>
            <p:nvPr/>
          </p:nvSpPr>
          <p:spPr>
            <a:xfrm>
              <a:off x="3606870" y="2810946"/>
              <a:ext cx="93133" cy="101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/>
            <p:cNvSpPr/>
            <p:nvPr/>
          </p:nvSpPr>
          <p:spPr>
            <a:xfrm>
              <a:off x="3488328" y="2929465"/>
              <a:ext cx="93133" cy="101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val 7"/>
            <p:cNvSpPr/>
            <p:nvPr/>
          </p:nvSpPr>
          <p:spPr>
            <a:xfrm>
              <a:off x="6121467" y="3005690"/>
              <a:ext cx="93133" cy="101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/>
            <p:cNvSpPr/>
            <p:nvPr/>
          </p:nvSpPr>
          <p:spPr>
            <a:xfrm>
              <a:off x="7095166" y="4986962"/>
              <a:ext cx="93133" cy="101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/>
            <p:cNvSpPr/>
            <p:nvPr/>
          </p:nvSpPr>
          <p:spPr>
            <a:xfrm>
              <a:off x="4707466" y="4970022"/>
              <a:ext cx="93133" cy="101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/>
            <p:cNvSpPr/>
            <p:nvPr/>
          </p:nvSpPr>
          <p:spPr>
            <a:xfrm>
              <a:off x="4809064" y="5139356"/>
              <a:ext cx="93133" cy="101600"/>
            </a:xfrm>
            <a:prstGeom prst="ellipse">
              <a:avLst/>
            </a:prstGeom>
            <a:solidFill>
              <a:srgbClr val="3333FF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/>
            <p:cNvSpPr/>
            <p:nvPr/>
          </p:nvSpPr>
          <p:spPr>
            <a:xfrm>
              <a:off x="3716935" y="2785539"/>
              <a:ext cx="93133" cy="101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63241" y="5029287"/>
              <a:ext cx="12953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solidFill>
                    <a:schemeClr val="bg1"/>
                  </a:solidFill>
                </a:rPr>
                <a:t>Aar, Namibia</a:t>
              </a:r>
              <a:endParaRPr lang="en-GB" sz="1600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976676" y="5156294"/>
              <a:ext cx="18255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solidFill>
                    <a:schemeClr val="bg1"/>
                  </a:solidFill>
                </a:rPr>
                <a:t>Leoncito, Argentina</a:t>
              </a:r>
              <a:endParaRPr lang="en-GB" sz="1600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71858" y="4639801"/>
              <a:ext cx="13500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err="1" smtClean="0">
                  <a:solidFill>
                    <a:schemeClr val="bg1"/>
                  </a:solidFill>
                </a:rPr>
                <a:t>Paranal</a:t>
              </a:r>
              <a:r>
                <a:rPr lang="en-GB" sz="1600" dirty="0" smtClean="0">
                  <a:solidFill>
                    <a:schemeClr val="bg1"/>
                  </a:solidFill>
                </a:rPr>
                <a:t>, Chile</a:t>
              </a:r>
              <a:endParaRPr lang="en-GB" sz="1600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241295" y="3014153"/>
              <a:ext cx="16448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solidFill>
                    <a:schemeClr val="bg1"/>
                  </a:solidFill>
                </a:rPr>
                <a:t>San Pedro Martir,</a:t>
              </a:r>
              <a:br>
                <a:rPr lang="en-GB" sz="1600" dirty="0" smtClean="0">
                  <a:solidFill>
                    <a:schemeClr val="bg1"/>
                  </a:solidFill>
                </a:rPr>
              </a:br>
              <a:r>
                <a:rPr lang="en-GB" sz="1600" dirty="0" smtClean="0">
                  <a:solidFill>
                    <a:schemeClr val="bg1"/>
                  </a:solidFill>
                </a:rPr>
                <a:t>Mexico</a:t>
              </a:r>
              <a:endParaRPr lang="en-GB" sz="1600" dirty="0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299420" y="2251572"/>
              <a:ext cx="17174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solidFill>
                    <a:schemeClr val="bg1"/>
                  </a:solidFill>
                </a:rPr>
                <a:t>Yavapai or Meteor</a:t>
              </a:r>
              <a:br>
                <a:rPr lang="en-GB" sz="1600" dirty="0" smtClean="0">
                  <a:solidFill>
                    <a:schemeClr val="bg1"/>
                  </a:solidFill>
                </a:rPr>
              </a:br>
              <a:r>
                <a:rPr lang="en-GB" sz="1600" dirty="0" smtClean="0">
                  <a:solidFill>
                    <a:schemeClr val="bg1"/>
                  </a:solidFill>
                </a:rPr>
                <a:t>Crater, USA</a:t>
              </a:r>
              <a:endParaRPr lang="en-GB" sz="1600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246187" y="2595162"/>
              <a:ext cx="101822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solidFill>
                    <a:schemeClr val="bg1"/>
                  </a:solidFill>
                </a:rPr>
                <a:t>La Palma,</a:t>
              </a:r>
              <a:br>
                <a:rPr lang="en-GB" sz="1600" dirty="0" smtClean="0">
                  <a:solidFill>
                    <a:schemeClr val="bg1"/>
                  </a:solidFill>
                </a:rPr>
              </a:br>
              <a:r>
                <a:rPr lang="en-GB" sz="1600" dirty="0" smtClean="0">
                  <a:solidFill>
                    <a:schemeClr val="bg1"/>
                  </a:solidFill>
                </a:rPr>
                <a:t>Tenerife,</a:t>
              </a:r>
              <a:br>
                <a:rPr lang="en-GB" sz="1600" dirty="0" smtClean="0">
                  <a:solidFill>
                    <a:schemeClr val="bg1"/>
                  </a:solidFill>
                </a:rPr>
              </a:br>
              <a:r>
                <a:rPr lang="en-GB" sz="1600" dirty="0" smtClean="0">
                  <a:solidFill>
                    <a:schemeClr val="bg1"/>
                  </a:solidFill>
                </a:rPr>
                <a:t>Spain</a:t>
              </a:r>
              <a:endParaRPr lang="en-GB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19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01979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96" y="2220300"/>
            <a:ext cx="7377149" cy="37924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Introduction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2787" y="1533525"/>
            <a:ext cx="7562829" cy="5135563"/>
          </a:xfrm>
        </p:spPr>
        <p:txBody>
          <a:bodyPr/>
          <a:lstStyle/>
          <a:p>
            <a:r>
              <a:rPr lang="en-GB" dirty="0" smtClean="0"/>
              <a:t>First </a:t>
            </a:r>
            <a:r>
              <a:rPr lang="en-GB" dirty="0" err="1" smtClean="0"/>
              <a:t>TeV</a:t>
            </a:r>
            <a:r>
              <a:rPr lang="en-GB" dirty="0" smtClean="0"/>
              <a:t> </a:t>
            </a:r>
            <a:r>
              <a:rPr lang="en-GB" dirty="0" smtClean="0">
                <a:latin typeface="Symbol" panose="05050102010706020507" pitchFamily="18" charset="2"/>
              </a:rPr>
              <a:t>g</a:t>
            </a:r>
            <a:r>
              <a:rPr lang="en-GB" dirty="0" smtClean="0"/>
              <a:t>-ray source detected by Whipple 10 m telescope in 1989.</a:t>
            </a:r>
          </a:p>
          <a:p>
            <a:r>
              <a:rPr lang="en-GB" dirty="0" smtClean="0"/>
              <a:t>As of 20/01/15, 155 </a:t>
            </a:r>
            <a:r>
              <a:rPr lang="en-GB" dirty="0" smtClean="0">
                <a:latin typeface="Symbol" pitchFamily="18" charset="2"/>
              </a:rPr>
              <a:t>g</a:t>
            </a:r>
            <a:r>
              <a:rPr lang="en-GB" dirty="0" smtClean="0"/>
              <a:t>-ray sources known: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Vast majority </a:t>
            </a:r>
            <a:r>
              <a:rPr lang="en-GB" dirty="0" smtClean="0"/>
              <a:t>found with current generation of Imaging Atmospheric Cherenkov Telescopes (HESS</a:t>
            </a:r>
            <a:r>
              <a:rPr lang="en-GB" dirty="0"/>
              <a:t>, MAGIC </a:t>
            </a:r>
            <a:r>
              <a:rPr lang="en-GB" dirty="0" smtClean="0"/>
              <a:t>and VERITAS</a:t>
            </a:r>
            <a:r>
              <a:rPr lang="en-GB" dirty="0"/>
              <a:t>.)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16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2</a:t>
            </a:fld>
            <a:endParaRPr lang="en-GB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54"/>
          <a:stretch/>
        </p:blipFill>
        <p:spPr>
          <a:xfrm>
            <a:off x="7647280" y="1916198"/>
            <a:ext cx="1962150" cy="396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35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Large size telescopes – LSTs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Dish diameter D = 23 m.</a:t>
            </a:r>
          </a:p>
          <a:p>
            <a:r>
              <a:rPr lang="en-GB" dirty="0"/>
              <a:t>F</a:t>
            </a:r>
            <a:r>
              <a:rPr lang="en-GB" dirty="0" smtClean="0"/>
              <a:t>ocal length F = 28 m, f = F/D = 1.2.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029200" y="1533525"/>
            <a:ext cx="4381500" cy="5135563"/>
          </a:xfrm>
        </p:spPr>
        <p:txBody>
          <a:bodyPr/>
          <a:lstStyle/>
          <a:p>
            <a:r>
              <a:rPr lang="en-GB" dirty="0" smtClean="0"/>
              <a:t>Camera D</a:t>
            </a:r>
            <a:r>
              <a:rPr lang="en-GB" baseline="-25000" dirty="0" smtClean="0"/>
              <a:t>C</a:t>
            </a:r>
            <a:r>
              <a:rPr lang="en-GB" dirty="0" smtClean="0"/>
              <a:t> ~ </a:t>
            </a:r>
            <a:r>
              <a:rPr lang="en-GB" dirty="0"/>
              <a:t>2.2 </a:t>
            </a:r>
            <a:r>
              <a:rPr lang="en-GB" dirty="0" smtClean="0"/>
              <a:t>m, </a:t>
            </a:r>
            <a:r>
              <a:rPr lang="en-GB" dirty="0" err="1" smtClean="0"/>
              <a:t>m</a:t>
            </a:r>
            <a:r>
              <a:rPr lang="en-GB" baseline="-25000" dirty="0" err="1" smtClean="0"/>
              <a:t>C</a:t>
            </a:r>
            <a:r>
              <a:rPr lang="en-GB" dirty="0" smtClean="0"/>
              <a:t> ~ 1.6 t, 1.5” PMs with peak QE ~ 40%.</a:t>
            </a:r>
          </a:p>
          <a:p>
            <a:pPr marL="0" indent="0">
              <a:buNone/>
            </a:pPr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First telescope </a:t>
            </a:r>
            <a:r>
              <a:rPr lang="en-GB" dirty="0"/>
              <a:t>on La Palma </a:t>
            </a:r>
            <a:r>
              <a:rPr lang="en-GB" dirty="0" smtClean="0"/>
              <a:t>2016</a:t>
            </a:r>
            <a:r>
              <a:rPr lang="en-GB" dirty="0"/>
              <a:t>.</a:t>
            </a:r>
          </a:p>
          <a:p>
            <a:r>
              <a:rPr lang="en-GB" dirty="0"/>
              <a:t>Verification complete mid 2017.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976" y="4153335"/>
            <a:ext cx="1899354" cy="1438832"/>
          </a:xfrm>
          <a:prstGeom prst="rect">
            <a:avLst/>
          </a:prstGeom>
        </p:spPr>
      </p:pic>
      <p:sp>
        <p:nvSpPr>
          <p:cNvPr id="12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20</a:t>
            </a:fld>
            <a:endParaRPr lang="en-GB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62" y="2324551"/>
            <a:ext cx="3035775" cy="36291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4114" r="10981"/>
          <a:stretch/>
        </p:blipFill>
        <p:spPr>
          <a:xfrm>
            <a:off x="3310468" y="2697413"/>
            <a:ext cx="2361460" cy="23479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t="4270"/>
          <a:stretch/>
        </p:blipFill>
        <p:spPr>
          <a:xfrm>
            <a:off x="7571339" y="2219435"/>
            <a:ext cx="2265357" cy="249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08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Medium size telescopes – MSTs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D = 12 m, F = 17 m, f = 1.4.</a:t>
            </a:r>
          </a:p>
          <a:p>
            <a:r>
              <a:rPr lang="en-GB" dirty="0" smtClean="0"/>
              <a:t>Prototype in Berlin.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535588" y="1533525"/>
            <a:ext cx="5077528" cy="5135563"/>
          </a:xfrm>
        </p:spPr>
        <p:txBody>
          <a:bodyPr/>
          <a:lstStyle/>
          <a:p>
            <a:r>
              <a:rPr lang="en-GB" dirty="0" smtClean="0"/>
              <a:t>D</a:t>
            </a:r>
            <a:r>
              <a:rPr lang="en-GB" baseline="-25000" dirty="0" smtClean="0"/>
              <a:t>C</a:t>
            </a:r>
            <a:r>
              <a:rPr lang="en-GB" dirty="0" smtClean="0"/>
              <a:t> </a:t>
            </a:r>
            <a:r>
              <a:rPr lang="en-GB" dirty="0"/>
              <a:t>~ 2.2 m, </a:t>
            </a:r>
            <a:r>
              <a:rPr lang="en-GB" dirty="0" err="1" smtClean="0"/>
              <a:t>m</a:t>
            </a:r>
            <a:r>
              <a:rPr lang="en-GB" baseline="-25000" dirty="0" err="1" smtClean="0"/>
              <a:t>C</a:t>
            </a:r>
            <a:r>
              <a:rPr lang="en-GB" dirty="0" smtClean="0"/>
              <a:t> </a:t>
            </a:r>
            <a:r>
              <a:rPr lang="en-GB" dirty="0"/>
              <a:t>~ 2 </a:t>
            </a:r>
            <a:r>
              <a:rPr lang="en-GB" dirty="0" smtClean="0"/>
              <a:t>t, 1.5” PMs (as used in LST camera).</a:t>
            </a:r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Three pre-production telescopes on southern site by end 2017. </a:t>
            </a:r>
            <a:endParaRPr lang="en-GB" dirty="0"/>
          </a:p>
        </p:txBody>
      </p:sp>
      <p:sp>
        <p:nvSpPr>
          <p:cNvPr id="10" name="Slide Number Placeholder 5"/>
          <p:cNvSpPr txBox="1">
            <a:spLocks/>
          </p:cNvSpPr>
          <p:nvPr/>
        </p:nvSpPr>
        <p:spPr>
          <a:xfrm>
            <a:off x="7592912" y="6467568"/>
            <a:ext cx="2311400" cy="40163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21</a:t>
            </a:fld>
            <a:endParaRPr lang="en-GB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970" y="3261943"/>
            <a:ext cx="2689675" cy="24273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645" y="2256256"/>
            <a:ext cx="2234541" cy="2011373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60" y="2441929"/>
            <a:ext cx="3323150" cy="406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719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926" y="2899907"/>
            <a:ext cx="2911670" cy="39289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2293" y="1929369"/>
            <a:ext cx="2998800" cy="1985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Schwarzschild-Couder Telescopes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D</a:t>
            </a:r>
            <a:r>
              <a:rPr lang="en-GB" baseline="-25000" dirty="0"/>
              <a:t>1</a:t>
            </a:r>
            <a:r>
              <a:rPr lang="en-GB" dirty="0"/>
              <a:t> = </a:t>
            </a:r>
            <a:r>
              <a:rPr lang="en-GB" dirty="0" smtClean="0"/>
              <a:t>11.5 </a:t>
            </a:r>
            <a:r>
              <a:rPr lang="en-GB" dirty="0"/>
              <a:t>m, </a:t>
            </a:r>
            <a:r>
              <a:rPr lang="en-GB" dirty="0" smtClean="0"/>
              <a:t>D</a:t>
            </a:r>
            <a:r>
              <a:rPr lang="en-GB" baseline="-25000" dirty="0" smtClean="0"/>
              <a:t>2</a:t>
            </a:r>
            <a:r>
              <a:rPr lang="en-GB" dirty="0" smtClean="0"/>
              <a:t> = 6.6 m.</a:t>
            </a:r>
          </a:p>
          <a:p>
            <a:r>
              <a:rPr lang="en-GB" dirty="0" smtClean="0"/>
              <a:t>F = 5.9 </a:t>
            </a:r>
            <a:r>
              <a:rPr lang="en-GB" dirty="0"/>
              <a:t>m, f = 0.51.</a:t>
            </a:r>
          </a:p>
          <a:p>
            <a:r>
              <a:rPr lang="en-GB" dirty="0" smtClean="0"/>
              <a:t>SiPM based camera with 11k </a:t>
            </a:r>
            <a:br>
              <a:rPr lang="en-GB" dirty="0" smtClean="0"/>
            </a:br>
            <a:r>
              <a:rPr lang="en-GB" dirty="0" smtClean="0"/>
              <a:t>6 × 6 mm</a:t>
            </a:r>
            <a:r>
              <a:rPr lang="en-GB" baseline="30000" dirty="0" smtClean="0"/>
              <a:t>2</a:t>
            </a:r>
            <a:r>
              <a:rPr lang="en-GB" dirty="0" smtClean="0"/>
              <a:t> pixels.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533525"/>
            <a:ext cx="4576439" cy="5135563"/>
          </a:xfrm>
        </p:spPr>
        <p:txBody>
          <a:bodyPr/>
          <a:lstStyle/>
          <a:p>
            <a:r>
              <a:rPr lang="en-GB" dirty="0" smtClean="0"/>
              <a:t>Readout triggering and power provision using TARGET ASIC/module.</a:t>
            </a:r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Combine module triggers in Backplane FPGAs to form camera trigger.</a:t>
            </a:r>
          </a:p>
          <a:p>
            <a:endParaRPr lang="en-GB" dirty="0"/>
          </a:p>
        </p:txBody>
      </p:sp>
      <p:pic>
        <p:nvPicPr>
          <p:cNvPr id="8" name="Picture 7" descr="Backplane 4-4-201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098" y="4337347"/>
            <a:ext cx="2594640" cy="2317948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/>
        </p:nvSpPr>
        <p:spPr>
          <a:xfrm>
            <a:off x="7592912" y="6467568"/>
            <a:ext cx="2311400" cy="40163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GB" sz="1600" dirty="0" smtClean="0"/>
              <a:t>22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40469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G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041" y="1469066"/>
            <a:ext cx="6740558" cy="385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Small size telescopes – GCT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2851582" cy="5135563"/>
          </a:xfrm>
        </p:spPr>
        <p:txBody>
          <a:bodyPr/>
          <a:lstStyle/>
          <a:p>
            <a:r>
              <a:rPr lang="en-GB" dirty="0" smtClean="0"/>
              <a:t>Schwarzschild-Couder</a:t>
            </a:r>
            <a:br>
              <a:rPr lang="en-GB" dirty="0" smtClean="0"/>
            </a:br>
            <a:r>
              <a:rPr lang="en-GB" dirty="0" smtClean="0"/>
              <a:t>optics.</a:t>
            </a:r>
          </a:p>
          <a:p>
            <a:r>
              <a:rPr lang="en-GB" dirty="0" smtClean="0"/>
              <a:t>D</a:t>
            </a:r>
            <a:r>
              <a:rPr lang="en-GB" baseline="-25000" dirty="0" smtClean="0"/>
              <a:t>1</a:t>
            </a:r>
            <a:r>
              <a:rPr lang="en-GB" dirty="0" smtClean="0"/>
              <a:t> </a:t>
            </a:r>
            <a:r>
              <a:rPr lang="en-GB" dirty="0"/>
              <a:t>= 4 </a:t>
            </a:r>
            <a:r>
              <a:rPr lang="en-GB" dirty="0" smtClean="0"/>
              <a:t>m, D</a:t>
            </a:r>
            <a:r>
              <a:rPr lang="en-GB" baseline="-25000" dirty="0" smtClean="0"/>
              <a:t>2</a:t>
            </a:r>
            <a:r>
              <a:rPr lang="en-GB" dirty="0" smtClean="0"/>
              <a:t> </a:t>
            </a:r>
            <a:r>
              <a:rPr lang="en-GB" dirty="0"/>
              <a:t>= 2 </a:t>
            </a:r>
            <a:r>
              <a:rPr lang="en-GB" dirty="0" smtClean="0"/>
              <a:t>m,</a:t>
            </a:r>
            <a:br>
              <a:rPr lang="en-GB" dirty="0" smtClean="0"/>
            </a:br>
            <a:r>
              <a:rPr lang="en-GB" dirty="0" smtClean="0"/>
              <a:t>F </a:t>
            </a:r>
            <a:r>
              <a:rPr lang="en-GB" dirty="0"/>
              <a:t>= 2.3 </a:t>
            </a:r>
            <a:r>
              <a:rPr lang="en-GB" dirty="0" smtClean="0"/>
              <a:t>m, f = </a:t>
            </a:r>
            <a:r>
              <a:rPr lang="en-GB" dirty="0"/>
              <a:t>0.57.</a:t>
            </a:r>
          </a:p>
          <a:p>
            <a:r>
              <a:rPr lang="en-GB" dirty="0"/>
              <a:t>D</a:t>
            </a:r>
            <a:r>
              <a:rPr lang="en-GB" baseline="-25000" dirty="0"/>
              <a:t>C</a:t>
            </a:r>
            <a:r>
              <a:rPr lang="en-GB" dirty="0"/>
              <a:t> = 0.35 </a:t>
            </a:r>
            <a:r>
              <a:rPr lang="en-GB" dirty="0" smtClean="0"/>
              <a:t>m,</a:t>
            </a:r>
            <a:r>
              <a:rPr lang="en-GB" dirty="0"/>
              <a:t>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err="1" smtClean="0"/>
              <a:t>m</a:t>
            </a:r>
            <a:r>
              <a:rPr lang="en-GB" baseline="-25000" dirty="0" err="1" smtClean="0"/>
              <a:t>C</a:t>
            </a:r>
            <a:r>
              <a:rPr lang="en-GB" dirty="0" smtClean="0"/>
              <a:t> = 45 kg.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7466" y="1533525"/>
            <a:ext cx="5763234" cy="5135563"/>
          </a:xfrm>
        </p:spPr>
        <p:txBody>
          <a:bodyPr/>
          <a:lstStyle/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Prototype under construction in Paris.</a:t>
            </a:r>
          </a:p>
          <a:p>
            <a:r>
              <a:rPr lang="en-GB" dirty="0" smtClean="0"/>
              <a:t>Three pre-production telescopes on southern site by mid 2017.</a:t>
            </a:r>
          </a:p>
        </p:txBody>
      </p:sp>
      <p:sp>
        <p:nvSpPr>
          <p:cNvPr id="34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23</a:t>
            </a:fld>
            <a:endParaRPr lang="en-GB" sz="1600" dirty="0"/>
          </a:p>
        </p:txBody>
      </p:sp>
      <p:pic>
        <p:nvPicPr>
          <p:cNvPr id="27" name="Picture 26" descr="FullCamera3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9" r="20042"/>
          <a:stretch>
            <a:fillRect/>
          </a:stretch>
        </p:blipFill>
        <p:spPr bwMode="auto">
          <a:xfrm>
            <a:off x="499688" y="3639844"/>
            <a:ext cx="3052802" cy="2819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324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Small size telescope design – ASTRI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D</a:t>
            </a:r>
            <a:r>
              <a:rPr lang="en-GB" baseline="-25000" dirty="0" smtClean="0"/>
              <a:t>1</a:t>
            </a:r>
            <a:r>
              <a:rPr lang="en-GB" dirty="0" smtClean="0"/>
              <a:t> = 4.2 </a:t>
            </a:r>
            <a:r>
              <a:rPr lang="en-GB" dirty="0"/>
              <a:t>m, D</a:t>
            </a:r>
            <a:r>
              <a:rPr lang="en-GB" baseline="-25000" dirty="0"/>
              <a:t>2</a:t>
            </a:r>
            <a:r>
              <a:rPr lang="en-GB" dirty="0"/>
              <a:t> </a:t>
            </a:r>
            <a:r>
              <a:rPr lang="en-GB" dirty="0" smtClean="0"/>
              <a:t>= 1.8 </a:t>
            </a:r>
            <a:r>
              <a:rPr lang="en-GB" dirty="0"/>
              <a:t>m.</a:t>
            </a:r>
          </a:p>
          <a:p>
            <a:r>
              <a:rPr lang="en-GB" dirty="0"/>
              <a:t>F </a:t>
            </a:r>
            <a:r>
              <a:rPr lang="en-GB" dirty="0" smtClean="0"/>
              <a:t>= </a:t>
            </a:r>
            <a:r>
              <a:rPr lang="en-GB" dirty="0"/>
              <a:t>2.2 m, f </a:t>
            </a:r>
            <a:r>
              <a:rPr lang="en-GB" dirty="0" smtClean="0"/>
              <a:t>= </a:t>
            </a:r>
            <a:r>
              <a:rPr lang="en-GB" dirty="0"/>
              <a:t>0.51.</a:t>
            </a:r>
          </a:p>
          <a:p>
            <a:r>
              <a:rPr lang="en-GB" dirty="0"/>
              <a:t>D</a:t>
            </a:r>
            <a:r>
              <a:rPr lang="en-GB" baseline="-25000" dirty="0"/>
              <a:t>C</a:t>
            </a:r>
            <a:r>
              <a:rPr lang="en-GB" dirty="0"/>
              <a:t> = 0.37 m, FoV = 9.6</a:t>
            </a:r>
            <a:r>
              <a:rPr lang="en-GB" dirty="0" smtClean="0"/>
              <a:t>°</a:t>
            </a:r>
            <a:endParaRPr lang="en-GB" dirty="0"/>
          </a:p>
          <a:p>
            <a:r>
              <a:rPr lang="en-GB" dirty="0" err="1">
                <a:latin typeface="Symbol" panose="05050102010706020507" pitchFamily="18" charset="2"/>
              </a:rPr>
              <a:t>a</a:t>
            </a:r>
            <a:r>
              <a:rPr lang="en-GB" baseline="-25000" dirty="0" err="1"/>
              <a:t>pix</a:t>
            </a:r>
            <a:r>
              <a:rPr lang="en-GB" dirty="0"/>
              <a:t> = 0.17°, </a:t>
            </a:r>
            <a:r>
              <a:rPr lang="en-GB" dirty="0" err="1"/>
              <a:t>a</a:t>
            </a:r>
            <a:r>
              <a:rPr lang="en-GB" baseline="-25000" dirty="0" err="1"/>
              <a:t>pix</a:t>
            </a:r>
            <a:r>
              <a:rPr lang="en-GB" dirty="0"/>
              <a:t> = 6 mm.</a:t>
            </a:r>
          </a:p>
          <a:p>
            <a:r>
              <a:rPr lang="en-GB" dirty="0"/>
              <a:t>Pixel square SiPM, </a:t>
            </a:r>
            <a:br>
              <a:rPr lang="en-GB" dirty="0"/>
            </a:br>
            <a:r>
              <a:rPr lang="en-GB" dirty="0"/>
              <a:t>64 per 52 × 52 mm</a:t>
            </a:r>
            <a:r>
              <a:rPr lang="en-GB" baseline="30000" dirty="0"/>
              <a:t>2</a:t>
            </a:r>
            <a:r>
              <a:rPr lang="en-GB" dirty="0"/>
              <a:t> module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45560" y="5548544"/>
            <a:ext cx="4865140" cy="1120544"/>
          </a:xfrm>
        </p:spPr>
        <p:txBody>
          <a:bodyPr/>
          <a:lstStyle/>
          <a:p>
            <a:r>
              <a:rPr lang="en-GB" dirty="0" smtClean="0"/>
              <a:t>Seven pre-production telescopes on southern site by end 2017. </a:t>
            </a:r>
            <a:endParaRPr lang="en-GB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7" y="3856525"/>
            <a:ext cx="3408308" cy="2531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24</a:t>
            </a:fld>
            <a:endParaRPr lang="en-GB" sz="1600" dirty="0"/>
          </a:p>
        </p:txBody>
      </p:sp>
      <p:pic>
        <p:nvPicPr>
          <p:cNvPr id="9" name="Immagin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5560" y="1544829"/>
            <a:ext cx="5130394" cy="385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Small size telescope design – SST-1M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SST-1M:</a:t>
            </a:r>
            <a:endParaRPr lang="en-GB" dirty="0"/>
          </a:p>
          <a:p>
            <a:r>
              <a:rPr lang="en-GB" dirty="0"/>
              <a:t>D</a:t>
            </a:r>
            <a:r>
              <a:rPr lang="en-GB" baseline="-25000" dirty="0"/>
              <a:t>1</a:t>
            </a:r>
            <a:r>
              <a:rPr lang="en-GB" dirty="0"/>
              <a:t> = 4 m, F = 5.6 m, f = 1.4.</a:t>
            </a:r>
          </a:p>
          <a:p>
            <a:r>
              <a:rPr lang="en-GB" dirty="0"/>
              <a:t>D</a:t>
            </a:r>
            <a:r>
              <a:rPr lang="en-GB" baseline="-25000" dirty="0"/>
              <a:t>C</a:t>
            </a:r>
            <a:r>
              <a:rPr lang="en-GB" dirty="0"/>
              <a:t> = 0.88 </a:t>
            </a:r>
            <a:r>
              <a:rPr lang="en-GB" dirty="0" smtClean="0"/>
              <a:t>m, </a:t>
            </a:r>
            <a:r>
              <a:rPr lang="en-GB" dirty="0" err="1" smtClean="0"/>
              <a:t>m</a:t>
            </a:r>
            <a:r>
              <a:rPr lang="en-GB" baseline="-25000" dirty="0" err="1" smtClean="0"/>
              <a:t>C</a:t>
            </a:r>
            <a:r>
              <a:rPr lang="en-GB" dirty="0" smtClean="0"/>
              <a:t> = 190 kg.</a:t>
            </a:r>
            <a:endParaRPr lang="en-GB" dirty="0"/>
          </a:p>
          <a:p>
            <a:r>
              <a:rPr lang="en-GB" dirty="0" err="1">
                <a:latin typeface="Symbol" panose="05050102010706020507" pitchFamily="18" charset="2"/>
              </a:rPr>
              <a:t>a</a:t>
            </a:r>
            <a:r>
              <a:rPr lang="en-GB" baseline="-25000" dirty="0" err="1"/>
              <a:t>pix</a:t>
            </a:r>
            <a:r>
              <a:rPr lang="en-GB" dirty="0"/>
              <a:t> = 0.24°, </a:t>
            </a:r>
            <a:r>
              <a:rPr lang="en-GB" dirty="0" err="1"/>
              <a:t>a</a:t>
            </a:r>
            <a:r>
              <a:rPr lang="en-GB" baseline="-25000" dirty="0" err="1"/>
              <a:t>pix</a:t>
            </a:r>
            <a:r>
              <a:rPr lang="en-GB" dirty="0"/>
              <a:t> = 23 mm.</a:t>
            </a:r>
          </a:p>
          <a:p>
            <a:r>
              <a:rPr lang="en-GB" dirty="0"/>
              <a:t>Pixel hexagonal </a:t>
            </a:r>
            <a:r>
              <a:rPr lang="en-GB" dirty="0" smtClean="0"/>
              <a:t>SiPM,</a:t>
            </a:r>
            <a:br>
              <a:rPr lang="en-GB" dirty="0" smtClean="0"/>
            </a:br>
            <a:r>
              <a:rPr lang="en-GB" dirty="0" smtClean="0"/>
              <a:t>flat-to-flat </a:t>
            </a:r>
            <a:r>
              <a:rPr lang="en-GB" dirty="0"/>
              <a:t>size 9.4 </a:t>
            </a:r>
            <a:r>
              <a:rPr lang="en-GB" dirty="0" smtClean="0"/>
              <a:t>mm,</a:t>
            </a:r>
            <a:br>
              <a:rPr lang="en-GB" dirty="0" smtClean="0"/>
            </a:br>
            <a:r>
              <a:rPr lang="en-GB" dirty="0" smtClean="0"/>
              <a:t>with light concentrator.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97297" y="1533525"/>
            <a:ext cx="5513403" cy="5135563"/>
          </a:xfrm>
        </p:spPr>
        <p:txBody>
          <a:bodyPr/>
          <a:lstStyle/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Three pre-production telescopes on southern site by mid 2016.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46" y="4036535"/>
            <a:ext cx="2896735" cy="224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995" y="1646766"/>
            <a:ext cx="2792732" cy="4189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298" y="3533380"/>
            <a:ext cx="2614811" cy="236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4" t="20013" r="9636" b="28510"/>
          <a:stretch/>
        </p:blipFill>
        <p:spPr bwMode="auto">
          <a:xfrm>
            <a:off x="3993206" y="1533349"/>
            <a:ext cx="1868271" cy="1854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25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79406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GCT consortium</a:t>
            </a:r>
            <a:endParaRPr lang="en-GB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627" y="1713388"/>
            <a:ext cx="7279688" cy="416362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495299" y="1533525"/>
            <a:ext cx="2656273" cy="5135563"/>
          </a:xfrm>
        </p:spPr>
        <p:txBody>
          <a:bodyPr/>
          <a:lstStyle/>
          <a:p>
            <a:r>
              <a:rPr lang="en-GB" sz="1800" dirty="0" smtClean="0"/>
              <a:t>Groups:</a:t>
            </a:r>
          </a:p>
          <a:p>
            <a:r>
              <a:rPr lang="en-GB" sz="1800" dirty="0" smtClean="0"/>
              <a:t>Adelaide Univ.</a:t>
            </a:r>
          </a:p>
          <a:p>
            <a:r>
              <a:rPr lang="en-GB" sz="1800" dirty="0" smtClean="0"/>
              <a:t>Aix-Marseille </a:t>
            </a:r>
            <a:r>
              <a:rPr lang="en-GB" sz="1800" dirty="0"/>
              <a:t>Univ</a:t>
            </a:r>
            <a:r>
              <a:rPr lang="en-GB" sz="1800" dirty="0" smtClean="0"/>
              <a:t>.</a:t>
            </a:r>
          </a:p>
          <a:p>
            <a:r>
              <a:rPr lang="en-GB" sz="1800" dirty="0" smtClean="0"/>
              <a:t>CNRS</a:t>
            </a:r>
          </a:p>
          <a:p>
            <a:r>
              <a:rPr lang="en-GB" sz="1800" dirty="0" smtClean="0"/>
              <a:t>Durham University</a:t>
            </a:r>
          </a:p>
          <a:p>
            <a:r>
              <a:rPr lang="en-GB" sz="1800" dirty="0" smtClean="0"/>
              <a:t>MPIK- Heidelberg</a:t>
            </a:r>
          </a:p>
          <a:p>
            <a:r>
              <a:rPr lang="en-GB" sz="1800" dirty="0" smtClean="0"/>
              <a:t>Nagoya</a:t>
            </a:r>
          </a:p>
          <a:p>
            <a:r>
              <a:rPr lang="en-GB" sz="1800" dirty="0" smtClean="0"/>
              <a:t>Observatory of Paris</a:t>
            </a:r>
          </a:p>
          <a:p>
            <a:r>
              <a:rPr lang="en-GB" sz="1800" dirty="0" smtClean="0"/>
              <a:t>Univ. Amsterdam</a:t>
            </a:r>
          </a:p>
          <a:p>
            <a:r>
              <a:rPr lang="en-GB" sz="1800" dirty="0" smtClean="0"/>
              <a:t>Univ. Erlangen-Nurnberg</a:t>
            </a:r>
          </a:p>
          <a:p>
            <a:r>
              <a:rPr lang="en-GB" sz="1800" dirty="0" smtClean="0"/>
              <a:t>Univ. Leicester</a:t>
            </a:r>
          </a:p>
          <a:p>
            <a:r>
              <a:rPr lang="en-GB" sz="1800" dirty="0" smtClean="0"/>
              <a:t>Univ. Liverpool</a:t>
            </a:r>
          </a:p>
          <a:p>
            <a:r>
              <a:rPr lang="en-GB" sz="1800" dirty="0" smtClean="0"/>
              <a:t>Univ. Oxford</a:t>
            </a:r>
          </a:p>
          <a:p>
            <a:r>
              <a:rPr lang="en-GB" sz="1800" dirty="0" smtClean="0"/>
              <a:t>Univ. Paris VII</a:t>
            </a:r>
          </a:p>
          <a:p>
            <a:pPr lvl="1"/>
            <a:endParaRPr lang="en-GB" dirty="0" smtClean="0"/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7592912" y="6467568"/>
            <a:ext cx="2311400" cy="40163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GB" sz="1600" dirty="0" smtClean="0"/>
              <a:t>26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718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GCT groups</a:t>
            </a:r>
            <a:endParaRPr lang="en-GB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3272590"/>
              </p:ext>
            </p:extLst>
          </p:nvPr>
        </p:nvGraphicFramePr>
        <p:xfrm>
          <a:off x="372862" y="1491599"/>
          <a:ext cx="9223899" cy="5049437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4048218"/>
                <a:gridCol w="5175681"/>
              </a:tblGrid>
              <a:tr h="2849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Group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Areas</a:t>
                      </a:r>
                      <a:r>
                        <a:rPr lang="en-GB" sz="16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of interest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849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Adelaide University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SiPM </a:t>
                      </a:r>
                      <a:r>
                        <a:rPr lang="en-GB" sz="1600" dirty="0" smtClean="0">
                          <a:effectLst/>
                        </a:rPr>
                        <a:t>testing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849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Aix-Marseille University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Leadership of GCT Monte </a:t>
                      </a:r>
                      <a:r>
                        <a:rPr lang="en-GB" sz="1600" dirty="0">
                          <a:effectLst/>
                        </a:rPr>
                        <a:t>Carlo studies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812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Centre National de la Recherche Scientifique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Testing prototype </a:t>
                      </a:r>
                      <a:r>
                        <a:rPr lang="en-GB" sz="1600" dirty="0" smtClean="0">
                          <a:effectLst/>
                        </a:rPr>
                        <a:t>mirrors, </a:t>
                      </a:r>
                      <a:r>
                        <a:rPr lang="en-GB" sz="1600" baseline="0" dirty="0" smtClean="0">
                          <a:effectLst/>
                        </a:rPr>
                        <a:t>GCT structure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699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Durham University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Leadership of GCT optics design, </a:t>
                      </a:r>
                      <a:r>
                        <a:rPr lang="en-GB" sz="1600" dirty="0" smtClean="0">
                          <a:effectLst/>
                        </a:rPr>
                        <a:t>UK</a:t>
                      </a:r>
                      <a:r>
                        <a:rPr lang="en-GB" sz="1600" baseline="0" dirty="0" smtClean="0">
                          <a:effectLst/>
                        </a:rPr>
                        <a:t> mirror and camera activities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849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Max-Planck Institut für Kernphysik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Camera </a:t>
                      </a:r>
                      <a:r>
                        <a:rPr lang="en-GB" sz="1600" dirty="0" smtClean="0">
                          <a:effectLst/>
                        </a:rPr>
                        <a:t>assembly and testing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849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Nagoya University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SiPM </a:t>
                      </a:r>
                      <a:r>
                        <a:rPr lang="en-GB" sz="1600" dirty="0" smtClean="0">
                          <a:effectLst/>
                        </a:rPr>
                        <a:t>and </a:t>
                      </a:r>
                      <a:r>
                        <a:rPr lang="en-GB" sz="1600" dirty="0">
                          <a:effectLst/>
                        </a:rPr>
                        <a:t>TARGET </a:t>
                      </a:r>
                      <a:r>
                        <a:rPr lang="en-GB" sz="1600" dirty="0" smtClean="0">
                          <a:effectLst/>
                        </a:rPr>
                        <a:t>chip testing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557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Observatoire de </a:t>
                      </a:r>
                      <a:r>
                        <a:rPr lang="en-GB" sz="1600" dirty="0" smtClean="0">
                          <a:effectLst/>
                        </a:rPr>
                        <a:t>Paris/Univ. Paris VII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Leadership of </a:t>
                      </a:r>
                      <a:r>
                        <a:rPr lang="en-GB" sz="1600" dirty="0" smtClean="0">
                          <a:effectLst/>
                        </a:rPr>
                        <a:t>telescope structure</a:t>
                      </a:r>
                      <a:r>
                        <a:rPr lang="en-GB" sz="1600" baseline="0" dirty="0" smtClean="0">
                          <a:effectLst/>
                        </a:rPr>
                        <a:t> </a:t>
                      </a:r>
                      <a:r>
                        <a:rPr lang="en-GB" sz="1600" dirty="0" smtClean="0">
                          <a:effectLst/>
                        </a:rPr>
                        <a:t>design/production, </a:t>
                      </a:r>
                      <a:r>
                        <a:rPr lang="en-GB" sz="1600" dirty="0">
                          <a:effectLst/>
                        </a:rPr>
                        <a:t>prototype mirror production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849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University of Amsterdam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Camera DAQ, camera </a:t>
                      </a:r>
                      <a:r>
                        <a:rPr lang="en-GB" sz="1600" dirty="0" smtClean="0">
                          <a:effectLst/>
                        </a:rPr>
                        <a:t>assembly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849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Universität Erlangen-Nürnberg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TARGET module </a:t>
                      </a:r>
                      <a:r>
                        <a:rPr lang="en-GB" sz="1600" dirty="0" smtClean="0">
                          <a:effectLst/>
                        </a:rPr>
                        <a:t>development and testing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699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University of Leicester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Leadership of camera mechanical design, </a:t>
                      </a:r>
                      <a:r>
                        <a:rPr lang="en-GB" sz="1600" dirty="0" smtClean="0">
                          <a:effectLst/>
                        </a:rPr>
                        <a:t>UK</a:t>
                      </a:r>
                      <a:r>
                        <a:rPr lang="en-GB" sz="1600" baseline="0" dirty="0" smtClean="0">
                          <a:effectLst/>
                        </a:rPr>
                        <a:t> camera assembly and design, data activities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558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University of Liverpool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GCT </a:t>
                      </a:r>
                      <a:r>
                        <a:rPr lang="en-GB" sz="1600" dirty="0">
                          <a:effectLst/>
                        </a:rPr>
                        <a:t>leadership</a:t>
                      </a:r>
                      <a:r>
                        <a:rPr lang="en-GB" sz="1600" dirty="0" smtClean="0">
                          <a:effectLst/>
                        </a:rPr>
                        <a:t>,</a:t>
                      </a:r>
                      <a:r>
                        <a:rPr lang="en-GB" sz="1600" baseline="0" dirty="0" smtClean="0">
                          <a:effectLst/>
                        </a:rPr>
                        <a:t> UK mirror activities, SiPM testing, camera peripherals control, camera lid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596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University of Oxford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Leadership of camera </a:t>
                      </a:r>
                      <a:r>
                        <a:rPr lang="en-GB" sz="1600" dirty="0" smtClean="0">
                          <a:effectLst/>
                        </a:rPr>
                        <a:t>electronics, TARGET</a:t>
                      </a:r>
                      <a:r>
                        <a:rPr lang="en-GB" sz="1600" baseline="0" dirty="0" smtClean="0">
                          <a:effectLst/>
                        </a:rPr>
                        <a:t> and Backplane firmware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Slide Number Placeholder 5"/>
          <p:cNvSpPr txBox="1">
            <a:spLocks/>
          </p:cNvSpPr>
          <p:nvPr/>
        </p:nvSpPr>
        <p:spPr>
          <a:xfrm>
            <a:off x="7592912" y="6467568"/>
            <a:ext cx="2311400" cy="40163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GB" sz="1600" dirty="0" smtClean="0"/>
              <a:t>27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24035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GCT structure/mirror progress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</p:txBody>
      </p:sp>
      <p:pic>
        <p:nvPicPr>
          <p:cNvPr id="10" name="Picture 4" descr="G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128" y="1514970"/>
            <a:ext cx="8549569" cy="488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 txBox="1">
            <a:spLocks/>
          </p:cNvSpPr>
          <p:nvPr/>
        </p:nvSpPr>
        <p:spPr>
          <a:xfrm>
            <a:off x="7592912" y="6467568"/>
            <a:ext cx="2311400" cy="40163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GB" sz="1600" dirty="0" smtClean="0"/>
              <a:t>28</a:t>
            </a:r>
            <a:endParaRPr lang="en-GB" sz="1600" dirty="0"/>
          </a:p>
        </p:txBody>
      </p:sp>
      <p:pic>
        <p:nvPicPr>
          <p:cNvPr id="7" name="Picture 35" descr="New Picture (2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9" t="3676" r="19354" b="1141"/>
          <a:stretch>
            <a:fillRect/>
          </a:stretch>
        </p:blipFill>
        <p:spPr bwMode="auto">
          <a:xfrm>
            <a:off x="-17753" y="4565931"/>
            <a:ext cx="2248621" cy="2043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811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GCT structure/mirror progress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All structural elements now ordered, many delivered.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Foundations for </a:t>
            </a:r>
            <a:r>
              <a:rPr lang="en-GB" dirty="0" smtClean="0"/>
              <a:t>prototype built in Meudon and </a:t>
            </a:r>
            <a:r>
              <a:rPr lang="en-GB" dirty="0"/>
              <a:t>telescope assembly </a:t>
            </a:r>
            <a:r>
              <a:rPr lang="en-GB" dirty="0" smtClean="0"/>
              <a:t>started.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7971" y="2366525"/>
            <a:ext cx="2285541" cy="15654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854" y="2348236"/>
            <a:ext cx="2104149" cy="1565484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8" r="7338"/>
          <a:stretch/>
        </p:blipFill>
        <p:spPr bwMode="auto">
          <a:xfrm>
            <a:off x="5566238" y="2480031"/>
            <a:ext cx="3480108" cy="3427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ShelterOpening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9538" y="4080091"/>
            <a:ext cx="4529662" cy="2547935"/>
          </a:xfrm>
          <a:prstGeom prst="rect">
            <a:avLst/>
          </a:prstGeom>
        </p:spPr>
      </p:pic>
      <p:sp>
        <p:nvSpPr>
          <p:cNvPr id="10" name="Slide Number Placeholder 5"/>
          <p:cNvSpPr txBox="1">
            <a:spLocks/>
          </p:cNvSpPr>
          <p:nvPr/>
        </p:nvSpPr>
        <p:spPr>
          <a:xfrm>
            <a:off x="7592912" y="6467568"/>
            <a:ext cx="2311400" cy="40163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GB" sz="1600" dirty="0" smtClean="0"/>
              <a:t>29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08526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t="5904"/>
          <a:stretch/>
        </p:blipFill>
        <p:spPr>
          <a:xfrm>
            <a:off x="2840864" y="3861785"/>
            <a:ext cx="1631146" cy="2852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Imaging Atmospheric Cherenkov Telescopes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4007004" cy="5135563"/>
          </a:xfrm>
        </p:spPr>
        <p:txBody>
          <a:bodyPr/>
          <a:lstStyle/>
          <a:p>
            <a:r>
              <a:rPr lang="en-GB" dirty="0" smtClean="0"/>
              <a:t>Very High Energy </a:t>
            </a:r>
            <a:r>
              <a:rPr lang="en-GB" dirty="0" smtClean="0">
                <a:latin typeface="Symbol" pitchFamily="18" charset="2"/>
              </a:rPr>
              <a:t>g</a:t>
            </a:r>
            <a:r>
              <a:rPr lang="en-GB" dirty="0" smtClean="0"/>
              <a:t> entering atmosphere causes EM shower with maximum at height ~ 8 km.</a:t>
            </a:r>
          </a:p>
          <a:p>
            <a:r>
              <a:rPr lang="en-GB" dirty="0" smtClean="0"/>
              <a:t>About </a:t>
            </a:r>
            <a:r>
              <a:rPr lang="en-GB" dirty="0"/>
              <a:t>20 Cherenkov photons/m  </a:t>
            </a:r>
            <a:r>
              <a:rPr lang="en-GB" dirty="0" smtClean="0"/>
              <a:t>e</a:t>
            </a:r>
            <a:r>
              <a:rPr lang="en-GB" baseline="30000" dirty="0" smtClean="0"/>
              <a:t>+</a:t>
            </a:r>
            <a:r>
              <a:rPr lang="en-GB" dirty="0" smtClean="0"/>
              <a:t> and e</a:t>
            </a:r>
            <a:r>
              <a:rPr lang="en-GB" baseline="30000" dirty="0" smtClean="0"/>
              <a:t>–</a:t>
            </a:r>
            <a:r>
              <a:rPr lang="en-GB" dirty="0" smtClean="0"/>
              <a:t> path length in </a:t>
            </a:r>
            <a:r>
              <a:rPr lang="en-GB" dirty="0" smtClean="0">
                <a:latin typeface="Symbol" pitchFamily="18" charset="2"/>
              </a:rPr>
              <a:t>l </a:t>
            </a:r>
            <a:r>
              <a:rPr lang="en-GB" dirty="0" smtClean="0"/>
              <a:t>range 300</a:t>
            </a:r>
            <a:r>
              <a:rPr lang="en-GB" dirty="0"/>
              <a:t>...400 </a:t>
            </a:r>
            <a:r>
              <a:rPr lang="en-GB" dirty="0" smtClean="0"/>
              <a:t>nm.</a:t>
            </a:r>
          </a:p>
          <a:p>
            <a:r>
              <a:rPr lang="en-GB" dirty="0" smtClean="0"/>
              <a:t>UV attenuation </a:t>
            </a:r>
            <a:r>
              <a:rPr lang="en-GB" dirty="0"/>
              <a:t>length </a:t>
            </a:r>
            <a:r>
              <a:rPr lang="en-GB" dirty="0" smtClean="0"/>
              <a:t>few km </a:t>
            </a:r>
            <a:br>
              <a:rPr lang="en-GB" dirty="0" smtClean="0"/>
            </a:br>
            <a:r>
              <a:rPr lang="en-GB" dirty="0" smtClean="0"/>
              <a:t>(</a:t>
            </a:r>
            <a:r>
              <a:rPr lang="en-GB" dirty="0" smtClean="0">
                <a:latin typeface="Symbol" panose="05050102010706020507" pitchFamily="18" charset="2"/>
              </a:rPr>
              <a:t>l</a:t>
            </a:r>
            <a:r>
              <a:rPr lang="en-GB" dirty="0" smtClean="0"/>
              <a:t> dependent).</a:t>
            </a:r>
          </a:p>
          <a:p>
            <a:r>
              <a:rPr lang="en-GB" dirty="0" smtClean="0"/>
              <a:t>Cherenkov angle ~ 1°</a:t>
            </a:r>
            <a:br>
              <a:rPr lang="en-GB" dirty="0" smtClean="0"/>
            </a:br>
            <a:r>
              <a:rPr lang="en-GB" dirty="0" smtClean="0"/>
              <a:t>(height dependent):</a:t>
            </a:r>
            <a:br>
              <a:rPr lang="en-GB" dirty="0" smtClean="0"/>
            </a:br>
            <a:r>
              <a:rPr lang="en-GB" dirty="0" smtClean="0"/>
              <a:t>get</a:t>
            </a:r>
            <a:r>
              <a:rPr lang="en-GB" dirty="0"/>
              <a:t> </a:t>
            </a:r>
            <a:r>
              <a:rPr lang="en-GB" dirty="0" smtClean="0"/>
              <a:t>light pool on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ground</a:t>
            </a:r>
            <a:r>
              <a:rPr lang="en-GB" dirty="0"/>
              <a:t> </a:t>
            </a:r>
            <a:r>
              <a:rPr lang="en-GB" dirty="0" smtClean="0"/>
              <a:t>with</a:t>
            </a:r>
            <a:br>
              <a:rPr lang="en-GB" dirty="0" smtClean="0"/>
            </a:br>
            <a:r>
              <a:rPr lang="en-GB" dirty="0" smtClean="0"/>
              <a:t>radius</a:t>
            </a:r>
            <a:r>
              <a:rPr lang="en-GB" dirty="0"/>
              <a:t> </a:t>
            </a:r>
            <a:r>
              <a:rPr lang="en-GB" dirty="0" smtClean="0"/>
              <a:t>of </a:t>
            </a:r>
            <a:br>
              <a:rPr lang="en-GB" dirty="0" smtClean="0"/>
            </a:br>
            <a:r>
              <a:rPr lang="en-GB" dirty="0" smtClean="0"/>
              <a:t>~ 120 m.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4701893" y="1848037"/>
            <a:ext cx="4680303" cy="4328977"/>
            <a:chOff x="5101388" y="2430378"/>
            <a:chExt cx="4680303" cy="4328977"/>
          </a:xfrm>
        </p:grpSpPr>
        <p:sp>
          <p:nvSpPr>
            <p:cNvPr id="92" name="Rectangle 91"/>
            <p:cNvSpPr/>
            <p:nvPr/>
          </p:nvSpPr>
          <p:spPr>
            <a:xfrm>
              <a:off x="5101388" y="2430378"/>
              <a:ext cx="4680303" cy="432897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9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507634" y="2466474"/>
              <a:ext cx="1647892" cy="264116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95" name="Freeform 4"/>
            <p:cNvSpPr>
              <a:spLocks noChangeArrowheads="1"/>
            </p:cNvSpPr>
            <p:nvPr/>
          </p:nvSpPr>
          <p:spPr bwMode="auto">
            <a:xfrm>
              <a:off x="5125452" y="5197057"/>
              <a:ext cx="1058320" cy="999723"/>
            </a:xfrm>
            <a:custGeom>
              <a:avLst/>
              <a:gdLst>
                <a:gd name="T0" fmla="*/ 0 w 4173"/>
                <a:gd name="T1" fmla="*/ 0 h 3552"/>
                <a:gd name="T2" fmla="*/ 1501415 w 4173"/>
                <a:gd name="T3" fmla="*/ 78792 h 3552"/>
                <a:gd name="T4" fmla="*/ 478639 w 4173"/>
                <a:gd name="T5" fmla="*/ 1277578 h 3552"/>
                <a:gd name="T6" fmla="*/ 84212 w 4173"/>
                <a:gd name="T7" fmla="*/ 1232966 h 3552"/>
                <a:gd name="T8" fmla="*/ 0 w 4173"/>
                <a:gd name="T9" fmla="*/ 0 h 35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73"/>
                <a:gd name="T16" fmla="*/ 0 h 3552"/>
                <a:gd name="T17" fmla="*/ 4173 w 4173"/>
                <a:gd name="T18" fmla="*/ 3552 h 35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73" h="3552">
                  <a:moveTo>
                    <a:pt x="0" y="0"/>
                  </a:moveTo>
                  <a:lnTo>
                    <a:pt x="4172" y="219"/>
                  </a:lnTo>
                  <a:lnTo>
                    <a:pt x="1330" y="3551"/>
                  </a:lnTo>
                  <a:lnTo>
                    <a:pt x="234" y="3427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0" name="Freeform 15"/>
            <p:cNvSpPr>
              <a:spLocks noChangeArrowheads="1"/>
            </p:cNvSpPr>
            <p:nvPr/>
          </p:nvSpPr>
          <p:spPr bwMode="auto">
            <a:xfrm>
              <a:off x="5101388" y="5437984"/>
              <a:ext cx="4653925" cy="1192216"/>
            </a:xfrm>
            <a:custGeom>
              <a:avLst/>
              <a:gdLst>
                <a:gd name="T0" fmla="*/ 0 w 18345"/>
                <a:gd name="T1" fmla="*/ 1523640 h 4234"/>
                <a:gd name="T2" fmla="*/ 6603640 w 18345"/>
                <a:gd name="T3" fmla="*/ 1523640 h 4234"/>
                <a:gd name="T4" fmla="*/ 5650028 w 18345"/>
                <a:gd name="T5" fmla="*/ 0 h 4234"/>
                <a:gd name="T6" fmla="*/ 953611 w 18345"/>
                <a:gd name="T7" fmla="*/ 0 h 4234"/>
                <a:gd name="T8" fmla="*/ 0 w 18345"/>
                <a:gd name="T9" fmla="*/ 1523640 h 42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345"/>
                <a:gd name="T16" fmla="*/ 0 h 4234"/>
                <a:gd name="T17" fmla="*/ 18345 w 18345"/>
                <a:gd name="T18" fmla="*/ 4234 h 42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345" h="4234">
                  <a:moveTo>
                    <a:pt x="0" y="4233"/>
                  </a:moveTo>
                  <a:lnTo>
                    <a:pt x="18344" y="4233"/>
                  </a:lnTo>
                  <a:lnTo>
                    <a:pt x="15695" y="0"/>
                  </a:lnTo>
                  <a:lnTo>
                    <a:pt x="2649" y="0"/>
                  </a:lnTo>
                  <a:lnTo>
                    <a:pt x="0" y="4233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FFFFFF"/>
                </a:gs>
              </a:gsLst>
              <a:lin ang="5400000" scaled="1"/>
            </a:gra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5" name="Line 17"/>
            <p:cNvSpPr>
              <a:spLocks noChangeShapeType="1"/>
            </p:cNvSpPr>
            <p:nvPr/>
          </p:nvSpPr>
          <p:spPr bwMode="auto">
            <a:xfrm>
              <a:off x="7327232" y="2594288"/>
              <a:ext cx="432" cy="371783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" name="Text Box 18"/>
            <p:cNvSpPr txBox="1">
              <a:spLocks noChangeArrowheads="1"/>
            </p:cNvSpPr>
            <p:nvPr/>
          </p:nvSpPr>
          <p:spPr bwMode="auto">
            <a:xfrm>
              <a:off x="5906829" y="2562722"/>
              <a:ext cx="1290350" cy="3079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/>
            <a:lstStyle/>
            <a:p>
              <a:pPr algn="l" defTabSz="457200" eaLnBrk="1" hangingPunct="1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2000" dirty="0">
                  <a:solidFill>
                    <a:srgbClr val="FFFFFF"/>
                  </a:solidFill>
                  <a:latin typeface="+mn-lt"/>
                </a:rPr>
                <a:t>Primary </a:t>
              </a:r>
              <a:r>
                <a:rPr lang="en-GB" sz="2000" dirty="0" smtClean="0">
                  <a:solidFill>
                    <a:srgbClr val="FFFFFF"/>
                  </a:solidFill>
                  <a:latin typeface="Symbol" pitchFamily="18" charset="2"/>
                </a:rPr>
                <a:t>g</a:t>
              </a:r>
              <a:r>
                <a:rPr lang="en-GB" dirty="0" smtClean="0">
                  <a:solidFill>
                    <a:srgbClr val="FFFFFF"/>
                  </a:solidFill>
                  <a:latin typeface="+mn-lt"/>
                </a:rPr>
                <a:t> </a:t>
              </a:r>
              <a:r>
                <a:rPr lang="en-GB" sz="2000" dirty="0" smtClean="0">
                  <a:solidFill>
                    <a:srgbClr val="FFFFFF"/>
                  </a:solidFill>
                  <a:latin typeface="+mn-lt"/>
                </a:rPr>
                <a:t>ray</a:t>
              </a:r>
              <a:endParaRPr lang="en-GB" sz="2000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08" name="Freeform 19"/>
            <p:cNvSpPr>
              <a:spLocks noChangeArrowheads="1"/>
            </p:cNvSpPr>
            <p:nvPr/>
          </p:nvSpPr>
          <p:spPr bwMode="auto">
            <a:xfrm>
              <a:off x="5717810" y="3439781"/>
              <a:ext cx="3342770" cy="2614181"/>
            </a:xfrm>
            <a:custGeom>
              <a:avLst/>
              <a:gdLst>
                <a:gd name="T0" fmla="*/ 2259238 w 2994"/>
                <a:gd name="T1" fmla="*/ 27376 h 1831"/>
                <a:gd name="T2" fmla="*/ 0 w 2994"/>
                <a:gd name="T3" fmla="*/ 3341687 h 1831"/>
                <a:gd name="T4" fmla="*/ 4743450 w 2994"/>
                <a:gd name="T5" fmla="*/ 3323436 h 1831"/>
                <a:gd name="T6" fmla="*/ 2259238 w 2994"/>
                <a:gd name="T7" fmla="*/ 0 h 18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94"/>
                <a:gd name="T13" fmla="*/ 0 h 1831"/>
                <a:gd name="T14" fmla="*/ 2994 w 2994"/>
                <a:gd name="T15" fmla="*/ 1831 h 18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94" h="1831">
                  <a:moveTo>
                    <a:pt x="1426" y="15"/>
                  </a:moveTo>
                  <a:lnTo>
                    <a:pt x="0" y="1831"/>
                  </a:lnTo>
                  <a:lnTo>
                    <a:pt x="2994" y="1821"/>
                  </a:lnTo>
                  <a:lnTo>
                    <a:pt x="1426" y="0"/>
                  </a:lnTo>
                </a:path>
              </a:pathLst>
            </a:custGeom>
            <a:solidFill>
              <a:schemeClr val="accent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9" name="AutoShape 21"/>
            <p:cNvSpPr>
              <a:spLocks noChangeArrowheads="1"/>
            </p:cNvSpPr>
            <p:nvPr/>
          </p:nvSpPr>
          <p:spPr bwMode="auto">
            <a:xfrm>
              <a:off x="6302906" y="3313108"/>
              <a:ext cx="775282" cy="548916"/>
            </a:xfrm>
            <a:prstGeom prst="roundRect">
              <a:avLst>
                <a:gd name="adj" fmla="val 222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110" name="Group 23"/>
            <p:cNvGrpSpPr>
              <a:grpSpLocks/>
            </p:cNvGrpSpPr>
            <p:nvPr/>
          </p:nvGrpSpPr>
          <p:grpSpPr bwMode="auto">
            <a:xfrm>
              <a:off x="5223330" y="5462823"/>
              <a:ext cx="4311592" cy="1226990"/>
              <a:chOff x="109" y="3276"/>
              <a:chExt cx="3854" cy="988"/>
            </a:xfrm>
          </p:grpSpPr>
          <p:pic>
            <p:nvPicPr>
              <p:cNvPr id="155" name="Picture 2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09" y="3276"/>
                <a:ext cx="3854" cy="98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sp>
            <p:nvSpPr>
              <p:cNvPr id="156" name="Text Box 26"/>
              <p:cNvSpPr txBox="1">
                <a:spLocks noChangeArrowheads="1"/>
              </p:cNvSpPr>
              <p:nvPr/>
            </p:nvSpPr>
            <p:spPr bwMode="auto">
              <a:xfrm>
                <a:off x="841" y="3691"/>
                <a:ext cx="981" cy="25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90000" tIns="46800" rIns="90000" bIns="46800"/>
              <a:lstStyle/>
              <a:p>
                <a:pPr algn="l" defTabSz="457200" eaLnBrk="1" hangingPunct="1">
                  <a:spcBef>
                    <a:spcPts val="1250"/>
                  </a:spcBef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GB" sz="2000" dirty="0">
                    <a:solidFill>
                      <a:srgbClr val="000000"/>
                    </a:solidFill>
                    <a:latin typeface="+mn-lt"/>
                  </a:rPr>
                  <a:t>~ </a:t>
                </a:r>
                <a:r>
                  <a:rPr lang="en-GB" sz="2000" dirty="0" smtClean="0">
                    <a:solidFill>
                      <a:srgbClr val="000000"/>
                    </a:solidFill>
                    <a:latin typeface="+mn-lt"/>
                  </a:rPr>
                  <a:t>120 </a:t>
                </a:r>
                <a:r>
                  <a:rPr lang="en-GB" sz="2000" dirty="0">
                    <a:solidFill>
                      <a:srgbClr val="000000"/>
                    </a:solidFill>
                    <a:latin typeface="+mn-lt"/>
                  </a:rPr>
                  <a:t>m</a:t>
                </a:r>
              </a:p>
            </p:txBody>
          </p:sp>
        </p:grpSp>
        <p:sp>
          <p:nvSpPr>
            <p:cNvPr id="111" name="Line 28"/>
            <p:cNvSpPr>
              <a:spLocks noChangeShapeType="1"/>
            </p:cNvSpPr>
            <p:nvPr/>
          </p:nvSpPr>
          <p:spPr bwMode="auto">
            <a:xfrm>
              <a:off x="5820959" y="3130550"/>
              <a:ext cx="1119" cy="2810400"/>
            </a:xfrm>
            <a:prstGeom prst="line">
              <a:avLst/>
            </a:prstGeom>
            <a:noFill/>
            <a:ln w="9360">
              <a:solidFill>
                <a:srgbClr val="FFFFFF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12" name="Group 29"/>
            <p:cNvGrpSpPr>
              <a:grpSpLocks/>
            </p:cNvGrpSpPr>
            <p:nvPr/>
          </p:nvGrpSpPr>
          <p:grpSpPr bwMode="auto">
            <a:xfrm rot="16200000">
              <a:off x="5027531" y="4172108"/>
              <a:ext cx="1175207" cy="314272"/>
              <a:chOff x="173" y="1079"/>
              <a:chExt cx="1063" cy="250"/>
            </a:xfrm>
          </p:grpSpPr>
          <p:sp>
            <p:nvSpPr>
              <p:cNvPr id="153" name="AutoShape 30"/>
              <p:cNvSpPr>
                <a:spLocks noChangeArrowheads="1"/>
              </p:cNvSpPr>
              <p:nvPr/>
            </p:nvSpPr>
            <p:spPr bwMode="auto">
              <a:xfrm>
                <a:off x="173" y="1079"/>
                <a:ext cx="705" cy="250"/>
              </a:xfrm>
              <a:prstGeom prst="roundRect">
                <a:avLst>
                  <a:gd name="adj" fmla="val 398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54" name="AutoShape 31"/>
              <p:cNvSpPr>
                <a:spLocks noChangeArrowheads="1"/>
              </p:cNvSpPr>
              <p:nvPr/>
            </p:nvSpPr>
            <p:spPr bwMode="auto">
              <a:xfrm>
                <a:off x="173" y="1079"/>
                <a:ext cx="1063" cy="250"/>
              </a:xfrm>
              <a:prstGeom prst="roundRect">
                <a:avLst>
                  <a:gd name="adj" fmla="val 398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90000" tIns="46800" rIns="90000" bIns="46800"/>
              <a:lstStyle/>
              <a:p>
                <a:pPr algn="l" defTabSz="457200" eaLnBrk="1" hangingPunct="1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GB" sz="2000" dirty="0">
                    <a:solidFill>
                      <a:srgbClr val="FFFFFF"/>
                    </a:solidFill>
                    <a:latin typeface="+mn-lt"/>
                  </a:rPr>
                  <a:t>~ </a:t>
                </a:r>
                <a:r>
                  <a:rPr lang="en-GB" dirty="0">
                    <a:solidFill>
                      <a:srgbClr val="FFFFFF"/>
                    </a:solidFill>
                    <a:latin typeface="+mn-lt"/>
                  </a:rPr>
                  <a:t>8</a:t>
                </a:r>
                <a:r>
                  <a:rPr lang="en-GB" sz="2000" dirty="0" smtClean="0">
                    <a:solidFill>
                      <a:srgbClr val="FFFFFF"/>
                    </a:solidFill>
                    <a:latin typeface="+mn-lt"/>
                  </a:rPr>
                  <a:t> </a:t>
                </a:r>
                <a:r>
                  <a:rPr lang="en-GB" sz="2000" dirty="0">
                    <a:solidFill>
                      <a:srgbClr val="FFFFFF"/>
                    </a:solidFill>
                    <a:latin typeface="+mn-lt"/>
                  </a:rPr>
                  <a:t>km</a:t>
                </a:r>
              </a:p>
            </p:txBody>
          </p:sp>
        </p:grpSp>
        <p:cxnSp>
          <p:nvCxnSpPr>
            <p:cNvPr id="113" name="Straight Arrow Connector 112"/>
            <p:cNvCxnSpPr/>
            <p:nvPr/>
          </p:nvCxnSpPr>
          <p:spPr>
            <a:xfrm>
              <a:off x="5759039" y="5990537"/>
              <a:ext cx="1578372" cy="1429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4" name="Group 78"/>
            <p:cNvGrpSpPr>
              <a:grpSpLocks/>
            </p:cNvGrpSpPr>
            <p:nvPr/>
          </p:nvGrpSpPr>
          <p:grpSpPr bwMode="auto">
            <a:xfrm>
              <a:off x="7309297" y="3161087"/>
              <a:ext cx="944387" cy="3061812"/>
              <a:chOff x="2061" y="1703"/>
              <a:chExt cx="653" cy="2143"/>
            </a:xfrm>
          </p:grpSpPr>
          <p:sp>
            <p:nvSpPr>
              <p:cNvPr id="134" name="Freeform 47"/>
              <p:cNvSpPr>
                <a:spLocks noChangeArrowheads="1"/>
              </p:cNvSpPr>
              <p:nvPr/>
            </p:nvSpPr>
            <p:spPr bwMode="auto">
              <a:xfrm>
                <a:off x="2061" y="1703"/>
                <a:ext cx="647" cy="1845"/>
              </a:xfrm>
              <a:custGeom>
                <a:avLst/>
                <a:gdLst>
                  <a:gd name="T0" fmla="*/ 0 w 2852"/>
                  <a:gd name="T1" fmla="*/ 0 h 8134"/>
                  <a:gd name="T2" fmla="*/ 166 w 2852"/>
                  <a:gd name="T3" fmla="*/ 1845 h 8134"/>
                  <a:gd name="T4" fmla="*/ 647 w 2852"/>
                  <a:gd name="T5" fmla="*/ 1834 h 8134"/>
                  <a:gd name="T6" fmla="*/ 0 w 2852"/>
                  <a:gd name="T7" fmla="*/ 0 h 81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52"/>
                  <a:gd name="T13" fmla="*/ 0 h 8134"/>
                  <a:gd name="T14" fmla="*/ 2852 w 2852"/>
                  <a:gd name="T15" fmla="*/ 8134 h 81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52" h="8134">
                    <a:moveTo>
                      <a:pt x="0" y="0"/>
                    </a:moveTo>
                    <a:lnTo>
                      <a:pt x="733" y="8133"/>
                    </a:lnTo>
                    <a:lnTo>
                      <a:pt x="2851" y="8087"/>
                    </a:lnTo>
                    <a:lnTo>
                      <a:pt x="0" y="0"/>
                    </a:lnTo>
                  </a:path>
                </a:pathLst>
              </a:custGeom>
              <a:gradFill rotWithShape="0">
                <a:gsLst>
                  <a:gs pos="0">
                    <a:srgbClr val="3399FF"/>
                  </a:gs>
                  <a:gs pos="100000">
                    <a:srgbClr val="000099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5" name="Freeform 48"/>
              <p:cNvSpPr>
                <a:spLocks noChangeArrowheads="1"/>
              </p:cNvSpPr>
              <p:nvPr/>
            </p:nvSpPr>
            <p:spPr bwMode="auto">
              <a:xfrm>
                <a:off x="2217" y="3067"/>
                <a:ext cx="476" cy="509"/>
              </a:xfrm>
              <a:custGeom>
                <a:avLst/>
                <a:gdLst>
                  <a:gd name="T0" fmla="*/ 0 w 2101"/>
                  <a:gd name="T1" fmla="*/ 501 h 2246"/>
                  <a:gd name="T2" fmla="*/ 267 w 2101"/>
                  <a:gd name="T3" fmla="*/ 0 h 2246"/>
                  <a:gd name="T4" fmla="*/ 476 w 2101"/>
                  <a:gd name="T5" fmla="*/ 509 h 2246"/>
                  <a:gd name="T6" fmla="*/ 0 w 2101"/>
                  <a:gd name="T7" fmla="*/ 501 h 224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01"/>
                  <a:gd name="T13" fmla="*/ 0 h 2246"/>
                  <a:gd name="T14" fmla="*/ 2101 w 2101"/>
                  <a:gd name="T15" fmla="*/ 2246 h 224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01" h="2246">
                    <a:moveTo>
                      <a:pt x="0" y="2209"/>
                    </a:moveTo>
                    <a:lnTo>
                      <a:pt x="1177" y="0"/>
                    </a:lnTo>
                    <a:lnTo>
                      <a:pt x="2100" y="2245"/>
                    </a:lnTo>
                    <a:lnTo>
                      <a:pt x="0" y="2209"/>
                    </a:lnTo>
                  </a:path>
                </a:pathLst>
              </a:custGeom>
              <a:gradFill rotWithShape="0">
                <a:gsLst>
                  <a:gs pos="0">
                    <a:srgbClr val="000000"/>
                  </a:gs>
                  <a:gs pos="100000">
                    <a:srgbClr val="0066FF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136" name="Group 49"/>
              <p:cNvGrpSpPr>
                <a:grpSpLocks/>
              </p:cNvGrpSpPr>
              <p:nvPr/>
            </p:nvGrpSpPr>
            <p:grpSpPr bwMode="auto">
              <a:xfrm>
                <a:off x="2217" y="2961"/>
                <a:ext cx="497" cy="885"/>
                <a:chOff x="2217" y="2961"/>
                <a:chExt cx="497" cy="885"/>
              </a:xfrm>
            </p:grpSpPr>
            <p:sp>
              <p:nvSpPr>
                <p:cNvPr id="137" name="Oval 50"/>
                <p:cNvSpPr>
                  <a:spLocks noChangeArrowheads="1"/>
                </p:cNvSpPr>
                <p:nvPr/>
              </p:nvSpPr>
              <p:spPr bwMode="auto">
                <a:xfrm rot="-60000">
                  <a:off x="2309" y="3567"/>
                  <a:ext cx="333" cy="68"/>
                </a:xfrm>
                <a:prstGeom prst="ellipse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38" name="Oval 51"/>
                <p:cNvSpPr>
                  <a:spLocks noChangeArrowheads="1"/>
                </p:cNvSpPr>
                <p:nvPr/>
              </p:nvSpPr>
              <p:spPr bwMode="auto">
                <a:xfrm rot="-60000">
                  <a:off x="2260" y="3524"/>
                  <a:ext cx="424" cy="92"/>
                </a:xfrm>
                <a:prstGeom prst="ellipse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39" name="Oval 52"/>
                <p:cNvSpPr>
                  <a:spLocks noChangeArrowheads="1"/>
                </p:cNvSpPr>
                <p:nvPr/>
              </p:nvSpPr>
              <p:spPr bwMode="auto">
                <a:xfrm rot="-60000">
                  <a:off x="2222" y="3515"/>
                  <a:ext cx="491" cy="83"/>
                </a:xfrm>
                <a:prstGeom prst="ellipse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grpSp>
              <p:nvGrpSpPr>
                <p:cNvPr id="140" name="Group 53"/>
                <p:cNvGrpSpPr>
                  <a:grpSpLocks/>
                </p:cNvGrpSpPr>
                <p:nvPr/>
              </p:nvGrpSpPr>
              <p:grpSpPr bwMode="auto">
                <a:xfrm>
                  <a:off x="2399" y="2961"/>
                  <a:ext cx="156" cy="109"/>
                  <a:chOff x="2399" y="2961"/>
                  <a:chExt cx="156" cy="109"/>
                </a:xfrm>
              </p:grpSpPr>
              <p:sp>
                <p:nvSpPr>
                  <p:cNvPr id="151" name="Freeform 54"/>
                  <p:cNvSpPr>
                    <a:spLocks noChangeArrowheads="1"/>
                  </p:cNvSpPr>
                  <p:nvPr/>
                </p:nvSpPr>
                <p:spPr bwMode="auto">
                  <a:xfrm>
                    <a:off x="2399" y="2961"/>
                    <a:ext cx="150" cy="109"/>
                  </a:xfrm>
                  <a:custGeom>
                    <a:avLst/>
                    <a:gdLst>
                      <a:gd name="T0" fmla="*/ 71 w 663"/>
                      <a:gd name="T1" fmla="*/ 2 h 480"/>
                      <a:gd name="T2" fmla="*/ 8 w 663"/>
                      <a:gd name="T3" fmla="*/ 15 h 480"/>
                      <a:gd name="T4" fmla="*/ 8 w 663"/>
                      <a:gd name="T5" fmla="*/ 95 h 480"/>
                      <a:gd name="T6" fmla="*/ 72 w 663"/>
                      <a:gd name="T7" fmla="*/ 107 h 480"/>
                      <a:gd name="T8" fmla="*/ 150 w 663"/>
                      <a:gd name="T9" fmla="*/ 94 h 480"/>
                      <a:gd name="T10" fmla="*/ 149 w 663"/>
                      <a:gd name="T11" fmla="*/ 14 h 480"/>
                      <a:gd name="T12" fmla="*/ 71 w 663"/>
                      <a:gd name="T13" fmla="*/ 2 h 480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663"/>
                      <a:gd name="T22" fmla="*/ 0 h 480"/>
                      <a:gd name="T23" fmla="*/ 663 w 663"/>
                      <a:gd name="T24" fmla="*/ 480 h 480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663" h="480">
                        <a:moveTo>
                          <a:pt x="312" y="9"/>
                        </a:moveTo>
                        <a:cubicBezTo>
                          <a:pt x="142" y="0"/>
                          <a:pt x="0" y="21"/>
                          <a:pt x="34" y="68"/>
                        </a:cubicBezTo>
                        <a:lnTo>
                          <a:pt x="37" y="420"/>
                        </a:lnTo>
                        <a:cubicBezTo>
                          <a:pt x="10" y="442"/>
                          <a:pt x="146" y="467"/>
                          <a:pt x="317" y="473"/>
                        </a:cubicBezTo>
                        <a:cubicBezTo>
                          <a:pt x="488" y="479"/>
                          <a:pt x="638" y="432"/>
                          <a:pt x="662" y="414"/>
                        </a:cubicBezTo>
                        <a:lnTo>
                          <a:pt x="658" y="62"/>
                        </a:lnTo>
                        <a:cubicBezTo>
                          <a:pt x="624" y="7"/>
                          <a:pt x="483" y="7"/>
                          <a:pt x="312" y="9"/>
                        </a:cubicBezTo>
                      </a:path>
                    </a:pathLst>
                  </a:custGeom>
                  <a:solidFill>
                    <a:srgbClr val="FFFFFF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152" name="Freeform 55"/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2963"/>
                    <a:ext cx="155" cy="30"/>
                  </a:xfrm>
                  <a:custGeom>
                    <a:avLst/>
                    <a:gdLst>
                      <a:gd name="T0" fmla="*/ 71 w 685"/>
                      <a:gd name="T1" fmla="*/ 2 h 133"/>
                      <a:gd name="T2" fmla="*/ 8 w 685"/>
                      <a:gd name="T3" fmla="*/ 15 h 133"/>
                      <a:gd name="T4" fmla="*/ 71 w 685"/>
                      <a:gd name="T5" fmla="*/ 28 h 133"/>
                      <a:gd name="T6" fmla="*/ 148 w 685"/>
                      <a:gd name="T7" fmla="*/ 14 h 133"/>
                      <a:gd name="T8" fmla="*/ 71 w 685"/>
                      <a:gd name="T9" fmla="*/ 2 h 13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85"/>
                      <a:gd name="T16" fmla="*/ 0 h 133"/>
                      <a:gd name="T17" fmla="*/ 685 w 685"/>
                      <a:gd name="T18" fmla="*/ 133 h 13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85" h="133">
                        <a:moveTo>
                          <a:pt x="312" y="8"/>
                        </a:moveTo>
                        <a:cubicBezTo>
                          <a:pt x="142" y="0"/>
                          <a:pt x="0" y="19"/>
                          <a:pt x="34" y="67"/>
                        </a:cubicBezTo>
                        <a:cubicBezTo>
                          <a:pt x="68" y="115"/>
                          <a:pt x="141" y="118"/>
                          <a:pt x="312" y="125"/>
                        </a:cubicBezTo>
                        <a:cubicBezTo>
                          <a:pt x="483" y="132"/>
                          <a:pt x="626" y="77"/>
                          <a:pt x="655" y="61"/>
                        </a:cubicBezTo>
                        <a:cubicBezTo>
                          <a:pt x="684" y="45"/>
                          <a:pt x="483" y="6"/>
                          <a:pt x="312" y="8"/>
                        </a:cubicBezTo>
                      </a:path>
                    </a:pathLst>
                  </a:custGeom>
                  <a:solidFill>
                    <a:srgbClr val="FFFFFF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sp>
              <p:nvSpPr>
                <p:cNvPr id="141" name="Line 56"/>
                <p:cNvSpPr>
                  <a:spLocks noChangeShapeType="1"/>
                </p:cNvSpPr>
                <p:nvPr/>
              </p:nvSpPr>
              <p:spPr bwMode="auto">
                <a:xfrm flipV="1">
                  <a:off x="2217" y="3048"/>
                  <a:ext cx="184" cy="508"/>
                </a:xfrm>
                <a:prstGeom prst="lin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42" name="Line 57"/>
                <p:cNvSpPr>
                  <a:spLocks noChangeShapeType="1"/>
                </p:cNvSpPr>
                <p:nvPr/>
              </p:nvSpPr>
              <p:spPr bwMode="auto">
                <a:xfrm flipH="1" flipV="1">
                  <a:off x="2467" y="3055"/>
                  <a:ext cx="9" cy="541"/>
                </a:xfrm>
                <a:prstGeom prst="lin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43" name="Line 58"/>
                <p:cNvSpPr>
                  <a:spLocks noChangeShapeType="1"/>
                </p:cNvSpPr>
                <p:nvPr/>
              </p:nvSpPr>
              <p:spPr bwMode="auto">
                <a:xfrm flipH="1" flipV="1">
                  <a:off x="2542" y="3061"/>
                  <a:ext cx="172" cy="483"/>
                </a:xfrm>
                <a:prstGeom prst="lin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grpSp>
              <p:nvGrpSpPr>
                <p:cNvPr id="144" name="Group 59"/>
                <p:cNvGrpSpPr>
                  <a:grpSpLocks/>
                </p:cNvGrpSpPr>
                <p:nvPr/>
              </p:nvGrpSpPr>
              <p:grpSpPr bwMode="auto">
                <a:xfrm>
                  <a:off x="2289" y="3711"/>
                  <a:ext cx="388" cy="135"/>
                  <a:chOff x="2289" y="3711"/>
                  <a:chExt cx="388" cy="135"/>
                </a:xfrm>
              </p:grpSpPr>
              <p:sp>
                <p:nvSpPr>
                  <p:cNvPr id="149" name="Freeform 60"/>
                  <p:cNvSpPr>
                    <a:spLocks noChangeArrowheads="1"/>
                  </p:cNvSpPr>
                  <p:nvPr/>
                </p:nvSpPr>
                <p:spPr bwMode="auto">
                  <a:xfrm>
                    <a:off x="2289" y="3711"/>
                    <a:ext cx="388" cy="135"/>
                  </a:xfrm>
                  <a:custGeom>
                    <a:avLst/>
                    <a:gdLst>
                      <a:gd name="T0" fmla="*/ 194 w 1712"/>
                      <a:gd name="T1" fmla="*/ 0 h 595"/>
                      <a:gd name="T2" fmla="*/ 0 w 1712"/>
                      <a:gd name="T3" fmla="*/ 33 h 595"/>
                      <a:gd name="T4" fmla="*/ 0 w 1712"/>
                      <a:gd name="T5" fmla="*/ 101 h 595"/>
                      <a:gd name="T6" fmla="*/ 194 w 1712"/>
                      <a:gd name="T7" fmla="*/ 135 h 595"/>
                      <a:gd name="T8" fmla="*/ 388 w 1712"/>
                      <a:gd name="T9" fmla="*/ 101 h 595"/>
                      <a:gd name="T10" fmla="*/ 388 w 1712"/>
                      <a:gd name="T11" fmla="*/ 33 h 595"/>
                      <a:gd name="T12" fmla="*/ 194 w 1712"/>
                      <a:gd name="T13" fmla="*/ 0 h 59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712"/>
                      <a:gd name="T22" fmla="*/ 0 h 595"/>
                      <a:gd name="T23" fmla="*/ 1712 w 1712"/>
                      <a:gd name="T24" fmla="*/ 595 h 59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712" h="595">
                        <a:moveTo>
                          <a:pt x="855" y="0"/>
                        </a:moveTo>
                        <a:cubicBezTo>
                          <a:pt x="388" y="0"/>
                          <a:pt x="0" y="67"/>
                          <a:pt x="0" y="147"/>
                        </a:cubicBezTo>
                        <a:lnTo>
                          <a:pt x="0" y="445"/>
                        </a:lnTo>
                        <a:cubicBezTo>
                          <a:pt x="0" y="526"/>
                          <a:pt x="388" y="594"/>
                          <a:pt x="855" y="594"/>
                        </a:cubicBezTo>
                        <a:cubicBezTo>
                          <a:pt x="1322" y="594"/>
                          <a:pt x="1711" y="526"/>
                          <a:pt x="1711" y="445"/>
                        </a:cubicBezTo>
                        <a:lnTo>
                          <a:pt x="1711" y="147"/>
                        </a:lnTo>
                        <a:cubicBezTo>
                          <a:pt x="1711" y="67"/>
                          <a:pt x="1322" y="0"/>
                          <a:pt x="855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150" name="Freeform 61"/>
                  <p:cNvSpPr>
                    <a:spLocks noChangeArrowheads="1"/>
                  </p:cNvSpPr>
                  <p:nvPr/>
                </p:nvSpPr>
                <p:spPr bwMode="auto">
                  <a:xfrm>
                    <a:off x="2289" y="3711"/>
                    <a:ext cx="388" cy="67"/>
                  </a:xfrm>
                  <a:custGeom>
                    <a:avLst/>
                    <a:gdLst>
                      <a:gd name="T0" fmla="*/ 194 w 1712"/>
                      <a:gd name="T1" fmla="*/ 0 h 297"/>
                      <a:gd name="T2" fmla="*/ 0 w 1712"/>
                      <a:gd name="T3" fmla="*/ 33 h 297"/>
                      <a:gd name="T4" fmla="*/ 194 w 1712"/>
                      <a:gd name="T5" fmla="*/ 67 h 297"/>
                      <a:gd name="T6" fmla="*/ 388 w 1712"/>
                      <a:gd name="T7" fmla="*/ 33 h 297"/>
                      <a:gd name="T8" fmla="*/ 194 w 1712"/>
                      <a:gd name="T9" fmla="*/ 0 h 2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12"/>
                      <a:gd name="T16" fmla="*/ 0 h 297"/>
                      <a:gd name="T17" fmla="*/ 1712 w 1712"/>
                      <a:gd name="T18" fmla="*/ 297 h 2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12" h="297">
                        <a:moveTo>
                          <a:pt x="855" y="0"/>
                        </a:moveTo>
                        <a:cubicBezTo>
                          <a:pt x="388" y="0"/>
                          <a:pt x="0" y="67"/>
                          <a:pt x="0" y="147"/>
                        </a:cubicBezTo>
                        <a:cubicBezTo>
                          <a:pt x="0" y="227"/>
                          <a:pt x="388" y="296"/>
                          <a:pt x="855" y="296"/>
                        </a:cubicBezTo>
                        <a:cubicBezTo>
                          <a:pt x="1322" y="296"/>
                          <a:pt x="1711" y="228"/>
                          <a:pt x="1711" y="147"/>
                        </a:cubicBezTo>
                        <a:cubicBezTo>
                          <a:pt x="1711" y="66"/>
                          <a:pt x="1322" y="0"/>
                          <a:pt x="855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sp>
              <p:nvSpPr>
                <p:cNvPr id="145" name="Line 62"/>
                <p:cNvSpPr>
                  <a:spLocks noChangeShapeType="1"/>
                </p:cNvSpPr>
                <p:nvPr/>
              </p:nvSpPr>
              <p:spPr bwMode="auto">
                <a:xfrm flipV="1">
                  <a:off x="2394" y="3611"/>
                  <a:ext cx="86" cy="167"/>
                </a:xfrm>
                <a:prstGeom prst="lin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46" name="Line 63"/>
                <p:cNvSpPr>
                  <a:spLocks noChangeShapeType="1"/>
                </p:cNvSpPr>
                <p:nvPr/>
              </p:nvSpPr>
              <p:spPr bwMode="auto">
                <a:xfrm>
                  <a:off x="2485" y="3617"/>
                  <a:ext cx="75" cy="157"/>
                </a:xfrm>
                <a:prstGeom prst="lin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47" name="Line 64"/>
                <p:cNvSpPr>
                  <a:spLocks noChangeShapeType="1"/>
                </p:cNvSpPr>
                <p:nvPr/>
              </p:nvSpPr>
              <p:spPr bwMode="auto">
                <a:xfrm flipV="1">
                  <a:off x="2385" y="3651"/>
                  <a:ext cx="35" cy="61"/>
                </a:xfrm>
                <a:prstGeom prst="lin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48" name="Line 65"/>
                <p:cNvSpPr>
                  <a:spLocks noChangeShapeType="1"/>
                </p:cNvSpPr>
                <p:nvPr/>
              </p:nvSpPr>
              <p:spPr bwMode="auto">
                <a:xfrm flipH="1" flipV="1">
                  <a:off x="2527" y="3622"/>
                  <a:ext cx="50" cy="83"/>
                </a:xfrm>
                <a:prstGeom prst="lin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sp>
          <p:nvSpPr>
            <p:cNvPr id="115" name="Freeform 50"/>
            <p:cNvSpPr>
              <a:spLocks noChangeArrowheads="1"/>
            </p:cNvSpPr>
            <p:nvPr/>
          </p:nvSpPr>
          <p:spPr bwMode="auto">
            <a:xfrm>
              <a:off x="6143262" y="3159884"/>
              <a:ext cx="1174340" cy="2248853"/>
            </a:xfrm>
            <a:custGeom>
              <a:avLst/>
              <a:gdLst>
                <a:gd name="T0" fmla="*/ 1288725 w 3972"/>
                <a:gd name="T1" fmla="*/ 0 h 6866"/>
                <a:gd name="T2" fmla="*/ 534832 w 3972"/>
                <a:gd name="T3" fmla="*/ 2498361 h 6866"/>
                <a:gd name="T4" fmla="*/ 0 w 3972"/>
                <a:gd name="T5" fmla="*/ 2480165 h 6866"/>
                <a:gd name="T6" fmla="*/ 1288725 w 3972"/>
                <a:gd name="T7" fmla="*/ 0 h 68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72"/>
                <a:gd name="T13" fmla="*/ 0 h 6866"/>
                <a:gd name="T14" fmla="*/ 3972 w 3972"/>
                <a:gd name="T15" fmla="*/ 6866 h 68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72" h="6866">
                  <a:moveTo>
                    <a:pt x="3971" y="0"/>
                  </a:moveTo>
                  <a:lnTo>
                    <a:pt x="1648" y="6865"/>
                  </a:lnTo>
                  <a:lnTo>
                    <a:pt x="0" y="6815"/>
                  </a:lnTo>
                  <a:lnTo>
                    <a:pt x="3971" y="0"/>
                  </a:lnTo>
                </a:path>
              </a:pathLst>
            </a:custGeom>
            <a:gradFill rotWithShape="0">
              <a:gsLst>
                <a:gs pos="0">
                  <a:srgbClr val="3399FF"/>
                </a:gs>
                <a:gs pos="100000">
                  <a:srgbClr val="000099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" name="Freeform 51"/>
            <p:cNvSpPr>
              <a:spLocks noChangeArrowheads="1"/>
            </p:cNvSpPr>
            <p:nvPr/>
          </p:nvSpPr>
          <p:spPr bwMode="auto">
            <a:xfrm>
              <a:off x="6144100" y="4825431"/>
              <a:ext cx="575600" cy="638652"/>
            </a:xfrm>
            <a:custGeom>
              <a:avLst/>
              <a:gdLst>
                <a:gd name="T0" fmla="*/ 0 w 1757"/>
                <a:gd name="T1" fmla="*/ 686235 h 1973"/>
                <a:gd name="T2" fmla="*/ 317531 w 1757"/>
                <a:gd name="T3" fmla="*/ 0 h 1973"/>
                <a:gd name="T4" fmla="*/ 631465 w 1757"/>
                <a:gd name="T5" fmla="*/ 709253 h 1973"/>
                <a:gd name="T6" fmla="*/ 0 w 1757"/>
                <a:gd name="T7" fmla="*/ 686235 h 19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57"/>
                <a:gd name="T13" fmla="*/ 0 h 1973"/>
                <a:gd name="T14" fmla="*/ 1757 w 1757"/>
                <a:gd name="T15" fmla="*/ 1973 h 19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57" h="1973">
                  <a:moveTo>
                    <a:pt x="0" y="1908"/>
                  </a:moveTo>
                  <a:lnTo>
                    <a:pt x="883" y="0"/>
                  </a:lnTo>
                  <a:lnTo>
                    <a:pt x="1756" y="1972"/>
                  </a:lnTo>
                  <a:lnTo>
                    <a:pt x="0" y="1908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0066FF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117" name="Group 52"/>
            <p:cNvGrpSpPr>
              <a:grpSpLocks/>
            </p:cNvGrpSpPr>
            <p:nvPr/>
          </p:nvGrpSpPr>
          <p:grpSpPr bwMode="auto">
            <a:xfrm>
              <a:off x="6120732" y="4758890"/>
              <a:ext cx="584279" cy="1022988"/>
              <a:chOff x="1152" y="2791"/>
              <a:chExt cx="404" cy="716"/>
            </a:xfrm>
          </p:grpSpPr>
          <p:sp>
            <p:nvSpPr>
              <p:cNvPr id="118" name="Oval 53"/>
              <p:cNvSpPr>
                <a:spLocks noChangeArrowheads="1"/>
              </p:cNvSpPr>
              <p:nvPr/>
            </p:nvSpPr>
            <p:spPr bwMode="auto">
              <a:xfrm rot="-60000">
                <a:off x="1228" y="3281"/>
                <a:ext cx="271" cy="55"/>
              </a:xfrm>
              <a:prstGeom prst="ellipse">
                <a:avLst/>
              </a:prstGeom>
              <a:solidFill>
                <a:srgbClr val="FFFF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9" name="Oval 54"/>
              <p:cNvSpPr>
                <a:spLocks noChangeArrowheads="1"/>
              </p:cNvSpPr>
              <p:nvPr/>
            </p:nvSpPr>
            <p:spPr bwMode="auto">
              <a:xfrm rot="-60000">
                <a:off x="1187" y="3247"/>
                <a:ext cx="345" cy="75"/>
              </a:xfrm>
              <a:prstGeom prst="ellipse">
                <a:avLst/>
              </a:prstGeom>
              <a:solidFill>
                <a:srgbClr val="FFFF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0" name="Oval 55"/>
              <p:cNvSpPr>
                <a:spLocks noChangeArrowheads="1"/>
              </p:cNvSpPr>
              <p:nvPr/>
            </p:nvSpPr>
            <p:spPr bwMode="auto">
              <a:xfrm rot="-60000">
                <a:off x="1156" y="3239"/>
                <a:ext cx="399" cy="67"/>
              </a:xfrm>
              <a:prstGeom prst="ellipse">
                <a:avLst/>
              </a:prstGeom>
              <a:solidFill>
                <a:srgbClr val="FFFF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121" name="Group 56"/>
              <p:cNvGrpSpPr>
                <a:grpSpLocks/>
              </p:cNvGrpSpPr>
              <p:nvPr/>
            </p:nvGrpSpPr>
            <p:grpSpPr bwMode="auto">
              <a:xfrm>
                <a:off x="1300" y="2791"/>
                <a:ext cx="128" cy="87"/>
                <a:chOff x="1300" y="2791"/>
                <a:chExt cx="128" cy="87"/>
              </a:xfrm>
            </p:grpSpPr>
            <p:sp>
              <p:nvSpPr>
                <p:cNvPr id="132" name="Freeform 57"/>
                <p:cNvSpPr>
                  <a:spLocks noChangeArrowheads="1"/>
                </p:cNvSpPr>
                <p:nvPr/>
              </p:nvSpPr>
              <p:spPr bwMode="auto">
                <a:xfrm>
                  <a:off x="1300" y="2791"/>
                  <a:ext cx="123" cy="87"/>
                </a:xfrm>
                <a:custGeom>
                  <a:avLst/>
                  <a:gdLst>
                    <a:gd name="T0" fmla="*/ 58 w 542"/>
                    <a:gd name="T1" fmla="*/ 1 h 383"/>
                    <a:gd name="T2" fmla="*/ 7 w 542"/>
                    <a:gd name="T3" fmla="*/ 13 h 383"/>
                    <a:gd name="T4" fmla="*/ 7 w 542"/>
                    <a:gd name="T5" fmla="*/ 77 h 383"/>
                    <a:gd name="T6" fmla="*/ 58 w 542"/>
                    <a:gd name="T7" fmla="*/ 86 h 383"/>
                    <a:gd name="T8" fmla="*/ 123 w 542"/>
                    <a:gd name="T9" fmla="*/ 76 h 383"/>
                    <a:gd name="T10" fmla="*/ 122 w 542"/>
                    <a:gd name="T11" fmla="*/ 11 h 383"/>
                    <a:gd name="T12" fmla="*/ 58 w 542"/>
                    <a:gd name="T13" fmla="*/ 1 h 38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42"/>
                    <a:gd name="T22" fmla="*/ 0 h 383"/>
                    <a:gd name="T23" fmla="*/ 542 w 542"/>
                    <a:gd name="T24" fmla="*/ 383 h 38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42" h="383">
                      <a:moveTo>
                        <a:pt x="254" y="4"/>
                      </a:moveTo>
                      <a:cubicBezTo>
                        <a:pt x="116" y="1"/>
                        <a:pt x="0" y="11"/>
                        <a:pt x="31" y="56"/>
                      </a:cubicBezTo>
                      <a:lnTo>
                        <a:pt x="33" y="341"/>
                      </a:lnTo>
                      <a:cubicBezTo>
                        <a:pt x="12" y="351"/>
                        <a:pt x="115" y="379"/>
                        <a:pt x="254" y="380"/>
                      </a:cubicBezTo>
                      <a:cubicBezTo>
                        <a:pt x="393" y="382"/>
                        <a:pt x="522" y="344"/>
                        <a:pt x="541" y="336"/>
                      </a:cubicBezTo>
                      <a:lnTo>
                        <a:pt x="538" y="49"/>
                      </a:lnTo>
                      <a:cubicBezTo>
                        <a:pt x="507" y="0"/>
                        <a:pt x="393" y="7"/>
                        <a:pt x="254" y="4"/>
                      </a:cubicBezTo>
                    </a:path>
                  </a:pathLst>
                </a:custGeom>
                <a:solidFill>
                  <a:srgbClr val="F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33" name="Freeform 58"/>
                <p:cNvSpPr>
                  <a:spLocks noChangeArrowheads="1"/>
                </p:cNvSpPr>
                <p:nvPr/>
              </p:nvSpPr>
              <p:spPr bwMode="auto">
                <a:xfrm>
                  <a:off x="1300" y="2793"/>
                  <a:ext cx="128" cy="23"/>
                </a:xfrm>
                <a:custGeom>
                  <a:avLst/>
                  <a:gdLst>
                    <a:gd name="T0" fmla="*/ 58 w 564"/>
                    <a:gd name="T1" fmla="*/ 1 h 101"/>
                    <a:gd name="T2" fmla="*/ 8 w 564"/>
                    <a:gd name="T3" fmla="*/ 12 h 101"/>
                    <a:gd name="T4" fmla="*/ 57 w 564"/>
                    <a:gd name="T5" fmla="*/ 22 h 101"/>
                    <a:gd name="T6" fmla="*/ 123 w 564"/>
                    <a:gd name="T7" fmla="*/ 11 h 101"/>
                    <a:gd name="T8" fmla="*/ 58 w 564"/>
                    <a:gd name="T9" fmla="*/ 1 h 10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64"/>
                    <a:gd name="T16" fmla="*/ 0 h 101"/>
                    <a:gd name="T17" fmla="*/ 564 w 564"/>
                    <a:gd name="T18" fmla="*/ 101 h 10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64" h="101">
                      <a:moveTo>
                        <a:pt x="256" y="3"/>
                      </a:moveTo>
                      <a:cubicBezTo>
                        <a:pt x="119" y="0"/>
                        <a:pt x="0" y="8"/>
                        <a:pt x="35" y="54"/>
                      </a:cubicBezTo>
                      <a:cubicBezTo>
                        <a:pt x="68" y="100"/>
                        <a:pt x="114" y="96"/>
                        <a:pt x="253" y="97"/>
                      </a:cubicBezTo>
                      <a:cubicBezTo>
                        <a:pt x="392" y="99"/>
                        <a:pt x="515" y="55"/>
                        <a:pt x="540" y="48"/>
                      </a:cubicBezTo>
                      <a:cubicBezTo>
                        <a:pt x="563" y="41"/>
                        <a:pt x="396" y="5"/>
                        <a:pt x="256" y="3"/>
                      </a:cubicBezTo>
                    </a:path>
                  </a:pathLst>
                </a:custGeom>
                <a:solidFill>
                  <a:srgbClr val="F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122" name="Line 59"/>
              <p:cNvSpPr>
                <a:spLocks noChangeShapeType="1"/>
              </p:cNvSpPr>
              <p:nvPr/>
            </p:nvSpPr>
            <p:spPr bwMode="auto">
              <a:xfrm flipV="1">
                <a:off x="1152" y="2862"/>
                <a:ext cx="149" cy="41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" name="Line 60"/>
              <p:cNvSpPr>
                <a:spLocks noChangeShapeType="1"/>
              </p:cNvSpPr>
              <p:nvPr/>
            </p:nvSpPr>
            <p:spPr bwMode="auto">
              <a:xfrm flipH="1" flipV="1">
                <a:off x="1355" y="2867"/>
                <a:ext cx="8" cy="43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" name="Line 61"/>
              <p:cNvSpPr>
                <a:spLocks noChangeShapeType="1"/>
              </p:cNvSpPr>
              <p:nvPr/>
            </p:nvSpPr>
            <p:spPr bwMode="auto">
              <a:xfrm flipH="1" flipV="1">
                <a:off x="1416" y="2872"/>
                <a:ext cx="140" cy="39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125" name="Group 62"/>
              <p:cNvGrpSpPr>
                <a:grpSpLocks/>
              </p:cNvGrpSpPr>
              <p:nvPr/>
            </p:nvGrpSpPr>
            <p:grpSpPr bwMode="auto">
              <a:xfrm>
                <a:off x="1211" y="3398"/>
                <a:ext cx="315" cy="109"/>
                <a:chOff x="1211" y="3398"/>
                <a:chExt cx="315" cy="109"/>
              </a:xfrm>
            </p:grpSpPr>
            <p:sp>
              <p:nvSpPr>
                <p:cNvPr id="130" name="Freeform 63"/>
                <p:cNvSpPr>
                  <a:spLocks noChangeArrowheads="1"/>
                </p:cNvSpPr>
                <p:nvPr/>
              </p:nvSpPr>
              <p:spPr bwMode="auto">
                <a:xfrm>
                  <a:off x="1211" y="3398"/>
                  <a:ext cx="315" cy="109"/>
                </a:xfrm>
                <a:custGeom>
                  <a:avLst/>
                  <a:gdLst>
                    <a:gd name="T0" fmla="*/ 157 w 1391"/>
                    <a:gd name="T1" fmla="*/ 0 h 481"/>
                    <a:gd name="T2" fmla="*/ 0 w 1391"/>
                    <a:gd name="T3" fmla="*/ 27 h 481"/>
                    <a:gd name="T4" fmla="*/ 0 w 1391"/>
                    <a:gd name="T5" fmla="*/ 81 h 481"/>
                    <a:gd name="T6" fmla="*/ 157 w 1391"/>
                    <a:gd name="T7" fmla="*/ 109 h 481"/>
                    <a:gd name="T8" fmla="*/ 315 w 1391"/>
                    <a:gd name="T9" fmla="*/ 81 h 481"/>
                    <a:gd name="T10" fmla="*/ 315 w 1391"/>
                    <a:gd name="T11" fmla="*/ 27 h 481"/>
                    <a:gd name="T12" fmla="*/ 157 w 1391"/>
                    <a:gd name="T13" fmla="*/ 0 h 48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391"/>
                    <a:gd name="T22" fmla="*/ 0 h 481"/>
                    <a:gd name="T23" fmla="*/ 1391 w 1391"/>
                    <a:gd name="T24" fmla="*/ 481 h 48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391" h="481">
                      <a:moveTo>
                        <a:pt x="694" y="0"/>
                      </a:moveTo>
                      <a:cubicBezTo>
                        <a:pt x="315" y="0"/>
                        <a:pt x="0" y="54"/>
                        <a:pt x="0" y="118"/>
                      </a:cubicBezTo>
                      <a:lnTo>
                        <a:pt x="0" y="359"/>
                      </a:lnTo>
                      <a:cubicBezTo>
                        <a:pt x="0" y="425"/>
                        <a:pt x="315" y="480"/>
                        <a:pt x="694" y="480"/>
                      </a:cubicBezTo>
                      <a:cubicBezTo>
                        <a:pt x="1073" y="480"/>
                        <a:pt x="1390" y="425"/>
                        <a:pt x="1390" y="359"/>
                      </a:cubicBezTo>
                      <a:lnTo>
                        <a:pt x="1390" y="118"/>
                      </a:lnTo>
                      <a:cubicBezTo>
                        <a:pt x="1390" y="54"/>
                        <a:pt x="1074" y="0"/>
                        <a:pt x="694" y="0"/>
                      </a:cubicBezTo>
                    </a:path>
                  </a:pathLst>
                </a:custGeom>
                <a:solidFill>
                  <a:srgbClr val="F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31" name="Freeform 64"/>
                <p:cNvSpPr>
                  <a:spLocks noChangeArrowheads="1"/>
                </p:cNvSpPr>
                <p:nvPr/>
              </p:nvSpPr>
              <p:spPr bwMode="auto">
                <a:xfrm>
                  <a:off x="1211" y="3398"/>
                  <a:ext cx="315" cy="54"/>
                </a:xfrm>
                <a:custGeom>
                  <a:avLst/>
                  <a:gdLst>
                    <a:gd name="T0" fmla="*/ 157 w 1391"/>
                    <a:gd name="T1" fmla="*/ 0 h 240"/>
                    <a:gd name="T2" fmla="*/ 0 w 1391"/>
                    <a:gd name="T3" fmla="*/ 27 h 240"/>
                    <a:gd name="T4" fmla="*/ 157 w 1391"/>
                    <a:gd name="T5" fmla="*/ 54 h 240"/>
                    <a:gd name="T6" fmla="*/ 315 w 1391"/>
                    <a:gd name="T7" fmla="*/ 27 h 240"/>
                    <a:gd name="T8" fmla="*/ 157 w 1391"/>
                    <a:gd name="T9" fmla="*/ 0 h 2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91"/>
                    <a:gd name="T16" fmla="*/ 0 h 240"/>
                    <a:gd name="T17" fmla="*/ 1391 w 1391"/>
                    <a:gd name="T18" fmla="*/ 240 h 2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91" h="240">
                      <a:moveTo>
                        <a:pt x="694" y="0"/>
                      </a:moveTo>
                      <a:cubicBezTo>
                        <a:pt x="315" y="0"/>
                        <a:pt x="0" y="54"/>
                        <a:pt x="0" y="118"/>
                      </a:cubicBezTo>
                      <a:cubicBezTo>
                        <a:pt x="0" y="182"/>
                        <a:pt x="315" y="239"/>
                        <a:pt x="694" y="239"/>
                      </a:cubicBezTo>
                      <a:cubicBezTo>
                        <a:pt x="1073" y="239"/>
                        <a:pt x="1390" y="184"/>
                        <a:pt x="1390" y="118"/>
                      </a:cubicBezTo>
                      <a:cubicBezTo>
                        <a:pt x="1390" y="52"/>
                        <a:pt x="1074" y="0"/>
                        <a:pt x="694" y="0"/>
                      </a:cubicBezTo>
                    </a:path>
                  </a:pathLst>
                </a:custGeom>
                <a:solidFill>
                  <a:srgbClr val="F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126" name="Line 65"/>
              <p:cNvSpPr>
                <a:spLocks noChangeShapeType="1"/>
              </p:cNvSpPr>
              <p:nvPr/>
            </p:nvSpPr>
            <p:spPr bwMode="auto">
              <a:xfrm flipV="1">
                <a:off x="1296" y="3317"/>
                <a:ext cx="70" cy="135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" name="Line 66"/>
              <p:cNvSpPr>
                <a:spLocks noChangeShapeType="1"/>
              </p:cNvSpPr>
              <p:nvPr/>
            </p:nvSpPr>
            <p:spPr bwMode="auto">
              <a:xfrm>
                <a:off x="1370" y="3322"/>
                <a:ext cx="61" cy="127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" name="Line 67"/>
              <p:cNvSpPr>
                <a:spLocks noChangeShapeType="1"/>
              </p:cNvSpPr>
              <p:nvPr/>
            </p:nvSpPr>
            <p:spPr bwMode="auto">
              <a:xfrm flipV="1">
                <a:off x="1289" y="3349"/>
                <a:ext cx="28" cy="50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9" name="Line 68"/>
              <p:cNvSpPr>
                <a:spLocks noChangeShapeType="1"/>
              </p:cNvSpPr>
              <p:nvPr/>
            </p:nvSpPr>
            <p:spPr bwMode="auto">
              <a:xfrm flipH="1" flipV="1">
                <a:off x="1404" y="3326"/>
                <a:ext cx="41" cy="67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61" name="Slide Number Placeholder 5"/>
          <p:cNvSpPr txBox="1">
            <a:spLocks/>
          </p:cNvSpPr>
          <p:nvPr/>
        </p:nvSpPr>
        <p:spPr>
          <a:xfrm>
            <a:off x="7592912" y="6467568"/>
            <a:ext cx="2311400" cy="40163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AFC801D0-4C44-4DE6-A33D-00FAE3D0C8FF}" type="slidenum">
              <a:rPr lang="en-GB" sz="1600" smtClean="0"/>
              <a:t>3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58572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GCT structure/mirror progress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Primary mirror, prototype/pre-prod.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Two prototype petals machined, now being measured.</a:t>
            </a:r>
          </a:p>
          <a:p>
            <a:r>
              <a:rPr lang="en-GB" dirty="0" smtClean="0"/>
              <a:t>Coating and polishing in next 2 months.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Secondary mirror, constructed as six petals.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Polished as monolithic unit.</a:t>
            </a:r>
            <a:endParaRPr lang="en-GB" dirty="0"/>
          </a:p>
          <a:p>
            <a:r>
              <a:rPr lang="en-GB" dirty="0"/>
              <a:t>T</a:t>
            </a:r>
            <a:r>
              <a:rPr lang="en-GB" dirty="0" smtClean="0"/>
              <a:t>elescope tested and ready to accept camera in Sept 2015. </a:t>
            </a:r>
            <a:endParaRPr lang="en-GB" dirty="0"/>
          </a:p>
          <a:p>
            <a:endParaRPr lang="en-GB" dirty="0"/>
          </a:p>
        </p:txBody>
      </p:sp>
      <p:sp>
        <p:nvSpPr>
          <p:cNvPr id="10" name="Slide Number Placeholder 5"/>
          <p:cNvSpPr txBox="1">
            <a:spLocks/>
          </p:cNvSpPr>
          <p:nvPr/>
        </p:nvSpPr>
        <p:spPr>
          <a:xfrm>
            <a:off x="7592912" y="6467568"/>
            <a:ext cx="2311400" cy="40163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GB" sz="1600" dirty="0" smtClean="0"/>
              <a:t>30</a:t>
            </a:r>
            <a:endParaRPr lang="en-GB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6605" r="60549" b="70844"/>
          <a:stretch/>
        </p:blipFill>
        <p:spPr>
          <a:xfrm>
            <a:off x="443884" y="1898969"/>
            <a:ext cx="1935332" cy="20613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57206" t="2775" r="3018" b="72992"/>
          <a:stretch/>
        </p:blipFill>
        <p:spPr>
          <a:xfrm>
            <a:off x="2514916" y="2104008"/>
            <a:ext cx="2343704" cy="17134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5946" y="2068489"/>
            <a:ext cx="2068137" cy="273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06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Compact High Energy Camera</a:t>
            </a:r>
            <a:endParaRPr lang="en-GB" dirty="0"/>
          </a:p>
        </p:txBody>
      </p:sp>
      <p:grpSp>
        <p:nvGrpSpPr>
          <p:cNvPr id="392" name="Group 391"/>
          <p:cNvGrpSpPr/>
          <p:nvPr/>
        </p:nvGrpSpPr>
        <p:grpSpPr>
          <a:xfrm>
            <a:off x="321553" y="1535835"/>
            <a:ext cx="8866840" cy="5177730"/>
            <a:chOff x="-51317" y="984683"/>
            <a:chExt cx="9118812" cy="5489176"/>
          </a:xfrm>
        </p:grpSpPr>
        <p:sp>
          <p:nvSpPr>
            <p:cNvPr id="5" name="Rectangle 4"/>
            <p:cNvSpPr>
              <a:spLocks/>
            </p:cNvSpPr>
            <p:nvPr/>
          </p:nvSpPr>
          <p:spPr>
            <a:xfrm>
              <a:off x="1073877" y="1300456"/>
              <a:ext cx="7108521" cy="4515943"/>
            </a:xfrm>
            <a:prstGeom prst="rect">
              <a:avLst/>
            </a:prstGeom>
            <a:noFill/>
            <a:ln>
              <a:solidFill>
                <a:srgbClr val="000000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7371173" y="1683306"/>
              <a:ext cx="1529129" cy="7386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 6"/>
            <p:cNvSpPr>
              <a:spLocks/>
            </p:cNvSpPr>
            <p:nvPr/>
          </p:nvSpPr>
          <p:spPr bwMode="auto">
            <a:xfrm flipH="1" flipV="1">
              <a:off x="4142493" y="1939518"/>
              <a:ext cx="479425" cy="42863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>
              <a:spLocks/>
            </p:cNvSpPr>
            <p:nvPr/>
          </p:nvSpPr>
          <p:spPr bwMode="auto">
            <a:xfrm flipH="1" flipV="1">
              <a:off x="4737805" y="1937931"/>
              <a:ext cx="592138" cy="168275"/>
            </a:xfrm>
            <a:prstGeom prst="rect">
              <a:avLst/>
            </a:prstGeom>
            <a:pattFill prst="pct5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>
              <a:spLocks/>
            </p:cNvSpPr>
            <p:nvPr/>
          </p:nvSpPr>
          <p:spPr bwMode="auto">
            <a:xfrm flipH="1" flipV="1">
              <a:off x="5623630" y="1939518"/>
              <a:ext cx="139700" cy="42863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>
              <a:spLocks noChangeAspect="1"/>
            </p:cNvSpPr>
            <p:nvPr/>
          </p:nvSpPr>
          <p:spPr bwMode="auto">
            <a:xfrm flipH="1" flipV="1">
              <a:off x="3450343" y="1899831"/>
              <a:ext cx="2911475" cy="39687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>
              <a:spLocks/>
            </p:cNvSpPr>
            <p:nvPr/>
          </p:nvSpPr>
          <p:spPr bwMode="auto">
            <a:xfrm flipH="1">
              <a:off x="3451930" y="2264956"/>
              <a:ext cx="965200" cy="50800"/>
            </a:xfrm>
            <a:prstGeom prst="rect">
              <a:avLst/>
            </a:prstGeom>
            <a:pattFill prst="pct60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>
              <a:spLocks noChangeAspect="1"/>
            </p:cNvSpPr>
            <p:nvPr/>
          </p:nvSpPr>
          <p:spPr bwMode="auto">
            <a:xfrm flipH="1">
              <a:off x="3451930" y="2310993"/>
              <a:ext cx="2911475" cy="39688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>
              <a:spLocks/>
            </p:cNvSpPr>
            <p:nvPr/>
          </p:nvSpPr>
          <p:spPr bwMode="auto">
            <a:xfrm flipH="1">
              <a:off x="4494918" y="2282418"/>
              <a:ext cx="328612" cy="26988"/>
            </a:xfrm>
            <a:prstGeom prst="rect">
              <a:avLst/>
            </a:prstGeom>
            <a:pattFill prst="pct25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/>
            <p:cNvSpPr>
              <a:spLocks/>
            </p:cNvSpPr>
            <p:nvPr/>
          </p:nvSpPr>
          <p:spPr bwMode="auto">
            <a:xfrm flipH="1">
              <a:off x="5625218" y="2263368"/>
              <a:ext cx="141287" cy="42863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/>
            <p:cNvSpPr>
              <a:spLocks/>
            </p:cNvSpPr>
            <p:nvPr/>
          </p:nvSpPr>
          <p:spPr bwMode="auto">
            <a:xfrm flipH="1">
              <a:off x="3045530" y="2039531"/>
              <a:ext cx="1608138" cy="169862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/>
            <p:cNvSpPr>
              <a:spLocks/>
            </p:cNvSpPr>
            <p:nvPr/>
          </p:nvSpPr>
          <p:spPr bwMode="auto">
            <a:xfrm flipH="1">
              <a:off x="3047118" y="1879193"/>
              <a:ext cx="390525" cy="49053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 16"/>
            <p:cNvSpPr>
              <a:spLocks/>
            </p:cNvSpPr>
            <p:nvPr/>
          </p:nvSpPr>
          <p:spPr bwMode="auto">
            <a:xfrm flipH="1">
              <a:off x="3424943" y="2042706"/>
              <a:ext cx="34925" cy="1651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/>
            <p:cNvSpPr>
              <a:spLocks noChangeAspect="1"/>
            </p:cNvSpPr>
            <p:nvPr/>
          </p:nvSpPr>
          <p:spPr bwMode="auto">
            <a:xfrm flipH="1">
              <a:off x="4144080" y="2039531"/>
              <a:ext cx="477838" cy="55562"/>
            </a:xfrm>
            <a:prstGeom prst="rect">
              <a:avLst/>
            </a:prstGeom>
            <a:pattFill prst="ltVert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9" name="Rectangle 18"/>
            <p:cNvSpPr>
              <a:spLocks/>
            </p:cNvSpPr>
            <p:nvPr/>
          </p:nvSpPr>
          <p:spPr bwMode="auto">
            <a:xfrm flipH="1">
              <a:off x="3451930" y="2153831"/>
              <a:ext cx="963613" cy="55562"/>
            </a:xfrm>
            <a:prstGeom prst="rect">
              <a:avLst/>
            </a:prstGeom>
            <a:pattFill prst="ltVert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0" name="Rectangle 19"/>
            <p:cNvSpPr>
              <a:spLocks/>
            </p:cNvSpPr>
            <p:nvPr/>
          </p:nvSpPr>
          <p:spPr bwMode="auto">
            <a:xfrm flipH="1">
              <a:off x="3045530" y="1879193"/>
              <a:ext cx="50800" cy="490538"/>
            </a:xfrm>
            <a:prstGeom prst="rect">
              <a:avLst/>
            </a:prstGeom>
            <a:pattFill prst="ltHorz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/>
            <p:cNvSpPr>
              <a:spLocks/>
            </p:cNvSpPr>
            <p:nvPr/>
          </p:nvSpPr>
          <p:spPr bwMode="auto">
            <a:xfrm flipH="1">
              <a:off x="3451930" y="2209393"/>
              <a:ext cx="963613" cy="68263"/>
            </a:xfrm>
            <a:prstGeom prst="rect">
              <a:avLst/>
            </a:prstGeom>
            <a:pattFill prst="pct75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/>
            <p:cNvSpPr>
              <a:spLocks/>
            </p:cNvSpPr>
            <p:nvPr/>
          </p:nvSpPr>
          <p:spPr bwMode="auto">
            <a:xfrm flipH="1">
              <a:off x="4144080" y="1972856"/>
              <a:ext cx="477838" cy="66675"/>
            </a:xfrm>
            <a:prstGeom prst="rect">
              <a:avLst/>
            </a:prstGeom>
            <a:pattFill prst="pct3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3" name="Rectangle 22"/>
            <p:cNvSpPr>
              <a:spLocks/>
            </p:cNvSpPr>
            <p:nvPr/>
          </p:nvSpPr>
          <p:spPr bwMode="auto">
            <a:xfrm rot="16200000" flipH="1">
              <a:off x="2764543" y="2090330"/>
              <a:ext cx="490538" cy="68263"/>
            </a:xfrm>
            <a:prstGeom prst="rect">
              <a:avLst/>
            </a:prstGeom>
            <a:pattFill prst="pct7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/>
            <p:cNvSpPr>
              <a:spLocks/>
            </p:cNvSpPr>
            <p:nvPr/>
          </p:nvSpPr>
          <p:spPr bwMode="auto">
            <a:xfrm flipH="1">
              <a:off x="5615693" y="2036356"/>
              <a:ext cx="155575" cy="169862"/>
            </a:xfrm>
            <a:prstGeom prst="rect">
              <a:avLst/>
            </a:prstGeom>
            <a:solidFill>
              <a:srgbClr val="26262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5" name="Rectangle 24"/>
            <p:cNvSpPr>
              <a:spLocks/>
            </p:cNvSpPr>
            <p:nvPr/>
          </p:nvSpPr>
          <p:spPr bwMode="auto">
            <a:xfrm flipH="1">
              <a:off x="5629980" y="2036356"/>
              <a:ext cx="127000" cy="68262"/>
            </a:xfrm>
            <a:prstGeom prst="rect">
              <a:avLst/>
            </a:prstGeom>
            <a:pattFill prst="ltVert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/>
            <p:cNvSpPr>
              <a:spLocks/>
            </p:cNvSpPr>
            <p:nvPr/>
          </p:nvSpPr>
          <p:spPr bwMode="auto">
            <a:xfrm flipH="1">
              <a:off x="5615693" y="1968093"/>
              <a:ext cx="155575" cy="68263"/>
            </a:xfrm>
            <a:prstGeom prst="rect">
              <a:avLst/>
            </a:prstGeom>
            <a:pattFill prst="pct3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/>
            <p:cNvSpPr>
              <a:spLocks/>
            </p:cNvSpPr>
            <p:nvPr/>
          </p:nvSpPr>
          <p:spPr bwMode="auto">
            <a:xfrm flipH="1">
              <a:off x="5629980" y="2137956"/>
              <a:ext cx="127000" cy="68262"/>
            </a:xfrm>
            <a:prstGeom prst="rect">
              <a:avLst/>
            </a:prstGeom>
            <a:pattFill prst="ltVert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8" name="Rectangle 27"/>
            <p:cNvSpPr>
              <a:spLocks/>
            </p:cNvSpPr>
            <p:nvPr/>
          </p:nvSpPr>
          <p:spPr bwMode="auto">
            <a:xfrm flipH="1">
              <a:off x="5615693" y="2204631"/>
              <a:ext cx="155575" cy="66675"/>
            </a:xfrm>
            <a:prstGeom prst="rect">
              <a:avLst/>
            </a:prstGeom>
            <a:pattFill prst="pct3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 bwMode="auto">
            <a:xfrm flipH="1" flipV="1">
              <a:off x="6311018" y="1895068"/>
              <a:ext cx="0" cy="42863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 bwMode="auto">
            <a:xfrm flipH="1" flipV="1">
              <a:off x="6266568" y="1898243"/>
              <a:ext cx="0" cy="42863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/>
            <p:cNvSpPr>
              <a:spLocks/>
            </p:cNvSpPr>
            <p:nvPr/>
          </p:nvSpPr>
          <p:spPr bwMode="auto">
            <a:xfrm flipH="1">
              <a:off x="6304668" y="2263368"/>
              <a:ext cx="112712" cy="119063"/>
            </a:xfrm>
            <a:prstGeom prst="rect">
              <a:avLst/>
            </a:prstGeom>
            <a:pattFill prst="openDmnd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2" name="Rectangle 31"/>
            <p:cNvSpPr>
              <a:spLocks/>
            </p:cNvSpPr>
            <p:nvPr/>
          </p:nvSpPr>
          <p:spPr bwMode="auto">
            <a:xfrm flipH="1">
              <a:off x="6212593" y="1941106"/>
              <a:ext cx="254000" cy="117475"/>
            </a:xfrm>
            <a:prstGeom prst="rect">
              <a:avLst/>
            </a:prstGeom>
            <a:pattFill prst="smCheck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 bwMode="auto">
            <a:xfrm flipH="1" flipV="1">
              <a:off x="6311018" y="1941106"/>
              <a:ext cx="0" cy="41275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 bwMode="auto">
            <a:xfrm flipH="1" flipV="1">
              <a:off x="6266568" y="1944281"/>
              <a:ext cx="0" cy="41275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 bwMode="auto">
            <a:xfrm rot="16200000" flipH="1" flipV="1">
              <a:off x="6446749" y="1960950"/>
              <a:ext cx="0" cy="42862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 bwMode="auto">
            <a:xfrm rot="16200000" flipH="1" flipV="1">
              <a:off x="6446749" y="2005400"/>
              <a:ext cx="0" cy="42862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/>
            <p:cNvSpPr>
              <a:spLocks/>
            </p:cNvSpPr>
            <p:nvPr/>
          </p:nvSpPr>
          <p:spPr bwMode="auto">
            <a:xfrm flipH="1" flipV="1">
              <a:off x="4137730" y="2552293"/>
              <a:ext cx="479425" cy="42863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8" name="Rectangle 37"/>
            <p:cNvSpPr>
              <a:spLocks/>
            </p:cNvSpPr>
            <p:nvPr/>
          </p:nvSpPr>
          <p:spPr bwMode="auto">
            <a:xfrm flipH="1" flipV="1">
              <a:off x="4733043" y="2550706"/>
              <a:ext cx="592137" cy="168275"/>
            </a:xfrm>
            <a:prstGeom prst="rect">
              <a:avLst/>
            </a:prstGeom>
            <a:pattFill prst="pct5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/>
            <p:cNvSpPr>
              <a:spLocks/>
            </p:cNvSpPr>
            <p:nvPr/>
          </p:nvSpPr>
          <p:spPr bwMode="auto">
            <a:xfrm flipH="1" flipV="1">
              <a:off x="5618868" y="2552293"/>
              <a:ext cx="139700" cy="42863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/>
            <p:cNvSpPr>
              <a:spLocks noChangeAspect="1"/>
            </p:cNvSpPr>
            <p:nvPr/>
          </p:nvSpPr>
          <p:spPr bwMode="auto">
            <a:xfrm flipH="1" flipV="1">
              <a:off x="3445580" y="2512606"/>
              <a:ext cx="2911475" cy="39687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1" name="Rectangle 40"/>
            <p:cNvSpPr>
              <a:spLocks/>
            </p:cNvSpPr>
            <p:nvPr/>
          </p:nvSpPr>
          <p:spPr bwMode="auto">
            <a:xfrm flipH="1">
              <a:off x="3447168" y="2877731"/>
              <a:ext cx="965200" cy="50800"/>
            </a:xfrm>
            <a:prstGeom prst="rect">
              <a:avLst/>
            </a:prstGeom>
            <a:pattFill prst="pct60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2" name="Rectangle 41"/>
            <p:cNvSpPr>
              <a:spLocks noChangeAspect="1"/>
            </p:cNvSpPr>
            <p:nvPr/>
          </p:nvSpPr>
          <p:spPr bwMode="auto">
            <a:xfrm flipH="1">
              <a:off x="3447168" y="2923768"/>
              <a:ext cx="2911475" cy="39688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3" name="Rectangle 42"/>
            <p:cNvSpPr>
              <a:spLocks/>
            </p:cNvSpPr>
            <p:nvPr/>
          </p:nvSpPr>
          <p:spPr bwMode="auto">
            <a:xfrm flipH="1">
              <a:off x="4490155" y="2895193"/>
              <a:ext cx="328613" cy="26988"/>
            </a:xfrm>
            <a:prstGeom prst="rect">
              <a:avLst/>
            </a:prstGeom>
            <a:pattFill prst="pct25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4" name="Rectangle 43"/>
            <p:cNvSpPr>
              <a:spLocks/>
            </p:cNvSpPr>
            <p:nvPr/>
          </p:nvSpPr>
          <p:spPr bwMode="auto">
            <a:xfrm flipH="1">
              <a:off x="5620455" y="2876143"/>
              <a:ext cx="141288" cy="42863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5" name="Rectangle 44"/>
            <p:cNvSpPr>
              <a:spLocks/>
            </p:cNvSpPr>
            <p:nvPr/>
          </p:nvSpPr>
          <p:spPr bwMode="auto">
            <a:xfrm flipH="1">
              <a:off x="3040768" y="2652306"/>
              <a:ext cx="1608137" cy="169862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6" name="Rectangle 45"/>
            <p:cNvSpPr>
              <a:spLocks/>
            </p:cNvSpPr>
            <p:nvPr/>
          </p:nvSpPr>
          <p:spPr bwMode="auto">
            <a:xfrm flipH="1">
              <a:off x="3042355" y="2491968"/>
              <a:ext cx="390525" cy="49053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7" name="Rectangle 46"/>
            <p:cNvSpPr>
              <a:spLocks/>
            </p:cNvSpPr>
            <p:nvPr/>
          </p:nvSpPr>
          <p:spPr bwMode="auto">
            <a:xfrm flipH="1">
              <a:off x="3420180" y="2655481"/>
              <a:ext cx="34925" cy="1651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8" name="Rectangle 47"/>
            <p:cNvSpPr>
              <a:spLocks noChangeAspect="1"/>
            </p:cNvSpPr>
            <p:nvPr/>
          </p:nvSpPr>
          <p:spPr bwMode="auto">
            <a:xfrm flipH="1">
              <a:off x="4139318" y="2652306"/>
              <a:ext cx="477837" cy="55562"/>
            </a:xfrm>
            <a:prstGeom prst="rect">
              <a:avLst/>
            </a:prstGeom>
            <a:pattFill prst="ltVert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9" name="Rectangle 48"/>
            <p:cNvSpPr>
              <a:spLocks/>
            </p:cNvSpPr>
            <p:nvPr/>
          </p:nvSpPr>
          <p:spPr bwMode="auto">
            <a:xfrm flipH="1">
              <a:off x="3447168" y="2766606"/>
              <a:ext cx="963612" cy="55562"/>
            </a:xfrm>
            <a:prstGeom prst="rect">
              <a:avLst/>
            </a:prstGeom>
            <a:pattFill prst="ltVert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50" name="Rectangle 49"/>
            <p:cNvSpPr>
              <a:spLocks/>
            </p:cNvSpPr>
            <p:nvPr/>
          </p:nvSpPr>
          <p:spPr bwMode="auto">
            <a:xfrm flipH="1">
              <a:off x="3040768" y="2491968"/>
              <a:ext cx="50800" cy="490538"/>
            </a:xfrm>
            <a:prstGeom prst="rect">
              <a:avLst/>
            </a:prstGeom>
            <a:pattFill prst="ltHorz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51" name="Rectangle 50"/>
            <p:cNvSpPr>
              <a:spLocks/>
            </p:cNvSpPr>
            <p:nvPr/>
          </p:nvSpPr>
          <p:spPr bwMode="auto">
            <a:xfrm flipH="1">
              <a:off x="3447168" y="2822168"/>
              <a:ext cx="963612" cy="68263"/>
            </a:xfrm>
            <a:prstGeom prst="rect">
              <a:avLst/>
            </a:prstGeom>
            <a:pattFill prst="pct75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52" name="Rectangle 51"/>
            <p:cNvSpPr>
              <a:spLocks/>
            </p:cNvSpPr>
            <p:nvPr/>
          </p:nvSpPr>
          <p:spPr bwMode="auto">
            <a:xfrm flipH="1">
              <a:off x="4139318" y="2585631"/>
              <a:ext cx="477837" cy="66675"/>
            </a:xfrm>
            <a:prstGeom prst="rect">
              <a:avLst/>
            </a:prstGeom>
            <a:pattFill prst="pct3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53" name="Rectangle 52"/>
            <p:cNvSpPr>
              <a:spLocks/>
            </p:cNvSpPr>
            <p:nvPr/>
          </p:nvSpPr>
          <p:spPr bwMode="auto">
            <a:xfrm rot="16200000" flipH="1">
              <a:off x="2759780" y="2703106"/>
              <a:ext cx="490538" cy="68262"/>
            </a:xfrm>
            <a:prstGeom prst="rect">
              <a:avLst/>
            </a:prstGeom>
            <a:pattFill prst="pct7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54" name="Rectangle 53"/>
            <p:cNvSpPr>
              <a:spLocks/>
            </p:cNvSpPr>
            <p:nvPr/>
          </p:nvSpPr>
          <p:spPr bwMode="auto">
            <a:xfrm flipH="1">
              <a:off x="5610930" y="2649131"/>
              <a:ext cx="155575" cy="169862"/>
            </a:xfrm>
            <a:prstGeom prst="rect">
              <a:avLst/>
            </a:prstGeom>
            <a:solidFill>
              <a:srgbClr val="26262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55" name="Rectangle 54"/>
            <p:cNvSpPr>
              <a:spLocks/>
            </p:cNvSpPr>
            <p:nvPr/>
          </p:nvSpPr>
          <p:spPr bwMode="auto">
            <a:xfrm flipH="1">
              <a:off x="5625218" y="2649131"/>
              <a:ext cx="127000" cy="68262"/>
            </a:xfrm>
            <a:prstGeom prst="rect">
              <a:avLst/>
            </a:prstGeom>
            <a:pattFill prst="ltVert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56" name="Rectangle 55"/>
            <p:cNvSpPr>
              <a:spLocks/>
            </p:cNvSpPr>
            <p:nvPr/>
          </p:nvSpPr>
          <p:spPr bwMode="auto">
            <a:xfrm flipH="1">
              <a:off x="5610930" y="2580868"/>
              <a:ext cx="155575" cy="68263"/>
            </a:xfrm>
            <a:prstGeom prst="rect">
              <a:avLst/>
            </a:prstGeom>
            <a:pattFill prst="pct3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57" name="Rectangle 56"/>
            <p:cNvSpPr>
              <a:spLocks/>
            </p:cNvSpPr>
            <p:nvPr/>
          </p:nvSpPr>
          <p:spPr bwMode="auto">
            <a:xfrm flipH="1">
              <a:off x="5625218" y="2750731"/>
              <a:ext cx="127000" cy="68262"/>
            </a:xfrm>
            <a:prstGeom prst="rect">
              <a:avLst/>
            </a:prstGeom>
            <a:pattFill prst="ltVert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58" name="Rectangle 57"/>
            <p:cNvSpPr>
              <a:spLocks/>
            </p:cNvSpPr>
            <p:nvPr/>
          </p:nvSpPr>
          <p:spPr bwMode="auto">
            <a:xfrm flipH="1">
              <a:off x="5610930" y="2817406"/>
              <a:ext cx="155575" cy="66675"/>
            </a:xfrm>
            <a:prstGeom prst="rect">
              <a:avLst/>
            </a:prstGeom>
            <a:pattFill prst="pct3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59" name="Straight Connector 58"/>
            <p:cNvCxnSpPr/>
            <p:nvPr/>
          </p:nvCxnSpPr>
          <p:spPr bwMode="auto">
            <a:xfrm flipH="1" flipV="1">
              <a:off x="6306255" y="2507843"/>
              <a:ext cx="0" cy="42863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 bwMode="auto">
            <a:xfrm flipH="1" flipV="1">
              <a:off x="6261805" y="2511018"/>
              <a:ext cx="0" cy="42863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60"/>
            <p:cNvSpPr>
              <a:spLocks/>
            </p:cNvSpPr>
            <p:nvPr/>
          </p:nvSpPr>
          <p:spPr bwMode="auto">
            <a:xfrm flipH="1">
              <a:off x="6299905" y="2876143"/>
              <a:ext cx="112713" cy="119063"/>
            </a:xfrm>
            <a:prstGeom prst="rect">
              <a:avLst/>
            </a:prstGeom>
            <a:pattFill prst="openDmnd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62" name="Rectangle 61"/>
            <p:cNvSpPr>
              <a:spLocks/>
            </p:cNvSpPr>
            <p:nvPr/>
          </p:nvSpPr>
          <p:spPr bwMode="auto">
            <a:xfrm flipH="1">
              <a:off x="6207830" y="2553881"/>
              <a:ext cx="254000" cy="117475"/>
            </a:xfrm>
            <a:prstGeom prst="rect">
              <a:avLst/>
            </a:prstGeom>
            <a:pattFill prst="smCheck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63" name="Straight Connector 62"/>
            <p:cNvCxnSpPr/>
            <p:nvPr/>
          </p:nvCxnSpPr>
          <p:spPr bwMode="auto">
            <a:xfrm flipH="1" flipV="1">
              <a:off x="6306255" y="2553881"/>
              <a:ext cx="0" cy="41275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 bwMode="auto">
            <a:xfrm flipH="1" flipV="1">
              <a:off x="6261805" y="2557056"/>
              <a:ext cx="0" cy="41275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 bwMode="auto">
            <a:xfrm rot="16200000" flipH="1" flipV="1">
              <a:off x="6441987" y="2573724"/>
              <a:ext cx="0" cy="42863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 bwMode="auto">
            <a:xfrm rot="16200000" flipH="1" flipV="1">
              <a:off x="6441987" y="2618174"/>
              <a:ext cx="0" cy="42863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Group 91"/>
            <p:cNvGrpSpPr>
              <a:grpSpLocks/>
            </p:cNvGrpSpPr>
            <p:nvPr/>
          </p:nvGrpSpPr>
          <p:grpSpPr bwMode="auto">
            <a:xfrm rot="21018620" flipH="1">
              <a:off x="2199146" y="1890491"/>
              <a:ext cx="710338" cy="529925"/>
              <a:chOff x="6820034" y="1715131"/>
              <a:chExt cx="742542" cy="796644"/>
            </a:xfrm>
            <a:solidFill>
              <a:schemeClr val="bg1">
                <a:lumMod val="65000"/>
              </a:schemeClr>
            </a:solidFill>
          </p:grpSpPr>
          <p:sp>
            <p:nvSpPr>
              <p:cNvPr id="68" name="Isosceles Triangle 67"/>
              <p:cNvSpPr/>
              <p:nvPr/>
            </p:nvSpPr>
            <p:spPr>
              <a:xfrm rot="15439849" flipH="1">
                <a:off x="6968575" y="1913475"/>
                <a:ext cx="651517" cy="346829"/>
              </a:xfrm>
              <a:prstGeom prst="triangle">
                <a:avLst>
                  <a:gd name="adj" fmla="val 48448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Snip Same Side Corner Rectangle 68"/>
              <p:cNvSpPr/>
              <p:nvPr/>
            </p:nvSpPr>
            <p:spPr>
              <a:xfrm rot="5400000">
                <a:off x="6522429" y="2095911"/>
                <a:ext cx="708793" cy="109525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0" name="Snip Same Side Corner Rectangle 69"/>
              <p:cNvSpPr/>
              <p:nvPr/>
            </p:nvSpPr>
            <p:spPr>
              <a:xfrm rot="15368606" flipH="1">
                <a:off x="7136623" y="1958081"/>
                <a:ext cx="677769" cy="175904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1" name="Isosceles Triangle 70"/>
              <p:cNvSpPr/>
              <p:nvPr/>
            </p:nvSpPr>
            <p:spPr>
              <a:xfrm rot="5400000">
                <a:off x="6797381" y="1948926"/>
                <a:ext cx="630039" cy="401592"/>
              </a:xfrm>
              <a:prstGeom prst="triangle">
                <a:avLst>
                  <a:gd name="adj" fmla="val 53869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2" name="Group 92"/>
            <p:cNvGrpSpPr>
              <a:grpSpLocks/>
            </p:cNvGrpSpPr>
            <p:nvPr/>
          </p:nvGrpSpPr>
          <p:grpSpPr bwMode="auto">
            <a:xfrm rot="21018620" flipH="1">
              <a:off x="2170976" y="2489312"/>
              <a:ext cx="710338" cy="529925"/>
              <a:chOff x="6820034" y="1715131"/>
              <a:chExt cx="742542" cy="796644"/>
            </a:xfrm>
            <a:solidFill>
              <a:srgbClr val="A6A6A6"/>
            </a:solidFill>
          </p:grpSpPr>
          <p:sp>
            <p:nvSpPr>
              <p:cNvPr id="73" name="Isosceles Triangle 72"/>
              <p:cNvSpPr/>
              <p:nvPr/>
            </p:nvSpPr>
            <p:spPr>
              <a:xfrm rot="15439849" flipH="1">
                <a:off x="6968115" y="1912249"/>
                <a:ext cx="651519" cy="348489"/>
              </a:xfrm>
              <a:prstGeom prst="triangle">
                <a:avLst>
                  <a:gd name="adj" fmla="val 48448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4" name="Snip Same Side Corner Rectangle 73"/>
              <p:cNvSpPr/>
              <p:nvPr/>
            </p:nvSpPr>
            <p:spPr>
              <a:xfrm rot="5400000">
                <a:off x="6519515" y="2096117"/>
                <a:ext cx="708795" cy="109525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5" name="Snip Same Side Corner Rectangle 74"/>
              <p:cNvSpPr/>
              <p:nvPr/>
            </p:nvSpPr>
            <p:spPr>
              <a:xfrm rot="15368606" flipH="1">
                <a:off x="7136184" y="1964943"/>
                <a:ext cx="677769" cy="175904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6" name="Isosceles Triangle 75"/>
              <p:cNvSpPr/>
              <p:nvPr/>
            </p:nvSpPr>
            <p:spPr>
              <a:xfrm rot="5400000">
                <a:off x="6796104" y="1948730"/>
                <a:ext cx="630039" cy="401592"/>
              </a:xfrm>
              <a:prstGeom prst="triangle">
                <a:avLst>
                  <a:gd name="adj" fmla="val 53869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7" name="Rectangle 76"/>
            <p:cNvSpPr/>
            <p:nvPr/>
          </p:nvSpPr>
          <p:spPr bwMode="auto">
            <a:xfrm flipH="1">
              <a:off x="2839155" y="2382431"/>
              <a:ext cx="101600" cy="30162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 dirty="0">
                <a:solidFill>
                  <a:schemeClr val="tx1"/>
                </a:solidFill>
              </a:endParaRPr>
            </a:p>
          </p:txBody>
        </p:sp>
        <p:sp>
          <p:nvSpPr>
            <p:cNvPr id="78" name="Rectangle 77"/>
            <p:cNvSpPr/>
            <p:nvPr/>
          </p:nvSpPr>
          <p:spPr bwMode="auto">
            <a:xfrm flipH="1">
              <a:off x="2843918" y="1836331"/>
              <a:ext cx="101600" cy="30162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 dirty="0">
                <a:solidFill>
                  <a:schemeClr val="tx1"/>
                </a:solidFill>
              </a:endParaRPr>
            </a:p>
          </p:txBody>
        </p:sp>
        <p:sp>
          <p:nvSpPr>
            <p:cNvPr id="79" name="Rectangle 78"/>
            <p:cNvSpPr>
              <a:spLocks/>
            </p:cNvSpPr>
            <p:nvPr/>
          </p:nvSpPr>
          <p:spPr bwMode="auto">
            <a:xfrm flipH="1">
              <a:off x="2945518" y="1880781"/>
              <a:ext cx="33337" cy="490537"/>
            </a:xfrm>
            <a:prstGeom prst="rect">
              <a:avLst/>
            </a:prstGeom>
            <a:pattFill prst="smCheck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80" name="Rectangle 79"/>
            <p:cNvSpPr>
              <a:spLocks/>
            </p:cNvSpPr>
            <p:nvPr/>
          </p:nvSpPr>
          <p:spPr bwMode="auto">
            <a:xfrm rot="16200000" flipH="1">
              <a:off x="2632780" y="2091919"/>
              <a:ext cx="490537" cy="68262"/>
            </a:xfrm>
            <a:prstGeom prst="rect">
              <a:avLst/>
            </a:prstGeom>
            <a:pattFill prst="pct5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81" name="Rectangle 80"/>
            <p:cNvSpPr>
              <a:spLocks/>
            </p:cNvSpPr>
            <p:nvPr/>
          </p:nvSpPr>
          <p:spPr bwMode="auto">
            <a:xfrm flipH="1">
              <a:off x="2912180" y="1829981"/>
              <a:ext cx="33338" cy="592137"/>
            </a:xfrm>
            <a:prstGeom prst="rect">
              <a:avLst/>
            </a:prstGeom>
            <a:solidFill>
              <a:srgbClr val="26262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82" name="Rectangle 81"/>
            <p:cNvSpPr/>
            <p:nvPr/>
          </p:nvSpPr>
          <p:spPr bwMode="auto">
            <a:xfrm flipH="1">
              <a:off x="2745493" y="1822043"/>
              <a:ext cx="101600" cy="58738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 dirty="0">
                <a:solidFill>
                  <a:schemeClr val="tx1"/>
                </a:solidFill>
              </a:endParaRPr>
            </a:p>
          </p:txBody>
        </p:sp>
        <p:sp>
          <p:nvSpPr>
            <p:cNvPr id="83" name="Rectangle 82"/>
            <p:cNvSpPr/>
            <p:nvPr/>
          </p:nvSpPr>
          <p:spPr bwMode="auto">
            <a:xfrm flipH="1">
              <a:off x="2740730" y="2366556"/>
              <a:ext cx="101600" cy="58737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 dirty="0">
                <a:solidFill>
                  <a:schemeClr val="tx1"/>
                </a:solidFill>
              </a:endParaRPr>
            </a:p>
          </p:txBody>
        </p:sp>
        <p:sp>
          <p:nvSpPr>
            <p:cNvPr id="84" name="Rectangle 83"/>
            <p:cNvSpPr>
              <a:spLocks/>
            </p:cNvSpPr>
            <p:nvPr/>
          </p:nvSpPr>
          <p:spPr bwMode="auto">
            <a:xfrm rot="310772" flipH="1">
              <a:off x="1510418" y="2409418"/>
              <a:ext cx="30162" cy="56038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85" name="Rectangle 84"/>
            <p:cNvSpPr>
              <a:spLocks/>
            </p:cNvSpPr>
            <p:nvPr/>
          </p:nvSpPr>
          <p:spPr bwMode="auto">
            <a:xfrm rot="310772" flipH="1">
              <a:off x="1191330" y="2364968"/>
              <a:ext cx="204788" cy="60483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86" name="Rectangle 85"/>
            <p:cNvSpPr>
              <a:spLocks/>
            </p:cNvSpPr>
            <p:nvPr/>
          </p:nvSpPr>
          <p:spPr bwMode="auto">
            <a:xfrm rot="315370" flipH="1">
              <a:off x="1543755" y="2455456"/>
              <a:ext cx="65088" cy="484187"/>
            </a:xfrm>
            <a:prstGeom prst="rect">
              <a:avLst/>
            </a:prstGeom>
            <a:pattFill prst="smCheck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87" name="Rectangle 86"/>
            <p:cNvSpPr>
              <a:spLocks/>
            </p:cNvSpPr>
            <p:nvPr/>
          </p:nvSpPr>
          <p:spPr bwMode="auto">
            <a:xfrm rot="310772" flipH="1">
              <a:off x="1280230" y="2372906"/>
              <a:ext cx="231775" cy="60483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88" name="Rectangle 87"/>
            <p:cNvSpPr>
              <a:spLocks/>
            </p:cNvSpPr>
            <p:nvPr/>
          </p:nvSpPr>
          <p:spPr bwMode="auto">
            <a:xfrm rot="310772" flipH="1">
              <a:off x="1537405" y="2387193"/>
              <a:ext cx="30163" cy="606425"/>
            </a:xfrm>
            <a:prstGeom prst="rect">
              <a:avLst/>
            </a:prstGeom>
            <a:solidFill>
              <a:srgbClr val="26262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89" name="Rectangle 88"/>
            <p:cNvSpPr>
              <a:spLocks/>
            </p:cNvSpPr>
            <p:nvPr/>
          </p:nvSpPr>
          <p:spPr bwMode="auto">
            <a:xfrm rot="310772" flipH="1">
              <a:off x="1681868" y="2458631"/>
              <a:ext cx="420687" cy="538162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90" name="Rectangle 89"/>
            <p:cNvSpPr>
              <a:spLocks/>
            </p:cNvSpPr>
            <p:nvPr/>
          </p:nvSpPr>
          <p:spPr bwMode="auto">
            <a:xfrm rot="310772" flipH="1">
              <a:off x="1669168" y="2464981"/>
              <a:ext cx="34925" cy="490537"/>
            </a:xfrm>
            <a:prstGeom prst="rect">
              <a:avLst/>
            </a:prstGeom>
            <a:pattFill prst="smCheck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91" name="Rectangle 90"/>
            <p:cNvSpPr>
              <a:spLocks/>
            </p:cNvSpPr>
            <p:nvPr/>
          </p:nvSpPr>
          <p:spPr bwMode="auto">
            <a:xfrm rot="16510772" flipH="1">
              <a:off x="1358018" y="2668180"/>
              <a:ext cx="490538" cy="68263"/>
            </a:xfrm>
            <a:prstGeom prst="rect">
              <a:avLst/>
            </a:prstGeom>
            <a:pattFill prst="pct5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92" name="Rectangle 91"/>
            <p:cNvSpPr>
              <a:spLocks/>
            </p:cNvSpPr>
            <p:nvPr/>
          </p:nvSpPr>
          <p:spPr bwMode="auto">
            <a:xfrm rot="310772" flipH="1">
              <a:off x="1635830" y="2411006"/>
              <a:ext cx="33338" cy="592137"/>
            </a:xfrm>
            <a:prstGeom prst="rect">
              <a:avLst/>
            </a:prstGeom>
            <a:solidFill>
              <a:srgbClr val="26262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93" name="Rectangle 92"/>
            <p:cNvSpPr>
              <a:spLocks/>
            </p:cNvSpPr>
            <p:nvPr/>
          </p:nvSpPr>
          <p:spPr bwMode="auto">
            <a:xfrm rot="472073" flipH="1">
              <a:off x="1580268" y="1790293"/>
              <a:ext cx="30162" cy="56038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94" name="Rectangle 93"/>
            <p:cNvSpPr>
              <a:spLocks/>
            </p:cNvSpPr>
            <p:nvPr/>
          </p:nvSpPr>
          <p:spPr bwMode="auto">
            <a:xfrm rot="472073" flipH="1">
              <a:off x="1262768" y="1734731"/>
              <a:ext cx="206375" cy="60483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95" name="Rectangle 94"/>
            <p:cNvSpPr>
              <a:spLocks/>
            </p:cNvSpPr>
            <p:nvPr/>
          </p:nvSpPr>
          <p:spPr bwMode="auto">
            <a:xfrm rot="476671" flipH="1">
              <a:off x="1613605" y="1839506"/>
              <a:ext cx="65088" cy="484187"/>
            </a:xfrm>
            <a:prstGeom prst="rect">
              <a:avLst/>
            </a:prstGeom>
            <a:pattFill prst="smCheck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96" name="Rectangle 95"/>
            <p:cNvSpPr>
              <a:spLocks/>
            </p:cNvSpPr>
            <p:nvPr/>
          </p:nvSpPr>
          <p:spPr bwMode="auto">
            <a:xfrm rot="472073" flipH="1">
              <a:off x="1351668" y="1747431"/>
              <a:ext cx="231775" cy="60642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97" name="Rectangle 96"/>
            <p:cNvSpPr>
              <a:spLocks/>
            </p:cNvSpPr>
            <p:nvPr/>
          </p:nvSpPr>
          <p:spPr bwMode="auto">
            <a:xfrm rot="472073" flipH="1">
              <a:off x="1608843" y="1769656"/>
              <a:ext cx="30162" cy="606425"/>
            </a:xfrm>
            <a:prstGeom prst="rect">
              <a:avLst/>
            </a:prstGeom>
            <a:solidFill>
              <a:srgbClr val="26262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98" name="Rectangle 97"/>
            <p:cNvSpPr>
              <a:spLocks/>
            </p:cNvSpPr>
            <p:nvPr/>
          </p:nvSpPr>
          <p:spPr bwMode="auto">
            <a:xfrm rot="472073" flipH="1">
              <a:off x="1750130" y="1856968"/>
              <a:ext cx="420688" cy="538163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99" name="Rectangle 98"/>
            <p:cNvSpPr>
              <a:spLocks/>
            </p:cNvSpPr>
            <p:nvPr/>
          </p:nvSpPr>
          <p:spPr bwMode="auto">
            <a:xfrm rot="472073" flipH="1">
              <a:off x="1739018" y="1853793"/>
              <a:ext cx="33337" cy="490538"/>
            </a:xfrm>
            <a:prstGeom prst="rect">
              <a:avLst/>
            </a:prstGeom>
            <a:pattFill prst="smCheck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00" name="Rectangle 99"/>
            <p:cNvSpPr>
              <a:spLocks/>
            </p:cNvSpPr>
            <p:nvPr/>
          </p:nvSpPr>
          <p:spPr bwMode="auto">
            <a:xfrm rot="16672073" flipH="1">
              <a:off x="1427868" y="2053818"/>
              <a:ext cx="490537" cy="68263"/>
            </a:xfrm>
            <a:prstGeom prst="rect">
              <a:avLst/>
            </a:prstGeom>
            <a:pattFill prst="pct5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01" name="Rectangle 100"/>
            <p:cNvSpPr>
              <a:spLocks/>
            </p:cNvSpPr>
            <p:nvPr/>
          </p:nvSpPr>
          <p:spPr bwMode="auto">
            <a:xfrm rot="472073" flipH="1">
              <a:off x="1705680" y="1798231"/>
              <a:ext cx="33338" cy="592137"/>
            </a:xfrm>
            <a:prstGeom prst="rect">
              <a:avLst/>
            </a:prstGeom>
            <a:solidFill>
              <a:srgbClr val="26262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02" name="Rectangle 101"/>
            <p:cNvSpPr/>
            <p:nvPr/>
          </p:nvSpPr>
          <p:spPr bwMode="auto">
            <a:xfrm flipH="1">
              <a:off x="2834393" y="2993618"/>
              <a:ext cx="101600" cy="30163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 dirty="0">
                <a:solidFill>
                  <a:schemeClr val="tx1"/>
                </a:solidFill>
              </a:endParaRPr>
            </a:p>
          </p:txBody>
        </p:sp>
        <p:sp>
          <p:nvSpPr>
            <p:cNvPr id="103" name="Rectangle 102"/>
            <p:cNvSpPr/>
            <p:nvPr/>
          </p:nvSpPr>
          <p:spPr bwMode="auto">
            <a:xfrm flipH="1">
              <a:off x="2839155" y="2447518"/>
              <a:ext cx="101600" cy="30163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 dirty="0">
                <a:solidFill>
                  <a:schemeClr val="tx1"/>
                </a:solidFill>
              </a:endParaRPr>
            </a:p>
          </p:txBody>
        </p:sp>
        <p:sp>
          <p:nvSpPr>
            <p:cNvPr id="104" name="Rectangle 103"/>
            <p:cNvSpPr>
              <a:spLocks/>
            </p:cNvSpPr>
            <p:nvPr/>
          </p:nvSpPr>
          <p:spPr bwMode="auto">
            <a:xfrm flipH="1">
              <a:off x="2940755" y="2491968"/>
              <a:ext cx="33338" cy="490538"/>
            </a:xfrm>
            <a:prstGeom prst="rect">
              <a:avLst/>
            </a:prstGeom>
            <a:pattFill prst="smCheck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05" name="Rectangle 104"/>
            <p:cNvSpPr>
              <a:spLocks/>
            </p:cNvSpPr>
            <p:nvPr/>
          </p:nvSpPr>
          <p:spPr bwMode="auto">
            <a:xfrm rot="16200000" flipH="1">
              <a:off x="2628018" y="2703105"/>
              <a:ext cx="490538" cy="68263"/>
            </a:xfrm>
            <a:prstGeom prst="rect">
              <a:avLst/>
            </a:prstGeom>
            <a:pattFill prst="pct5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06" name="Rectangle 105"/>
            <p:cNvSpPr>
              <a:spLocks/>
            </p:cNvSpPr>
            <p:nvPr/>
          </p:nvSpPr>
          <p:spPr bwMode="auto">
            <a:xfrm flipH="1">
              <a:off x="2907418" y="2441168"/>
              <a:ext cx="33337" cy="592138"/>
            </a:xfrm>
            <a:prstGeom prst="rect">
              <a:avLst/>
            </a:prstGeom>
            <a:solidFill>
              <a:srgbClr val="26262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07" name="Rectangle 106"/>
            <p:cNvSpPr/>
            <p:nvPr/>
          </p:nvSpPr>
          <p:spPr bwMode="auto">
            <a:xfrm flipH="1">
              <a:off x="2740730" y="2433231"/>
              <a:ext cx="101600" cy="58737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 dirty="0">
                <a:solidFill>
                  <a:schemeClr val="tx1"/>
                </a:solidFill>
              </a:endParaRPr>
            </a:p>
          </p:txBody>
        </p:sp>
        <p:sp>
          <p:nvSpPr>
            <p:cNvPr id="108" name="Rectangle 107"/>
            <p:cNvSpPr/>
            <p:nvPr/>
          </p:nvSpPr>
          <p:spPr bwMode="auto">
            <a:xfrm flipH="1">
              <a:off x="2735968" y="2977743"/>
              <a:ext cx="101600" cy="58738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109" name="Straight Connector 108"/>
            <p:cNvCxnSpPr>
              <a:stCxn id="108" idx="3"/>
            </p:cNvCxnSpPr>
            <p:nvPr/>
          </p:nvCxnSpPr>
          <p:spPr bwMode="auto">
            <a:xfrm flipH="1">
              <a:off x="2035880" y="3006318"/>
              <a:ext cx="700088" cy="11113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>
              <a:stCxn id="83" idx="3"/>
            </p:cNvCxnSpPr>
            <p:nvPr/>
          </p:nvCxnSpPr>
          <p:spPr bwMode="auto">
            <a:xfrm flipH="1">
              <a:off x="2085093" y="2396718"/>
              <a:ext cx="655637" cy="15875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>
              <a:stCxn id="107" idx="3"/>
            </p:cNvCxnSpPr>
            <p:nvPr/>
          </p:nvCxnSpPr>
          <p:spPr bwMode="auto">
            <a:xfrm flipH="1">
              <a:off x="2085093" y="2463393"/>
              <a:ext cx="655637" cy="14288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>
              <a:stCxn id="82" idx="3"/>
            </p:cNvCxnSpPr>
            <p:nvPr/>
          </p:nvCxnSpPr>
          <p:spPr bwMode="auto">
            <a:xfrm flipH="1">
              <a:off x="2102555" y="1852206"/>
              <a:ext cx="642938" cy="47625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Group 118"/>
            <p:cNvGrpSpPr>
              <a:grpSpLocks/>
            </p:cNvGrpSpPr>
            <p:nvPr/>
          </p:nvGrpSpPr>
          <p:grpSpPr bwMode="auto">
            <a:xfrm rot="11109082" flipH="1">
              <a:off x="2078412" y="2451071"/>
              <a:ext cx="134681" cy="592450"/>
              <a:chOff x="5900961" y="4617250"/>
              <a:chExt cx="286451" cy="1259999"/>
            </a:xfrm>
          </p:grpSpPr>
          <p:sp>
            <p:nvSpPr>
              <p:cNvPr id="114" name="Rectangle 113"/>
              <p:cNvSpPr>
                <a:spLocks/>
              </p:cNvSpPr>
              <p:nvPr/>
            </p:nvSpPr>
            <p:spPr>
              <a:xfrm>
                <a:off x="5901086" y="4730603"/>
                <a:ext cx="70904" cy="1036504"/>
              </a:xfrm>
              <a:prstGeom prst="rect">
                <a:avLst/>
              </a:prstGeom>
              <a:pattFill prst="smCheck">
                <a:fgClr>
                  <a:srgbClr val="000000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5" name="Rectangle 114"/>
              <p:cNvSpPr>
                <a:spLocks/>
              </p:cNvSpPr>
              <p:nvPr/>
            </p:nvSpPr>
            <p:spPr>
              <a:xfrm rot="5400000">
                <a:off x="5590382" y="5185300"/>
                <a:ext cx="1043255" cy="145188"/>
              </a:xfrm>
              <a:prstGeom prst="rect">
                <a:avLst/>
              </a:prstGeom>
              <a:pattFill prst="pct50">
                <a:fgClr>
                  <a:srgbClr val="000000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Rectangle 115"/>
              <p:cNvSpPr>
                <a:spLocks/>
              </p:cNvSpPr>
              <p:nvPr/>
            </p:nvSpPr>
            <p:spPr>
              <a:xfrm>
                <a:off x="5961609" y="4624797"/>
                <a:ext cx="74281" cy="1259333"/>
              </a:xfrm>
              <a:prstGeom prst="rect">
                <a:avLst/>
              </a:prstGeom>
              <a:solidFill>
                <a:srgbClr val="262626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7" name="Group 119"/>
            <p:cNvGrpSpPr>
              <a:grpSpLocks/>
            </p:cNvGrpSpPr>
            <p:nvPr/>
          </p:nvGrpSpPr>
          <p:grpSpPr bwMode="auto">
            <a:xfrm rot="11270383" flipH="1">
              <a:off x="2145596" y="1861425"/>
              <a:ext cx="134681" cy="592450"/>
              <a:chOff x="5900961" y="4617250"/>
              <a:chExt cx="286451" cy="1259999"/>
            </a:xfrm>
          </p:grpSpPr>
          <p:sp>
            <p:nvSpPr>
              <p:cNvPr id="118" name="Rectangle 117"/>
              <p:cNvSpPr>
                <a:spLocks/>
              </p:cNvSpPr>
              <p:nvPr/>
            </p:nvSpPr>
            <p:spPr>
              <a:xfrm>
                <a:off x="5899334" y="4730656"/>
                <a:ext cx="70904" cy="1036502"/>
              </a:xfrm>
              <a:prstGeom prst="rect">
                <a:avLst/>
              </a:prstGeom>
              <a:pattFill prst="smCheck">
                <a:fgClr>
                  <a:srgbClr val="000000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9" name="Rectangle 118"/>
              <p:cNvSpPr>
                <a:spLocks/>
              </p:cNvSpPr>
              <p:nvPr/>
            </p:nvSpPr>
            <p:spPr>
              <a:xfrm rot="5400000">
                <a:off x="5585084" y="5177599"/>
                <a:ext cx="1039879" cy="145188"/>
              </a:xfrm>
              <a:prstGeom prst="rect">
                <a:avLst/>
              </a:prstGeom>
              <a:pattFill prst="pct50">
                <a:fgClr>
                  <a:srgbClr val="000000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0" name="Rectangle 119"/>
              <p:cNvSpPr>
                <a:spLocks/>
              </p:cNvSpPr>
              <p:nvPr/>
            </p:nvSpPr>
            <p:spPr>
              <a:xfrm>
                <a:off x="5960907" y="4617726"/>
                <a:ext cx="74281" cy="1259333"/>
              </a:xfrm>
              <a:prstGeom prst="rect">
                <a:avLst/>
              </a:prstGeom>
              <a:solidFill>
                <a:srgbClr val="262626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1" name="Group 214"/>
            <p:cNvGrpSpPr>
              <a:grpSpLocks/>
            </p:cNvGrpSpPr>
            <p:nvPr/>
          </p:nvGrpSpPr>
          <p:grpSpPr bwMode="auto">
            <a:xfrm rot="581380" flipH="1" flipV="1">
              <a:off x="2196881" y="4862222"/>
              <a:ext cx="710338" cy="529924"/>
              <a:chOff x="6820034" y="1715131"/>
              <a:chExt cx="742542" cy="796644"/>
            </a:xfrm>
            <a:solidFill>
              <a:srgbClr val="A6A6A6"/>
            </a:solidFill>
          </p:grpSpPr>
          <p:sp>
            <p:nvSpPr>
              <p:cNvPr id="122" name="Isosceles Triangle 121"/>
              <p:cNvSpPr/>
              <p:nvPr/>
            </p:nvSpPr>
            <p:spPr>
              <a:xfrm rot="15439849" flipH="1">
                <a:off x="6972804" y="1918871"/>
                <a:ext cx="651518" cy="348489"/>
              </a:xfrm>
              <a:prstGeom prst="triangle">
                <a:avLst>
                  <a:gd name="adj" fmla="val 48448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3" name="Snip Same Side Corner Rectangle 122"/>
              <p:cNvSpPr/>
              <p:nvPr/>
            </p:nvSpPr>
            <p:spPr>
              <a:xfrm rot="5400000">
                <a:off x="6520933" y="2103543"/>
                <a:ext cx="708795" cy="109525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4" name="Snip Same Side Corner Rectangle 123"/>
              <p:cNvSpPr/>
              <p:nvPr/>
            </p:nvSpPr>
            <p:spPr>
              <a:xfrm rot="15368606" flipH="1">
                <a:off x="7139540" y="1970389"/>
                <a:ext cx="680156" cy="175904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5" name="Isosceles Triangle 124"/>
              <p:cNvSpPr/>
              <p:nvPr/>
            </p:nvSpPr>
            <p:spPr>
              <a:xfrm rot="5400000">
                <a:off x="6797521" y="1954497"/>
                <a:ext cx="630040" cy="404911"/>
              </a:xfrm>
              <a:prstGeom prst="triangle">
                <a:avLst>
                  <a:gd name="adj" fmla="val 53869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6" name="Group 215"/>
            <p:cNvGrpSpPr>
              <a:grpSpLocks/>
            </p:cNvGrpSpPr>
            <p:nvPr/>
          </p:nvGrpSpPr>
          <p:grpSpPr bwMode="auto">
            <a:xfrm rot="581380" flipH="1" flipV="1">
              <a:off x="2168711" y="4263401"/>
              <a:ext cx="710338" cy="529924"/>
              <a:chOff x="6820034" y="1715131"/>
              <a:chExt cx="742542" cy="796644"/>
            </a:xfrm>
            <a:solidFill>
              <a:srgbClr val="A6A6A6"/>
            </a:solidFill>
          </p:grpSpPr>
          <p:sp>
            <p:nvSpPr>
              <p:cNvPr id="127" name="Isosceles Triangle 126"/>
              <p:cNvSpPr/>
              <p:nvPr/>
            </p:nvSpPr>
            <p:spPr>
              <a:xfrm rot="15439849" flipH="1">
                <a:off x="6974708" y="1924895"/>
                <a:ext cx="644359" cy="343511"/>
              </a:xfrm>
              <a:prstGeom prst="triangle">
                <a:avLst>
                  <a:gd name="adj" fmla="val 48448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8" name="Snip Same Side Corner Rectangle 127"/>
              <p:cNvSpPr/>
              <p:nvPr/>
            </p:nvSpPr>
            <p:spPr>
              <a:xfrm rot="5400000">
                <a:off x="6528561" y="2105672"/>
                <a:ext cx="701636" cy="109525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9" name="Snip Same Side Corner Rectangle 128"/>
              <p:cNvSpPr/>
              <p:nvPr/>
            </p:nvSpPr>
            <p:spPr>
              <a:xfrm rot="15368606" flipH="1">
                <a:off x="7139485" y="1968645"/>
                <a:ext cx="670610" cy="175904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0" name="Isosceles Triangle 129"/>
              <p:cNvSpPr/>
              <p:nvPr/>
            </p:nvSpPr>
            <p:spPr>
              <a:xfrm rot="5400000">
                <a:off x="6801879" y="1960747"/>
                <a:ext cx="622880" cy="398273"/>
              </a:xfrm>
              <a:prstGeom prst="triangle">
                <a:avLst>
                  <a:gd name="adj" fmla="val 53869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31" name="Group 216"/>
            <p:cNvGrpSpPr>
              <a:grpSpLocks/>
            </p:cNvGrpSpPr>
            <p:nvPr/>
          </p:nvGrpSpPr>
          <p:grpSpPr bwMode="auto">
            <a:xfrm rot="254793" flipH="1" flipV="1">
              <a:off x="2108854" y="3656187"/>
              <a:ext cx="776561" cy="529924"/>
              <a:chOff x="6820034" y="1715131"/>
              <a:chExt cx="742542" cy="796644"/>
            </a:xfrm>
            <a:solidFill>
              <a:srgbClr val="A6A6A6"/>
            </a:solidFill>
          </p:grpSpPr>
          <p:sp>
            <p:nvSpPr>
              <p:cNvPr id="132" name="Isosceles Triangle 131"/>
              <p:cNvSpPr/>
              <p:nvPr/>
            </p:nvSpPr>
            <p:spPr>
              <a:xfrm rot="15439849" flipH="1">
                <a:off x="6973080" y="1926547"/>
                <a:ext cx="651520" cy="347611"/>
              </a:xfrm>
              <a:prstGeom prst="triangle">
                <a:avLst>
                  <a:gd name="adj" fmla="val 48448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3" name="Snip Same Side Corner Rectangle 132"/>
              <p:cNvSpPr/>
              <p:nvPr/>
            </p:nvSpPr>
            <p:spPr>
              <a:xfrm rot="5400000">
                <a:off x="6525040" y="2109025"/>
                <a:ext cx="708796" cy="109293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4" name="Snip Same Side Corner Rectangle 133"/>
              <p:cNvSpPr/>
              <p:nvPr/>
            </p:nvSpPr>
            <p:spPr>
              <a:xfrm rot="15368606" flipH="1">
                <a:off x="7139672" y="1966203"/>
                <a:ext cx="677771" cy="176083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5" name="Isosceles Triangle 134"/>
              <p:cNvSpPr/>
              <p:nvPr/>
            </p:nvSpPr>
            <p:spPr>
              <a:xfrm rot="5400000">
                <a:off x="6796563" y="1962962"/>
                <a:ext cx="630040" cy="402259"/>
              </a:xfrm>
              <a:prstGeom prst="triangle">
                <a:avLst>
                  <a:gd name="adj" fmla="val 53869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36" name="Rectangle 135"/>
            <p:cNvSpPr>
              <a:spLocks/>
            </p:cNvSpPr>
            <p:nvPr/>
          </p:nvSpPr>
          <p:spPr bwMode="auto">
            <a:xfrm rot="21494430" flipH="1" flipV="1">
              <a:off x="1643768" y="3674656"/>
              <a:ext cx="419100" cy="538162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137" name="Straight Connector 136"/>
            <p:cNvCxnSpPr>
              <a:stCxn id="188" idx="3"/>
            </p:cNvCxnSpPr>
            <p:nvPr/>
          </p:nvCxnSpPr>
          <p:spPr bwMode="auto">
            <a:xfrm flipH="1" flipV="1">
              <a:off x="2042230" y="4208056"/>
              <a:ext cx="701675" cy="0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Rectangle 137"/>
            <p:cNvSpPr/>
            <p:nvPr/>
          </p:nvSpPr>
          <p:spPr bwMode="auto">
            <a:xfrm flipH="1" flipV="1">
              <a:off x="2837568" y="4870043"/>
              <a:ext cx="101600" cy="30163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 dirty="0">
                <a:solidFill>
                  <a:schemeClr val="tx1"/>
                </a:solidFill>
              </a:endParaRPr>
            </a:p>
          </p:txBody>
        </p:sp>
        <p:sp>
          <p:nvSpPr>
            <p:cNvPr id="139" name="Rectangle 138"/>
            <p:cNvSpPr/>
            <p:nvPr/>
          </p:nvSpPr>
          <p:spPr bwMode="auto">
            <a:xfrm flipH="1" flipV="1">
              <a:off x="2842330" y="5416143"/>
              <a:ext cx="101600" cy="30163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 dirty="0">
                <a:solidFill>
                  <a:schemeClr val="tx1"/>
                </a:solidFill>
              </a:endParaRPr>
            </a:p>
          </p:txBody>
        </p:sp>
        <p:sp>
          <p:nvSpPr>
            <p:cNvPr id="140" name="Rectangle 139"/>
            <p:cNvSpPr>
              <a:spLocks/>
            </p:cNvSpPr>
            <p:nvPr/>
          </p:nvSpPr>
          <p:spPr bwMode="auto">
            <a:xfrm flipH="1" flipV="1">
              <a:off x="2943930" y="4911318"/>
              <a:ext cx="33338" cy="490538"/>
            </a:xfrm>
            <a:prstGeom prst="rect">
              <a:avLst/>
            </a:prstGeom>
            <a:pattFill prst="smCheck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41" name="Rectangle 140"/>
            <p:cNvSpPr>
              <a:spLocks/>
            </p:cNvSpPr>
            <p:nvPr/>
          </p:nvSpPr>
          <p:spPr bwMode="auto">
            <a:xfrm rot="5400000" flipH="1" flipV="1">
              <a:off x="2631193" y="5122455"/>
              <a:ext cx="490538" cy="68263"/>
            </a:xfrm>
            <a:prstGeom prst="rect">
              <a:avLst/>
            </a:prstGeom>
            <a:pattFill prst="pct5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42" name="Rectangle 141"/>
            <p:cNvSpPr>
              <a:spLocks/>
            </p:cNvSpPr>
            <p:nvPr/>
          </p:nvSpPr>
          <p:spPr bwMode="auto">
            <a:xfrm flipH="1" flipV="1">
              <a:off x="2910593" y="4860518"/>
              <a:ext cx="33337" cy="592138"/>
            </a:xfrm>
            <a:prstGeom prst="rect">
              <a:avLst/>
            </a:prstGeom>
            <a:solidFill>
              <a:srgbClr val="26262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43" name="Rectangle 142"/>
            <p:cNvSpPr/>
            <p:nvPr/>
          </p:nvSpPr>
          <p:spPr bwMode="auto">
            <a:xfrm flipH="1" flipV="1">
              <a:off x="2743905" y="5401856"/>
              <a:ext cx="101600" cy="58737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 dirty="0">
                <a:solidFill>
                  <a:schemeClr val="tx1"/>
                </a:solidFill>
              </a:endParaRPr>
            </a:p>
          </p:txBody>
        </p:sp>
        <p:sp>
          <p:nvSpPr>
            <p:cNvPr id="144" name="Rectangle 143"/>
            <p:cNvSpPr/>
            <p:nvPr/>
          </p:nvSpPr>
          <p:spPr bwMode="auto">
            <a:xfrm flipH="1" flipV="1">
              <a:off x="2739143" y="4857343"/>
              <a:ext cx="101600" cy="58738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 dirty="0">
                <a:solidFill>
                  <a:schemeClr val="tx1"/>
                </a:solidFill>
              </a:endParaRPr>
            </a:p>
          </p:txBody>
        </p:sp>
        <p:sp>
          <p:nvSpPr>
            <p:cNvPr id="145" name="Rectangle 144"/>
            <p:cNvSpPr>
              <a:spLocks/>
            </p:cNvSpPr>
            <p:nvPr/>
          </p:nvSpPr>
          <p:spPr bwMode="auto">
            <a:xfrm rot="21289228" flipH="1" flipV="1">
              <a:off x="1507243" y="4312831"/>
              <a:ext cx="30162" cy="56038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46" name="Rectangle 145"/>
            <p:cNvSpPr>
              <a:spLocks/>
            </p:cNvSpPr>
            <p:nvPr/>
          </p:nvSpPr>
          <p:spPr bwMode="auto">
            <a:xfrm rot="21289228" flipH="1" flipV="1">
              <a:off x="1189743" y="4312831"/>
              <a:ext cx="204787" cy="60483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47" name="Rectangle 146"/>
            <p:cNvSpPr>
              <a:spLocks/>
            </p:cNvSpPr>
            <p:nvPr/>
          </p:nvSpPr>
          <p:spPr bwMode="auto">
            <a:xfrm rot="21284630" flipH="1" flipV="1">
              <a:off x="1542168" y="4342993"/>
              <a:ext cx="65087" cy="482600"/>
            </a:xfrm>
            <a:prstGeom prst="rect">
              <a:avLst/>
            </a:prstGeom>
            <a:pattFill prst="smCheck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48" name="Rectangle 147"/>
            <p:cNvSpPr>
              <a:spLocks/>
            </p:cNvSpPr>
            <p:nvPr/>
          </p:nvSpPr>
          <p:spPr bwMode="auto">
            <a:xfrm rot="21289228" flipH="1" flipV="1">
              <a:off x="1277055" y="4303306"/>
              <a:ext cx="233363" cy="60642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49" name="Rectangle 148"/>
            <p:cNvSpPr>
              <a:spLocks/>
            </p:cNvSpPr>
            <p:nvPr/>
          </p:nvSpPr>
          <p:spPr bwMode="auto">
            <a:xfrm rot="21289228" flipH="1" flipV="1">
              <a:off x="1535818" y="4289018"/>
              <a:ext cx="30162" cy="606425"/>
            </a:xfrm>
            <a:prstGeom prst="rect">
              <a:avLst/>
            </a:prstGeom>
            <a:solidFill>
              <a:srgbClr val="26262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50" name="Rectangle 149"/>
            <p:cNvSpPr>
              <a:spLocks/>
            </p:cNvSpPr>
            <p:nvPr/>
          </p:nvSpPr>
          <p:spPr bwMode="auto">
            <a:xfrm rot="21289228" flipH="1" flipV="1">
              <a:off x="1680280" y="4285843"/>
              <a:ext cx="419100" cy="538163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51" name="Rectangle 150"/>
            <p:cNvSpPr>
              <a:spLocks/>
            </p:cNvSpPr>
            <p:nvPr/>
          </p:nvSpPr>
          <p:spPr bwMode="auto">
            <a:xfrm rot="21289228" flipH="1" flipV="1">
              <a:off x="1667580" y="4327117"/>
              <a:ext cx="33338" cy="490538"/>
            </a:xfrm>
            <a:prstGeom prst="rect">
              <a:avLst/>
            </a:prstGeom>
            <a:pattFill prst="smCheck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52" name="Rectangle 151"/>
            <p:cNvSpPr>
              <a:spLocks/>
            </p:cNvSpPr>
            <p:nvPr/>
          </p:nvSpPr>
          <p:spPr bwMode="auto">
            <a:xfrm rot="5089228" flipH="1" flipV="1">
              <a:off x="1354843" y="4546193"/>
              <a:ext cx="492125" cy="66675"/>
            </a:xfrm>
            <a:prstGeom prst="rect">
              <a:avLst/>
            </a:prstGeom>
            <a:pattFill prst="pct5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53" name="Rectangle 152"/>
            <p:cNvSpPr>
              <a:spLocks/>
            </p:cNvSpPr>
            <p:nvPr/>
          </p:nvSpPr>
          <p:spPr bwMode="auto">
            <a:xfrm rot="21289228" flipH="1" flipV="1">
              <a:off x="1634243" y="4277906"/>
              <a:ext cx="33337" cy="593725"/>
            </a:xfrm>
            <a:prstGeom prst="rect">
              <a:avLst/>
            </a:prstGeom>
            <a:solidFill>
              <a:srgbClr val="26262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54" name="Rectangle 153"/>
            <p:cNvSpPr>
              <a:spLocks/>
            </p:cNvSpPr>
            <p:nvPr/>
          </p:nvSpPr>
          <p:spPr bwMode="auto">
            <a:xfrm rot="21127927" flipH="1" flipV="1">
              <a:off x="1578680" y="4931956"/>
              <a:ext cx="30163" cy="56038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55" name="Rectangle 154"/>
            <p:cNvSpPr>
              <a:spLocks/>
            </p:cNvSpPr>
            <p:nvPr/>
          </p:nvSpPr>
          <p:spPr bwMode="auto">
            <a:xfrm rot="21127927" flipH="1" flipV="1">
              <a:off x="1261180" y="4941481"/>
              <a:ext cx="204788" cy="60642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56" name="Rectangle 155"/>
            <p:cNvSpPr>
              <a:spLocks/>
            </p:cNvSpPr>
            <p:nvPr/>
          </p:nvSpPr>
          <p:spPr bwMode="auto">
            <a:xfrm rot="21123329" flipH="1" flipV="1">
              <a:off x="1612018" y="4958943"/>
              <a:ext cx="65087" cy="484188"/>
            </a:xfrm>
            <a:prstGeom prst="rect">
              <a:avLst/>
            </a:prstGeom>
            <a:pattFill prst="smCheck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57" name="Rectangle 156"/>
            <p:cNvSpPr>
              <a:spLocks/>
            </p:cNvSpPr>
            <p:nvPr/>
          </p:nvSpPr>
          <p:spPr bwMode="auto">
            <a:xfrm rot="21127927" flipH="1" flipV="1">
              <a:off x="1348493" y="4928781"/>
              <a:ext cx="233362" cy="60642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58" name="Rectangle 157"/>
            <p:cNvSpPr>
              <a:spLocks/>
            </p:cNvSpPr>
            <p:nvPr/>
          </p:nvSpPr>
          <p:spPr bwMode="auto">
            <a:xfrm rot="21127927" flipH="1" flipV="1">
              <a:off x="1605668" y="4906556"/>
              <a:ext cx="30162" cy="606425"/>
            </a:xfrm>
            <a:prstGeom prst="rect">
              <a:avLst/>
            </a:prstGeom>
            <a:solidFill>
              <a:srgbClr val="26262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59" name="Rectangle 158"/>
            <p:cNvSpPr>
              <a:spLocks/>
            </p:cNvSpPr>
            <p:nvPr/>
          </p:nvSpPr>
          <p:spPr bwMode="auto">
            <a:xfrm rot="21127927" flipH="1" flipV="1">
              <a:off x="1748543" y="4887506"/>
              <a:ext cx="419100" cy="538162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60" name="Rectangle 159"/>
            <p:cNvSpPr>
              <a:spLocks/>
            </p:cNvSpPr>
            <p:nvPr/>
          </p:nvSpPr>
          <p:spPr bwMode="auto">
            <a:xfrm rot="21127927" flipH="1" flipV="1">
              <a:off x="1737430" y="4938306"/>
              <a:ext cx="33338" cy="490537"/>
            </a:xfrm>
            <a:prstGeom prst="rect">
              <a:avLst/>
            </a:prstGeom>
            <a:pattFill prst="smCheck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61" name="Rectangle 160"/>
            <p:cNvSpPr>
              <a:spLocks/>
            </p:cNvSpPr>
            <p:nvPr/>
          </p:nvSpPr>
          <p:spPr bwMode="auto">
            <a:xfrm rot="4927927" flipH="1" flipV="1">
              <a:off x="1425487" y="5161349"/>
              <a:ext cx="490538" cy="66675"/>
            </a:xfrm>
            <a:prstGeom prst="rect">
              <a:avLst/>
            </a:prstGeom>
            <a:pattFill prst="pct5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62" name="Rectangle 161"/>
            <p:cNvSpPr>
              <a:spLocks/>
            </p:cNvSpPr>
            <p:nvPr/>
          </p:nvSpPr>
          <p:spPr bwMode="auto">
            <a:xfrm rot="21127927" flipH="1" flipV="1">
              <a:off x="1704093" y="4892267"/>
              <a:ext cx="33337" cy="592138"/>
            </a:xfrm>
            <a:prstGeom prst="rect">
              <a:avLst/>
            </a:prstGeom>
            <a:solidFill>
              <a:srgbClr val="26262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63" name="Rectangle 162"/>
            <p:cNvSpPr>
              <a:spLocks/>
            </p:cNvSpPr>
            <p:nvPr/>
          </p:nvSpPr>
          <p:spPr bwMode="auto">
            <a:xfrm rot="21494430" flipH="1" flipV="1">
              <a:off x="1469143" y="3679418"/>
              <a:ext cx="30162" cy="56038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64" name="Rectangle 163"/>
            <p:cNvSpPr>
              <a:spLocks/>
            </p:cNvSpPr>
            <p:nvPr/>
          </p:nvSpPr>
          <p:spPr bwMode="auto">
            <a:xfrm rot="21494430" flipH="1" flipV="1">
              <a:off x="1150055" y="3665132"/>
              <a:ext cx="204788" cy="60642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65" name="Rectangle 164"/>
            <p:cNvSpPr>
              <a:spLocks/>
            </p:cNvSpPr>
            <p:nvPr/>
          </p:nvSpPr>
          <p:spPr bwMode="auto">
            <a:xfrm rot="21489832" flipH="1" flipV="1">
              <a:off x="1504068" y="3712756"/>
              <a:ext cx="65087" cy="484187"/>
            </a:xfrm>
            <a:prstGeom prst="rect">
              <a:avLst/>
            </a:prstGeom>
            <a:pattFill prst="smCheck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66" name="Rectangle 165"/>
            <p:cNvSpPr>
              <a:spLocks/>
            </p:cNvSpPr>
            <p:nvPr/>
          </p:nvSpPr>
          <p:spPr bwMode="auto">
            <a:xfrm rot="21494430" flipH="1" flipV="1">
              <a:off x="1238955" y="3663543"/>
              <a:ext cx="233363" cy="604838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67" name="Rectangle 166"/>
            <p:cNvSpPr>
              <a:spLocks/>
            </p:cNvSpPr>
            <p:nvPr/>
          </p:nvSpPr>
          <p:spPr bwMode="auto">
            <a:xfrm rot="21494430" flipH="1" flipV="1">
              <a:off x="1497718" y="3657193"/>
              <a:ext cx="30162" cy="606425"/>
            </a:xfrm>
            <a:prstGeom prst="rect">
              <a:avLst/>
            </a:prstGeom>
            <a:solidFill>
              <a:srgbClr val="26262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68" name="Rectangle 167"/>
            <p:cNvSpPr>
              <a:spLocks/>
            </p:cNvSpPr>
            <p:nvPr/>
          </p:nvSpPr>
          <p:spPr bwMode="auto">
            <a:xfrm rot="21494430" flipH="1" flipV="1">
              <a:off x="1629480" y="3703231"/>
              <a:ext cx="34925" cy="490537"/>
            </a:xfrm>
            <a:prstGeom prst="rect">
              <a:avLst/>
            </a:prstGeom>
            <a:pattFill prst="smCheck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69" name="Rectangle 168"/>
            <p:cNvSpPr>
              <a:spLocks/>
            </p:cNvSpPr>
            <p:nvPr/>
          </p:nvSpPr>
          <p:spPr bwMode="auto">
            <a:xfrm rot="5294430" flipH="1" flipV="1">
              <a:off x="1317536" y="3916750"/>
              <a:ext cx="492125" cy="68262"/>
            </a:xfrm>
            <a:prstGeom prst="rect">
              <a:avLst/>
            </a:prstGeom>
            <a:pattFill prst="pct5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70" name="Rectangle 169"/>
            <p:cNvSpPr>
              <a:spLocks/>
            </p:cNvSpPr>
            <p:nvPr/>
          </p:nvSpPr>
          <p:spPr bwMode="auto">
            <a:xfrm rot="21494430" flipH="1" flipV="1">
              <a:off x="1596143" y="3654017"/>
              <a:ext cx="33337" cy="592138"/>
            </a:xfrm>
            <a:prstGeom prst="rect">
              <a:avLst/>
            </a:prstGeom>
            <a:solidFill>
              <a:srgbClr val="26262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71" name="Rectangle 170"/>
            <p:cNvSpPr/>
            <p:nvPr/>
          </p:nvSpPr>
          <p:spPr bwMode="auto">
            <a:xfrm flipH="1" flipV="1">
              <a:off x="2832805" y="4258856"/>
              <a:ext cx="101600" cy="30162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 dirty="0">
                <a:solidFill>
                  <a:schemeClr val="tx1"/>
                </a:solidFill>
              </a:endParaRPr>
            </a:p>
          </p:txBody>
        </p:sp>
        <p:sp>
          <p:nvSpPr>
            <p:cNvPr id="172" name="Rectangle 171"/>
            <p:cNvSpPr/>
            <p:nvPr/>
          </p:nvSpPr>
          <p:spPr bwMode="auto">
            <a:xfrm flipH="1" flipV="1">
              <a:off x="2837568" y="4804956"/>
              <a:ext cx="101600" cy="30162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 dirty="0">
                <a:solidFill>
                  <a:schemeClr val="tx1"/>
                </a:solidFill>
              </a:endParaRPr>
            </a:p>
          </p:txBody>
        </p:sp>
        <p:sp>
          <p:nvSpPr>
            <p:cNvPr id="173" name="Rectangle 172"/>
            <p:cNvSpPr>
              <a:spLocks/>
            </p:cNvSpPr>
            <p:nvPr/>
          </p:nvSpPr>
          <p:spPr bwMode="auto">
            <a:xfrm flipH="1" flipV="1">
              <a:off x="2939168" y="4300130"/>
              <a:ext cx="33337" cy="490537"/>
            </a:xfrm>
            <a:prstGeom prst="rect">
              <a:avLst/>
            </a:prstGeom>
            <a:pattFill prst="smCheck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74" name="Rectangle 173"/>
            <p:cNvSpPr>
              <a:spLocks/>
            </p:cNvSpPr>
            <p:nvPr/>
          </p:nvSpPr>
          <p:spPr bwMode="auto">
            <a:xfrm rot="5400000" flipH="1" flipV="1">
              <a:off x="2626430" y="4511270"/>
              <a:ext cx="490537" cy="68262"/>
            </a:xfrm>
            <a:prstGeom prst="rect">
              <a:avLst/>
            </a:prstGeom>
            <a:pattFill prst="pct5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75" name="Rectangle 174"/>
            <p:cNvSpPr>
              <a:spLocks/>
            </p:cNvSpPr>
            <p:nvPr/>
          </p:nvSpPr>
          <p:spPr bwMode="auto">
            <a:xfrm flipH="1" flipV="1">
              <a:off x="2904243" y="4249331"/>
              <a:ext cx="34925" cy="592137"/>
            </a:xfrm>
            <a:prstGeom prst="rect">
              <a:avLst/>
            </a:prstGeom>
            <a:solidFill>
              <a:srgbClr val="26262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76" name="Rectangle 175"/>
            <p:cNvSpPr/>
            <p:nvPr/>
          </p:nvSpPr>
          <p:spPr bwMode="auto">
            <a:xfrm flipH="1" flipV="1">
              <a:off x="2737555" y="4790668"/>
              <a:ext cx="103188" cy="58738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 dirty="0">
                <a:solidFill>
                  <a:schemeClr val="tx1"/>
                </a:solidFill>
              </a:endParaRPr>
            </a:p>
          </p:txBody>
        </p:sp>
        <p:sp>
          <p:nvSpPr>
            <p:cNvPr id="177" name="Rectangle 176"/>
            <p:cNvSpPr/>
            <p:nvPr/>
          </p:nvSpPr>
          <p:spPr bwMode="auto">
            <a:xfrm flipH="1" flipV="1">
              <a:off x="2732793" y="4246156"/>
              <a:ext cx="101600" cy="58737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178" name="Straight Connector 177"/>
            <p:cNvCxnSpPr>
              <a:stCxn id="189" idx="3"/>
            </p:cNvCxnSpPr>
            <p:nvPr/>
          </p:nvCxnSpPr>
          <p:spPr bwMode="auto">
            <a:xfrm flipH="1">
              <a:off x="2042230" y="3665131"/>
              <a:ext cx="695325" cy="3175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9" name="Group 248"/>
            <p:cNvGrpSpPr>
              <a:grpSpLocks/>
            </p:cNvGrpSpPr>
            <p:nvPr/>
          </p:nvGrpSpPr>
          <p:grpSpPr bwMode="auto">
            <a:xfrm rot="10696120" flipH="1" flipV="1">
              <a:off x="2040221" y="3643515"/>
              <a:ext cx="134681" cy="592450"/>
              <a:chOff x="5900961" y="4617250"/>
              <a:chExt cx="286451" cy="1259999"/>
            </a:xfrm>
          </p:grpSpPr>
          <p:sp>
            <p:nvSpPr>
              <p:cNvPr id="180" name="Rectangle 179"/>
              <p:cNvSpPr>
                <a:spLocks/>
              </p:cNvSpPr>
              <p:nvPr/>
            </p:nvSpPr>
            <p:spPr>
              <a:xfrm>
                <a:off x="5895411" y="4717188"/>
                <a:ext cx="70904" cy="1036504"/>
              </a:xfrm>
              <a:prstGeom prst="rect">
                <a:avLst/>
              </a:prstGeom>
              <a:pattFill prst="smCheck">
                <a:fgClr>
                  <a:srgbClr val="000000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1" name="Rectangle 180"/>
              <p:cNvSpPr>
                <a:spLocks/>
              </p:cNvSpPr>
              <p:nvPr/>
            </p:nvSpPr>
            <p:spPr>
              <a:xfrm rot="5400000">
                <a:off x="5584832" y="5164775"/>
                <a:ext cx="1043257" cy="145188"/>
              </a:xfrm>
              <a:prstGeom prst="rect">
                <a:avLst/>
              </a:prstGeom>
              <a:pattFill prst="pct50">
                <a:fgClr>
                  <a:srgbClr val="000000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2" name="Rectangle 181"/>
              <p:cNvSpPr>
                <a:spLocks/>
              </p:cNvSpPr>
              <p:nvPr/>
            </p:nvSpPr>
            <p:spPr>
              <a:xfrm>
                <a:off x="5956158" y="4607660"/>
                <a:ext cx="74281" cy="1259333"/>
              </a:xfrm>
              <a:prstGeom prst="rect">
                <a:avLst/>
              </a:prstGeom>
              <a:solidFill>
                <a:srgbClr val="262626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83" name="Rectangle 182"/>
            <p:cNvSpPr/>
            <p:nvPr/>
          </p:nvSpPr>
          <p:spPr bwMode="auto">
            <a:xfrm flipH="1" flipV="1">
              <a:off x="2835980" y="3647668"/>
              <a:ext cx="101600" cy="30163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 dirty="0">
                <a:solidFill>
                  <a:schemeClr val="tx1"/>
                </a:solidFill>
              </a:endParaRPr>
            </a:p>
          </p:txBody>
        </p:sp>
        <p:sp>
          <p:nvSpPr>
            <p:cNvPr id="184" name="Rectangle 183"/>
            <p:cNvSpPr/>
            <p:nvPr/>
          </p:nvSpPr>
          <p:spPr bwMode="auto">
            <a:xfrm flipH="1" flipV="1">
              <a:off x="2840743" y="4193768"/>
              <a:ext cx="101600" cy="30163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 dirty="0">
                <a:solidFill>
                  <a:schemeClr val="tx1"/>
                </a:solidFill>
              </a:endParaRPr>
            </a:p>
          </p:txBody>
        </p:sp>
        <p:sp>
          <p:nvSpPr>
            <p:cNvPr id="185" name="Rectangle 184"/>
            <p:cNvSpPr>
              <a:spLocks/>
            </p:cNvSpPr>
            <p:nvPr/>
          </p:nvSpPr>
          <p:spPr bwMode="auto">
            <a:xfrm flipH="1" flipV="1">
              <a:off x="2942343" y="3688943"/>
              <a:ext cx="33337" cy="490538"/>
            </a:xfrm>
            <a:prstGeom prst="rect">
              <a:avLst/>
            </a:prstGeom>
            <a:pattFill prst="smCheck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86" name="Rectangle 185"/>
            <p:cNvSpPr>
              <a:spLocks/>
            </p:cNvSpPr>
            <p:nvPr/>
          </p:nvSpPr>
          <p:spPr bwMode="auto">
            <a:xfrm rot="5400000" flipH="1" flipV="1">
              <a:off x="2629605" y="3900081"/>
              <a:ext cx="490538" cy="68262"/>
            </a:xfrm>
            <a:prstGeom prst="rect">
              <a:avLst/>
            </a:prstGeom>
            <a:pattFill prst="pct5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87" name="Rectangle 186"/>
            <p:cNvSpPr>
              <a:spLocks/>
            </p:cNvSpPr>
            <p:nvPr/>
          </p:nvSpPr>
          <p:spPr bwMode="auto">
            <a:xfrm flipH="1" flipV="1">
              <a:off x="2909005" y="3638143"/>
              <a:ext cx="33338" cy="592138"/>
            </a:xfrm>
            <a:prstGeom prst="rect">
              <a:avLst/>
            </a:prstGeom>
            <a:solidFill>
              <a:srgbClr val="26262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88" name="Rectangle 187"/>
            <p:cNvSpPr/>
            <p:nvPr/>
          </p:nvSpPr>
          <p:spPr bwMode="auto">
            <a:xfrm flipH="1" flipV="1">
              <a:off x="2742318" y="4179481"/>
              <a:ext cx="101600" cy="58737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 dirty="0">
                <a:solidFill>
                  <a:schemeClr val="tx1"/>
                </a:solidFill>
              </a:endParaRPr>
            </a:p>
          </p:txBody>
        </p:sp>
        <p:sp>
          <p:nvSpPr>
            <p:cNvPr id="189" name="Rectangle 188"/>
            <p:cNvSpPr/>
            <p:nvPr/>
          </p:nvSpPr>
          <p:spPr bwMode="auto">
            <a:xfrm flipH="1" flipV="1">
              <a:off x="2737555" y="3634968"/>
              <a:ext cx="101600" cy="58738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190" name="Straight Connector 189"/>
            <p:cNvCxnSpPr>
              <a:stCxn id="177" idx="3"/>
            </p:cNvCxnSpPr>
            <p:nvPr/>
          </p:nvCxnSpPr>
          <p:spPr bwMode="auto">
            <a:xfrm flipH="1" flipV="1">
              <a:off x="2032705" y="4265206"/>
              <a:ext cx="700088" cy="9525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>
              <a:stCxn id="144" idx="3"/>
            </p:cNvCxnSpPr>
            <p:nvPr/>
          </p:nvCxnSpPr>
          <p:spPr bwMode="auto">
            <a:xfrm flipH="1" flipV="1">
              <a:off x="2083505" y="4868456"/>
              <a:ext cx="655638" cy="17462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/>
            <p:cNvCxnSpPr>
              <a:stCxn id="176" idx="3"/>
            </p:cNvCxnSpPr>
            <p:nvPr/>
          </p:nvCxnSpPr>
          <p:spPr bwMode="auto">
            <a:xfrm flipH="1" flipV="1">
              <a:off x="2083505" y="4804956"/>
              <a:ext cx="655638" cy="14287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>
              <a:stCxn id="143" idx="3"/>
            </p:cNvCxnSpPr>
            <p:nvPr/>
          </p:nvCxnSpPr>
          <p:spPr bwMode="auto">
            <a:xfrm flipH="1" flipV="1">
              <a:off x="2099380" y="5382806"/>
              <a:ext cx="644525" cy="47625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4" name="Group 254"/>
            <p:cNvGrpSpPr>
              <a:grpSpLocks/>
            </p:cNvGrpSpPr>
            <p:nvPr/>
          </p:nvGrpSpPr>
          <p:grpSpPr bwMode="auto">
            <a:xfrm rot="10490918" flipH="1" flipV="1">
              <a:off x="2076146" y="4239116"/>
              <a:ext cx="134681" cy="592450"/>
              <a:chOff x="5900961" y="4617250"/>
              <a:chExt cx="286451" cy="1259999"/>
            </a:xfrm>
          </p:grpSpPr>
          <p:sp>
            <p:nvSpPr>
              <p:cNvPr id="195" name="Rectangle 194"/>
              <p:cNvSpPr>
                <a:spLocks/>
              </p:cNvSpPr>
              <p:nvPr/>
            </p:nvSpPr>
            <p:spPr>
              <a:xfrm>
                <a:off x="5896858" y="4713292"/>
                <a:ext cx="70906" cy="1046632"/>
              </a:xfrm>
              <a:prstGeom prst="rect">
                <a:avLst/>
              </a:prstGeom>
              <a:pattFill prst="smCheck">
                <a:fgClr>
                  <a:srgbClr val="000000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6" name="Rectangle 195"/>
              <p:cNvSpPr>
                <a:spLocks/>
              </p:cNvSpPr>
              <p:nvPr/>
            </p:nvSpPr>
            <p:spPr>
              <a:xfrm rot="5400000">
                <a:off x="5578335" y="5166024"/>
                <a:ext cx="1053384" cy="145188"/>
              </a:xfrm>
              <a:prstGeom prst="rect">
                <a:avLst/>
              </a:prstGeom>
              <a:pattFill prst="pct50">
                <a:fgClr>
                  <a:srgbClr val="000000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7" name="Rectangle 196"/>
              <p:cNvSpPr>
                <a:spLocks/>
              </p:cNvSpPr>
              <p:nvPr/>
            </p:nvSpPr>
            <p:spPr>
              <a:xfrm>
                <a:off x="5954626" y="4600457"/>
                <a:ext cx="74281" cy="1269463"/>
              </a:xfrm>
              <a:prstGeom prst="rect">
                <a:avLst/>
              </a:prstGeom>
              <a:solidFill>
                <a:srgbClr val="262626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98" name="Group 255"/>
            <p:cNvGrpSpPr>
              <a:grpSpLocks/>
            </p:cNvGrpSpPr>
            <p:nvPr/>
          </p:nvGrpSpPr>
          <p:grpSpPr bwMode="auto">
            <a:xfrm rot="10329617" flipH="1" flipV="1">
              <a:off x="2143331" y="4828762"/>
              <a:ext cx="134681" cy="592450"/>
              <a:chOff x="5900961" y="4617250"/>
              <a:chExt cx="286451" cy="1259999"/>
            </a:xfrm>
          </p:grpSpPr>
          <p:sp>
            <p:nvSpPr>
              <p:cNvPr id="199" name="Rectangle 198"/>
              <p:cNvSpPr>
                <a:spLocks/>
              </p:cNvSpPr>
              <p:nvPr/>
            </p:nvSpPr>
            <p:spPr>
              <a:xfrm>
                <a:off x="5901221" y="4727506"/>
                <a:ext cx="70906" cy="1036502"/>
              </a:xfrm>
              <a:prstGeom prst="rect">
                <a:avLst/>
              </a:prstGeom>
              <a:pattFill prst="smCheck">
                <a:fgClr>
                  <a:srgbClr val="000000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0" name="Rectangle 199"/>
              <p:cNvSpPr>
                <a:spLocks/>
              </p:cNvSpPr>
              <p:nvPr/>
            </p:nvSpPr>
            <p:spPr>
              <a:xfrm rot="5400000">
                <a:off x="5592203" y="5173700"/>
                <a:ext cx="1043255" cy="145185"/>
              </a:xfrm>
              <a:prstGeom prst="rect">
                <a:avLst/>
              </a:prstGeom>
              <a:pattFill prst="pct50">
                <a:fgClr>
                  <a:srgbClr val="000000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1" name="Rectangle 200"/>
              <p:cNvSpPr>
                <a:spLocks/>
              </p:cNvSpPr>
              <p:nvPr/>
            </p:nvSpPr>
            <p:spPr>
              <a:xfrm>
                <a:off x="5960356" y="4607657"/>
                <a:ext cx="77657" cy="1259333"/>
              </a:xfrm>
              <a:prstGeom prst="rect">
                <a:avLst/>
              </a:prstGeom>
              <a:solidFill>
                <a:srgbClr val="262626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02" name="Rectangle 201"/>
            <p:cNvSpPr>
              <a:spLocks/>
            </p:cNvSpPr>
            <p:nvPr/>
          </p:nvSpPr>
          <p:spPr bwMode="auto">
            <a:xfrm flipH="1" flipV="1">
              <a:off x="4142493" y="3749268"/>
              <a:ext cx="479425" cy="42863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03" name="Rectangle 202"/>
            <p:cNvSpPr>
              <a:spLocks/>
            </p:cNvSpPr>
            <p:nvPr/>
          </p:nvSpPr>
          <p:spPr bwMode="auto">
            <a:xfrm flipH="1" flipV="1">
              <a:off x="4736218" y="3747681"/>
              <a:ext cx="593725" cy="168275"/>
            </a:xfrm>
            <a:prstGeom prst="rect">
              <a:avLst/>
            </a:prstGeom>
            <a:pattFill prst="pct5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04" name="Rectangle 203"/>
            <p:cNvSpPr>
              <a:spLocks/>
            </p:cNvSpPr>
            <p:nvPr/>
          </p:nvSpPr>
          <p:spPr bwMode="auto">
            <a:xfrm flipH="1" flipV="1">
              <a:off x="5622043" y="3749268"/>
              <a:ext cx="141287" cy="42863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05" name="Rectangle 204"/>
            <p:cNvSpPr>
              <a:spLocks noChangeAspect="1"/>
            </p:cNvSpPr>
            <p:nvPr/>
          </p:nvSpPr>
          <p:spPr bwMode="auto">
            <a:xfrm flipH="1" flipV="1">
              <a:off x="3448755" y="3709581"/>
              <a:ext cx="2911475" cy="39687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06" name="Rectangle 205"/>
            <p:cNvSpPr>
              <a:spLocks/>
            </p:cNvSpPr>
            <p:nvPr/>
          </p:nvSpPr>
          <p:spPr bwMode="auto">
            <a:xfrm flipH="1">
              <a:off x="3451930" y="4074706"/>
              <a:ext cx="963613" cy="50800"/>
            </a:xfrm>
            <a:prstGeom prst="rect">
              <a:avLst/>
            </a:prstGeom>
            <a:pattFill prst="pct60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07" name="Rectangle 206"/>
            <p:cNvSpPr>
              <a:spLocks noChangeAspect="1"/>
            </p:cNvSpPr>
            <p:nvPr/>
          </p:nvSpPr>
          <p:spPr bwMode="auto">
            <a:xfrm flipH="1">
              <a:off x="3451930" y="4120743"/>
              <a:ext cx="2909888" cy="39688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08" name="Rectangle 207"/>
            <p:cNvSpPr>
              <a:spLocks/>
            </p:cNvSpPr>
            <p:nvPr/>
          </p:nvSpPr>
          <p:spPr bwMode="auto">
            <a:xfrm flipH="1">
              <a:off x="4494918" y="4092168"/>
              <a:ext cx="328612" cy="26988"/>
            </a:xfrm>
            <a:prstGeom prst="rect">
              <a:avLst/>
            </a:prstGeom>
            <a:pattFill prst="pct25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09" name="Rectangle 208"/>
            <p:cNvSpPr>
              <a:spLocks/>
            </p:cNvSpPr>
            <p:nvPr/>
          </p:nvSpPr>
          <p:spPr bwMode="auto">
            <a:xfrm flipH="1">
              <a:off x="5625218" y="4073118"/>
              <a:ext cx="139700" cy="42863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10" name="Rectangle 209"/>
            <p:cNvSpPr>
              <a:spLocks/>
            </p:cNvSpPr>
            <p:nvPr/>
          </p:nvSpPr>
          <p:spPr bwMode="auto">
            <a:xfrm flipH="1">
              <a:off x="3045530" y="3849281"/>
              <a:ext cx="1608138" cy="169862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11" name="Rectangle 210"/>
            <p:cNvSpPr>
              <a:spLocks/>
            </p:cNvSpPr>
            <p:nvPr/>
          </p:nvSpPr>
          <p:spPr bwMode="auto">
            <a:xfrm flipH="1">
              <a:off x="3047118" y="3688943"/>
              <a:ext cx="390525" cy="49053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12" name="Rectangle 211"/>
            <p:cNvSpPr>
              <a:spLocks/>
            </p:cNvSpPr>
            <p:nvPr/>
          </p:nvSpPr>
          <p:spPr bwMode="auto">
            <a:xfrm flipH="1">
              <a:off x="3424943" y="3852456"/>
              <a:ext cx="34925" cy="1651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13" name="Rectangle 212"/>
            <p:cNvSpPr>
              <a:spLocks noChangeAspect="1"/>
            </p:cNvSpPr>
            <p:nvPr/>
          </p:nvSpPr>
          <p:spPr bwMode="auto">
            <a:xfrm flipH="1">
              <a:off x="4142493" y="3849281"/>
              <a:ext cx="479425" cy="55562"/>
            </a:xfrm>
            <a:prstGeom prst="rect">
              <a:avLst/>
            </a:prstGeom>
            <a:pattFill prst="ltVert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14" name="Rectangle 213"/>
            <p:cNvSpPr>
              <a:spLocks/>
            </p:cNvSpPr>
            <p:nvPr/>
          </p:nvSpPr>
          <p:spPr bwMode="auto">
            <a:xfrm flipH="1">
              <a:off x="3451930" y="3963581"/>
              <a:ext cx="963613" cy="55562"/>
            </a:xfrm>
            <a:prstGeom prst="rect">
              <a:avLst/>
            </a:prstGeom>
            <a:pattFill prst="ltVert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15" name="Rectangle 214"/>
            <p:cNvSpPr>
              <a:spLocks/>
            </p:cNvSpPr>
            <p:nvPr/>
          </p:nvSpPr>
          <p:spPr bwMode="auto">
            <a:xfrm flipH="1">
              <a:off x="3045530" y="3688943"/>
              <a:ext cx="50800" cy="490538"/>
            </a:xfrm>
            <a:prstGeom prst="rect">
              <a:avLst/>
            </a:prstGeom>
            <a:pattFill prst="ltHorz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16" name="Rectangle 215"/>
            <p:cNvSpPr>
              <a:spLocks/>
            </p:cNvSpPr>
            <p:nvPr/>
          </p:nvSpPr>
          <p:spPr bwMode="auto">
            <a:xfrm flipH="1">
              <a:off x="3451930" y="4019143"/>
              <a:ext cx="963613" cy="68263"/>
            </a:xfrm>
            <a:prstGeom prst="rect">
              <a:avLst/>
            </a:prstGeom>
            <a:pattFill prst="pct75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17" name="Rectangle 216"/>
            <p:cNvSpPr>
              <a:spLocks/>
            </p:cNvSpPr>
            <p:nvPr/>
          </p:nvSpPr>
          <p:spPr bwMode="auto">
            <a:xfrm flipH="1">
              <a:off x="4142493" y="3782606"/>
              <a:ext cx="479425" cy="66675"/>
            </a:xfrm>
            <a:prstGeom prst="rect">
              <a:avLst/>
            </a:prstGeom>
            <a:pattFill prst="pct3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18" name="Rectangle 217"/>
            <p:cNvSpPr>
              <a:spLocks/>
            </p:cNvSpPr>
            <p:nvPr/>
          </p:nvSpPr>
          <p:spPr bwMode="auto">
            <a:xfrm rot="16200000" flipH="1">
              <a:off x="2764543" y="3900080"/>
              <a:ext cx="490538" cy="68263"/>
            </a:xfrm>
            <a:prstGeom prst="rect">
              <a:avLst/>
            </a:prstGeom>
            <a:pattFill prst="pct7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19" name="Rectangle 218"/>
            <p:cNvSpPr>
              <a:spLocks/>
            </p:cNvSpPr>
            <p:nvPr/>
          </p:nvSpPr>
          <p:spPr bwMode="auto">
            <a:xfrm flipH="1">
              <a:off x="5614105" y="3846106"/>
              <a:ext cx="155575" cy="169862"/>
            </a:xfrm>
            <a:prstGeom prst="rect">
              <a:avLst/>
            </a:prstGeom>
            <a:solidFill>
              <a:srgbClr val="26262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20" name="Rectangle 219"/>
            <p:cNvSpPr>
              <a:spLocks/>
            </p:cNvSpPr>
            <p:nvPr/>
          </p:nvSpPr>
          <p:spPr bwMode="auto">
            <a:xfrm flipH="1">
              <a:off x="5628393" y="3846106"/>
              <a:ext cx="127000" cy="68262"/>
            </a:xfrm>
            <a:prstGeom prst="rect">
              <a:avLst/>
            </a:prstGeom>
            <a:pattFill prst="ltVert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21" name="Rectangle 220"/>
            <p:cNvSpPr>
              <a:spLocks/>
            </p:cNvSpPr>
            <p:nvPr/>
          </p:nvSpPr>
          <p:spPr bwMode="auto">
            <a:xfrm flipH="1">
              <a:off x="5614105" y="3777843"/>
              <a:ext cx="155575" cy="68263"/>
            </a:xfrm>
            <a:prstGeom prst="rect">
              <a:avLst/>
            </a:prstGeom>
            <a:pattFill prst="pct3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22" name="Rectangle 221"/>
            <p:cNvSpPr>
              <a:spLocks/>
            </p:cNvSpPr>
            <p:nvPr/>
          </p:nvSpPr>
          <p:spPr bwMode="auto">
            <a:xfrm flipH="1">
              <a:off x="5628393" y="3947706"/>
              <a:ext cx="127000" cy="68262"/>
            </a:xfrm>
            <a:prstGeom prst="rect">
              <a:avLst/>
            </a:prstGeom>
            <a:pattFill prst="ltVert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23" name="Rectangle 222"/>
            <p:cNvSpPr>
              <a:spLocks/>
            </p:cNvSpPr>
            <p:nvPr/>
          </p:nvSpPr>
          <p:spPr bwMode="auto">
            <a:xfrm flipH="1">
              <a:off x="5614105" y="4014381"/>
              <a:ext cx="155575" cy="66675"/>
            </a:xfrm>
            <a:prstGeom prst="rect">
              <a:avLst/>
            </a:prstGeom>
            <a:pattFill prst="pct3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224" name="Straight Connector 223"/>
            <p:cNvCxnSpPr/>
            <p:nvPr/>
          </p:nvCxnSpPr>
          <p:spPr bwMode="auto">
            <a:xfrm flipH="1" flipV="1">
              <a:off x="6309430" y="3704818"/>
              <a:ext cx="0" cy="42863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 bwMode="auto">
            <a:xfrm flipH="1" flipV="1">
              <a:off x="6264980" y="3707993"/>
              <a:ext cx="0" cy="42863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6" name="Rectangle 225"/>
            <p:cNvSpPr>
              <a:spLocks/>
            </p:cNvSpPr>
            <p:nvPr/>
          </p:nvSpPr>
          <p:spPr bwMode="auto">
            <a:xfrm flipH="1">
              <a:off x="6303080" y="4073118"/>
              <a:ext cx="112713" cy="119063"/>
            </a:xfrm>
            <a:prstGeom prst="rect">
              <a:avLst/>
            </a:prstGeom>
            <a:pattFill prst="openDmnd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27" name="Rectangle 226"/>
            <p:cNvSpPr>
              <a:spLocks/>
            </p:cNvSpPr>
            <p:nvPr/>
          </p:nvSpPr>
          <p:spPr bwMode="auto">
            <a:xfrm flipH="1">
              <a:off x="6211005" y="3750856"/>
              <a:ext cx="254000" cy="117475"/>
            </a:xfrm>
            <a:prstGeom prst="rect">
              <a:avLst/>
            </a:prstGeom>
            <a:pattFill prst="smCheck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228" name="Straight Connector 227"/>
            <p:cNvCxnSpPr/>
            <p:nvPr/>
          </p:nvCxnSpPr>
          <p:spPr bwMode="auto">
            <a:xfrm flipH="1" flipV="1">
              <a:off x="6309430" y="3750856"/>
              <a:ext cx="0" cy="41275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 bwMode="auto">
            <a:xfrm flipH="1" flipV="1">
              <a:off x="6264980" y="3754031"/>
              <a:ext cx="0" cy="41275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 bwMode="auto">
            <a:xfrm rot="16200000" flipH="1" flipV="1">
              <a:off x="6445162" y="3770699"/>
              <a:ext cx="0" cy="42863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/>
            <p:cNvCxnSpPr/>
            <p:nvPr/>
          </p:nvCxnSpPr>
          <p:spPr bwMode="auto">
            <a:xfrm rot="16200000" flipH="1" flipV="1">
              <a:off x="6445162" y="3815149"/>
              <a:ext cx="0" cy="42863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2" name="Rectangle 231"/>
            <p:cNvSpPr>
              <a:spLocks/>
            </p:cNvSpPr>
            <p:nvPr/>
          </p:nvSpPr>
          <p:spPr bwMode="auto">
            <a:xfrm flipH="1" flipV="1">
              <a:off x="4136143" y="4362043"/>
              <a:ext cx="479425" cy="42863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33" name="Rectangle 232"/>
            <p:cNvSpPr>
              <a:spLocks/>
            </p:cNvSpPr>
            <p:nvPr/>
          </p:nvSpPr>
          <p:spPr bwMode="auto">
            <a:xfrm flipH="1" flipV="1">
              <a:off x="4731455" y="4360456"/>
              <a:ext cx="592138" cy="168275"/>
            </a:xfrm>
            <a:prstGeom prst="rect">
              <a:avLst/>
            </a:prstGeom>
            <a:pattFill prst="pct5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34" name="Rectangle 233"/>
            <p:cNvSpPr>
              <a:spLocks/>
            </p:cNvSpPr>
            <p:nvPr/>
          </p:nvSpPr>
          <p:spPr bwMode="auto">
            <a:xfrm flipH="1" flipV="1">
              <a:off x="5617280" y="4362043"/>
              <a:ext cx="139700" cy="42863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35" name="Rectangle 234"/>
            <p:cNvSpPr>
              <a:spLocks noChangeAspect="1"/>
            </p:cNvSpPr>
            <p:nvPr/>
          </p:nvSpPr>
          <p:spPr bwMode="auto">
            <a:xfrm flipH="1" flipV="1">
              <a:off x="3443993" y="4322356"/>
              <a:ext cx="2911475" cy="39687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36" name="Rectangle 235"/>
            <p:cNvSpPr>
              <a:spLocks/>
            </p:cNvSpPr>
            <p:nvPr/>
          </p:nvSpPr>
          <p:spPr bwMode="auto">
            <a:xfrm flipH="1">
              <a:off x="3445580" y="4687481"/>
              <a:ext cx="965200" cy="50800"/>
            </a:xfrm>
            <a:prstGeom prst="rect">
              <a:avLst/>
            </a:prstGeom>
            <a:pattFill prst="pct60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37" name="Rectangle 236"/>
            <p:cNvSpPr>
              <a:spLocks noChangeAspect="1"/>
            </p:cNvSpPr>
            <p:nvPr/>
          </p:nvSpPr>
          <p:spPr bwMode="auto">
            <a:xfrm flipH="1">
              <a:off x="3445580" y="4733518"/>
              <a:ext cx="2911475" cy="39688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38" name="Rectangle 237"/>
            <p:cNvSpPr>
              <a:spLocks/>
            </p:cNvSpPr>
            <p:nvPr/>
          </p:nvSpPr>
          <p:spPr bwMode="auto">
            <a:xfrm flipH="1">
              <a:off x="4488568" y="4704943"/>
              <a:ext cx="328612" cy="26988"/>
            </a:xfrm>
            <a:prstGeom prst="rect">
              <a:avLst/>
            </a:prstGeom>
            <a:pattFill prst="pct25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39" name="Rectangle 238"/>
            <p:cNvSpPr>
              <a:spLocks/>
            </p:cNvSpPr>
            <p:nvPr/>
          </p:nvSpPr>
          <p:spPr bwMode="auto">
            <a:xfrm flipH="1">
              <a:off x="5618868" y="4685893"/>
              <a:ext cx="141287" cy="42863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40" name="Rectangle 239"/>
            <p:cNvSpPr>
              <a:spLocks/>
            </p:cNvSpPr>
            <p:nvPr/>
          </p:nvSpPr>
          <p:spPr bwMode="auto">
            <a:xfrm flipH="1">
              <a:off x="3039180" y="4462056"/>
              <a:ext cx="1608138" cy="169862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41" name="Rectangle 240"/>
            <p:cNvSpPr>
              <a:spLocks/>
            </p:cNvSpPr>
            <p:nvPr/>
          </p:nvSpPr>
          <p:spPr bwMode="auto">
            <a:xfrm flipH="1">
              <a:off x="3040768" y="4301718"/>
              <a:ext cx="390525" cy="49053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42" name="Rectangle 241"/>
            <p:cNvSpPr>
              <a:spLocks/>
            </p:cNvSpPr>
            <p:nvPr/>
          </p:nvSpPr>
          <p:spPr bwMode="auto">
            <a:xfrm flipH="1">
              <a:off x="3418593" y="4465231"/>
              <a:ext cx="34925" cy="1651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43" name="Rectangle 242"/>
            <p:cNvSpPr>
              <a:spLocks noChangeAspect="1"/>
            </p:cNvSpPr>
            <p:nvPr/>
          </p:nvSpPr>
          <p:spPr bwMode="auto">
            <a:xfrm flipH="1">
              <a:off x="4137730" y="4462056"/>
              <a:ext cx="477838" cy="55562"/>
            </a:xfrm>
            <a:prstGeom prst="rect">
              <a:avLst/>
            </a:prstGeom>
            <a:pattFill prst="ltVert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44" name="Rectangle 243"/>
            <p:cNvSpPr>
              <a:spLocks/>
            </p:cNvSpPr>
            <p:nvPr/>
          </p:nvSpPr>
          <p:spPr bwMode="auto">
            <a:xfrm flipH="1">
              <a:off x="3445580" y="4576356"/>
              <a:ext cx="963613" cy="55562"/>
            </a:xfrm>
            <a:prstGeom prst="rect">
              <a:avLst/>
            </a:prstGeom>
            <a:pattFill prst="ltVert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45" name="Rectangle 244"/>
            <p:cNvSpPr>
              <a:spLocks/>
            </p:cNvSpPr>
            <p:nvPr/>
          </p:nvSpPr>
          <p:spPr bwMode="auto">
            <a:xfrm flipH="1">
              <a:off x="3039180" y="4301718"/>
              <a:ext cx="50800" cy="490538"/>
            </a:xfrm>
            <a:prstGeom prst="rect">
              <a:avLst/>
            </a:prstGeom>
            <a:pattFill prst="ltHorz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46" name="Rectangle 245"/>
            <p:cNvSpPr>
              <a:spLocks/>
            </p:cNvSpPr>
            <p:nvPr/>
          </p:nvSpPr>
          <p:spPr bwMode="auto">
            <a:xfrm flipH="1">
              <a:off x="3445580" y="4631918"/>
              <a:ext cx="963613" cy="68263"/>
            </a:xfrm>
            <a:prstGeom prst="rect">
              <a:avLst/>
            </a:prstGeom>
            <a:pattFill prst="pct75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47" name="Rectangle 246"/>
            <p:cNvSpPr>
              <a:spLocks/>
            </p:cNvSpPr>
            <p:nvPr/>
          </p:nvSpPr>
          <p:spPr bwMode="auto">
            <a:xfrm flipH="1">
              <a:off x="4137730" y="4395381"/>
              <a:ext cx="477838" cy="66675"/>
            </a:xfrm>
            <a:prstGeom prst="rect">
              <a:avLst/>
            </a:prstGeom>
            <a:pattFill prst="pct3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48" name="Rectangle 247"/>
            <p:cNvSpPr>
              <a:spLocks/>
            </p:cNvSpPr>
            <p:nvPr/>
          </p:nvSpPr>
          <p:spPr bwMode="auto">
            <a:xfrm rot="16200000" flipH="1">
              <a:off x="2758193" y="4512855"/>
              <a:ext cx="490538" cy="68263"/>
            </a:xfrm>
            <a:prstGeom prst="rect">
              <a:avLst/>
            </a:prstGeom>
            <a:pattFill prst="pct7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49" name="Rectangle 248"/>
            <p:cNvSpPr>
              <a:spLocks/>
            </p:cNvSpPr>
            <p:nvPr/>
          </p:nvSpPr>
          <p:spPr bwMode="auto">
            <a:xfrm flipH="1">
              <a:off x="5609343" y="4458881"/>
              <a:ext cx="155575" cy="169862"/>
            </a:xfrm>
            <a:prstGeom prst="rect">
              <a:avLst/>
            </a:prstGeom>
            <a:solidFill>
              <a:srgbClr val="26262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50" name="Rectangle 249"/>
            <p:cNvSpPr>
              <a:spLocks/>
            </p:cNvSpPr>
            <p:nvPr/>
          </p:nvSpPr>
          <p:spPr bwMode="auto">
            <a:xfrm flipH="1">
              <a:off x="5623630" y="4458881"/>
              <a:ext cx="127000" cy="68262"/>
            </a:xfrm>
            <a:prstGeom prst="rect">
              <a:avLst/>
            </a:prstGeom>
            <a:pattFill prst="ltVert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51" name="Rectangle 250"/>
            <p:cNvSpPr>
              <a:spLocks/>
            </p:cNvSpPr>
            <p:nvPr/>
          </p:nvSpPr>
          <p:spPr bwMode="auto">
            <a:xfrm flipH="1">
              <a:off x="5609343" y="4390618"/>
              <a:ext cx="155575" cy="68263"/>
            </a:xfrm>
            <a:prstGeom prst="rect">
              <a:avLst/>
            </a:prstGeom>
            <a:pattFill prst="pct3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52" name="Rectangle 251"/>
            <p:cNvSpPr>
              <a:spLocks/>
            </p:cNvSpPr>
            <p:nvPr/>
          </p:nvSpPr>
          <p:spPr bwMode="auto">
            <a:xfrm flipH="1">
              <a:off x="5623630" y="4560481"/>
              <a:ext cx="127000" cy="68262"/>
            </a:xfrm>
            <a:prstGeom prst="rect">
              <a:avLst/>
            </a:prstGeom>
            <a:pattFill prst="ltVert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53" name="Rectangle 252"/>
            <p:cNvSpPr>
              <a:spLocks/>
            </p:cNvSpPr>
            <p:nvPr/>
          </p:nvSpPr>
          <p:spPr bwMode="auto">
            <a:xfrm flipH="1">
              <a:off x="5609343" y="4627156"/>
              <a:ext cx="155575" cy="66675"/>
            </a:xfrm>
            <a:prstGeom prst="rect">
              <a:avLst/>
            </a:prstGeom>
            <a:pattFill prst="pct3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254" name="Straight Connector 253"/>
            <p:cNvCxnSpPr/>
            <p:nvPr/>
          </p:nvCxnSpPr>
          <p:spPr bwMode="auto">
            <a:xfrm flipH="1" flipV="1">
              <a:off x="6304668" y="4317593"/>
              <a:ext cx="0" cy="42863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 bwMode="auto">
            <a:xfrm flipH="1" flipV="1">
              <a:off x="6260218" y="4320768"/>
              <a:ext cx="0" cy="42863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6" name="Rectangle 255"/>
            <p:cNvSpPr>
              <a:spLocks/>
            </p:cNvSpPr>
            <p:nvPr/>
          </p:nvSpPr>
          <p:spPr bwMode="auto">
            <a:xfrm flipH="1">
              <a:off x="6298318" y="4685893"/>
              <a:ext cx="112712" cy="119063"/>
            </a:xfrm>
            <a:prstGeom prst="rect">
              <a:avLst/>
            </a:prstGeom>
            <a:pattFill prst="openDmnd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57" name="Rectangle 256"/>
            <p:cNvSpPr>
              <a:spLocks/>
            </p:cNvSpPr>
            <p:nvPr/>
          </p:nvSpPr>
          <p:spPr bwMode="auto">
            <a:xfrm flipH="1">
              <a:off x="6206243" y="4363631"/>
              <a:ext cx="254000" cy="117475"/>
            </a:xfrm>
            <a:prstGeom prst="rect">
              <a:avLst/>
            </a:prstGeom>
            <a:pattFill prst="smCheck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258" name="Straight Connector 257"/>
            <p:cNvCxnSpPr/>
            <p:nvPr/>
          </p:nvCxnSpPr>
          <p:spPr bwMode="auto">
            <a:xfrm flipH="1" flipV="1">
              <a:off x="6304668" y="4363631"/>
              <a:ext cx="0" cy="41275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 bwMode="auto">
            <a:xfrm flipH="1" flipV="1">
              <a:off x="6260218" y="4366806"/>
              <a:ext cx="0" cy="41275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 bwMode="auto">
            <a:xfrm rot="16200000" flipH="1" flipV="1">
              <a:off x="6440399" y="4383475"/>
              <a:ext cx="0" cy="42862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 bwMode="auto">
            <a:xfrm rot="16200000" flipH="1" flipV="1">
              <a:off x="6440399" y="4427925"/>
              <a:ext cx="0" cy="42862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2" name="Rectangle 261"/>
            <p:cNvSpPr>
              <a:spLocks/>
            </p:cNvSpPr>
            <p:nvPr/>
          </p:nvSpPr>
          <p:spPr bwMode="auto">
            <a:xfrm flipH="1" flipV="1">
              <a:off x="4140905" y="4970056"/>
              <a:ext cx="479425" cy="42862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63" name="Rectangle 262"/>
            <p:cNvSpPr>
              <a:spLocks/>
            </p:cNvSpPr>
            <p:nvPr/>
          </p:nvSpPr>
          <p:spPr bwMode="auto">
            <a:xfrm flipH="1" flipV="1">
              <a:off x="4736218" y="4968468"/>
              <a:ext cx="592137" cy="168275"/>
            </a:xfrm>
            <a:prstGeom prst="rect">
              <a:avLst/>
            </a:prstGeom>
            <a:pattFill prst="pct5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64" name="Rectangle 263"/>
            <p:cNvSpPr>
              <a:spLocks/>
            </p:cNvSpPr>
            <p:nvPr/>
          </p:nvSpPr>
          <p:spPr bwMode="auto">
            <a:xfrm flipH="1" flipV="1">
              <a:off x="5622043" y="4970056"/>
              <a:ext cx="139700" cy="42862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65" name="Rectangle 264"/>
            <p:cNvSpPr>
              <a:spLocks noChangeAspect="1"/>
            </p:cNvSpPr>
            <p:nvPr/>
          </p:nvSpPr>
          <p:spPr bwMode="auto">
            <a:xfrm flipH="1" flipV="1">
              <a:off x="3448755" y="4930368"/>
              <a:ext cx="2911475" cy="39688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66" name="Rectangle 265"/>
            <p:cNvSpPr>
              <a:spLocks/>
            </p:cNvSpPr>
            <p:nvPr/>
          </p:nvSpPr>
          <p:spPr bwMode="auto">
            <a:xfrm flipH="1">
              <a:off x="3450343" y="5295493"/>
              <a:ext cx="965200" cy="50800"/>
            </a:xfrm>
            <a:prstGeom prst="rect">
              <a:avLst/>
            </a:prstGeom>
            <a:pattFill prst="pct60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67" name="Rectangle 266"/>
            <p:cNvSpPr>
              <a:spLocks noChangeAspect="1"/>
            </p:cNvSpPr>
            <p:nvPr/>
          </p:nvSpPr>
          <p:spPr bwMode="auto">
            <a:xfrm flipH="1">
              <a:off x="3450343" y="5341531"/>
              <a:ext cx="2911475" cy="39687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68" name="Rectangle 267"/>
            <p:cNvSpPr>
              <a:spLocks/>
            </p:cNvSpPr>
            <p:nvPr/>
          </p:nvSpPr>
          <p:spPr bwMode="auto">
            <a:xfrm flipH="1">
              <a:off x="4493330" y="5312956"/>
              <a:ext cx="328613" cy="26987"/>
            </a:xfrm>
            <a:prstGeom prst="rect">
              <a:avLst/>
            </a:prstGeom>
            <a:pattFill prst="pct25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69" name="Rectangle 268"/>
            <p:cNvSpPr>
              <a:spLocks/>
            </p:cNvSpPr>
            <p:nvPr/>
          </p:nvSpPr>
          <p:spPr bwMode="auto">
            <a:xfrm flipH="1">
              <a:off x="5623630" y="5293906"/>
              <a:ext cx="141288" cy="42862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70" name="Rectangle 269"/>
            <p:cNvSpPr>
              <a:spLocks/>
            </p:cNvSpPr>
            <p:nvPr/>
          </p:nvSpPr>
          <p:spPr bwMode="auto">
            <a:xfrm flipH="1">
              <a:off x="3043943" y="5070068"/>
              <a:ext cx="1608137" cy="169863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71" name="Rectangle 270"/>
            <p:cNvSpPr>
              <a:spLocks/>
            </p:cNvSpPr>
            <p:nvPr/>
          </p:nvSpPr>
          <p:spPr bwMode="auto">
            <a:xfrm flipH="1">
              <a:off x="3045530" y="4909731"/>
              <a:ext cx="390525" cy="490537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72" name="Rectangle 271"/>
            <p:cNvSpPr>
              <a:spLocks/>
            </p:cNvSpPr>
            <p:nvPr/>
          </p:nvSpPr>
          <p:spPr bwMode="auto">
            <a:xfrm flipH="1">
              <a:off x="3423355" y="5073243"/>
              <a:ext cx="34925" cy="1651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73" name="Rectangle 272"/>
            <p:cNvSpPr>
              <a:spLocks noChangeAspect="1"/>
            </p:cNvSpPr>
            <p:nvPr/>
          </p:nvSpPr>
          <p:spPr bwMode="auto">
            <a:xfrm flipH="1">
              <a:off x="4142493" y="5070068"/>
              <a:ext cx="477837" cy="55563"/>
            </a:xfrm>
            <a:prstGeom prst="rect">
              <a:avLst/>
            </a:prstGeom>
            <a:pattFill prst="ltVert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74" name="Rectangle 273"/>
            <p:cNvSpPr>
              <a:spLocks/>
            </p:cNvSpPr>
            <p:nvPr/>
          </p:nvSpPr>
          <p:spPr bwMode="auto">
            <a:xfrm flipH="1">
              <a:off x="3450343" y="5184368"/>
              <a:ext cx="963612" cy="55563"/>
            </a:xfrm>
            <a:prstGeom prst="rect">
              <a:avLst/>
            </a:prstGeom>
            <a:pattFill prst="ltVert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75" name="Rectangle 274"/>
            <p:cNvSpPr>
              <a:spLocks/>
            </p:cNvSpPr>
            <p:nvPr/>
          </p:nvSpPr>
          <p:spPr bwMode="auto">
            <a:xfrm flipH="1">
              <a:off x="3043943" y="4909731"/>
              <a:ext cx="50800" cy="490537"/>
            </a:xfrm>
            <a:prstGeom prst="rect">
              <a:avLst/>
            </a:prstGeom>
            <a:pattFill prst="ltHorz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76" name="Rectangle 275"/>
            <p:cNvSpPr>
              <a:spLocks/>
            </p:cNvSpPr>
            <p:nvPr/>
          </p:nvSpPr>
          <p:spPr bwMode="auto">
            <a:xfrm flipH="1">
              <a:off x="3450343" y="5239931"/>
              <a:ext cx="963612" cy="68262"/>
            </a:xfrm>
            <a:prstGeom prst="rect">
              <a:avLst/>
            </a:prstGeom>
            <a:pattFill prst="pct75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77" name="Rectangle 276"/>
            <p:cNvSpPr>
              <a:spLocks/>
            </p:cNvSpPr>
            <p:nvPr/>
          </p:nvSpPr>
          <p:spPr bwMode="auto">
            <a:xfrm flipH="1">
              <a:off x="4142493" y="5003393"/>
              <a:ext cx="477837" cy="66675"/>
            </a:xfrm>
            <a:prstGeom prst="rect">
              <a:avLst/>
            </a:prstGeom>
            <a:pattFill prst="pct3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78" name="Rectangle 277"/>
            <p:cNvSpPr>
              <a:spLocks/>
            </p:cNvSpPr>
            <p:nvPr/>
          </p:nvSpPr>
          <p:spPr bwMode="auto">
            <a:xfrm rot="16200000" flipH="1">
              <a:off x="2762955" y="5120869"/>
              <a:ext cx="490537" cy="68262"/>
            </a:xfrm>
            <a:prstGeom prst="rect">
              <a:avLst/>
            </a:prstGeom>
            <a:pattFill prst="pct7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79" name="Rectangle 278"/>
            <p:cNvSpPr>
              <a:spLocks/>
            </p:cNvSpPr>
            <p:nvPr/>
          </p:nvSpPr>
          <p:spPr bwMode="auto">
            <a:xfrm flipH="1">
              <a:off x="5614105" y="5066893"/>
              <a:ext cx="155575" cy="169863"/>
            </a:xfrm>
            <a:prstGeom prst="rect">
              <a:avLst/>
            </a:prstGeom>
            <a:solidFill>
              <a:srgbClr val="26262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80" name="Rectangle 279"/>
            <p:cNvSpPr>
              <a:spLocks/>
            </p:cNvSpPr>
            <p:nvPr/>
          </p:nvSpPr>
          <p:spPr bwMode="auto">
            <a:xfrm flipH="1">
              <a:off x="5628393" y="5066893"/>
              <a:ext cx="127000" cy="68263"/>
            </a:xfrm>
            <a:prstGeom prst="rect">
              <a:avLst/>
            </a:prstGeom>
            <a:pattFill prst="ltVert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81" name="Rectangle 280"/>
            <p:cNvSpPr>
              <a:spLocks/>
            </p:cNvSpPr>
            <p:nvPr/>
          </p:nvSpPr>
          <p:spPr bwMode="auto">
            <a:xfrm flipH="1">
              <a:off x="5614105" y="4998631"/>
              <a:ext cx="155575" cy="68262"/>
            </a:xfrm>
            <a:prstGeom prst="rect">
              <a:avLst/>
            </a:prstGeom>
            <a:pattFill prst="pct3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82" name="Rectangle 281"/>
            <p:cNvSpPr>
              <a:spLocks/>
            </p:cNvSpPr>
            <p:nvPr/>
          </p:nvSpPr>
          <p:spPr bwMode="auto">
            <a:xfrm flipH="1">
              <a:off x="5628393" y="5168493"/>
              <a:ext cx="127000" cy="68263"/>
            </a:xfrm>
            <a:prstGeom prst="rect">
              <a:avLst/>
            </a:prstGeom>
            <a:pattFill prst="ltVert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83" name="Rectangle 282"/>
            <p:cNvSpPr>
              <a:spLocks/>
            </p:cNvSpPr>
            <p:nvPr/>
          </p:nvSpPr>
          <p:spPr bwMode="auto">
            <a:xfrm flipH="1">
              <a:off x="5614105" y="5235168"/>
              <a:ext cx="155575" cy="66675"/>
            </a:xfrm>
            <a:prstGeom prst="rect">
              <a:avLst/>
            </a:prstGeom>
            <a:pattFill prst="pct3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284" name="Straight Connector 283"/>
            <p:cNvCxnSpPr/>
            <p:nvPr/>
          </p:nvCxnSpPr>
          <p:spPr bwMode="auto">
            <a:xfrm flipH="1" flipV="1">
              <a:off x="6309430" y="4925606"/>
              <a:ext cx="0" cy="42862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Connector 284"/>
            <p:cNvCxnSpPr/>
            <p:nvPr/>
          </p:nvCxnSpPr>
          <p:spPr bwMode="auto">
            <a:xfrm flipH="1" flipV="1">
              <a:off x="6264980" y="4928781"/>
              <a:ext cx="0" cy="42862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6" name="Rectangle 285"/>
            <p:cNvSpPr>
              <a:spLocks/>
            </p:cNvSpPr>
            <p:nvPr/>
          </p:nvSpPr>
          <p:spPr bwMode="auto">
            <a:xfrm flipH="1">
              <a:off x="6303080" y="5293906"/>
              <a:ext cx="112713" cy="119062"/>
            </a:xfrm>
            <a:prstGeom prst="rect">
              <a:avLst/>
            </a:prstGeom>
            <a:pattFill prst="openDmnd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87" name="Rectangle 286"/>
            <p:cNvSpPr>
              <a:spLocks/>
            </p:cNvSpPr>
            <p:nvPr/>
          </p:nvSpPr>
          <p:spPr bwMode="auto">
            <a:xfrm flipH="1">
              <a:off x="6211005" y="4971643"/>
              <a:ext cx="254000" cy="117475"/>
            </a:xfrm>
            <a:prstGeom prst="rect">
              <a:avLst/>
            </a:prstGeom>
            <a:pattFill prst="smCheck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288" name="Straight Connector 287"/>
            <p:cNvCxnSpPr/>
            <p:nvPr/>
          </p:nvCxnSpPr>
          <p:spPr bwMode="auto">
            <a:xfrm flipH="1" flipV="1">
              <a:off x="6309430" y="4971643"/>
              <a:ext cx="0" cy="41275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 bwMode="auto">
            <a:xfrm flipH="1" flipV="1">
              <a:off x="6264980" y="4974818"/>
              <a:ext cx="0" cy="41275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/>
            <p:nvPr/>
          </p:nvCxnSpPr>
          <p:spPr bwMode="auto">
            <a:xfrm rot="16200000" flipH="1" flipV="1">
              <a:off x="6445162" y="4991486"/>
              <a:ext cx="0" cy="42863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Straight Connector 290"/>
            <p:cNvCxnSpPr/>
            <p:nvPr/>
          </p:nvCxnSpPr>
          <p:spPr bwMode="auto">
            <a:xfrm rot="16200000" flipH="1" flipV="1">
              <a:off x="6445162" y="5035936"/>
              <a:ext cx="0" cy="42863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2" name="Rectangle 291"/>
            <p:cNvSpPr>
              <a:spLocks/>
            </p:cNvSpPr>
            <p:nvPr/>
          </p:nvSpPr>
          <p:spPr bwMode="auto">
            <a:xfrm flipH="1" flipV="1">
              <a:off x="4136143" y="3155543"/>
              <a:ext cx="479425" cy="42862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93" name="Rectangle 292"/>
            <p:cNvSpPr>
              <a:spLocks/>
            </p:cNvSpPr>
            <p:nvPr/>
          </p:nvSpPr>
          <p:spPr bwMode="auto">
            <a:xfrm flipH="1" flipV="1">
              <a:off x="4729868" y="3153955"/>
              <a:ext cx="593725" cy="169863"/>
            </a:xfrm>
            <a:prstGeom prst="rect">
              <a:avLst/>
            </a:prstGeom>
            <a:pattFill prst="pct5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94" name="Rectangle 293"/>
            <p:cNvSpPr>
              <a:spLocks/>
            </p:cNvSpPr>
            <p:nvPr/>
          </p:nvSpPr>
          <p:spPr bwMode="auto">
            <a:xfrm flipH="1" flipV="1">
              <a:off x="5615693" y="3155543"/>
              <a:ext cx="141287" cy="42862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95" name="Rectangle 294"/>
            <p:cNvSpPr>
              <a:spLocks noChangeAspect="1"/>
            </p:cNvSpPr>
            <p:nvPr/>
          </p:nvSpPr>
          <p:spPr bwMode="auto">
            <a:xfrm flipH="1" flipV="1">
              <a:off x="3442405" y="3115855"/>
              <a:ext cx="2911475" cy="39688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96" name="Rectangle 295"/>
            <p:cNvSpPr>
              <a:spLocks/>
            </p:cNvSpPr>
            <p:nvPr/>
          </p:nvSpPr>
          <p:spPr bwMode="auto">
            <a:xfrm flipH="1">
              <a:off x="3445580" y="3482568"/>
              <a:ext cx="963613" cy="50800"/>
            </a:xfrm>
            <a:prstGeom prst="rect">
              <a:avLst/>
            </a:prstGeom>
            <a:pattFill prst="pct60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97" name="Rectangle 296"/>
            <p:cNvSpPr>
              <a:spLocks noChangeAspect="1"/>
            </p:cNvSpPr>
            <p:nvPr/>
          </p:nvSpPr>
          <p:spPr bwMode="auto">
            <a:xfrm flipH="1">
              <a:off x="3445580" y="3528605"/>
              <a:ext cx="2909888" cy="39688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98" name="Rectangle 297"/>
            <p:cNvSpPr>
              <a:spLocks/>
            </p:cNvSpPr>
            <p:nvPr/>
          </p:nvSpPr>
          <p:spPr bwMode="auto">
            <a:xfrm flipH="1">
              <a:off x="4488568" y="3500030"/>
              <a:ext cx="328612" cy="26988"/>
            </a:xfrm>
            <a:prstGeom prst="rect">
              <a:avLst/>
            </a:prstGeom>
            <a:pattFill prst="pct25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99" name="Rectangle 298"/>
            <p:cNvSpPr>
              <a:spLocks/>
            </p:cNvSpPr>
            <p:nvPr/>
          </p:nvSpPr>
          <p:spPr bwMode="auto">
            <a:xfrm flipH="1">
              <a:off x="5618868" y="3480980"/>
              <a:ext cx="139700" cy="42863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00" name="Rectangle 299"/>
            <p:cNvSpPr>
              <a:spLocks/>
            </p:cNvSpPr>
            <p:nvPr/>
          </p:nvSpPr>
          <p:spPr bwMode="auto">
            <a:xfrm flipH="1">
              <a:off x="3039180" y="3257143"/>
              <a:ext cx="1608138" cy="169862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01" name="Rectangle 300"/>
            <p:cNvSpPr>
              <a:spLocks/>
            </p:cNvSpPr>
            <p:nvPr/>
          </p:nvSpPr>
          <p:spPr bwMode="auto">
            <a:xfrm flipH="1">
              <a:off x="3040768" y="3095218"/>
              <a:ext cx="390525" cy="49212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02" name="Rectangle 301"/>
            <p:cNvSpPr>
              <a:spLocks/>
            </p:cNvSpPr>
            <p:nvPr/>
          </p:nvSpPr>
          <p:spPr bwMode="auto">
            <a:xfrm flipH="1">
              <a:off x="3418593" y="3260318"/>
              <a:ext cx="34925" cy="16351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03" name="Rectangle 302"/>
            <p:cNvSpPr>
              <a:spLocks noChangeAspect="1"/>
            </p:cNvSpPr>
            <p:nvPr/>
          </p:nvSpPr>
          <p:spPr bwMode="auto">
            <a:xfrm flipH="1">
              <a:off x="4136143" y="3257143"/>
              <a:ext cx="479425" cy="55562"/>
            </a:xfrm>
            <a:prstGeom prst="rect">
              <a:avLst/>
            </a:prstGeom>
            <a:pattFill prst="ltVert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04" name="Rectangle 303"/>
            <p:cNvSpPr>
              <a:spLocks/>
            </p:cNvSpPr>
            <p:nvPr/>
          </p:nvSpPr>
          <p:spPr bwMode="auto">
            <a:xfrm flipH="1">
              <a:off x="3445580" y="3369855"/>
              <a:ext cx="963613" cy="55563"/>
            </a:xfrm>
            <a:prstGeom prst="rect">
              <a:avLst/>
            </a:prstGeom>
            <a:pattFill prst="ltVert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05" name="Rectangle 304"/>
            <p:cNvSpPr>
              <a:spLocks/>
            </p:cNvSpPr>
            <p:nvPr/>
          </p:nvSpPr>
          <p:spPr bwMode="auto">
            <a:xfrm flipH="1">
              <a:off x="3039180" y="3095218"/>
              <a:ext cx="50800" cy="492125"/>
            </a:xfrm>
            <a:prstGeom prst="rect">
              <a:avLst/>
            </a:prstGeom>
            <a:pattFill prst="ltHorz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06" name="Rectangle 305"/>
            <p:cNvSpPr>
              <a:spLocks/>
            </p:cNvSpPr>
            <p:nvPr/>
          </p:nvSpPr>
          <p:spPr bwMode="auto">
            <a:xfrm flipH="1">
              <a:off x="3445580" y="3427005"/>
              <a:ext cx="963613" cy="68263"/>
            </a:xfrm>
            <a:prstGeom prst="rect">
              <a:avLst/>
            </a:prstGeom>
            <a:pattFill prst="pct75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07" name="Rectangle 306"/>
            <p:cNvSpPr>
              <a:spLocks/>
            </p:cNvSpPr>
            <p:nvPr/>
          </p:nvSpPr>
          <p:spPr bwMode="auto">
            <a:xfrm flipH="1">
              <a:off x="4136143" y="3188880"/>
              <a:ext cx="479425" cy="68263"/>
            </a:xfrm>
            <a:prstGeom prst="rect">
              <a:avLst/>
            </a:prstGeom>
            <a:pattFill prst="pct3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08" name="Rectangle 307"/>
            <p:cNvSpPr>
              <a:spLocks/>
            </p:cNvSpPr>
            <p:nvPr/>
          </p:nvSpPr>
          <p:spPr bwMode="auto">
            <a:xfrm rot="16200000" flipH="1">
              <a:off x="2757399" y="3307149"/>
              <a:ext cx="492125" cy="68263"/>
            </a:xfrm>
            <a:prstGeom prst="rect">
              <a:avLst/>
            </a:prstGeom>
            <a:pattFill prst="pct7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09" name="Rectangle 308"/>
            <p:cNvSpPr>
              <a:spLocks/>
            </p:cNvSpPr>
            <p:nvPr/>
          </p:nvSpPr>
          <p:spPr bwMode="auto">
            <a:xfrm flipH="1">
              <a:off x="5607755" y="3252380"/>
              <a:ext cx="155575" cy="169863"/>
            </a:xfrm>
            <a:prstGeom prst="rect">
              <a:avLst/>
            </a:prstGeom>
            <a:solidFill>
              <a:srgbClr val="26262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10" name="Rectangle 309"/>
            <p:cNvSpPr>
              <a:spLocks/>
            </p:cNvSpPr>
            <p:nvPr/>
          </p:nvSpPr>
          <p:spPr bwMode="auto">
            <a:xfrm flipH="1">
              <a:off x="5622043" y="3252380"/>
              <a:ext cx="127000" cy="68263"/>
            </a:xfrm>
            <a:prstGeom prst="rect">
              <a:avLst/>
            </a:prstGeom>
            <a:pattFill prst="ltVert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11" name="Rectangle 310"/>
            <p:cNvSpPr>
              <a:spLocks/>
            </p:cNvSpPr>
            <p:nvPr/>
          </p:nvSpPr>
          <p:spPr bwMode="auto">
            <a:xfrm flipH="1">
              <a:off x="5607755" y="3184118"/>
              <a:ext cx="155575" cy="68262"/>
            </a:xfrm>
            <a:prstGeom prst="rect">
              <a:avLst/>
            </a:prstGeom>
            <a:pattFill prst="pct3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12" name="Rectangle 311"/>
            <p:cNvSpPr>
              <a:spLocks/>
            </p:cNvSpPr>
            <p:nvPr/>
          </p:nvSpPr>
          <p:spPr bwMode="auto">
            <a:xfrm flipH="1">
              <a:off x="5622043" y="3353980"/>
              <a:ext cx="127000" cy="68263"/>
            </a:xfrm>
            <a:prstGeom prst="rect">
              <a:avLst/>
            </a:prstGeom>
            <a:pattFill prst="ltVert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13" name="Rectangle 312"/>
            <p:cNvSpPr>
              <a:spLocks/>
            </p:cNvSpPr>
            <p:nvPr/>
          </p:nvSpPr>
          <p:spPr bwMode="auto">
            <a:xfrm flipH="1">
              <a:off x="5607755" y="3420655"/>
              <a:ext cx="155575" cy="68263"/>
            </a:xfrm>
            <a:prstGeom prst="rect">
              <a:avLst/>
            </a:prstGeom>
            <a:pattFill prst="pct3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314" name="Straight Connector 313"/>
            <p:cNvCxnSpPr/>
            <p:nvPr/>
          </p:nvCxnSpPr>
          <p:spPr bwMode="auto">
            <a:xfrm flipH="1" flipV="1">
              <a:off x="6303080" y="3111093"/>
              <a:ext cx="0" cy="42862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314"/>
            <p:cNvCxnSpPr/>
            <p:nvPr/>
          </p:nvCxnSpPr>
          <p:spPr bwMode="auto">
            <a:xfrm flipH="1" flipV="1">
              <a:off x="6258630" y="3114268"/>
              <a:ext cx="0" cy="42862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6" name="Rectangle 315"/>
            <p:cNvSpPr>
              <a:spLocks/>
            </p:cNvSpPr>
            <p:nvPr/>
          </p:nvSpPr>
          <p:spPr bwMode="auto">
            <a:xfrm flipH="1">
              <a:off x="6296730" y="3480980"/>
              <a:ext cx="112713" cy="119063"/>
            </a:xfrm>
            <a:prstGeom prst="rect">
              <a:avLst/>
            </a:prstGeom>
            <a:pattFill prst="openDmnd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17" name="Rectangle 316"/>
            <p:cNvSpPr>
              <a:spLocks/>
            </p:cNvSpPr>
            <p:nvPr/>
          </p:nvSpPr>
          <p:spPr bwMode="auto">
            <a:xfrm flipH="1">
              <a:off x="6204655" y="3157130"/>
              <a:ext cx="254000" cy="119063"/>
            </a:xfrm>
            <a:prstGeom prst="rect">
              <a:avLst/>
            </a:prstGeom>
            <a:pattFill prst="smCheck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318" name="Straight Connector 317"/>
            <p:cNvCxnSpPr/>
            <p:nvPr/>
          </p:nvCxnSpPr>
          <p:spPr bwMode="auto">
            <a:xfrm flipH="1" flipV="1">
              <a:off x="6303080" y="3157130"/>
              <a:ext cx="0" cy="41275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/>
            <p:cNvCxnSpPr/>
            <p:nvPr/>
          </p:nvCxnSpPr>
          <p:spPr bwMode="auto">
            <a:xfrm flipH="1" flipV="1">
              <a:off x="6258630" y="3160305"/>
              <a:ext cx="0" cy="41275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/>
            <p:cNvCxnSpPr/>
            <p:nvPr/>
          </p:nvCxnSpPr>
          <p:spPr bwMode="auto">
            <a:xfrm rot="16200000" flipH="1" flipV="1">
              <a:off x="6438812" y="3176973"/>
              <a:ext cx="0" cy="42863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/>
            <p:cNvCxnSpPr/>
            <p:nvPr/>
          </p:nvCxnSpPr>
          <p:spPr bwMode="auto">
            <a:xfrm rot="16200000" flipH="1" flipV="1">
              <a:off x="6438812" y="3221423"/>
              <a:ext cx="0" cy="42863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2" name="Group 381"/>
            <p:cNvGrpSpPr>
              <a:grpSpLocks/>
            </p:cNvGrpSpPr>
            <p:nvPr/>
          </p:nvGrpSpPr>
          <p:grpSpPr bwMode="auto">
            <a:xfrm rot="21345207" flipH="1">
              <a:off x="2105391" y="3092116"/>
              <a:ext cx="776327" cy="530277"/>
              <a:chOff x="6820034" y="1715131"/>
              <a:chExt cx="742542" cy="796644"/>
            </a:xfrm>
            <a:solidFill>
              <a:srgbClr val="A6A6A6"/>
            </a:solidFill>
          </p:grpSpPr>
          <p:sp>
            <p:nvSpPr>
              <p:cNvPr id="323" name="Isosceles Triangle 322"/>
              <p:cNvSpPr/>
              <p:nvPr/>
            </p:nvSpPr>
            <p:spPr>
              <a:xfrm rot="15439849" flipH="1">
                <a:off x="6969539" y="1918971"/>
                <a:ext cx="651086" cy="347716"/>
              </a:xfrm>
              <a:prstGeom prst="triangle">
                <a:avLst>
                  <a:gd name="adj" fmla="val 48448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4" name="Snip Same Side Corner Rectangle 323"/>
              <p:cNvSpPr/>
              <p:nvPr/>
            </p:nvSpPr>
            <p:spPr>
              <a:xfrm rot="5400000">
                <a:off x="6522682" y="2096511"/>
                <a:ext cx="708324" cy="109326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5" name="Snip Same Side Corner Rectangle 324"/>
              <p:cNvSpPr/>
              <p:nvPr/>
            </p:nvSpPr>
            <p:spPr>
              <a:xfrm rot="15368606" flipH="1">
                <a:off x="7136195" y="1958685"/>
                <a:ext cx="677319" cy="176136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6" name="Isosceles Triangle 325"/>
              <p:cNvSpPr/>
              <p:nvPr/>
            </p:nvSpPr>
            <p:spPr>
              <a:xfrm rot="5400000">
                <a:off x="6795988" y="1954983"/>
                <a:ext cx="629621" cy="402380"/>
              </a:xfrm>
              <a:prstGeom prst="triangle">
                <a:avLst>
                  <a:gd name="adj" fmla="val 53869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27" name="Rectangle 326"/>
            <p:cNvSpPr>
              <a:spLocks/>
            </p:cNvSpPr>
            <p:nvPr/>
          </p:nvSpPr>
          <p:spPr bwMode="auto">
            <a:xfrm rot="105570" flipH="1">
              <a:off x="1640593" y="3065055"/>
              <a:ext cx="419100" cy="538163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328" name="Straight Connector 327"/>
            <p:cNvCxnSpPr>
              <a:stCxn id="347" idx="3"/>
            </p:cNvCxnSpPr>
            <p:nvPr/>
          </p:nvCxnSpPr>
          <p:spPr bwMode="auto">
            <a:xfrm flipH="1">
              <a:off x="2039055" y="3068230"/>
              <a:ext cx="700088" cy="0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9" name="Rectangle 328"/>
            <p:cNvSpPr>
              <a:spLocks/>
            </p:cNvSpPr>
            <p:nvPr/>
          </p:nvSpPr>
          <p:spPr bwMode="auto">
            <a:xfrm rot="105570" flipH="1">
              <a:off x="1465968" y="3036480"/>
              <a:ext cx="30162" cy="56197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30" name="Rectangle 329"/>
            <p:cNvSpPr>
              <a:spLocks/>
            </p:cNvSpPr>
            <p:nvPr/>
          </p:nvSpPr>
          <p:spPr bwMode="auto">
            <a:xfrm rot="105570" flipH="1">
              <a:off x="1146880" y="3006318"/>
              <a:ext cx="204788" cy="60642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31" name="Rectangle 330"/>
            <p:cNvSpPr>
              <a:spLocks/>
            </p:cNvSpPr>
            <p:nvPr/>
          </p:nvSpPr>
          <p:spPr bwMode="auto">
            <a:xfrm rot="110168" flipH="1">
              <a:off x="1500893" y="3080930"/>
              <a:ext cx="65087" cy="484188"/>
            </a:xfrm>
            <a:prstGeom prst="rect">
              <a:avLst/>
            </a:prstGeom>
            <a:pattFill prst="smCheck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32" name="Rectangle 331"/>
            <p:cNvSpPr>
              <a:spLocks/>
            </p:cNvSpPr>
            <p:nvPr/>
          </p:nvSpPr>
          <p:spPr bwMode="auto">
            <a:xfrm rot="105570" flipH="1">
              <a:off x="1235780" y="3009493"/>
              <a:ext cx="231775" cy="60483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33" name="Rectangle 332"/>
            <p:cNvSpPr>
              <a:spLocks/>
            </p:cNvSpPr>
            <p:nvPr/>
          </p:nvSpPr>
          <p:spPr bwMode="auto">
            <a:xfrm rot="105570" flipH="1">
              <a:off x="1494543" y="3014255"/>
              <a:ext cx="30162" cy="606425"/>
            </a:xfrm>
            <a:prstGeom prst="rect">
              <a:avLst/>
            </a:prstGeom>
            <a:solidFill>
              <a:srgbClr val="26262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34" name="Rectangle 333"/>
            <p:cNvSpPr>
              <a:spLocks/>
            </p:cNvSpPr>
            <p:nvPr/>
          </p:nvSpPr>
          <p:spPr bwMode="auto">
            <a:xfrm rot="105570" flipH="1">
              <a:off x="1626305" y="3084105"/>
              <a:ext cx="34925" cy="490538"/>
            </a:xfrm>
            <a:prstGeom prst="rect">
              <a:avLst/>
            </a:prstGeom>
            <a:pattFill prst="smCheck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35" name="Rectangle 334"/>
            <p:cNvSpPr>
              <a:spLocks/>
            </p:cNvSpPr>
            <p:nvPr/>
          </p:nvSpPr>
          <p:spPr bwMode="auto">
            <a:xfrm rot="16305570" flipH="1">
              <a:off x="1313568" y="3293655"/>
              <a:ext cx="492125" cy="66675"/>
            </a:xfrm>
            <a:prstGeom prst="rect">
              <a:avLst/>
            </a:prstGeom>
            <a:pattFill prst="pct5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36" name="Rectangle 335"/>
            <p:cNvSpPr>
              <a:spLocks/>
            </p:cNvSpPr>
            <p:nvPr/>
          </p:nvSpPr>
          <p:spPr bwMode="auto">
            <a:xfrm rot="105570" flipH="1">
              <a:off x="1592968" y="3031718"/>
              <a:ext cx="33337" cy="592137"/>
            </a:xfrm>
            <a:prstGeom prst="rect">
              <a:avLst/>
            </a:prstGeom>
            <a:solidFill>
              <a:srgbClr val="26262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337" name="Straight Connector 336"/>
            <p:cNvCxnSpPr>
              <a:stCxn id="348" idx="3"/>
            </p:cNvCxnSpPr>
            <p:nvPr/>
          </p:nvCxnSpPr>
          <p:spPr bwMode="auto">
            <a:xfrm flipH="1" flipV="1">
              <a:off x="2039055" y="3609568"/>
              <a:ext cx="695325" cy="3175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8" name="Group 274"/>
            <p:cNvGrpSpPr>
              <a:grpSpLocks/>
            </p:cNvGrpSpPr>
            <p:nvPr/>
          </p:nvGrpSpPr>
          <p:grpSpPr bwMode="auto">
            <a:xfrm rot="10903880" flipH="1">
              <a:off x="2036777" y="3042228"/>
              <a:ext cx="134641" cy="592844"/>
              <a:chOff x="5900961" y="4617250"/>
              <a:chExt cx="286451" cy="1259999"/>
            </a:xfrm>
          </p:grpSpPr>
          <p:sp>
            <p:nvSpPr>
              <p:cNvPr id="339" name="Rectangle 338"/>
              <p:cNvSpPr>
                <a:spLocks/>
              </p:cNvSpPr>
              <p:nvPr/>
            </p:nvSpPr>
            <p:spPr>
              <a:xfrm>
                <a:off x="5912520" y="4725910"/>
                <a:ext cx="70927" cy="1042561"/>
              </a:xfrm>
              <a:prstGeom prst="rect">
                <a:avLst/>
              </a:prstGeom>
              <a:pattFill prst="smCheck">
                <a:fgClr>
                  <a:srgbClr val="000000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0" name="Rectangle 339"/>
              <p:cNvSpPr>
                <a:spLocks/>
              </p:cNvSpPr>
              <p:nvPr/>
            </p:nvSpPr>
            <p:spPr>
              <a:xfrm rot="5400000">
                <a:off x="5587159" y="5177633"/>
                <a:ext cx="1035813" cy="141852"/>
              </a:xfrm>
              <a:prstGeom prst="rect">
                <a:avLst/>
              </a:prstGeom>
              <a:pattFill prst="pct50">
                <a:fgClr>
                  <a:srgbClr val="000000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1" name="Rectangle 340"/>
              <p:cNvSpPr>
                <a:spLocks/>
              </p:cNvSpPr>
              <p:nvPr/>
            </p:nvSpPr>
            <p:spPr>
              <a:xfrm>
                <a:off x="5983415" y="4623456"/>
                <a:ext cx="70925" cy="1251751"/>
              </a:xfrm>
              <a:prstGeom prst="rect">
                <a:avLst/>
              </a:prstGeom>
              <a:solidFill>
                <a:srgbClr val="262626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42" name="Rectangle 341"/>
            <p:cNvSpPr/>
            <p:nvPr/>
          </p:nvSpPr>
          <p:spPr bwMode="auto">
            <a:xfrm flipH="1">
              <a:off x="2832805" y="3600043"/>
              <a:ext cx="101600" cy="30162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 dirty="0">
                <a:solidFill>
                  <a:schemeClr val="tx1"/>
                </a:solidFill>
              </a:endParaRPr>
            </a:p>
          </p:txBody>
        </p:sp>
        <p:sp>
          <p:nvSpPr>
            <p:cNvPr id="343" name="Rectangle 342"/>
            <p:cNvSpPr/>
            <p:nvPr/>
          </p:nvSpPr>
          <p:spPr bwMode="auto">
            <a:xfrm flipH="1">
              <a:off x="2837568" y="3053943"/>
              <a:ext cx="101600" cy="30162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 dirty="0">
                <a:solidFill>
                  <a:schemeClr val="tx1"/>
                </a:solidFill>
              </a:endParaRPr>
            </a:p>
          </p:txBody>
        </p:sp>
        <p:sp>
          <p:nvSpPr>
            <p:cNvPr id="344" name="Rectangle 343"/>
            <p:cNvSpPr>
              <a:spLocks/>
            </p:cNvSpPr>
            <p:nvPr/>
          </p:nvSpPr>
          <p:spPr bwMode="auto">
            <a:xfrm flipH="1">
              <a:off x="2939168" y="3098393"/>
              <a:ext cx="33337" cy="490537"/>
            </a:xfrm>
            <a:prstGeom prst="rect">
              <a:avLst/>
            </a:prstGeom>
            <a:pattFill prst="smCheck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45" name="Rectangle 344"/>
            <p:cNvSpPr>
              <a:spLocks/>
            </p:cNvSpPr>
            <p:nvPr/>
          </p:nvSpPr>
          <p:spPr bwMode="auto">
            <a:xfrm rot="16200000" flipH="1">
              <a:off x="2626430" y="3309531"/>
              <a:ext cx="490537" cy="68262"/>
            </a:xfrm>
            <a:prstGeom prst="rect">
              <a:avLst/>
            </a:prstGeom>
            <a:pattFill prst="pct5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46" name="Rectangle 345"/>
            <p:cNvSpPr>
              <a:spLocks/>
            </p:cNvSpPr>
            <p:nvPr/>
          </p:nvSpPr>
          <p:spPr bwMode="auto">
            <a:xfrm flipH="1">
              <a:off x="2905830" y="3047593"/>
              <a:ext cx="33338" cy="592137"/>
            </a:xfrm>
            <a:prstGeom prst="rect">
              <a:avLst/>
            </a:prstGeom>
            <a:solidFill>
              <a:srgbClr val="26262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47" name="Rectangle 346"/>
            <p:cNvSpPr/>
            <p:nvPr/>
          </p:nvSpPr>
          <p:spPr bwMode="auto">
            <a:xfrm flipH="1">
              <a:off x="2739143" y="3039655"/>
              <a:ext cx="101600" cy="58738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 dirty="0">
                <a:solidFill>
                  <a:schemeClr val="tx1"/>
                </a:solidFill>
              </a:endParaRPr>
            </a:p>
          </p:txBody>
        </p:sp>
        <p:sp>
          <p:nvSpPr>
            <p:cNvPr id="348" name="Rectangle 347"/>
            <p:cNvSpPr/>
            <p:nvPr/>
          </p:nvSpPr>
          <p:spPr bwMode="auto">
            <a:xfrm flipH="1">
              <a:off x="2734380" y="3584168"/>
              <a:ext cx="101600" cy="58737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 dirty="0">
                <a:solidFill>
                  <a:schemeClr val="tx1"/>
                </a:solidFill>
              </a:endParaRPr>
            </a:p>
          </p:txBody>
        </p:sp>
        <p:sp>
          <p:nvSpPr>
            <p:cNvPr id="349" name="Rectangle 348"/>
            <p:cNvSpPr>
              <a:spLocks/>
            </p:cNvSpPr>
            <p:nvPr/>
          </p:nvSpPr>
          <p:spPr>
            <a:xfrm>
              <a:off x="6399930" y="2258794"/>
              <a:ext cx="128587" cy="119063"/>
            </a:xfrm>
            <a:prstGeom prst="rect">
              <a:avLst/>
            </a:prstGeom>
            <a:pattFill prst="dkUpDiag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50" name="Rectangle 349"/>
            <p:cNvSpPr>
              <a:spLocks/>
            </p:cNvSpPr>
            <p:nvPr/>
          </p:nvSpPr>
          <p:spPr>
            <a:xfrm>
              <a:off x="6399930" y="2871569"/>
              <a:ext cx="128587" cy="117475"/>
            </a:xfrm>
            <a:prstGeom prst="rect">
              <a:avLst/>
            </a:prstGeom>
            <a:pattFill prst="dkUpDiag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51" name="Rectangle 350"/>
            <p:cNvSpPr>
              <a:spLocks/>
            </p:cNvSpPr>
            <p:nvPr/>
          </p:nvSpPr>
          <p:spPr>
            <a:xfrm>
              <a:off x="6404692" y="4682907"/>
              <a:ext cx="128588" cy="119062"/>
            </a:xfrm>
            <a:prstGeom prst="rect">
              <a:avLst/>
            </a:prstGeom>
            <a:pattFill prst="dkUpDiag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52" name="Rectangle 351"/>
            <p:cNvSpPr>
              <a:spLocks/>
            </p:cNvSpPr>
            <p:nvPr/>
          </p:nvSpPr>
          <p:spPr>
            <a:xfrm>
              <a:off x="6409455" y="5289332"/>
              <a:ext cx="128587" cy="117475"/>
            </a:xfrm>
            <a:prstGeom prst="rect">
              <a:avLst/>
            </a:prstGeom>
            <a:pattFill prst="dkUpDiag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53" name="Rectangle 352"/>
            <p:cNvSpPr>
              <a:spLocks/>
            </p:cNvSpPr>
            <p:nvPr/>
          </p:nvSpPr>
          <p:spPr>
            <a:xfrm>
              <a:off x="6414217" y="4068544"/>
              <a:ext cx="128588" cy="119063"/>
            </a:xfrm>
            <a:prstGeom prst="rect">
              <a:avLst/>
            </a:prstGeom>
            <a:pattFill prst="dkUpDiag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54" name="Rectangle 353"/>
            <p:cNvSpPr>
              <a:spLocks/>
            </p:cNvSpPr>
            <p:nvPr/>
          </p:nvSpPr>
          <p:spPr>
            <a:xfrm>
              <a:off x="6406280" y="3481169"/>
              <a:ext cx="128587" cy="117475"/>
            </a:xfrm>
            <a:prstGeom prst="rect">
              <a:avLst/>
            </a:prstGeom>
            <a:pattFill prst="dkUpDiag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55" name="Rectangle 354"/>
            <p:cNvSpPr>
              <a:spLocks/>
            </p:cNvSpPr>
            <p:nvPr/>
          </p:nvSpPr>
          <p:spPr>
            <a:xfrm rot="10800000" flipH="1">
              <a:off x="7368550" y="3099305"/>
              <a:ext cx="735201" cy="767256"/>
            </a:xfrm>
            <a:prstGeom prst="rect">
              <a:avLst/>
            </a:prstGeom>
            <a:solidFill>
              <a:srgbClr val="BFBFB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56" name="Rectangle 355"/>
            <p:cNvSpPr>
              <a:spLocks/>
            </p:cNvSpPr>
            <p:nvPr/>
          </p:nvSpPr>
          <p:spPr>
            <a:xfrm>
              <a:off x="6466594" y="1802993"/>
              <a:ext cx="85725" cy="3689350"/>
            </a:xfrm>
            <a:prstGeom prst="rect">
              <a:avLst/>
            </a:prstGeom>
            <a:solidFill>
              <a:srgbClr val="BFBFB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57" name="TextBox 356"/>
            <p:cNvSpPr txBox="1"/>
            <p:nvPr/>
          </p:nvSpPr>
          <p:spPr>
            <a:xfrm>
              <a:off x="6541598" y="3936730"/>
              <a:ext cx="13875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200" dirty="0" smtClean="0">
                  <a:solidFill>
                    <a:schemeClr val="tx1"/>
                  </a:solidFill>
                  <a:latin typeface="Arial"/>
                  <a:cs typeface="Arial"/>
                </a:rPr>
                <a:t>WP3.5 Camera Controller</a:t>
              </a:r>
              <a:endParaRPr lang="en-GB" sz="120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358" name="TextBox 357"/>
            <p:cNvSpPr txBox="1"/>
            <p:nvPr/>
          </p:nvSpPr>
          <p:spPr>
            <a:xfrm>
              <a:off x="-51317" y="2569368"/>
              <a:ext cx="11033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>
                  <a:solidFill>
                    <a:schemeClr val="tx1"/>
                  </a:solidFill>
                  <a:latin typeface="Arial"/>
                  <a:cs typeface="Arial"/>
                </a:rPr>
                <a:t>WP3.1 Photosensor Modules</a:t>
              </a:r>
              <a:endParaRPr lang="en-GB" sz="120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359" name="TextBox 358"/>
            <p:cNvSpPr txBox="1"/>
            <p:nvPr/>
          </p:nvSpPr>
          <p:spPr>
            <a:xfrm>
              <a:off x="1973774" y="6012194"/>
              <a:ext cx="15606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>
                  <a:solidFill>
                    <a:schemeClr val="tx1"/>
                  </a:solidFill>
                  <a:latin typeface="Arial"/>
                  <a:cs typeface="Arial"/>
                </a:rPr>
                <a:t>WP3.2 Preamplifier</a:t>
              </a:r>
            </a:p>
            <a:p>
              <a:pPr algn="ctr"/>
              <a:r>
                <a:rPr lang="en-GB" sz="1200" dirty="0" smtClean="0">
                  <a:solidFill>
                    <a:schemeClr val="tx1"/>
                  </a:solidFill>
                  <a:latin typeface="Arial"/>
                  <a:cs typeface="Arial"/>
                </a:rPr>
                <a:t>Module</a:t>
              </a:r>
              <a:endParaRPr lang="en-GB" sz="120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360" name="TextBox 359"/>
            <p:cNvSpPr txBox="1"/>
            <p:nvPr/>
          </p:nvSpPr>
          <p:spPr>
            <a:xfrm>
              <a:off x="6638102" y="2254016"/>
              <a:ext cx="10739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>
                  <a:solidFill>
                    <a:schemeClr val="tx1"/>
                  </a:solidFill>
                  <a:latin typeface="Arial"/>
                  <a:cs typeface="Arial"/>
                </a:rPr>
                <a:t>WP3.4 Backplane</a:t>
              </a:r>
              <a:endParaRPr lang="en-GB" sz="120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cxnSp>
          <p:nvCxnSpPr>
            <p:cNvPr id="361" name="Straight Connector 360"/>
            <p:cNvCxnSpPr>
              <a:endCxn id="357" idx="0"/>
            </p:cNvCxnSpPr>
            <p:nvPr/>
          </p:nvCxnSpPr>
          <p:spPr>
            <a:xfrm flipH="1">
              <a:off x="7235381" y="3509325"/>
              <a:ext cx="211596" cy="427405"/>
            </a:xfrm>
            <a:prstGeom prst="line">
              <a:avLst/>
            </a:prstGeom>
            <a:ln w="12700" cmpd="sng">
              <a:solidFill>
                <a:schemeClr val="tx1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/>
            <p:cNvCxnSpPr>
              <a:stCxn id="94" idx="3"/>
              <a:endCxn id="358" idx="3"/>
            </p:cNvCxnSpPr>
            <p:nvPr/>
          </p:nvCxnSpPr>
          <p:spPr>
            <a:xfrm flipH="1">
              <a:off x="1051994" y="2023025"/>
              <a:ext cx="211745" cy="869509"/>
            </a:xfrm>
            <a:prstGeom prst="line">
              <a:avLst/>
            </a:prstGeom>
            <a:ln w="12700" cmpd="sng">
              <a:solidFill>
                <a:schemeClr val="tx1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362"/>
            <p:cNvCxnSpPr>
              <a:endCxn id="359" idx="0"/>
            </p:cNvCxnSpPr>
            <p:nvPr/>
          </p:nvCxnSpPr>
          <p:spPr>
            <a:xfrm>
              <a:off x="2595885" y="5645267"/>
              <a:ext cx="158217" cy="366927"/>
            </a:xfrm>
            <a:prstGeom prst="line">
              <a:avLst/>
            </a:prstGeom>
            <a:ln w="12700" cmpd="sng">
              <a:solidFill>
                <a:schemeClr val="tx1"/>
              </a:solidFill>
              <a:head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/>
            <p:cNvCxnSpPr/>
            <p:nvPr/>
          </p:nvCxnSpPr>
          <p:spPr>
            <a:xfrm>
              <a:off x="1779390" y="5460593"/>
              <a:ext cx="816495" cy="184674"/>
            </a:xfrm>
            <a:prstGeom prst="line">
              <a:avLst/>
            </a:prstGeom>
            <a:ln w="12700" cmpd="sng">
              <a:solidFill>
                <a:schemeClr val="tx1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/>
            <p:cNvCxnSpPr>
              <a:stCxn id="278" idx="3"/>
            </p:cNvCxnSpPr>
            <p:nvPr/>
          </p:nvCxnSpPr>
          <p:spPr>
            <a:xfrm flipH="1">
              <a:off x="2595885" y="5400269"/>
              <a:ext cx="412339" cy="232620"/>
            </a:xfrm>
            <a:prstGeom prst="line">
              <a:avLst/>
            </a:prstGeom>
            <a:ln w="12700" cmpd="sng">
              <a:solidFill>
                <a:schemeClr val="tx1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365"/>
            <p:cNvCxnSpPr/>
            <p:nvPr/>
          </p:nvCxnSpPr>
          <p:spPr>
            <a:xfrm>
              <a:off x="4729868" y="5669248"/>
              <a:ext cx="395821" cy="404653"/>
            </a:xfrm>
            <a:prstGeom prst="line">
              <a:avLst/>
            </a:prstGeom>
            <a:ln w="12700" cmpd="sng">
              <a:solidFill>
                <a:schemeClr val="tx1"/>
              </a:solidFill>
              <a:head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Connector 366"/>
            <p:cNvCxnSpPr>
              <a:stCxn id="275" idx="2"/>
            </p:cNvCxnSpPr>
            <p:nvPr/>
          </p:nvCxnSpPr>
          <p:spPr>
            <a:xfrm>
              <a:off x="3069343" y="5400268"/>
              <a:ext cx="1668462" cy="278658"/>
            </a:xfrm>
            <a:prstGeom prst="line">
              <a:avLst/>
            </a:prstGeom>
            <a:ln w="12700" cmpd="sng">
              <a:solidFill>
                <a:schemeClr val="tx1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Straight Connector 367"/>
            <p:cNvCxnSpPr>
              <a:stCxn id="286" idx="1"/>
            </p:cNvCxnSpPr>
            <p:nvPr/>
          </p:nvCxnSpPr>
          <p:spPr>
            <a:xfrm flipH="1">
              <a:off x="4726955" y="5353437"/>
              <a:ext cx="1688838" cy="325489"/>
            </a:xfrm>
            <a:prstGeom prst="line">
              <a:avLst/>
            </a:prstGeom>
            <a:ln w="12700" cmpd="sng">
              <a:solidFill>
                <a:schemeClr val="tx1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Straight Connector 368"/>
            <p:cNvCxnSpPr/>
            <p:nvPr/>
          </p:nvCxnSpPr>
          <p:spPr>
            <a:xfrm>
              <a:off x="6555218" y="2008189"/>
              <a:ext cx="604534" cy="245829"/>
            </a:xfrm>
            <a:prstGeom prst="line">
              <a:avLst/>
            </a:prstGeom>
            <a:ln w="12700" cmpd="sng">
              <a:solidFill>
                <a:schemeClr val="tx1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Connector 369"/>
            <p:cNvCxnSpPr>
              <a:stCxn id="355" idx="1"/>
            </p:cNvCxnSpPr>
            <p:nvPr/>
          </p:nvCxnSpPr>
          <p:spPr>
            <a:xfrm flipH="1">
              <a:off x="6546367" y="3482933"/>
              <a:ext cx="822183" cy="1764"/>
            </a:xfrm>
            <a:prstGeom prst="line">
              <a:avLst/>
            </a:prstGeom>
            <a:ln w="762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1" name="TextBox 370"/>
            <p:cNvSpPr txBox="1"/>
            <p:nvPr/>
          </p:nvSpPr>
          <p:spPr>
            <a:xfrm>
              <a:off x="4766887" y="6003072"/>
              <a:ext cx="14910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>
                  <a:solidFill>
                    <a:schemeClr val="tx1"/>
                  </a:solidFill>
                  <a:latin typeface="Arial"/>
                  <a:cs typeface="Arial"/>
                </a:rPr>
                <a:t>WP3.3 Target Module</a:t>
              </a:r>
              <a:endParaRPr lang="en-GB" sz="120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372" name="TextBox 371"/>
            <p:cNvSpPr txBox="1"/>
            <p:nvPr/>
          </p:nvSpPr>
          <p:spPr>
            <a:xfrm>
              <a:off x="6138381" y="5835756"/>
              <a:ext cx="27898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>
                  <a:solidFill>
                    <a:schemeClr val="tx1"/>
                  </a:solidFill>
                  <a:latin typeface="Arial"/>
                  <a:cs typeface="Arial"/>
                </a:rPr>
                <a:t>WP3.6 Enclosure, Lid</a:t>
              </a:r>
              <a:endParaRPr lang="en-GB" sz="120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373" name="TextBox 372"/>
            <p:cNvSpPr txBox="1"/>
            <p:nvPr/>
          </p:nvSpPr>
          <p:spPr>
            <a:xfrm>
              <a:off x="7389130" y="1606900"/>
              <a:ext cx="1537091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>
                  <a:solidFill>
                    <a:schemeClr val="tx1"/>
                  </a:solidFill>
                  <a:latin typeface="Arial"/>
                  <a:cs typeface="Arial"/>
                </a:rPr>
                <a:t>Low Voltage</a:t>
              </a:r>
              <a:endParaRPr lang="en-GB" sz="120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374" name="TextBox 373"/>
            <p:cNvSpPr txBox="1"/>
            <p:nvPr/>
          </p:nvSpPr>
          <p:spPr>
            <a:xfrm>
              <a:off x="7386023" y="2148038"/>
              <a:ext cx="1537091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>
                  <a:solidFill>
                    <a:schemeClr val="tx1"/>
                  </a:solidFill>
                  <a:latin typeface="Arial"/>
                  <a:cs typeface="Arial"/>
                </a:rPr>
                <a:t>Communications</a:t>
              </a:r>
              <a:endParaRPr lang="en-GB" sz="120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cxnSp>
          <p:nvCxnSpPr>
            <p:cNvPr id="375" name="Straight Arrow Connector 374"/>
            <p:cNvCxnSpPr/>
            <p:nvPr/>
          </p:nvCxnSpPr>
          <p:spPr>
            <a:xfrm flipH="1">
              <a:off x="7526678" y="1942465"/>
              <a:ext cx="1218120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Arrow Connector 375"/>
            <p:cNvCxnSpPr/>
            <p:nvPr/>
          </p:nvCxnSpPr>
          <p:spPr>
            <a:xfrm flipH="1">
              <a:off x="7536532" y="2094865"/>
              <a:ext cx="1218120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Straight Connector 376"/>
            <p:cNvCxnSpPr/>
            <p:nvPr/>
          </p:nvCxnSpPr>
          <p:spPr>
            <a:xfrm flipH="1">
              <a:off x="6561062" y="4905193"/>
              <a:ext cx="822183" cy="1764"/>
            </a:xfrm>
            <a:prstGeom prst="line">
              <a:avLst/>
            </a:prstGeom>
            <a:ln w="762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8" name="Rectangle 377"/>
            <p:cNvSpPr>
              <a:spLocks/>
            </p:cNvSpPr>
            <p:nvPr/>
          </p:nvSpPr>
          <p:spPr>
            <a:xfrm rot="10800000" flipH="1">
              <a:off x="7367944" y="4521563"/>
              <a:ext cx="735201" cy="767256"/>
            </a:xfrm>
            <a:prstGeom prst="rect">
              <a:avLst/>
            </a:prstGeom>
            <a:solidFill>
              <a:srgbClr val="BFBFB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79" name="TextBox 378"/>
            <p:cNvSpPr txBox="1"/>
            <p:nvPr/>
          </p:nvSpPr>
          <p:spPr>
            <a:xfrm>
              <a:off x="6487443" y="5343691"/>
              <a:ext cx="15788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200" dirty="0" smtClean="0">
                  <a:solidFill>
                    <a:schemeClr val="tx1"/>
                  </a:solidFill>
                  <a:latin typeface="Arial"/>
                  <a:cs typeface="Arial"/>
                </a:rPr>
                <a:t>WP3.8 Peripherals Control</a:t>
              </a:r>
              <a:endParaRPr lang="en-GB" sz="120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cxnSp>
          <p:nvCxnSpPr>
            <p:cNvPr id="380" name="Straight Connector 379"/>
            <p:cNvCxnSpPr/>
            <p:nvPr/>
          </p:nvCxnSpPr>
          <p:spPr>
            <a:xfrm flipH="1">
              <a:off x="7234775" y="4916286"/>
              <a:ext cx="211596" cy="427405"/>
            </a:xfrm>
            <a:prstGeom prst="line">
              <a:avLst/>
            </a:prstGeom>
            <a:ln w="12700" cmpd="sng">
              <a:solidFill>
                <a:schemeClr val="tx1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1" name="Rectangle 380"/>
            <p:cNvSpPr>
              <a:spLocks/>
            </p:cNvSpPr>
            <p:nvPr/>
          </p:nvSpPr>
          <p:spPr>
            <a:xfrm rot="10800000" flipH="1">
              <a:off x="3221491" y="1025066"/>
              <a:ext cx="3327151" cy="489584"/>
            </a:xfrm>
            <a:prstGeom prst="rect">
              <a:avLst/>
            </a:prstGeom>
            <a:solidFill>
              <a:srgbClr val="BFBFB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82" name="TextBox 381"/>
            <p:cNvSpPr txBox="1"/>
            <p:nvPr/>
          </p:nvSpPr>
          <p:spPr>
            <a:xfrm>
              <a:off x="1695415" y="1274256"/>
              <a:ext cx="13034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>
                  <a:solidFill>
                    <a:schemeClr val="tx1"/>
                  </a:solidFill>
                  <a:latin typeface="Arial"/>
                  <a:cs typeface="Arial"/>
                </a:rPr>
                <a:t>WP3.6 Thermal Control</a:t>
              </a:r>
              <a:endParaRPr lang="en-GB" sz="120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cxnSp>
          <p:nvCxnSpPr>
            <p:cNvPr id="383" name="Straight Connector 382"/>
            <p:cNvCxnSpPr>
              <a:stCxn id="381" idx="1"/>
            </p:cNvCxnSpPr>
            <p:nvPr/>
          </p:nvCxnSpPr>
          <p:spPr>
            <a:xfrm flipH="1">
              <a:off x="2815305" y="1269858"/>
              <a:ext cx="406186" cy="214193"/>
            </a:xfrm>
            <a:prstGeom prst="line">
              <a:avLst/>
            </a:prstGeom>
            <a:ln w="12700" cmpd="sng">
              <a:solidFill>
                <a:schemeClr val="tx1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4" name="Rectangle 383"/>
            <p:cNvSpPr>
              <a:spLocks/>
            </p:cNvSpPr>
            <p:nvPr/>
          </p:nvSpPr>
          <p:spPr>
            <a:xfrm rot="10800000" flipH="1">
              <a:off x="3557498" y="1430468"/>
              <a:ext cx="1246879" cy="252476"/>
            </a:xfrm>
            <a:prstGeom prst="rect">
              <a:avLst/>
            </a:prstGeom>
            <a:solidFill>
              <a:srgbClr val="BFBFB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85" name="Rectangle 384"/>
            <p:cNvSpPr>
              <a:spLocks/>
            </p:cNvSpPr>
            <p:nvPr/>
          </p:nvSpPr>
          <p:spPr>
            <a:xfrm rot="10800000" flipH="1">
              <a:off x="5025746" y="1429874"/>
              <a:ext cx="1246879" cy="252476"/>
            </a:xfrm>
            <a:prstGeom prst="rect">
              <a:avLst/>
            </a:prstGeom>
            <a:solidFill>
              <a:srgbClr val="BFBFB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86" name="TextBox 385"/>
            <p:cNvSpPr txBox="1"/>
            <p:nvPr/>
          </p:nvSpPr>
          <p:spPr>
            <a:xfrm>
              <a:off x="4141689" y="1076478"/>
              <a:ext cx="15370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dirty="0" smtClean="0">
                  <a:solidFill>
                    <a:schemeClr val="tx1"/>
                  </a:solidFill>
                  <a:latin typeface="Arial"/>
                  <a:cs typeface="Arial"/>
                </a:rPr>
                <a:t>Chilled Block</a:t>
              </a:r>
              <a:endParaRPr lang="en-GB" sz="105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387" name="TextBox 386"/>
            <p:cNvSpPr txBox="1"/>
            <p:nvPr/>
          </p:nvSpPr>
          <p:spPr>
            <a:xfrm>
              <a:off x="3467835" y="1397170"/>
              <a:ext cx="15370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dirty="0" smtClean="0">
                  <a:solidFill>
                    <a:schemeClr val="tx1"/>
                  </a:solidFill>
                  <a:latin typeface="Arial"/>
                  <a:cs typeface="Arial"/>
                </a:rPr>
                <a:t>Fans</a:t>
              </a:r>
              <a:endParaRPr lang="en-GB" sz="105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388" name="TextBox 387"/>
            <p:cNvSpPr txBox="1"/>
            <p:nvPr/>
          </p:nvSpPr>
          <p:spPr>
            <a:xfrm>
              <a:off x="7530404" y="984683"/>
              <a:ext cx="1537091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>
                  <a:solidFill>
                    <a:schemeClr val="tx1"/>
                  </a:solidFill>
                  <a:latin typeface="Arial"/>
                  <a:cs typeface="Arial"/>
                </a:rPr>
                <a:t>Chilled Liquid</a:t>
              </a:r>
              <a:endParaRPr lang="en-GB" sz="120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cxnSp>
          <p:nvCxnSpPr>
            <p:cNvPr id="389" name="Straight Arrow Connector 388"/>
            <p:cNvCxnSpPr/>
            <p:nvPr/>
          </p:nvCxnSpPr>
          <p:spPr>
            <a:xfrm flipH="1">
              <a:off x="6556692" y="1130403"/>
              <a:ext cx="1218120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0" name="Rectangle 389"/>
            <p:cNvSpPr>
              <a:spLocks/>
            </p:cNvSpPr>
            <p:nvPr/>
          </p:nvSpPr>
          <p:spPr>
            <a:xfrm rot="10800000" flipH="1">
              <a:off x="765028" y="5546034"/>
              <a:ext cx="452257" cy="451369"/>
            </a:xfrm>
            <a:prstGeom prst="rect">
              <a:avLst/>
            </a:prstGeom>
            <a:solidFill>
              <a:srgbClr val="BFBFB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91" name="TextBox 390"/>
            <p:cNvSpPr txBox="1"/>
            <p:nvPr/>
          </p:nvSpPr>
          <p:spPr>
            <a:xfrm>
              <a:off x="167701" y="5981000"/>
              <a:ext cx="1647856" cy="489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>
                  <a:solidFill>
                    <a:schemeClr val="tx1"/>
                  </a:solidFill>
                  <a:latin typeface="Arial"/>
                  <a:cs typeface="Arial"/>
                </a:rPr>
                <a:t>WP4 LED Flashers, Pointing LEDs</a:t>
              </a:r>
              <a:endParaRPr lang="en-GB" sz="120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393" name="Slide Number Placeholder 5"/>
          <p:cNvSpPr txBox="1">
            <a:spLocks/>
          </p:cNvSpPr>
          <p:nvPr/>
        </p:nvSpPr>
        <p:spPr>
          <a:xfrm>
            <a:off x="7592912" y="6467568"/>
            <a:ext cx="2311400" cy="40163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GB" sz="1600" dirty="0" smtClean="0"/>
              <a:t>31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67751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Sensors and</a:t>
            </a:r>
            <a:br>
              <a:rPr lang="en-GB" dirty="0" smtClean="0"/>
            </a:br>
            <a:r>
              <a:rPr lang="en-GB" dirty="0" smtClean="0"/>
              <a:t>TARGET module</a:t>
            </a:r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758105"/>
            <a:ext cx="9639299" cy="6087660"/>
            <a:chOff x="0" y="758105"/>
            <a:chExt cx="9639299" cy="6087660"/>
          </a:xfrm>
        </p:grpSpPr>
        <p:pic>
          <p:nvPicPr>
            <p:cNvPr id="19" name="Picture 18" descr="t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9" r="5582" b="5859"/>
            <a:stretch/>
          </p:blipFill>
          <p:spPr>
            <a:xfrm flipH="1">
              <a:off x="0" y="1251092"/>
              <a:ext cx="9143999" cy="5594673"/>
            </a:xfrm>
            <a:prstGeom prst="rect">
              <a:avLst/>
            </a:prstGeom>
          </p:spPr>
        </p:pic>
        <p:sp>
          <p:nvSpPr>
            <p:cNvPr id="20" name="Content Placeholder 4"/>
            <p:cNvSpPr txBox="1">
              <a:spLocks/>
            </p:cNvSpPr>
            <p:nvPr/>
          </p:nvSpPr>
          <p:spPr bwMode="auto">
            <a:xfrm>
              <a:off x="4288383" y="1262250"/>
              <a:ext cx="4882251" cy="2113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fontAlgn="base">
                <a:spcBef>
                  <a:spcPts val="1400"/>
                </a:spcBef>
                <a:spcAft>
                  <a:spcPct val="0"/>
                </a:spcAft>
                <a:buClr>
                  <a:schemeClr val="accent2"/>
                </a:buClr>
                <a:buFont typeface="Trebuchet MS" pitchFamily="34" charset="0"/>
                <a:buChar char="•"/>
                <a:defRPr sz="2600">
                  <a:solidFill>
                    <a:schemeClr val="bg1"/>
                  </a:solidFill>
                  <a:latin typeface="Helvetica Neue"/>
                  <a:ea typeface="+mn-ea"/>
                  <a:cs typeface="Helvetica Neue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sz="2200">
                  <a:solidFill>
                    <a:schemeClr val="bg1"/>
                  </a:solidFill>
                  <a:latin typeface="Helvetica Neue"/>
                  <a:cs typeface="Helvetica Neue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sz="2000">
                  <a:solidFill>
                    <a:schemeClr val="bg1"/>
                  </a:solidFill>
                  <a:latin typeface="Helvetica Neue"/>
                  <a:cs typeface="Helvetica Neue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sz="1800">
                  <a:solidFill>
                    <a:schemeClr val="bg1"/>
                  </a:solidFill>
                  <a:latin typeface="Helvetica Neue"/>
                  <a:cs typeface="Helvetica Neue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»"/>
                <a:defRPr sz="1600">
                  <a:solidFill>
                    <a:schemeClr val="bg1"/>
                  </a:solidFill>
                  <a:latin typeface="Helvetica Neue"/>
                  <a:cs typeface="Helvetica Neue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+mn-lt"/>
                </a:defRPr>
              </a:lvl9pPr>
            </a:lstStyle>
            <a:p>
              <a:pPr>
                <a:buClr>
                  <a:schemeClr val="bg1"/>
                </a:buClr>
              </a:pPr>
              <a:endParaRPr lang="en-GB" sz="2000" dirty="0" smtClean="0">
                <a:latin typeface="Helvetica Light"/>
                <a:cs typeface="Helvetica Light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 flipH="1" flipV="1">
              <a:off x="7474118" y="2769037"/>
              <a:ext cx="410073" cy="463042"/>
            </a:xfrm>
            <a:prstGeom prst="line">
              <a:avLst/>
            </a:prstGeom>
            <a:ln w="9525" cmpd="sng">
              <a:solidFill>
                <a:srgbClr val="000000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7271502" y="3233628"/>
              <a:ext cx="19159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accent6">
                      <a:lumMod val="10000"/>
                    </a:schemeClr>
                  </a:solidFill>
                  <a:latin typeface="Helvetica Light"/>
                  <a:cs typeface="Helvetica Light"/>
                </a:rPr>
                <a:t>HV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600" dirty="0" smtClean="0">
                  <a:solidFill>
                    <a:schemeClr val="accent6">
                      <a:lumMod val="10000"/>
                    </a:schemeClr>
                  </a:solidFill>
                  <a:latin typeface="Helvetica Light"/>
                  <a:cs typeface="Helvetica Light"/>
                </a:rPr>
                <a:t>0 – 1200 V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600" dirty="0" smtClean="0">
                  <a:solidFill>
                    <a:schemeClr val="accent6">
                      <a:lumMod val="10000"/>
                    </a:schemeClr>
                  </a:solidFill>
                  <a:latin typeface="Helvetica Light"/>
                  <a:cs typeface="Helvetica Light"/>
                </a:rPr>
                <a:t>12 bit resolution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1447381" y="2822057"/>
              <a:ext cx="854505" cy="1389028"/>
            </a:xfrm>
            <a:prstGeom prst="line">
              <a:avLst/>
            </a:prstGeom>
            <a:ln w="9525" cmpd="sng">
              <a:solidFill>
                <a:srgbClr val="000000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262571" y="1963917"/>
              <a:ext cx="23696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accent6">
                      <a:lumMod val="10000"/>
                    </a:schemeClr>
                  </a:solidFill>
                  <a:latin typeface="Helvetica Light"/>
                  <a:cs typeface="Helvetica Light"/>
                </a:rPr>
                <a:t>4 x 16 </a:t>
              </a:r>
              <a:r>
                <a:rPr lang="en-US" sz="1600" b="1" dirty="0" err="1" smtClean="0">
                  <a:solidFill>
                    <a:schemeClr val="accent6">
                      <a:lumMod val="10000"/>
                    </a:schemeClr>
                  </a:solidFill>
                  <a:latin typeface="Helvetica Light"/>
                  <a:cs typeface="Helvetica Light"/>
                </a:rPr>
                <a:t>ch</a:t>
              </a:r>
              <a:r>
                <a:rPr lang="en-US" sz="1600" b="1" dirty="0" smtClean="0">
                  <a:solidFill>
                    <a:schemeClr val="accent6">
                      <a:lumMod val="10000"/>
                    </a:schemeClr>
                  </a:solidFill>
                  <a:latin typeface="Helvetica Light"/>
                  <a:cs typeface="Helvetica Light"/>
                </a:rPr>
                <a:t> preamp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600" dirty="0" smtClean="0">
                  <a:solidFill>
                    <a:schemeClr val="accent6">
                      <a:lumMod val="10000"/>
                    </a:schemeClr>
                  </a:solidFill>
                  <a:latin typeface="Helvetica Light"/>
                  <a:cs typeface="Helvetica Light"/>
                </a:rPr>
                <a:t>0.6 mV Noise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600" dirty="0" smtClean="0">
                  <a:solidFill>
                    <a:schemeClr val="accent6">
                      <a:lumMod val="10000"/>
                    </a:schemeClr>
                  </a:solidFill>
                  <a:latin typeface="Helvetica Light"/>
                  <a:cs typeface="Helvetica Light"/>
                </a:rPr>
                <a:t>100 MHz bandwidth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252305" y="1434326"/>
              <a:ext cx="28841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accent6">
                      <a:lumMod val="10000"/>
                    </a:schemeClr>
                  </a:solidFill>
                  <a:latin typeface="Helvetica Light"/>
                  <a:cs typeface="Helvetica Light"/>
                </a:rPr>
                <a:t>4 x thick ribbon cable 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600" dirty="0" smtClean="0">
                  <a:solidFill>
                    <a:schemeClr val="accent6">
                      <a:lumMod val="10000"/>
                    </a:schemeClr>
                  </a:solidFill>
                  <a:latin typeface="Helvetica Light"/>
                  <a:cs typeface="Helvetica Light"/>
                </a:rPr>
                <a:t>Impedance matched to preamp and TARGET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3653465" y="2336781"/>
              <a:ext cx="77068" cy="1173124"/>
            </a:xfrm>
            <a:prstGeom prst="line">
              <a:avLst/>
            </a:prstGeom>
            <a:ln w="9525" cmpd="sng">
              <a:solidFill>
                <a:srgbClr val="000000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5013669" y="3509907"/>
              <a:ext cx="754008" cy="1825707"/>
            </a:xfrm>
            <a:prstGeom prst="line">
              <a:avLst/>
            </a:prstGeom>
            <a:ln w="9525" cmpd="sng">
              <a:solidFill>
                <a:srgbClr val="000000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3690848" y="5398527"/>
              <a:ext cx="283558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accent6">
                      <a:lumMod val="10000"/>
                    </a:schemeClr>
                  </a:solidFill>
                  <a:latin typeface="Helvetica Light"/>
                  <a:cs typeface="Helvetica Light"/>
                </a:rPr>
                <a:t>TARGET ASIC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600" dirty="0" err="1" smtClean="0">
                  <a:solidFill>
                    <a:schemeClr val="accent6">
                      <a:lumMod val="10000"/>
                    </a:schemeClr>
                  </a:solidFill>
                  <a:latin typeface="Helvetica Light"/>
                  <a:cs typeface="Helvetica Light"/>
                </a:rPr>
                <a:t>Gs</a:t>
              </a:r>
              <a:r>
                <a:rPr lang="en-US" sz="1600" dirty="0" smtClean="0">
                  <a:solidFill>
                    <a:schemeClr val="accent6">
                      <a:lumMod val="10000"/>
                    </a:schemeClr>
                  </a:solidFill>
                  <a:latin typeface="Helvetica Light"/>
                  <a:cs typeface="Helvetica Light"/>
                </a:rPr>
                <a:t>/s FADC, 400 MHz bandwidth, 100ns readout windows, 16 </a:t>
              </a:r>
              <a:r>
                <a:rPr lang="en-US" sz="1600" dirty="0" err="1" smtClean="0">
                  <a:solidFill>
                    <a:schemeClr val="accent6">
                      <a:lumMod val="10000"/>
                    </a:schemeClr>
                  </a:solidFill>
                  <a:latin typeface="Symbol" charset="2"/>
                  <a:cs typeface="Symbol" charset="2"/>
                </a:rPr>
                <a:t>m</a:t>
              </a:r>
              <a:r>
                <a:rPr lang="en-US" sz="1600" dirty="0" err="1" smtClean="0">
                  <a:solidFill>
                    <a:schemeClr val="accent6">
                      <a:lumMod val="10000"/>
                    </a:schemeClr>
                  </a:solidFill>
                  <a:latin typeface="Helvetica Light"/>
                  <a:cs typeface="Helvetica Light"/>
                </a:rPr>
                <a:t>s</a:t>
              </a:r>
              <a:r>
                <a:rPr lang="en-US" sz="1600" dirty="0" smtClean="0">
                  <a:solidFill>
                    <a:schemeClr val="accent6">
                      <a:lumMod val="10000"/>
                    </a:schemeClr>
                  </a:solidFill>
                  <a:latin typeface="Helvetica Light"/>
                  <a:cs typeface="Helvetica Light"/>
                </a:rPr>
                <a:t> buffer, analogue sum trigger 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7262465" y="1274064"/>
              <a:ext cx="1071485" cy="251370"/>
            </a:xfrm>
            <a:prstGeom prst="line">
              <a:avLst/>
            </a:prstGeom>
            <a:ln w="9525" cmpd="sng">
              <a:solidFill>
                <a:srgbClr val="000000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6533982" y="4551301"/>
              <a:ext cx="179377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accent6">
                      <a:lumMod val="10000"/>
                    </a:schemeClr>
                  </a:solidFill>
                  <a:latin typeface="Helvetica Light"/>
                  <a:cs typeface="Helvetica Light"/>
                </a:rPr>
                <a:t>FPGA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600" dirty="0" smtClean="0">
                  <a:solidFill>
                    <a:schemeClr val="accent6">
                      <a:lumMod val="10000"/>
                    </a:schemeClr>
                  </a:solidFill>
                  <a:latin typeface="Helvetica Light"/>
                  <a:cs typeface="Helvetica Light"/>
                </a:rPr>
                <a:t>ASIC readout and </a:t>
              </a:r>
              <a:r>
                <a:rPr lang="en-US" sz="1600" dirty="0" err="1" smtClean="0">
                  <a:solidFill>
                    <a:schemeClr val="accent6">
                      <a:lumMod val="10000"/>
                    </a:schemeClr>
                  </a:solidFill>
                  <a:latin typeface="Helvetica Light"/>
                  <a:cs typeface="Helvetica Light"/>
                </a:rPr>
                <a:t>serialisation</a:t>
              </a:r>
              <a:endParaRPr lang="en-US" sz="1600" dirty="0" smtClean="0">
                <a:solidFill>
                  <a:schemeClr val="accent6">
                    <a:lumMod val="10000"/>
                  </a:schemeClr>
                </a:solidFill>
                <a:latin typeface="Helvetica Light"/>
                <a:cs typeface="Helvetica Light"/>
              </a:endParaRPr>
            </a:p>
            <a:p>
              <a:pPr marL="285750" indent="-285750">
                <a:buFont typeface="Arial"/>
                <a:buChar char="•"/>
              </a:pPr>
              <a:r>
                <a:rPr lang="en-US" sz="1600" dirty="0" smtClean="0">
                  <a:solidFill>
                    <a:schemeClr val="accent6">
                      <a:lumMod val="10000"/>
                    </a:schemeClr>
                  </a:solidFill>
                  <a:latin typeface="Helvetica Light"/>
                  <a:cs typeface="Helvetica Light"/>
                </a:rPr>
                <a:t>Control and monitoring 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 flipV="1">
              <a:off x="6874405" y="2305993"/>
              <a:ext cx="176408" cy="2204398"/>
            </a:xfrm>
            <a:prstGeom prst="line">
              <a:avLst/>
            </a:prstGeom>
            <a:ln w="9525" cmpd="sng">
              <a:solidFill>
                <a:srgbClr val="000000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781578" y="758105"/>
              <a:ext cx="308938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accent6">
                      <a:lumMod val="10000"/>
                    </a:schemeClr>
                  </a:solidFill>
                  <a:latin typeface="Helvetica Light"/>
                  <a:cs typeface="Helvetica Light"/>
                </a:rPr>
                <a:t>Connection to backplane</a:t>
              </a:r>
            </a:p>
            <a:p>
              <a:pPr marL="285750" indent="-285750">
                <a:buFontTx/>
                <a:buChar char="•"/>
              </a:pPr>
              <a:r>
                <a:rPr lang="en-US" sz="1600" dirty="0" err="1" smtClean="0">
                  <a:solidFill>
                    <a:schemeClr val="accent6">
                      <a:lumMod val="10000"/>
                    </a:schemeClr>
                  </a:solidFill>
                  <a:latin typeface="Helvetica Light"/>
                  <a:cs typeface="Helvetica Light"/>
                </a:rPr>
                <a:t>Gbit</a:t>
              </a:r>
              <a:r>
                <a:rPr lang="en-US" sz="1600" dirty="0" smtClean="0">
                  <a:solidFill>
                    <a:schemeClr val="accent6">
                      <a:lumMod val="10000"/>
                    </a:schemeClr>
                  </a:solidFill>
                  <a:latin typeface="Helvetica Light"/>
                  <a:cs typeface="Helvetica Light"/>
                </a:rPr>
                <a:t>/s UDP</a:t>
              </a:r>
            </a:p>
            <a:p>
              <a:pPr marL="285750" indent="-285750">
                <a:buFontTx/>
                <a:buChar char="•"/>
              </a:pPr>
              <a:r>
                <a:rPr lang="en-US" sz="1600" dirty="0" smtClean="0">
                  <a:solidFill>
                    <a:schemeClr val="accent6">
                      <a:lumMod val="10000"/>
                    </a:schemeClr>
                  </a:solidFill>
                  <a:latin typeface="Helvetica Light"/>
                  <a:cs typeface="Helvetica Light"/>
                </a:rPr>
                <a:t>LVDS sub-ns accurate Trigger signals</a:t>
              </a:r>
            </a:p>
          </p:txBody>
        </p:sp>
        <p:sp>
          <p:nvSpPr>
            <p:cNvPr id="34" name="Content Placeholder 4"/>
            <p:cNvSpPr txBox="1">
              <a:spLocks/>
            </p:cNvSpPr>
            <p:nvPr/>
          </p:nvSpPr>
          <p:spPr bwMode="auto">
            <a:xfrm>
              <a:off x="8977690" y="1207547"/>
              <a:ext cx="661609" cy="2113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fontAlgn="base">
                <a:spcBef>
                  <a:spcPts val="1400"/>
                </a:spcBef>
                <a:spcAft>
                  <a:spcPct val="0"/>
                </a:spcAft>
                <a:buClr>
                  <a:schemeClr val="accent2"/>
                </a:buClr>
                <a:buFont typeface="Trebuchet MS" pitchFamily="34" charset="0"/>
                <a:buChar char="•"/>
                <a:defRPr sz="2600">
                  <a:solidFill>
                    <a:schemeClr val="bg1"/>
                  </a:solidFill>
                  <a:latin typeface="Helvetica Neue"/>
                  <a:ea typeface="+mn-ea"/>
                  <a:cs typeface="Helvetica Neue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sz="2200">
                  <a:solidFill>
                    <a:schemeClr val="bg1"/>
                  </a:solidFill>
                  <a:latin typeface="Helvetica Neue"/>
                  <a:cs typeface="Helvetica Neue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sz="2000">
                  <a:solidFill>
                    <a:schemeClr val="bg1"/>
                  </a:solidFill>
                  <a:latin typeface="Helvetica Neue"/>
                  <a:cs typeface="Helvetica Neue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sz="1800">
                  <a:solidFill>
                    <a:schemeClr val="bg1"/>
                  </a:solidFill>
                  <a:latin typeface="Helvetica Neue"/>
                  <a:cs typeface="Helvetica Neue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»"/>
                <a:defRPr sz="1600">
                  <a:solidFill>
                    <a:schemeClr val="bg1"/>
                  </a:solidFill>
                  <a:latin typeface="Helvetica Neue"/>
                  <a:cs typeface="Helvetica Neue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+mn-lt"/>
                </a:defRPr>
              </a:lvl9pPr>
            </a:lstStyle>
            <a:p>
              <a:pPr>
                <a:buClr>
                  <a:schemeClr val="bg1"/>
                </a:buClr>
              </a:pPr>
              <a:endParaRPr lang="en-GB" sz="2000" dirty="0" smtClean="0">
                <a:latin typeface="Helvetica Light"/>
                <a:cs typeface="Helvetica Light"/>
              </a:endParaRPr>
            </a:p>
          </p:txBody>
        </p:sp>
      </p:grpSp>
      <p:sp>
        <p:nvSpPr>
          <p:cNvPr id="35" name="Slide Number Placeholder 5"/>
          <p:cNvSpPr txBox="1">
            <a:spLocks/>
          </p:cNvSpPr>
          <p:nvPr/>
        </p:nvSpPr>
        <p:spPr>
          <a:xfrm>
            <a:off x="7592912" y="6467568"/>
            <a:ext cx="2311400" cy="40163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GB" sz="1600" dirty="0" smtClean="0"/>
              <a:t>32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75082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15888"/>
            <a:ext cx="4533900" cy="1143000"/>
          </a:xfrm>
        </p:spPr>
        <p:txBody>
          <a:bodyPr/>
          <a:lstStyle/>
          <a:p>
            <a:r>
              <a:rPr lang="en-GB" dirty="0" smtClean="0"/>
              <a:t>Backplane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Module triggers combined </a:t>
            </a:r>
            <a:r>
              <a:rPr lang="en-GB" dirty="0"/>
              <a:t>in large FPGA to form camera trigger. </a:t>
            </a:r>
            <a:endParaRPr lang="en-GB" dirty="0" smtClean="0"/>
          </a:p>
          <a:p>
            <a:r>
              <a:rPr lang="en-GB" dirty="0"/>
              <a:t>Distributes clock and transfers data to DAQ boards.</a:t>
            </a:r>
          </a:p>
          <a:p>
            <a:r>
              <a:rPr lang="en-GB" dirty="0"/>
              <a:t>Prototype board being populated and </a:t>
            </a:r>
            <a:r>
              <a:rPr lang="en-GB" dirty="0" smtClean="0"/>
              <a:t>tested</a:t>
            </a:r>
            <a:r>
              <a:rPr lang="en-GB" dirty="0"/>
              <a:t> </a:t>
            </a:r>
            <a:r>
              <a:rPr lang="en-GB" dirty="0" smtClean="0"/>
              <a:t>(Washington Univ.).</a:t>
            </a:r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Digitised signals from TARGET modules read out via Backplane through two DAQ </a:t>
            </a:r>
            <a:r>
              <a:rPr lang="en-GB" dirty="0" smtClean="0"/>
              <a:t>boards, each with two </a:t>
            </a:r>
            <a:r>
              <a:rPr lang="en-GB" dirty="0" err="1" smtClean="0"/>
              <a:t>Gbit</a:t>
            </a:r>
            <a:r>
              <a:rPr lang="en-GB" dirty="0" smtClean="0"/>
              <a:t>/s ethernet fibre-optic links.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2" name="Picture 21" descr="CTA Backplane with Power Board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4"/>
          <a:stretch/>
        </p:blipFill>
        <p:spPr>
          <a:xfrm>
            <a:off x="580390" y="3704343"/>
            <a:ext cx="4296410" cy="250708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4997771" y="117370"/>
            <a:ext cx="4533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kern="0" dirty="0" smtClean="0"/>
              <a:t>DAQ</a:t>
            </a:r>
            <a:endParaRPr lang="en-GB" kern="0" dirty="0"/>
          </a:p>
        </p:txBody>
      </p:sp>
      <p:pic>
        <p:nvPicPr>
          <p:cNvPr id="9" name="Picture 8" descr="2014-12-10 18.47.1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" t="12155" r="8282" b="17027"/>
          <a:stretch/>
        </p:blipFill>
        <p:spPr>
          <a:xfrm>
            <a:off x="5394871" y="3182135"/>
            <a:ext cx="4234422" cy="2552840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10" name="Slide Number Placeholder 5"/>
          <p:cNvSpPr txBox="1">
            <a:spLocks/>
          </p:cNvSpPr>
          <p:nvPr/>
        </p:nvSpPr>
        <p:spPr>
          <a:xfrm>
            <a:off x="7592912" y="6467568"/>
            <a:ext cx="2311400" cy="40163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GB" sz="1600" dirty="0" smtClean="0"/>
              <a:t>33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15288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15888"/>
            <a:ext cx="4533900" cy="1143000"/>
          </a:xfrm>
        </p:spPr>
        <p:txBody>
          <a:bodyPr/>
          <a:lstStyle/>
          <a:p>
            <a:r>
              <a:rPr lang="en-GB" dirty="0" smtClean="0"/>
              <a:t>Peripherals board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Peripheral control board (lid, fans, flashers, environmental sensors</a:t>
            </a:r>
            <a:r>
              <a:rPr lang="en-GB" dirty="0"/>
              <a:t>…) PCB produced and populated.</a:t>
            </a:r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Suffered accidental damage during initial set-up.</a:t>
            </a:r>
          </a:p>
          <a:p>
            <a:r>
              <a:rPr lang="en-GB" dirty="0" smtClean="0"/>
              <a:t>Second board now populated, testing started on Monday.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Flat fielding system for camera.</a:t>
            </a:r>
          </a:p>
          <a:p>
            <a:r>
              <a:rPr lang="en-GB" dirty="0" smtClean="0"/>
              <a:t>Illuminate via reflection from secondary mirror.</a:t>
            </a:r>
          </a:p>
          <a:p>
            <a:r>
              <a:rPr lang="en-GB" dirty="0" smtClean="0"/>
              <a:t>About 1…1000 </a:t>
            </a:r>
            <a:r>
              <a:rPr lang="en-GB" dirty="0" err="1" smtClean="0"/>
              <a:t>p.e.</a:t>
            </a:r>
            <a:r>
              <a:rPr lang="en-GB" dirty="0" smtClean="0"/>
              <a:t> FWHM ~ 4 ns.</a:t>
            </a:r>
            <a:endParaRPr lang="en-GB" dirty="0"/>
          </a:p>
        </p:txBody>
      </p:sp>
      <p:pic>
        <p:nvPicPr>
          <p:cNvPr id="6" name="Picture 5" descr="PB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8" b="17107"/>
          <a:stretch/>
        </p:blipFill>
        <p:spPr>
          <a:xfrm>
            <a:off x="252641" y="2564630"/>
            <a:ext cx="4742528" cy="246474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4997773" y="126248"/>
            <a:ext cx="4533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kern="0" dirty="0" smtClean="0"/>
              <a:t>Flashers</a:t>
            </a:r>
            <a:endParaRPr lang="en-GB" kern="0" dirty="0"/>
          </a:p>
        </p:txBody>
      </p:sp>
      <p:pic>
        <p:nvPicPr>
          <p:cNvPr id="8" name="Picture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3" t="8400" r="32641" b="55044"/>
          <a:stretch/>
        </p:blipFill>
        <p:spPr bwMode="auto">
          <a:xfrm>
            <a:off x="5467276" y="3023878"/>
            <a:ext cx="3682908" cy="15677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9" b="2421"/>
          <a:stretch/>
        </p:blipFill>
        <p:spPr bwMode="auto">
          <a:xfrm>
            <a:off x="5990945" y="4635001"/>
            <a:ext cx="2753557" cy="20720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  <p:sp>
        <p:nvSpPr>
          <p:cNvPr id="10" name="Slide Number Placeholder 5"/>
          <p:cNvSpPr txBox="1">
            <a:spLocks/>
          </p:cNvSpPr>
          <p:nvPr/>
        </p:nvSpPr>
        <p:spPr>
          <a:xfrm>
            <a:off x="7592912" y="6467568"/>
            <a:ext cx="2311400" cy="40163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GB" sz="1600" dirty="0" smtClean="0"/>
              <a:t>34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56642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CHEC-M enclosure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4289764" cy="5135563"/>
          </a:xfrm>
        </p:spPr>
        <p:txBody>
          <a:bodyPr/>
          <a:lstStyle/>
          <a:p>
            <a:r>
              <a:rPr lang="en-GB" dirty="0" smtClean="0"/>
              <a:t>Mechanical and thermal design completed and prototype constructed.</a:t>
            </a:r>
          </a:p>
          <a:p>
            <a:r>
              <a:rPr lang="en-GB" dirty="0" smtClean="0"/>
              <a:t>MAPMs positioned to 0.35 mm without “tuning”, 0.035 mm achievable with individual adjustment. </a:t>
            </a:r>
          </a:p>
          <a:p>
            <a:r>
              <a:rPr lang="en-GB" dirty="0" smtClean="0"/>
              <a:t>Tested in wind tunnel.</a:t>
            </a:r>
          </a:p>
          <a:p>
            <a:pPr lvl="1"/>
            <a:r>
              <a:rPr lang="en-GB" dirty="0" smtClean="0"/>
              <a:t>Power of lid motors increased.</a:t>
            </a:r>
          </a:p>
          <a:p>
            <a:r>
              <a:rPr lang="en-GB" dirty="0" smtClean="0"/>
              <a:t>Rain test carried out.</a:t>
            </a:r>
          </a:p>
          <a:p>
            <a:pPr lvl="1"/>
            <a:r>
              <a:rPr lang="en-GB" dirty="0" smtClean="0"/>
              <a:t>Lid seal redesigned/lid built.</a:t>
            </a:r>
          </a:p>
          <a:p>
            <a:r>
              <a:rPr lang="en-GB" dirty="0" smtClean="0"/>
              <a:t>Temperature/UV tests performed.</a:t>
            </a:r>
          </a:p>
          <a:p>
            <a:r>
              <a:rPr lang="en-GB" dirty="0" smtClean="0"/>
              <a:t>Integrate new lid and motor system with enclosure.</a:t>
            </a:r>
          </a:p>
          <a:p>
            <a:r>
              <a:rPr lang="en-GB" dirty="0" smtClean="0"/>
              <a:t>Install electronics in enclosure. </a:t>
            </a:r>
          </a:p>
          <a:p>
            <a:pPr lvl="1"/>
            <a:endParaRPr lang="en-GB" dirty="0" smtClean="0"/>
          </a:p>
        </p:txBody>
      </p:sp>
      <p:pic>
        <p:nvPicPr>
          <p:cNvPr id="6" name="Picture 5" descr="EnvTest_Ra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631" y="4491530"/>
            <a:ext cx="2528234" cy="208960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Picture 8" descr="13316974875_df838fc1f0_b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" r="4644" b="931"/>
          <a:stretch/>
        </p:blipFill>
        <p:spPr>
          <a:xfrm>
            <a:off x="4719631" y="1533525"/>
            <a:ext cx="2456812" cy="2683368"/>
          </a:xfrm>
          <a:prstGeom prst="rect">
            <a:avLst/>
          </a:prstGeom>
        </p:spPr>
      </p:pic>
      <p:pic>
        <p:nvPicPr>
          <p:cNvPr id="10" name="Picture 9" descr="EnvTest_Wind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9" r="17466"/>
          <a:stretch/>
        </p:blipFill>
        <p:spPr>
          <a:xfrm>
            <a:off x="7457243" y="3036615"/>
            <a:ext cx="1961965" cy="2360556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11" name="Slide Number Placeholder 5"/>
          <p:cNvSpPr txBox="1">
            <a:spLocks/>
          </p:cNvSpPr>
          <p:nvPr/>
        </p:nvSpPr>
        <p:spPr>
          <a:xfrm>
            <a:off x="7592912" y="6467568"/>
            <a:ext cx="2311400" cy="40163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GB" sz="1600" dirty="0" smtClean="0"/>
              <a:t>35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55414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CHEC-M status</a:t>
            </a:r>
            <a:endParaRPr lang="en-GB" dirty="0"/>
          </a:p>
        </p:txBody>
      </p:sp>
      <p:grpSp>
        <p:nvGrpSpPr>
          <p:cNvPr id="392" name="Group 391"/>
          <p:cNvGrpSpPr/>
          <p:nvPr/>
        </p:nvGrpSpPr>
        <p:grpSpPr>
          <a:xfrm>
            <a:off x="321553" y="1535835"/>
            <a:ext cx="8866840" cy="5177730"/>
            <a:chOff x="-51317" y="984683"/>
            <a:chExt cx="9118812" cy="5489176"/>
          </a:xfrm>
        </p:grpSpPr>
        <p:sp>
          <p:nvSpPr>
            <p:cNvPr id="5" name="Rectangle 4"/>
            <p:cNvSpPr>
              <a:spLocks/>
            </p:cNvSpPr>
            <p:nvPr/>
          </p:nvSpPr>
          <p:spPr>
            <a:xfrm>
              <a:off x="1073877" y="1300456"/>
              <a:ext cx="7108521" cy="4515943"/>
            </a:xfrm>
            <a:prstGeom prst="rect">
              <a:avLst/>
            </a:prstGeom>
            <a:noFill/>
            <a:ln>
              <a:solidFill>
                <a:srgbClr val="000000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7371173" y="1683306"/>
              <a:ext cx="1529129" cy="7386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Rectangle 6"/>
            <p:cNvSpPr>
              <a:spLocks/>
            </p:cNvSpPr>
            <p:nvPr/>
          </p:nvSpPr>
          <p:spPr bwMode="auto">
            <a:xfrm flipH="1" flipV="1">
              <a:off x="4142493" y="1939518"/>
              <a:ext cx="479425" cy="42863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>
              <a:spLocks/>
            </p:cNvSpPr>
            <p:nvPr/>
          </p:nvSpPr>
          <p:spPr bwMode="auto">
            <a:xfrm flipH="1" flipV="1">
              <a:off x="4737805" y="1937931"/>
              <a:ext cx="592138" cy="168275"/>
            </a:xfrm>
            <a:prstGeom prst="rect">
              <a:avLst/>
            </a:prstGeom>
            <a:pattFill prst="pct5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>
              <a:spLocks/>
            </p:cNvSpPr>
            <p:nvPr/>
          </p:nvSpPr>
          <p:spPr bwMode="auto">
            <a:xfrm flipH="1" flipV="1">
              <a:off x="5623630" y="1939518"/>
              <a:ext cx="139700" cy="42863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>
              <a:spLocks noChangeAspect="1"/>
            </p:cNvSpPr>
            <p:nvPr/>
          </p:nvSpPr>
          <p:spPr bwMode="auto">
            <a:xfrm flipH="1" flipV="1">
              <a:off x="3450343" y="1899831"/>
              <a:ext cx="2911475" cy="39687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>
              <a:spLocks/>
            </p:cNvSpPr>
            <p:nvPr/>
          </p:nvSpPr>
          <p:spPr bwMode="auto">
            <a:xfrm flipH="1">
              <a:off x="3451930" y="2264956"/>
              <a:ext cx="965200" cy="50800"/>
            </a:xfrm>
            <a:prstGeom prst="rect">
              <a:avLst/>
            </a:prstGeom>
            <a:pattFill prst="pct60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>
              <a:spLocks noChangeAspect="1"/>
            </p:cNvSpPr>
            <p:nvPr/>
          </p:nvSpPr>
          <p:spPr bwMode="auto">
            <a:xfrm flipH="1">
              <a:off x="3451930" y="2310993"/>
              <a:ext cx="2911475" cy="39688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>
              <a:spLocks/>
            </p:cNvSpPr>
            <p:nvPr/>
          </p:nvSpPr>
          <p:spPr bwMode="auto">
            <a:xfrm flipH="1">
              <a:off x="4494918" y="2282418"/>
              <a:ext cx="328612" cy="26988"/>
            </a:xfrm>
            <a:prstGeom prst="rect">
              <a:avLst/>
            </a:prstGeom>
            <a:pattFill prst="pct25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14" name="Rectangle 13"/>
            <p:cNvSpPr>
              <a:spLocks/>
            </p:cNvSpPr>
            <p:nvPr/>
          </p:nvSpPr>
          <p:spPr bwMode="auto">
            <a:xfrm flipH="1">
              <a:off x="5625218" y="2263368"/>
              <a:ext cx="141287" cy="42863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15" name="Rectangle 14"/>
            <p:cNvSpPr>
              <a:spLocks/>
            </p:cNvSpPr>
            <p:nvPr/>
          </p:nvSpPr>
          <p:spPr bwMode="auto">
            <a:xfrm flipH="1">
              <a:off x="3045530" y="2039531"/>
              <a:ext cx="1608138" cy="169862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16" name="Rectangle 15"/>
            <p:cNvSpPr>
              <a:spLocks/>
            </p:cNvSpPr>
            <p:nvPr/>
          </p:nvSpPr>
          <p:spPr bwMode="auto">
            <a:xfrm flipH="1">
              <a:off x="3047118" y="1879193"/>
              <a:ext cx="390525" cy="49053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17" name="Rectangle 16"/>
            <p:cNvSpPr>
              <a:spLocks/>
            </p:cNvSpPr>
            <p:nvPr/>
          </p:nvSpPr>
          <p:spPr bwMode="auto">
            <a:xfrm flipH="1">
              <a:off x="3424943" y="2042706"/>
              <a:ext cx="34925" cy="1651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18" name="Rectangle 17"/>
            <p:cNvSpPr>
              <a:spLocks noChangeAspect="1"/>
            </p:cNvSpPr>
            <p:nvPr/>
          </p:nvSpPr>
          <p:spPr bwMode="auto">
            <a:xfrm flipH="1">
              <a:off x="4144080" y="2039531"/>
              <a:ext cx="477838" cy="55562"/>
            </a:xfrm>
            <a:prstGeom prst="rect">
              <a:avLst/>
            </a:prstGeom>
            <a:pattFill prst="ltVert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19" name="Rectangle 18"/>
            <p:cNvSpPr>
              <a:spLocks/>
            </p:cNvSpPr>
            <p:nvPr/>
          </p:nvSpPr>
          <p:spPr bwMode="auto">
            <a:xfrm flipH="1">
              <a:off x="3451930" y="2153831"/>
              <a:ext cx="963613" cy="55562"/>
            </a:xfrm>
            <a:prstGeom prst="rect">
              <a:avLst/>
            </a:prstGeom>
            <a:pattFill prst="ltVert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0" name="Rectangle 19"/>
            <p:cNvSpPr>
              <a:spLocks/>
            </p:cNvSpPr>
            <p:nvPr/>
          </p:nvSpPr>
          <p:spPr bwMode="auto">
            <a:xfrm flipH="1">
              <a:off x="3045530" y="1879193"/>
              <a:ext cx="50800" cy="490538"/>
            </a:xfrm>
            <a:prstGeom prst="rect">
              <a:avLst/>
            </a:prstGeom>
            <a:pattFill prst="ltHorz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1" name="Rectangle 20"/>
            <p:cNvSpPr>
              <a:spLocks/>
            </p:cNvSpPr>
            <p:nvPr/>
          </p:nvSpPr>
          <p:spPr bwMode="auto">
            <a:xfrm flipH="1">
              <a:off x="3451930" y="2209393"/>
              <a:ext cx="963613" cy="68263"/>
            </a:xfrm>
            <a:prstGeom prst="rect">
              <a:avLst/>
            </a:prstGeom>
            <a:pattFill prst="pct75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2" name="Rectangle 21"/>
            <p:cNvSpPr>
              <a:spLocks/>
            </p:cNvSpPr>
            <p:nvPr/>
          </p:nvSpPr>
          <p:spPr bwMode="auto">
            <a:xfrm flipH="1">
              <a:off x="4144080" y="1972856"/>
              <a:ext cx="477838" cy="66675"/>
            </a:xfrm>
            <a:prstGeom prst="rect">
              <a:avLst/>
            </a:prstGeom>
            <a:pattFill prst="pct3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3" name="Rectangle 22"/>
            <p:cNvSpPr>
              <a:spLocks/>
            </p:cNvSpPr>
            <p:nvPr/>
          </p:nvSpPr>
          <p:spPr bwMode="auto">
            <a:xfrm rot="16200000" flipH="1">
              <a:off x="2764543" y="2090330"/>
              <a:ext cx="490538" cy="68263"/>
            </a:xfrm>
            <a:prstGeom prst="rect">
              <a:avLst/>
            </a:prstGeom>
            <a:pattFill prst="pct7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4" name="Rectangle 23"/>
            <p:cNvSpPr>
              <a:spLocks/>
            </p:cNvSpPr>
            <p:nvPr/>
          </p:nvSpPr>
          <p:spPr bwMode="auto">
            <a:xfrm flipH="1">
              <a:off x="5615693" y="2036356"/>
              <a:ext cx="155575" cy="169862"/>
            </a:xfrm>
            <a:prstGeom prst="rect">
              <a:avLst/>
            </a:prstGeom>
            <a:solidFill>
              <a:srgbClr val="26262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5" name="Rectangle 24"/>
            <p:cNvSpPr>
              <a:spLocks/>
            </p:cNvSpPr>
            <p:nvPr/>
          </p:nvSpPr>
          <p:spPr bwMode="auto">
            <a:xfrm flipH="1">
              <a:off x="5629980" y="2036356"/>
              <a:ext cx="127000" cy="68262"/>
            </a:xfrm>
            <a:prstGeom prst="rect">
              <a:avLst/>
            </a:prstGeom>
            <a:pattFill prst="ltVert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6" name="Rectangle 25"/>
            <p:cNvSpPr>
              <a:spLocks/>
            </p:cNvSpPr>
            <p:nvPr/>
          </p:nvSpPr>
          <p:spPr bwMode="auto">
            <a:xfrm flipH="1">
              <a:off x="5615693" y="1968093"/>
              <a:ext cx="155575" cy="68263"/>
            </a:xfrm>
            <a:prstGeom prst="rect">
              <a:avLst/>
            </a:prstGeom>
            <a:pattFill prst="pct3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7" name="Rectangle 26"/>
            <p:cNvSpPr>
              <a:spLocks/>
            </p:cNvSpPr>
            <p:nvPr/>
          </p:nvSpPr>
          <p:spPr bwMode="auto">
            <a:xfrm flipH="1">
              <a:off x="5629980" y="2137956"/>
              <a:ext cx="127000" cy="68262"/>
            </a:xfrm>
            <a:prstGeom prst="rect">
              <a:avLst/>
            </a:prstGeom>
            <a:pattFill prst="ltVert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8" name="Rectangle 27"/>
            <p:cNvSpPr>
              <a:spLocks/>
            </p:cNvSpPr>
            <p:nvPr/>
          </p:nvSpPr>
          <p:spPr bwMode="auto">
            <a:xfrm flipH="1">
              <a:off x="5615693" y="2204631"/>
              <a:ext cx="155575" cy="66675"/>
            </a:xfrm>
            <a:prstGeom prst="rect">
              <a:avLst/>
            </a:prstGeom>
            <a:pattFill prst="pct3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 bwMode="auto">
            <a:xfrm flipH="1" flipV="1">
              <a:off x="6311018" y="1895068"/>
              <a:ext cx="0" cy="42863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 bwMode="auto">
            <a:xfrm flipH="1" flipV="1">
              <a:off x="6266568" y="1898243"/>
              <a:ext cx="0" cy="42863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/>
            <p:cNvSpPr>
              <a:spLocks/>
            </p:cNvSpPr>
            <p:nvPr/>
          </p:nvSpPr>
          <p:spPr bwMode="auto">
            <a:xfrm flipH="1">
              <a:off x="6304668" y="2263368"/>
              <a:ext cx="112712" cy="119063"/>
            </a:xfrm>
            <a:prstGeom prst="rect">
              <a:avLst/>
            </a:prstGeom>
            <a:pattFill prst="openDmnd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32" name="Rectangle 31"/>
            <p:cNvSpPr>
              <a:spLocks/>
            </p:cNvSpPr>
            <p:nvPr/>
          </p:nvSpPr>
          <p:spPr bwMode="auto">
            <a:xfrm flipH="1">
              <a:off x="6212593" y="1941106"/>
              <a:ext cx="254000" cy="117475"/>
            </a:xfrm>
            <a:prstGeom prst="rect">
              <a:avLst/>
            </a:prstGeom>
            <a:pattFill prst="smCheck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 bwMode="auto">
            <a:xfrm flipH="1" flipV="1">
              <a:off x="6311018" y="1941106"/>
              <a:ext cx="0" cy="41275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 bwMode="auto">
            <a:xfrm flipH="1" flipV="1">
              <a:off x="6266568" y="1944281"/>
              <a:ext cx="0" cy="41275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 bwMode="auto">
            <a:xfrm rot="16200000" flipH="1" flipV="1">
              <a:off x="6446749" y="1960950"/>
              <a:ext cx="0" cy="42862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 bwMode="auto">
            <a:xfrm rot="16200000" flipH="1" flipV="1">
              <a:off x="6446749" y="2005400"/>
              <a:ext cx="0" cy="42862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/>
            <p:cNvSpPr>
              <a:spLocks/>
            </p:cNvSpPr>
            <p:nvPr/>
          </p:nvSpPr>
          <p:spPr bwMode="auto">
            <a:xfrm flipH="1" flipV="1">
              <a:off x="4137730" y="2552293"/>
              <a:ext cx="479425" cy="42863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38" name="Rectangle 37"/>
            <p:cNvSpPr>
              <a:spLocks/>
            </p:cNvSpPr>
            <p:nvPr/>
          </p:nvSpPr>
          <p:spPr bwMode="auto">
            <a:xfrm flipH="1" flipV="1">
              <a:off x="4733043" y="2550706"/>
              <a:ext cx="592137" cy="168275"/>
            </a:xfrm>
            <a:prstGeom prst="rect">
              <a:avLst/>
            </a:prstGeom>
            <a:pattFill prst="pct5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39" name="Rectangle 38"/>
            <p:cNvSpPr>
              <a:spLocks/>
            </p:cNvSpPr>
            <p:nvPr/>
          </p:nvSpPr>
          <p:spPr bwMode="auto">
            <a:xfrm flipH="1" flipV="1">
              <a:off x="5618868" y="2552293"/>
              <a:ext cx="139700" cy="42863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40" name="Rectangle 39"/>
            <p:cNvSpPr>
              <a:spLocks noChangeAspect="1"/>
            </p:cNvSpPr>
            <p:nvPr/>
          </p:nvSpPr>
          <p:spPr bwMode="auto">
            <a:xfrm flipH="1" flipV="1">
              <a:off x="3445580" y="2512606"/>
              <a:ext cx="2911475" cy="39687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41" name="Rectangle 40"/>
            <p:cNvSpPr>
              <a:spLocks/>
            </p:cNvSpPr>
            <p:nvPr/>
          </p:nvSpPr>
          <p:spPr bwMode="auto">
            <a:xfrm flipH="1">
              <a:off x="3447168" y="2877731"/>
              <a:ext cx="965200" cy="50800"/>
            </a:xfrm>
            <a:prstGeom prst="rect">
              <a:avLst/>
            </a:prstGeom>
            <a:pattFill prst="pct60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42" name="Rectangle 41"/>
            <p:cNvSpPr>
              <a:spLocks noChangeAspect="1"/>
            </p:cNvSpPr>
            <p:nvPr/>
          </p:nvSpPr>
          <p:spPr bwMode="auto">
            <a:xfrm flipH="1">
              <a:off x="3447168" y="2923768"/>
              <a:ext cx="2911475" cy="39688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43" name="Rectangle 42"/>
            <p:cNvSpPr>
              <a:spLocks/>
            </p:cNvSpPr>
            <p:nvPr/>
          </p:nvSpPr>
          <p:spPr bwMode="auto">
            <a:xfrm flipH="1">
              <a:off x="4490155" y="2895193"/>
              <a:ext cx="328613" cy="26988"/>
            </a:xfrm>
            <a:prstGeom prst="rect">
              <a:avLst/>
            </a:prstGeom>
            <a:pattFill prst="pct25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44" name="Rectangle 43"/>
            <p:cNvSpPr>
              <a:spLocks/>
            </p:cNvSpPr>
            <p:nvPr/>
          </p:nvSpPr>
          <p:spPr bwMode="auto">
            <a:xfrm flipH="1">
              <a:off x="5620455" y="2876143"/>
              <a:ext cx="141288" cy="42863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45" name="Rectangle 44"/>
            <p:cNvSpPr>
              <a:spLocks/>
            </p:cNvSpPr>
            <p:nvPr/>
          </p:nvSpPr>
          <p:spPr bwMode="auto">
            <a:xfrm flipH="1">
              <a:off x="3040768" y="2652306"/>
              <a:ext cx="1608137" cy="169862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46" name="Rectangle 45"/>
            <p:cNvSpPr>
              <a:spLocks/>
            </p:cNvSpPr>
            <p:nvPr/>
          </p:nvSpPr>
          <p:spPr bwMode="auto">
            <a:xfrm flipH="1">
              <a:off x="3042355" y="2491968"/>
              <a:ext cx="390525" cy="49053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47" name="Rectangle 46"/>
            <p:cNvSpPr>
              <a:spLocks/>
            </p:cNvSpPr>
            <p:nvPr/>
          </p:nvSpPr>
          <p:spPr bwMode="auto">
            <a:xfrm flipH="1">
              <a:off x="3420180" y="2655481"/>
              <a:ext cx="34925" cy="1651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48" name="Rectangle 47"/>
            <p:cNvSpPr>
              <a:spLocks noChangeAspect="1"/>
            </p:cNvSpPr>
            <p:nvPr/>
          </p:nvSpPr>
          <p:spPr bwMode="auto">
            <a:xfrm flipH="1">
              <a:off x="4139318" y="2652306"/>
              <a:ext cx="477837" cy="55562"/>
            </a:xfrm>
            <a:prstGeom prst="rect">
              <a:avLst/>
            </a:prstGeom>
            <a:pattFill prst="ltVert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49" name="Rectangle 48"/>
            <p:cNvSpPr>
              <a:spLocks/>
            </p:cNvSpPr>
            <p:nvPr/>
          </p:nvSpPr>
          <p:spPr bwMode="auto">
            <a:xfrm flipH="1">
              <a:off x="3447168" y="2766606"/>
              <a:ext cx="963612" cy="55562"/>
            </a:xfrm>
            <a:prstGeom prst="rect">
              <a:avLst/>
            </a:prstGeom>
            <a:pattFill prst="ltVert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50" name="Rectangle 49"/>
            <p:cNvSpPr>
              <a:spLocks/>
            </p:cNvSpPr>
            <p:nvPr/>
          </p:nvSpPr>
          <p:spPr bwMode="auto">
            <a:xfrm flipH="1">
              <a:off x="3040768" y="2491968"/>
              <a:ext cx="50800" cy="490538"/>
            </a:xfrm>
            <a:prstGeom prst="rect">
              <a:avLst/>
            </a:prstGeom>
            <a:pattFill prst="ltHorz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51" name="Rectangle 50"/>
            <p:cNvSpPr>
              <a:spLocks/>
            </p:cNvSpPr>
            <p:nvPr/>
          </p:nvSpPr>
          <p:spPr bwMode="auto">
            <a:xfrm flipH="1">
              <a:off x="3447168" y="2822168"/>
              <a:ext cx="963612" cy="68263"/>
            </a:xfrm>
            <a:prstGeom prst="rect">
              <a:avLst/>
            </a:prstGeom>
            <a:pattFill prst="pct75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52" name="Rectangle 51"/>
            <p:cNvSpPr>
              <a:spLocks/>
            </p:cNvSpPr>
            <p:nvPr/>
          </p:nvSpPr>
          <p:spPr bwMode="auto">
            <a:xfrm flipH="1">
              <a:off x="4139318" y="2585631"/>
              <a:ext cx="477837" cy="66675"/>
            </a:xfrm>
            <a:prstGeom prst="rect">
              <a:avLst/>
            </a:prstGeom>
            <a:pattFill prst="pct3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53" name="Rectangle 52"/>
            <p:cNvSpPr>
              <a:spLocks/>
            </p:cNvSpPr>
            <p:nvPr/>
          </p:nvSpPr>
          <p:spPr bwMode="auto">
            <a:xfrm rot="16200000" flipH="1">
              <a:off x="2759780" y="2703106"/>
              <a:ext cx="490538" cy="68262"/>
            </a:xfrm>
            <a:prstGeom prst="rect">
              <a:avLst/>
            </a:prstGeom>
            <a:pattFill prst="pct7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54" name="Rectangle 53"/>
            <p:cNvSpPr>
              <a:spLocks/>
            </p:cNvSpPr>
            <p:nvPr/>
          </p:nvSpPr>
          <p:spPr bwMode="auto">
            <a:xfrm flipH="1">
              <a:off x="5610930" y="2649131"/>
              <a:ext cx="155575" cy="169862"/>
            </a:xfrm>
            <a:prstGeom prst="rect">
              <a:avLst/>
            </a:prstGeom>
            <a:solidFill>
              <a:srgbClr val="26262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55" name="Rectangle 54"/>
            <p:cNvSpPr>
              <a:spLocks/>
            </p:cNvSpPr>
            <p:nvPr/>
          </p:nvSpPr>
          <p:spPr bwMode="auto">
            <a:xfrm flipH="1">
              <a:off x="5625218" y="2649131"/>
              <a:ext cx="127000" cy="68262"/>
            </a:xfrm>
            <a:prstGeom prst="rect">
              <a:avLst/>
            </a:prstGeom>
            <a:pattFill prst="ltVert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56" name="Rectangle 55"/>
            <p:cNvSpPr>
              <a:spLocks/>
            </p:cNvSpPr>
            <p:nvPr/>
          </p:nvSpPr>
          <p:spPr bwMode="auto">
            <a:xfrm flipH="1">
              <a:off x="5610930" y="2580868"/>
              <a:ext cx="155575" cy="68263"/>
            </a:xfrm>
            <a:prstGeom prst="rect">
              <a:avLst/>
            </a:prstGeom>
            <a:pattFill prst="pct3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57" name="Rectangle 56"/>
            <p:cNvSpPr>
              <a:spLocks/>
            </p:cNvSpPr>
            <p:nvPr/>
          </p:nvSpPr>
          <p:spPr bwMode="auto">
            <a:xfrm flipH="1">
              <a:off x="5625218" y="2750731"/>
              <a:ext cx="127000" cy="68262"/>
            </a:xfrm>
            <a:prstGeom prst="rect">
              <a:avLst/>
            </a:prstGeom>
            <a:pattFill prst="ltVert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58" name="Rectangle 57"/>
            <p:cNvSpPr>
              <a:spLocks/>
            </p:cNvSpPr>
            <p:nvPr/>
          </p:nvSpPr>
          <p:spPr bwMode="auto">
            <a:xfrm flipH="1">
              <a:off x="5610930" y="2817406"/>
              <a:ext cx="155575" cy="66675"/>
            </a:xfrm>
            <a:prstGeom prst="rect">
              <a:avLst/>
            </a:prstGeom>
            <a:pattFill prst="pct3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cxnSp>
          <p:nvCxnSpPr>
            <p:cNvPr id="59" name="Straight Connector 58"/>
            <p:cNvCxnSpPr/>
            <p:nvPr/>
          </p:nvCxnSpPr>
          <p:spPr bwMode="auto">
            <a:xfrm flipH="1" flipV="1">
              <a:off x="6306255" y="2507843"/>
              <a:ext cx="0" cy="42863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 bwMode="auto">
            <a:xfrm flipH="1" flipV="1">
              <a:off x="6261805" y="2511018"/>
              <a:ext cx="0" cy="42863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60"/>
            <p:cNvSpPr>
              <a:spLocks/>
            </p:cNvSpPr>
            <p:nvPr/>
          </p:nvSpPr>
          <p:spPr bwMode="auto">
            <a:xfrm flipH="1">
              <a:off x="6299905" y="2876143"/>
              <a:ext cx="112713" cy="119063"/>
            </a:xfrm>
            <a:prstGeom prst="rect">
              <a:avLst/>
            </a:prstGeom>
            <a:pattFill prst="openDmnd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62" name="Rectangle 61"/>
            <p:cNvSpPr>
              <a:spLocks/>
            </p:cNvSpPr>
            <p:nvPr/>
          </p:nvSpPr>
          <p:spPr bwMode="auto">
            <a:xfrm flipH="1">
              <a:off x="6207830" y="2553881"/>
              <a:ext cx="254000" cy="117475"/>
            </a:xfrm>
            <a:prstGeom prst="rect">
              <a:avLst/>
            </a:prstGeom>
            <a:pattFill prst="smCheck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cxnSp>
          <p:nvCxnSpPr>
            <p:cNvPr id="63" name="Straight Connector 62"/>
            <p:cNvCxnSpPr/>
            <p:nvPr/>
          </p:nvCxnSpPr>
          <p:spPr bwMode="auto">
            <a:xfrm flipH="1" flipV="1">
              <a:off x="6306255" y="2553881"/>
              <a:ext cx="0" cy="41275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 bwMode="auto">
            <a:xfrm flipH="1" flipV="1">
              <a:off x="6261805" y="2557056"/>
              <a:ext cx="0" cy="41275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 bwMode="auto">
            <a:xfrm rot="16200000" flipH="1" flipV="1">
              <a:off x="6441987" y="2573724"/>
              <a:ext cx="0" cy="42863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 bwMode="auto">
            <a:xfrm rot="16200000" flipH="1" flipV="1">
              <a:off x="6441987" y="2618174"/>
              <a:ext cx="0" cy="42863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Group 91"/>
            <p:cNvGrpSpPr>
              <a:grpSpLocks/>
            </p:cNvGrpSpPr>
            <p:nvPr/>
          </p:nvGrpSpPr>
          <p:grpSpPr bwMode="auto">
            <a:xfrm rot="21018620" flipH="1">
              <a:off x="2199146" y="1890491"/>
              <a:ext cx="710338" cy="529925"/>
              <a:chOff x="6820034" y="1715131"/>
              <a:chExt cx="742542" cy="796644"/>
            </a:xfrm>
            <a:solidFill>
              <a:schemeClr val="bg1">
                <a:lumMod val="65000"/>
              </a:schemeClr>
            </a:solidFill>
          </p:grpSpPr>
          <p:sp>
            <p:nvSpPr>
              <p:cNvPr id="68" name="Isosceles Triangle 67"/>
              <p:cNvSpPr/>
              <p:nvPr/>
            </p:nvSpPr>
            <p:spPr>
              <a:xfrm rot="15439849" flipH="1">
                <a:off x="6968575" y="1913475"/>
                <a:ext cx="651517" cy="346829"/>
              </a:xfrm>
              <a:prstGeom prst="triangle">
                <a:avLst>
                  <a:gd name="adj" fmla="val 48448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Snip Same Side Corner Rectangle 68"/>
              <p:cNvSpPr/>
              <p:nvPr/>
            </p:nvSpPr>
            <p:spPr>
              <a:xfrm rot="5400000">
                <a:off x="6522429" y="2095911"/>
                <a:ext cx="708793" cy="109525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70" name="Snip Same Side Corner Rectangle 69"/>
              <p:cNvSpPr/>
              <p:nvPr/>
            </p:nvSpPr>
            <p:spPr>
              <a:xfrm rot="15368606" flipH="1">
                <a:off x="7136623" y="1958081"/>
                <a:ext cx="677769" cy="175904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71" name="Isosceles Triangle 70"/>
              <p:cNvSpPr/>
              <p:nvPr/>
            </p:nvSpPr>
            <p:spPr>
              <a:xfrm rot="5400000">
                <a:off x="6797381" y="1948926"/>
                <a:ext cx="630039" cy="401592"/>
              </a:xfrm>
              <a:prstGeom prst="triangle">
                <a:avLst>
                  <a:gd name="adj" fmla="val 53869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2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2" name="Group 92"/>
            <p:cNvGrpSpPr>
              <a:grpSpLocks/>
            </p:cNvGrpSpPr>
            <p:nvPr/>
          </p:nvGrpSpPr>
          <p:grpSpPr bwMode="auto">
            <a:xfrm rot="21018620" flipH="1">
              <a:off x="2170976" y="2489312"/>
              <a:ext cx="710338" cy="529925"/>
              <a:chOff x="6820034" y="1715131"/>
              <a:chExt cx="742542" cy="796644"/>
            </a:xfrm>
            <a:solidFill>
              <a:srgbClr val="A6A6A6"/>
            </a:solidFill>
          </p:grpSpPr>
          <p:sp>
            <p:nvSpPr>
              <p:cNvPr id="73" name="Isosceles Triangle 72"/>
              <p:cNvSpPr/>
              <p:nvPr/>
            </p:nvSpPr>
            <p:spPr>
              <a:xfrm rot="15439849" flipH="1">
                <a:off x="6968115" y="1912249"/>
                <a:ext cx="651519" cy="348489"/>
              </a:xfrm>
              <a:prstGeom prst="triangle">
                <a:avLst>
                  <a:gd name="adj" fmla="val 48448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74" name="Snip Same Side Corner Rectangle 73"/>
              <p:cNvSpPr/>
              <p:nvPr/>
            </p:nvSpPr>
            <p:spPr>
              <a:xfrm rot="5400000">
                <a:off x="6519515" y="2096117"/>
                <a:ext cx="708795" cy="109525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75" name="Snip Same Side Corner Rectangle 74"/>
              <p:cNvSpPr/>
              <p:nvPr/>
            </p:nvSpPr>
            <p:spPr>
              <a:xfrm rot="15368606" flipH="1">
                <a:off x="7136184" y="1964943"/>
                <a:ext cx="677769" cy="175904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76" name="Isosceles Triangle 75"/>
              <p:cNvSpPr/>
              <p:nvPr/>
            </p:nvSpPr>
            <p:spPr>
              <a:xfrm rot="5400000">
                <a:off x="6796104" y="1948730"/>
                <a:ext cx="630039" cy="401592"/>
              </a:xfrm>
              <a:prstGeom prst="triangle">
                <a:avLst>
                  <a:gd name="adj" fmla="val 53869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2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7" name="Rectangle 76"/>
            <p:cNvSpPr/>
            <p:nvPr/>
          </p:nvSpPr>
          <p:spPr bwMode="auto">
            <a:xfrm flipH="1">
              <a:off x="2839155" y="2382431"/>
              <a:ext cx="101600" cy="30162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>
                <a:solidFill>
                  <a:schemeClr val="tx1"/>
                </a:solidFill>
              </a:endParaRPr>
            </a:p>
          </p:txBody>
        </p:sp>
        <p:sp>
          <p:nvSpPr>
            <p:cNvPr id="78" name="Rectangle 77"/>
            <p:cNvSpPr/>
            <p:nvPr/>
          </p:nvSpPr>
          <p:spPr bwMode="auto">
            <a:xfrm flipH="1">
              <a:off x="2843918" y="1836331"/>
              <a:ext cx="101600" cy="30162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>
                <a:solidFill>
                  <a:schemeClr val="tx1"/>
                </a:solidFill>
              </a:endParaRPr>
            </a:p>
          </p:txBody>
        </p:sp>
        <p:sp>
          <p:nvSpPr>
            <p:cNvPr id="79" name="Rectangle 78"/>
            <p:cNvSpPr>
              <a:spLocks/>
            </p:cNvSpPr>
            <p:nvPr/>
          </p:nvSpPr>
          <p:spPr bwMode="auto">
            <a:xfrm flipH="1">
              <a:off x="2945518" y="1880781"/>
              <a:ext cx="33337" cy="490537"/>
            </a:xfrm>
            <a:prstGeom prst="rect">
              <a:avLst/>
            </a:prstGeom>
            <a:pattFill prst="smCheck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80" name="Rectangle 79"/>
            <p:cNvSpPr>
              <a:spLocks/>
            </p:cNvSpPr>
            <p:nvPr/>
          </p:nvSpPr>
          <p:spPr bwMode="auto">
            <a:xfrm rot="16200000" flipH="1">
              <a:off x="2632780" y="2091919"/>
              <a:ext cx="490537" cy="68262"/>
            </a:xfrm>
            <a:prstGeom prst="rect">
              <a:avLst/>
            </a:prstGeom>
            <a:pattFill prst="pct5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81" name="Rectangle 80"/>
            <p:cNvSpPr>
              <a:spLocks/>
            </p:cNvSpPr>
            <p:nvPr/>
          </p:nvSpPr>
          <p:spPr bwMode="auto">
            <a:xfrm flipH="1">
              <a:off x="2912180" y="1829981"/>
              <a:ext cx="33338" cy="592137"/>
            </a:xfrm>
            <a:prstGeom prst="rect">
              <a:avLst/>
            </a:prstGeom>
            <a:solidFill>
              <a:srgbClr val="26262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82" name="Rectangle 81"/>
            <p:cNvSpPr/>
            <p:nvPr/>
          </p:nvSpPr>
          <p:spPr bwMode="auto">
            <a:xfrm flipH="1">
              <a:off x="2745493" y="1822043"/>
              <a:ext cx="101600" cy="58738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>
                <a:solidFill>
                  <a:schemeClr val="tx1"/>
                </a:solidFill>
              </a:endParaRPr>
            </a:p>
          </p:txBody>
        </p:sp>
        <p:sp>
          <p:nvSpPr>
            <p:cNvPr id="83" name="Rectangle 82"/>
            <p:cNvSpPr/>
            <p:nvPr/>
          </p:nvSpPr>
          <p:spPr bwMode="auto">
            <a:xfrm flipH="1">
              <a:off x="2740730" y="2366556"/>
              <a:ext cx="101600" cy="58737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>
                <a:solidFill>
                  <a:schemeClr val="tx1"/>
                </a:solidFill>
              </a:endParaRPr>
            </a:p>
          </p:txBody>
        </p:sp>
        <p:sp>
          <p:nvSpPr>
            <p:cNvPr id="84" name="Rectangle 83"/>
            <p:cNvSpPr>
              <a:spLocks/>
            </p:cNvSpPr>
            <p:nvPr/>
          </p:nvSpPr>
          <p:spPr bwMode="auto">
            <a:xfrm rot="310772" flipH="1">
              <a:off x="1510418" y="2409418"/>
              <a:ext cx="30162" cy="56038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85" name="Rectangle 84"/>
            <p:cNvSpPr>
              <a:spLocks/>
            </p:cNvSpPr>
            <p:nvPr/>
          </p:nvSpPr>
          <p:spPr bwMode="auto">
            <a:xfrm rot="310772" flipH="1">
              <a:off x="1191330" y="2364968"/>
              <a:ext cx="204788" cy="60483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86" name="Rectangle 85"/>
            <p:cNvSpPr>
              <a:spLocks/>
            </p:cNvSpPr>
            <p:nvPr/>
          </p:nvSpPr>
          <p:spPr bwMode="auto">
            <a:xfrm rot="315370" flipH="1">
              <a:off x="1543755" y="2455456"/>
              <a:ext cx="65088" cy="484187"/>
            </a:xfrm>
            <a:prstGeom prst="rect">
              <a:avLst/>
            </a:prstGeom>
            <a:pattFill prst="smCheck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87" name="Rectangle 86"/>
            <p:cNvSpPr>
              <a:spLocks/>
            </p:cNvSpPr>
            <p:nvPr/>
          </p:nvSpPr>
          <p:spPr bwMode="auto">
            <a:xfrm rot="310772" flipH="1">
              <a:off x="1280230" y="2372906"/>
              <a:ext cx="231775" cy="60483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88" name="Rectangle 87"/>
            <p:cNvSpPr>
              <a:spLocks/>
            </p:cNvSpPr>
            <p:nvPr/>
          </p:nvSpPr>
          <p:spPr bwMode="auto">
            <a:xfrm rot="310772" flipH="1">
              <a:off x="1537405" y="2387193"/>
              <a:ext cx="30163" cy="606425"/>
            </a:xfrm>
            <a:prstGeom prst="rect">
              <a:avLst/>
            </a:prstGeom>
            <a:solidFill>
              <a:srgbClr val="26262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89" name="Rectangle 88"/>
            <p:cNvSpPr>
              <a:spLocks/>
            </p:cNvSpPr>
            <p:nvPr/>
          </p:nvSpPr>
          <p:spPr bwMode="auto">
            <a:xfrm rot="310772" flipH="1">
              <a:off x="1681868" y="2458631"/>
              <a:ext cx="420687" cy="538162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90" name="Rectangle 89"/>
            <p:cNvSpPr>
              <a:spLocks/>
            </p:cNvSpPr>
            <p:nvPr/>
          </p:nvSpPr>
          <p:spPr bwMode="auto">
            <a:xfrm rot="310772" flipH="1">
              <a:off x="1669168" y="2464981"/>
              <a:ext cx="34925" cy="490537"/>
            </a:xfrm>
            <a:prstGeom prst="rect">
              <a:avLst/>
            </a:prstGeom>
            <a:pattFill prst="smCheck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91" name="Rectangle 90"/>
            <p:cNvSpPr>
              <a:spLocks/>
            </p:cNvSpPr>
            <p:nvPr/>
          </p:nvSpPr>
          <p:spPr bwMode="auto">
            <a:xfrm rot="16510772" flipH="1">
              <a:off x="1358018" y="2668180"/>
              <a:ext cx="490538" cy="68263"/>
            </a:xfrm>
            <a:prstGeom prst="rect">
              <a:avLst/>
            </a:prstGeom>
            <a:pattFill prst="pct5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92" name="Rectangle 91"/>
            <p:cNvSpPr>
              <a:spLocks/>
            </p:cNvSpPr>
            <p:nvPr/>
          </p:nvSpPr>
          <p:spPr bwMode="auto">
            <a:xfrm rot="310772" flipH="1">
              <a:off x="1635830" y="2411006"/>
              <a:ext cx="33338" cy="592137"/>
            </a:xfrm>
            <a:prstGeom prst="rect">
              <a:avLst/>
            </a:prstGeom>
            <a:solidFill>
              <a:srgbClr val="26262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93" name="Rectangle 92"/>
            <p:cNvSpPr>
              <a:spLocks/>
            </p:cNvSpPr>
            <p:nvPr/>
          </p:nvSpPr>
          <p:spPr bwMode="auto">
            <a:xfrm rot="472073" flipH="1">
              <a:off x="1580268" y="1790293"/>
              <a:ext cx="30162" cy="56038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94" name="Rectangle 93"/>
            <p:cNvSpPr>
              <a:spLocks/>
            </p:cNvSpPr>
            <p:nvPr/>
          </p:nvSpPr>
          <p:spPr bwMode="auto">
            <a:xfrm rot="472073" flipH="1">
              <a:off x="1262768" y="1734731"/>
              <a:ext cx="206375" cy="60483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95" name="Rectangle 94"/>
            <p:cNvSpPr>
              <a:spLocks/>
            </p:cNvSpPr>
            <p:nvPr/>
          </p:nvSpPr>
          <p:spPr bwMode="auto">
            <a:xfrm rot="476671" flipH="1">
              <a:off x="1613605" y="1839506"/>
              <a:ext cx="65088" cy="484187"/>
            </a:xfrm>
            <a:prstGeom prst="rect">
              <a:avLst/>
            </a:prstGeom>
            <a:pattFill prst="smCheck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96" name="Rectangle 95"/>
            <p:cNvSpPr>
              <a:spLocks/>
            </p:cNvSpPr>
            <p:nvPr/>
          </p:nvSpPr>
          <p:spPr bwMode="auto">
            <a:xfrm rot="472073" flipH="1">
              <a:off x="1351668" y="1747431"/>
              <a:ext cx="231775" cy="60642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97" name="Rectangle 96"/>
            <p:cNvSpPr>
              <a:spLocks/>
            </p:cNvSpPr>
            <p:nvPr/>
          </p:nvSpPr>
          <p:spPr bwMode="auto">
            <a:xfrm rot="472073" flipH="1">
              <a:off x="1608843" y="1769656"/>
              <a:ext cx="30162" cy="606425"/>
            </a:xfrm>
            <a:prstGeom prst="rect">
              <a:avLst/>
            </a:prstGeom>
            <a:solidFill>
              <a:srgbClr val="26262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98" name="Rectangle 97"/>
            <p:cNvSpPr>
              <a:spLocks/>
            </p:cNvSpPr>
            <p:nvPr/>
          </p:nvSpPr>
          <p:spPr bwMode="auto">
            <a:xfrm rot="472073" flipH="1">
              <a:off x="1750130" y="1856968"/>
              <a:ext cx="420688" cy="538163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99" name="Rectangle 98"/>
            <p:cNvSpPr>
              <a:spLocks/>
            </p:cNvSpPr>
            <p:nvPr/>
          </p:nvSpPr>
          <p:spPr bwMode="auto">
            <a:xfrm rot="472073" flipH="1">
              <a:off x="1739018" y="1853793"/>
              <a:ext cx="33337" cy="490538"/>
            </a:xfrm>
            <a:prstGeom prst="rect">
              <a:avLst/>
            </a:prstGeom>
            <a:pattFill prst="smCheck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100" name="Rectangle 99"/>
            <p:cNvSpPr>
              <a:spLocks/>
            </p:cNvSpPr>
            <p:nvPr/>
          </p:nvSpPr>
          <p:spPr bwMode="auto">
            <a:xfrm rot="16672073" flipH="1">
              <a:off x="1427868" y="2053818"/>
              <a:ext cx="490537" cy="68263"/>
            </a:xfrm>
            <a:prstGeom prst="rect">
              <a:avLst/>
            </a:prstGeom>
            <a:pattFill prst="pct5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101" name="Rectangle 100"/>
            <p:cNvSpPr>
              <a:spLocks/>
            </p:cNvSpPr>
            <p:nvPr/>
          </p:nvSpPr>
          <p:spPr bwMode="auto">
            <a:xfrm rot="472073" flipH="1">
              <a:off x="1705680" y="1798231"/>
              <a:ext cx="33338" cy="592137"/>
            </a:xfrm>
            <a:prstGeom prst="rect">
              <a:avLst/>
            </a:prstGeom>
            <a:solidFill>
              <a:srgbClr val="26262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102" name="Rectangle 101"/>
            <p:cNvSpPr/>
            <p:nvPr/>
          </p:nvSpPr>
          <p:spPr bwMode="auto">
            <a:xfrm flipH="1">
              <a:off x="2834393" y="2993618"/>
              <a:ext cx="101600" cy="30163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>
                <a:solidFill>
                  <a:schemeClr val="tx1"/>
                </a:solidFill>
              </a:endParaRPr>
            </a:p>
          </p:txBody>
        </p:sp>
        <p:sp>
          <p:nvSpPr>
            <p:cNvPr id="103" name="Rectangle 102"/>
            <p:cNvSpPr/>
            <p:nvPr/>
          </p:nvSpPr>
          <p:spPr bwMode="auto">
            <a:xfrm flipH="1">
              <a:off x="2839155" y="2447518"/>
              <a:ext cx="101600" cy="30163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>
                <a:solidFill>
                  <a:schemeClr val="tx1"/>
                </a:solidFill>
              </a:endParaRPr>
            </a:p>
          </p:txBody>
        </p:sp>
        <p:sp>
          <p:nvSpPr>
            <p:cNvPr id="104" name="Rectangle 103"/>
            <p:cNvSpPr>
              <a:spLocks/>
            </p:cNvSpPr>
            <p:nvPr/>
          </p:nvSpPr>
          <p:spPr bwMode="auto">
            <a:xfrm flipH="1">
              <a:off x="2940755" y="2491968"/>
              <a:ext cx="33338" cy="490538"/>
            </a:xfrm>
            <a:prstGeom prst="rect">
              <a:avLst/>
            </a:prstGeom>
            <a:pattFill prst="smCheck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105" name="Rectangle 104"/>
            <p:cNvSpPr>
              <a:spLocks/>
            </p:cNvSpPr>
            <p:nvPr/>
          </p:nvSpPr>
          <p:spPr bwMode="auto">
            <a:xfrm rot="16200000" flipH="1">
              <a:off x="2628018" y="2703105"/>
              <a:ext cx="490538" cy="68263"/>
            </a:xfrm>
            <a:prstGeom prst="rect">
              <a:avLst/>
            </a:prstGeom>
            <a:pattFill prst="pct5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106" name="Rectangle 105"/>
            <p:cNvSpPr>
              <a:spLocks/>
            </p:cNvSpPr>
            <p:nvPr/>
          </p:nvSpPr>
          <p:spPr bwMode="auto">
            <a:xfrm flipH="1">
              <a:off x="2907418" y="2441168"/>
              <a:ext cx="33337" cy="592138"/>
            </a:xfrm>
            <a:prstGeom prst="rect">
              <a:avLst/>
            </a:prstGeom>
            <a:solidFill>
              <a:srgbClr val="26262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107" name="Rectangle 106"/>
            <p:cNvSpPr/>
            <p:nvPr/>
          </p:nvSpPr>
          <p:spPr bwMode="auto">
            <a:xfrm flipH="1">
              <a:off x="2740730" y="2433231"/>
              <a:ext cx="101600" cy="58737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>
                <a:solidFill>
                  <a:schemeClr val="tx1"/>
                </a:solidFill>
              </a:endParaRPr>
            </a:p>
          </p:txBody>
        </p:sp>
        <p:sp>
          <p:nvSpPr>
            <p:cNvPr id="108" name="Rectangle 107"/>
            <p:cNvSpPr/>
            <p:nvPr/>
          </p:nvSpPr>
          <p:spPr bwMode="auto">
            <a:xfrm flipH="1">
              <a:off x="2735968" y="2977743"/>
              <a:ext cx="101600" cy="58738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>
                <a:solidFill>
                  <a:schemeClr val="tx1"/>
                </a:solidFill>
              </a:endParaRPr>
            </a:p>
          </p:txBody>
        </p:sp>
        <p:cxnSp>
          <p:nvCxnSpPr>
            <p:cNvPr id="109" name="Straight Connector 108"/>
            <p:cNvCxnSpPr>
              <a:stCxn id="108" idx="3"/>
            </p:cNvCxnSpPr>
            <p:nvPr/>
          </p:nvCxnSpPr>
          <p:spPr bwMode="auto">
            <a:xfrm flipH="1">
              <a:off x="2035880" y="3006318"/>
              <a:ext cx="700088" cy="11113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>
              <a:stCxn id="83" idx="3"/>
            </p:cNvCxnSpPr>
            <p:nvPr/>
          </p:nvCxnSpPr>
          <p:spPr bwMode="auto">
            <a:xfrm flipH="1">
              <a:off x="2085093" y="2396718"/>
              <a:ext cx="655637" cy="15875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>
              <a:stCxn id="107" idx="3"/>
            </p:cNvCxnSpPr>
            <p:nvPr/>
          </p:nvCxnSpPr>
          <p:spPr bwMode="auto">
            <a:xfrm flipH="1">
              <a:off x="2085093" y="2463393"/>
              <a:ext cx="655637" cy="14288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>
              <a:stCxn id="82" idx="3"/>
            </p:cNvCxnSpPr>
            <p:nvPr/>
          </p:nvCxnSpPr>
          <p:spPr bwMode="auto">
            <a:xfrm flipH="1">
              <a:off x="2102555" y="1852206"/>
              <a:ext cx="642938" cy="47625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Group 118"/>
            <p:cNvGrpSpPr>
              <a:grpSpLocks/>
            </p:cNvGrpSpPr>
            <p:nvPr/>
          </p:nvGrpSpPr>
          <p:grpSpPr bwMode="auto">
            <a:xfrm rot="11109082" flipH="1">
              <a:off x="2078412" y="2451071"/>
              <a:ext cx="134681" cy="592450"/>
              <a:chOff x="5900961" y="4617250"/>
              <a:chExt cx="286451" cy="1259999"/>
            </a:xfrm>
          </p:grpSpPr>
          <p:sp>
            <p:nvSpPr>
              <p:cNvPr id="114" name="Rectangle 113"/>
              <p:cNvSpPr>
                <a:spLocks/>
              </p:cNvSpPr>
              <p:nvPr/>
            </p:nvSpPr>
            <p:spPr>
              <a:xfrm>
                <a:off x="5901086" y="4730603"/>
                <a:ext cx="70904" cy="1036504"/>
              </a:xfrm>
              <a:prstGeom prst="rect">
                <a:avLst/>
              </a:prstGeom>
              <a:pattFill prst="smCheck">
                <a:fgClr>
                  <a:srgbClr val="000000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15" name="Rectangle 114"/>
              <p:cNvSpPr>
                <a:spLocks/>
              </p:cNvSpPr>
              <p:nvPr/>
            </p:nvSpPr>
            <p:spPr>
              <a:xfrm rot="5400000">
                <a:off x="5590382" y="5185300"/>
                <a:ext cx="1043255" cy="145188"/>
              </a:xfrm>
              <a:prstGeom prst="rect">
                <a:avLst/>
              </a:prstGeom>
              <a:pattFill prst="pct50">
                <a:fgClr>
                  <a:srgbClr val="000000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Rectangle 115"/>
              <p:cNvSpPr>
                <a:spLocks/>
              </p:cNvSpPr>
              <p:nvPr/>
            </p:nvSpPr>
            <p:spPr>
              <a:xfrm>
                <a:off x="5961609" y="4624797"/>
                <a:ext cx="74281" cy="1259333"/>
              </a:xfrm>
              <a:prstGeom prst="rect">
                <a:avLst/>
              </a:prstGeom>
              <a:solidFill>
                <a:srgbClr val="262626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7" name="Group 119"/>
            <p:cNvGrpSpPr>
              <a:grpSpLocks/>
            </p:cNvGrpSpPr>
            <p:nvPr/>
          </p:nvGrpSpPr>
          <p:grpSpPr bwMode="auto">
            <a:xfrm rot="11270383" flipH="1">
              <a:off x="2145596" y="1861425"/>
              <a:ext cx="134681" cy="592450"/>
              <a:chOff x="5900961" y="4617250"/>
              <a:chExt cx="286451" cy="1259999"/>
            </a:xfrm>
          </p:grpSpPr>
          <p:sp>
            <p:nvSpPr>
              <p:cNvPr id="118" name="Rectangle 117"/>
              <p:cNvSpPr>
                <a:spLocks/>
              </p:cNvSpPr>
              <p:nvPr/>
            </p:nvSpPr>
            <p:spPr>
              <a:xfrm>
                <a:off x="5899334" y="4730656"/>
                <a:ext cx="70904" cy="1036502"/>
              </a:xfrm>
              <a:prstGeom prst="rect">
                <a:avLst/>
              </a:prstGeom>
              <a:pattFill prst="smCheck">
                <a:fgClr>
                  <a:srgbClr val="000000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19" name="Rectangle 118"/>
              <p:cNvSpPr>
                <a:spLocks/>
              </p:cNvSpPr>
              <p:nvPr/>
            </p:nvSpPr>
            <p:spPr>
              <a:xfrm rot="5400000">
                <a:off x="5585084" y="5177599"/>
                <a:ext cx="1039879" cy="145188"/>
              </a:xfrm>
              <a:prstGeom prst="rect">
                <a:avLst/>
              </a:prstGeom>
              <a:pattFill prst="pct50">
                <a:fgClr>
                  <a:srgbClr val="000000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20" name="Rectangle 119"/>
              <p:cNvSpPr>
                <a:spLocks/>
              </p:cNvSpPr>
              <p:nvPr/>
            </p:nvSpPr>
            <p:spPr>
              <a:xfrm>
                <a:off x="5960907" y="4617726"/>
                <a:ext cx="74281" cy="1259333"/>
              </a:xfrm>
              <a:prstGeom prst="rect">
                <a:avLst/>
              </a:prstGeom>
              <a:solidFill>
                <a:srgbClr val="262626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1" name="Group 214"/>
            <p:cNvGrpSpPr>
              <a:grpSpLocks/>
            </p:cNvGrpSpPr>
            <p:nvPr/>
          </p:nvGrpSpPr>
          <p:grpSpPr bwMode="auto">
            <a:xfrm rot="581380" flipH="1" flipV="1">
              <a:off x="2196881" y="4862222"/>
              <a:ext cx="710338" cy="529924"/>
              <a:chOff x="6820034" y="1715131"/>
              <a:chExt cx="742542" cy="796644"/>
            </a:xfrm>
            <a:solidFill>
              <a:srgbClr val="A6A6A6"/>
            </a:solidFill>
          </p:grpSpPr>
          <p:sp>
            <p:nvSpPr>
              <p:cNvPr id="122" name="Isosceles Triangle 121"/>
              <p:cNvSpPr/>
              <p:nvPr/>
            </p:nvSpPr>
            <p:spPr>
              <a:xfrm rot="15439849" flipH="1">
                <a:off x="6972804" y="1918871"/>
                <a:ext cx="651518" cy="348489"/>
              </a:xfrm>
              <a:prstGeom prst="triangle">
                <a:avLst>
                  <a:gd name="adj" fmla="val 48448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23" name="Snip Same Side Corner Rectangle 122"/>
              <p:cNvSpPr/>
              <p:nvPr/>
            </p:nvSpPr>
            <p:spPr>
              <a:xfrm rot="5400000">
                <a:off x="6520933" y="2103543"/>
                <a:ext cx="708795" cy="109525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24" name="Snip Same Side Corner Rectangle 123"/>
              <p:cNvSpPr/>
              <p:nvPr/>
            </p:nvSpPr>
            <p:spPr>
              <a:xfrm rot="15368606" flipH="1">
                <a:off x="7139540" y="1970389"/>
                <a:ext cx="680156" cy="175904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25" name="Isosceles Triangle 124"/>
              <p:cNvSpPr/>
              <p:nvPr/>
            </p:nvSpPr>
            <p:spPr>
              <a:xfrm rot="5400000">
                <a:off x="6797521" y="1954497"/>
                <a:ext cx="630040" cy="404911"/>
              </a:xfrm>
              <a:prstGeom prst="triangle">
                <a:avLst>
                  <a:gd name="adj" fmla="val 53869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2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6" name="Group 215"/>
            <p:cNvGrpSpPr>
              <a:grpSpLocks/>
            </p:cNvGrpSpPr>
            <p:nvPr/>
          </p:nvGrpSpPr>
          <p:grpSpPr bwMode="auto">
            <a:xfrm rot="581380" flipH="1" flipV="1">
              <a:off x="2168711" y="4263401"/>
              <a:ext cx="710338" cy="529924"/>
              <a:chOff x="6820034" y="1715131"/>
              <a:chExt cx="742542" cy="796644"/>
            </a:xfrm>
            <a:solidFill>
              <a:srgbClr val="A6A6A6"/>
            </a:solidFill>
          </p:grpSpPr>
          <p:sp>
            <p:nvSpPr>
              <p:cNvPr id="127" name="Isosceles Triangle 126"/>
              <p:cNvSpPr/>
              <p:nvPr/>
            </p:nvSpPr>
            <p:spPr>
              <a:xfrm rot="15439849" flipH="1">
                <a:off x="6974708" y="1924895"/>
                <a:ext cx="644359" cy="343511"/>
              </a:xfrm>
              <a:prstGeom prst="triangle">
                <a:avLst>
                  <a:gd name="adj" fmla="val 48448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28" name="Snip Same Side Corner Rectangle 127"/>
              <p:cNvSpPr/>
              <p:nvPr/>
            </p:nvSpPr>
            <p:spPr>
              <a:xfrm rot="5400000">
                <a:off x="6528561" y="2105672"/>
                <a:ext cx="701636" cy="109525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29" name="Snip Same Side Corner Rectangle 128"/>
              <p:cNvSpPr/>
              <p:nvPr/>
            </p:nvSpPr>
            <p:spPr>
              <a:xfrm rot="15368606" flipH="1">
                <a:off x="7139485" y="1968645"/>
                <a:ext cx="670610" cy="175904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30" name="Isosceles Triangle 129"/>
              <p:cNvSpPr/>
              <p:nvPr/>
            </p:nvSpPr>
            <p:spPr>
              <a:xfrm rot="5400000">
                <a:off x="6801879" y="1960747"/>
                <a:ext cx="622880" cy="398273"/>
              </a:xfrm>
              <a:prstGeom prst="triangle">
                <a:avLst>
                  <a:gd name="adj" fmla="val 53869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2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31" name="Group 216"/>
            <p:cNvGrpSpPr>
              <a:grpSpLocks/>
            </p:cNvGrpSpPr>
            <p:nvPr/>
          </p:nvGrpSpPr>
          <p:grpSpPr bwMode="auto">
            <a:xfrm rot="254793" flipH="1" flipV="1">
              <a:off x="2108854" y="3656187"/>
              <a:ext cx="776561" cy="529924"/>
              <a:chOff x="6820034" y="1715131"/>
              <a:chExt cx="742542" cy="796644"/>
            </a:xfrm>
            <a:solidFill>
              <a:srgbClr val="A6A6A6"/>
            </a:solidFill>
          </p:grpSpPr>
          <p:sp>
            <p:nvSpPr>
              <p:cNvPr id="132" name="Isosceles Triangle 131"/>
              <p:cNvSpPr/>
              <p:nvPr/>
            </p:nvSpPr>
            <p:spPr>
              <a:xfrm rot="15439849" flipH="1">
                <a:off x="6973080" y="1926547"/>
                <a:ext cx="651520" cy="347611"/>
              </a:xfrm>
              <a:prstGeom prst="triangle">
                <a:avLst>
                  <a:gd name="adj" fmla="val 48448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33" name="Snip Same Side Corner Rectangle 132"/>
              <p:cNvSpPr/>
              <p:nvPr/>
            </p:nvSpPr>
            <p:spPr>
              <a:xfrm rot="5400000">
                <a:off x="6525040" y="2109025"/>
                <a:ext cx="708796" cy="109293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34" name="Snip Same Side Corner Rectangle 133"/>
              <p:cNvSpPr/>
              <p:nvPr/>
            </p:nvSpPr>
            <p:spPr>
              <a:xfrm rot="15368606" flipH="1">
                <a:off x="7139672" y="1966203"/>
                <a:ext cx="677771" cy="176083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35" name="Isosceles Triangle 134"/>
              <p:cNvSpPr/>
              <p:nvPr/>
            </p:nvSpPr>
            <p:spPr>
              <a:xfrm rot="5400000">
                <a:off x="6796563" y="1962962"/>
                <a:ext cx="630040" cy="402259"/>
              </a:xfrm>
              <a:prstGeom prst="triangle">
                <a:avLst>
                  <a:gd name="adj" fmla="val 53869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2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36" name="Rectangle 135"/>
            <p:cNvSpPr>
              <a:spLocks/>
            </p:cNvSpPr>
            <p:nvPr/>
          </p:nvSpPr>
          <p:spPr bwMode="auto">
            <a:xfrm rot="21494430" flipH="1" flipV="1">
              <a:off x="1643768" y="3674656"/>
              <a:ext cx="419100" cy="538162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cxnSp>
          <p:nvCxnSpPr>
            <p:cNvPr id="137" name="Straight Connector 136"/>
            <p:cNvCxnSpPr>
              <a:stCxn id="188" idx="3"/>
            </p:cNvCxnSpPr>
            <p:nvPr/>
          </p:nvCxnSpPr>
          <p:spPr bwMode="auto">
            <a:xfrm flipH="1" flipV="1">
              <a:off x="2042230" y="4208056"/>
              <a:ext cx="701675" cy="0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Rectangle 137"/>
            <p:cNvSpPr/>
            <p:nvPr/>
          </p:nvSpPr>
          <p:spPr bwMode="auto">
            <a:xfrm flipH="1" flipV="1">
              <a:off x="2837568" y="4870043"/>
              <a:ext cx="101600" cy="30163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>
                <a:solidFill>
                  <a:schemeClr val="tx1"/>
                </a:solidFill>
              </a:endParaRPr>
            </a:p>
          </p:txBody>
        </p:sp>
        <p:sp>
          <p:nvSpPr>
            <p:cNvPr id="139" name="Rectangle 138"/>
            <p:cNvSpPr/>
            <p:nvPr/>
          </p:nvSpPr>
          <p:spPr bwMode="auto">
            <a:xfrm flipH="1" flipV="1">
              <a:off x="2842330" y="5416143"/>
              <a:ext cx="101600" cy="30163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>
                <a:solidFill>
                  <a:schemeClr val="tx1"/>
                </a:solidFill>
              </a:endParaRPr>
            </a:p>
          </p:txBody>
        </p:sp>
        <p:sp>
          <p:nvSpPr>
            <p:cNvPr id="140" name="Rectangle 139"/>
            <p:cNvSpPr>
              <a:spLocks/>
            </p:cNvSpPr>
            <p:nvPr/>
          </p:nvSpPr>
          <p:spPr bwMode="auto">
            <a:xfrm flipH="1" flipV="1">
              <a:off x="2943930" y="4911318"/>
              <a:ext cx="33338" cy="490538"/>
            </a:xfrm>
            <a:prstGeom prst="rect">
              <a:avLst/>
            </a:prstGeom>
            <a:pattFill prst="smCheck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141" name="Rectangle 140"/>
            <p:cNvSpPr>
              <a:spLocks/>
            </p:cNvSpPr>
            <p:nvPr/>
          </p:nvSpPr>
          <p:spPr bwMode="auto">
            <a:xfrm rot="5400000" flipH="1" flipV="1">
              <a:off x="2631193" y="5122455"/>
              <a:ext cx="490538" cy="68263"/>
            </a:xfrm>
            <a:prstGeom prst="rect">
              <a:avLst/>
            </a:prstGeom>
            <a:pattFill prst="pct5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142" name="Rectangle 141"/>
            <p:cNvSpPr>
              <a:spLocks/>
            </p:cNvSpPr>
            <p:nvPr/>
          </p:nvSpPr>
          <p:spPr bwMode="auto">
            <a:xfrm flipH="1" flipV="1">
              <a:off x="2910593" y="4860518"/>
              <a:ext cx="33337" cy="592138"/>
            </a:xfrm>
            <a:prstGeom prst="rect">
              <a:avLst/>
            </a:prstGeom>
            <a:solidFill>
              <a:srgbClr val="26262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143" name="Rectangle 142"/>
            <p:cNvSpPr/>
            <p:nvPr/>
          </p:nvSpPr>
          <p:spPr bwMode="auto">
            <a:xfrm flipH="1" flipV="1">
              <a:off x="2743905" y="5401856"/>
              <a:ext cx="101600" cy="58737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>
                <a:solidFill>
                  <a:schemeClr val="tx1"/>
                </a:solidFill>
              </a:endParaRPr>
            </a:p>
          </p:txBody>
        </p:sp>
        <p:sp>
          <p:nvSpPr>
            <p:cNvPr id="144" name="Rectangle 143"/>
            <p:cNvSpPr/>
            <p:nvPr/>
          </p:nvSpPr>
          <p:spPr bwMode="auto">
            <a:xfrm flipH="1" flipV="1">
              <a:off x="2739143" y="4857343"/>
              <a:ext cx="101600" cy="58738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>
                <a:solidFill>
                  <a:schemeClr val="tx1"/>
                </a:solidFill>
              </a:endParaRPr>
            </a:p>
          </p:txBody>
        </p:sp>
        <p:sp>
          <p:nvSpPr>
            <p:cNvPr id="145" name="Rectangle 144"/>
            <p:cNvSpPr>
              <a:spLocks/>
            </p:cNvSpPr>
            <p:nvPr/>
          </p:nvSpPr>
          <p:spPr bwMode="auto">
            <a:xfrm rot="21289228" flipH="1" flipV="1">
              <a:off x="1507243" y="4312831"/>
              <a:ext cx="30162" cy="56038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146" name="Rectangle 145"/>
            <p:cNvSpPr>
              <a:spLocks/>
            </p:cNvSpPr>
            <p:nvPr/>
          </p:nvSpPr>
          <p:spPr bwMode="auto">
            <a:xfrm rot="21289228" flipH="1" flipV="1">
              <a:off x="1189743" y="4312831"/>
              <a:ext cx="204787" cy="60483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147" name="Rectangle 146"/>
            <p:cNvSpPr>
              <a:spLocks/>
            </p:cNvSpPr>
            <p:nvPr/>
          </p:nvSpPr>
          <p:spPr bwMode="auto">
            <a:xfrm rot="21284630" flipH="1" flipV="1">
              <a:off x="1542168" y="4342993"/>
              <a:ext cx="65087" cy="482600"/>
            </a:xfrm>
            <a:prstGeom prst="rect">
              <a:avLst/>
            </a:prstGeom>
            <a:pattFill prst="smCheck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148" name="Rectangle 147"/>
            <p:cNvSpPr>
              <a:spLocks/>
            </p:cNvSpPr>
            <p:nvPr/>
          </p:nvSpPr>
          <p:spPr bwMode="auto">
            <a:xfrm rot="21289228" flipH="1" flipV="1">
              <a:off x="1277055" y="4303306"/>
              <a:ext cx="233363" cy="60642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149" name="Rectangle 148"/>
            <p:cNvSpPr>
              <a:spLocks/>
            </p:cNvSpPr>
            <p:nvPr/>
          </p:nvSpPr>
          <p:spPr bwMode="auto">
            <a:xfrm rot="21289228" flipH="1" flipV="1">
              <a:off x="1535818" y="4289018"/>
              <a:ext cx="30162" cy="606425"/>
            </a:xfrm>
            <a:prstGeom prst="rect">
              <a:avLst/>
            </a:prstGeom>
            <a:solidFill>
              <a:srgbClr val="26262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150" name="Rectangle 149"/>
            <p:cNvSpPr>
              <a:spLocks/>
            </p:cNvSpPr>
            <p:nvPr/>
          </p:nvSpPr>
          <p:spPr bwMode="auto">
            <a:xfrm rot="21289228" flipH="1" flipV="1">
              <a:off x="1680280" y="4285843"/>
              <a:ext cx="419100" cy="538163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151" name="Rectangle 150"/>
            <p:cNvSpPr>
              <a:spLocks/>
            </p:cNvSpPr>
            <p:nvPr/>
          </p:nvSpPr>
          <p:spPr bwMode="auto">
            <a:xfrm rot="21289228" flipH="1" flipV="1">
              <a:off x="1667580" y="4327117"/>
              <a:ext cx="33338" cy="490538"/>
            </a:xfrm>
            <a:prstGeom prst="rect">
              <a:avLst/>
            </a:prstGeom>
            <a:pattFill prst="smCheck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152" name="Rectangle 151"/>
            <p:cNvSpPr>
              <a:spLocks/>
            </p:cNvSpPr>
            <p:nvPr/>
          </p:nvSpPr>
          <p:spPr bwMode="auto">
            <a:xfrm rot="5089228" flipH="1" flipV="1">
              <a:off x="1354843" y="4546193"/>
              <a:ext cx="492125" cy="66675"/>
            </a:xfrm>
            <a:prstGeom prst="rect">
              <a:avLst/>
            </a:prstGeom>
            <a:pattFill prst="pct5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153" name="Rectangle 152"/>
            <p:cNvSpPr>
              <a:spLocks/>
            </p:cNvSpPr>
            <p:nvPr/>
          </p:nvSpPr>
          <p:spPr bwMode="auto">
            <a:xfrm rot="21289228" flipH="1" flipV="1">
              <a:off x="1634243" y="4277906"/>
              <a:ext cx="33337" cy="593725"/>
            </a:xfrm>
            <a:prstGeom prst="rect">
              <a:avLst/>
            </a:prstGeom>
            <a:solidFill>
              <a:srgbClr val="26262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154" name="Rectangle 153"/>
            <p:cNvSpPr>
              <a:spLocks/>
            </p:cNvSpPr>
            <p:nvPr/>
          </p:nvSpPr>
          <p:spPr bwMode="auto">
            <a:xfrm rot="21127927" flipH="1" flipV="1">
              <a:off x="1578680" y="4931956"/>
              <a:ext cx="30163" cy="56038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155" name="Rectangle 154"/>
            <p:cNvSpPr>
              <a:spLocks/>
            </p:cNvSpPr>
            <p:nvPr/>
          </p:nvSpPr>
          <p:spPr bwMode="auto">
            <a:xfrm rot="21127927" flipH="1" flipV="1">
              <a:off x="1261180" y="4941481"/>
              <a:ext cx="204788" cy="60642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156" name="Rectangle 155"/>
            <p:cNvSpPr>
              <a:spLocks/>
            </p:cNvSpPr>
            <p:nvPr/>
          </p:nvSpPr>
          <p:spPr bwMode="auto">
            <a:xfrm rot="21123329" flipH="1" flipV="1">
              <a:off x="1612018" y="4958943"/>
              <a:ext cx="65087" cy="484188"/>
            </a:xfrm>
            <a:prstGeom prst="rect">
              <a:avLst/>
            </a:prstGeom>
            <a:pattFill prst="smCheck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157" name="Rectangle 156"/>
            <p:cNvSpPr>
              <a:spLocks/>
            </p:cNvSpPr>
            <p:nvPr/>
          </p:nvSpPr>
          <p:spPr bwMode="auto">
            <a:xfrm rot="21127927" flipH="1" flipV="1">
              <a:off x="1348493" y="4928781"/>
              <a:ext cx="233362" cy="60642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158" name="Rectangle 157"/>
            <p:cNvSpPr>
              <a:spLocks/>
            </p:cNvSpPr>
            <p:nvPr/>
          </p:nvSpPr>
          <p:spPr bwMode="auto">
            <a:xfrm rot="21127927" flipH="1" flipV="1">
              <a:off x="1605668" y="4906556"/>
              <a:ext cx="30162" cy="606425"/>
            </a:xfrm>
            <a:prstGeom prst="rect">
              <a:avLst/>
            </a:prstGeom>
            <a:solidFill>
              <a:srgbClr val="26262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159" name="Rectangle 158"/>
            <p:cNvSpPr>
              <a:spLocks/>
            </p:cNvSpPr>
            <p:nvPr/>
          </p:nvSpPr>
          <p:spPr bwMode="auto">
            <a:xfrm rot="21127927" flipH="1" flipV="1">
              <a:off x="1748543" y="4887506"/>
              <a:ext cx="419100" cy="538162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160" name="Rectangle 159"/>
            <p:cNvSpPr>
              <a:spLocks/>
            </p:cNvSpPr>
            <p:nvPr/>
          </p:nvSpPr>
          <p:spPr bwMode="auto">
            <a:xfrm rot="21127927" flipH="1" flipV="1">
              <a:off x="1737430" y="4938306"/>
              <a:ext cx="33338" cy="490537"/>
            </a:xfrm>
            <a:prstGeom prst="rect">
              <a:avLst/>
            </a:prstGeom>
            <a:pattFill prst="smCheck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161" name="Rectangle 160"/>
            <p:cNvSpPr>
              <a:spLocks/>
            </p:cNvSpPr>
            <p:nvPr/>
          </p:nvSpPr>
          <p:spPr bwMode="auto">
            <a:xfrm rot="4927927" flipH="1" flipV="1">
              <a:off x="1425487" y="5161349"/>
              <a:ext cx="490538" cy="66675"/>
            </a:xfrm>
            <a:prstGeom prst="rect">
              <a:avLst/>
            </a:prstGeom>
            <a:pattFill prst="pct5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162" name="Rectangle 161"/>
            <p:cNvSpPr>
              <a:spLocks/>
            </p:cNvSpPr>
            <p:nvPr/>
          </p:nvSpPr>
          <p:spPr bwMode="auto">
            <a:xfrm rot="21127927" flipH="1" flipV="1">
              <a:off x="1704093" y="4892267"/>
              <a:ext cx="33337" cy="592138"/>
            </a:xfrm>
            <a:prstGeom prst="rect">
              <a:avLst/>
            </a:prstGeom>
            <a:solidFill>
              <a:srgbClr val="26262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163" name="Rectangle 162"/>
            <p:cNvSpPr>
              <a:spLocks/>
            </p:cNvSpPr>
            <p:nvPr/>
          </p:nvSpPr>
          <p:spPr bwMode="auto">
            <a:xfrm rot="21494430" flipH="1" flipV="1">
              <a:off x="1469143" y="3679418"/>
              <a:ext cx="30162" cy="56038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164" name="Rectangle 163"/>
            <p:cNvSpPr>
              <a:spLocks/>
            </p:cNvSpPr>
            <p:nvPr/>
          </p:nvSpPr>
          <p:spPr bwMode="auto">
            <a:xfrm rot="21494430" flipH="1" flipV="1">
              <a:off x="1150055" y="3665132"/>
              <a:ext cx="204788" cy="60642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165" name="Rectangle 164"/>
            <p:cNvSpPr>
              <a:spLocks/>
            </p:cNvSpPr>
            <p:nvPr/>
          </p:nvSpPr>
          <p:spPr bwMode="auto">
            <a:xfrm rot="21489832" flipH="1" flipV="1">
              <a:off x="1504068" y="3712756"/>
              <a:ext cx="65087" cy="484187"/>
            </a:xfrm>
            <a:prstGeom prst="rect">
              <a:avLst/>
            </a:prstGeom>
            <a:pattFill prst="smCheck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166" name="Rectangle 165"/>
            <p:cNvSpPr>
              <a:spLocks/>
            </p:cNvSpPr>
            <p:nvPr/>
          </p:nvSpPr>
          <p:spPr bwMode="auto">
            <a:xfrm rot="21494430" flipH="1" flipV="1">
              <a:off x="1238955" y="3663543"/>
              <a:ext cx="233363" cy="604838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167" name="Rectangle 166"/>
            <p:cNvSpPr>
              <a:spLocks/>
            </p:cNvSpPr>
            <p:nvPr/>
          </p:nvSpPr>
          <p:spPr bwMode="auto">
            <a:xfrm rot="21494430" flipH="1" flipV="1">
              <a:off x="1497718" y="3657193"/>
              <a:ext cx="30162" cy="606425"/>
            </a:xfrm>
            <a:prstGeom prst="rect">
              <a:avLst/>
            </a:prstGeom>
            <a:solidFill>
              <a:srgbClr val="26262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168" name="Rectangle 167"/>
            <p:cNvSpPr>
              <a:spLocks/>
            </p:cNvSpPr>
            <p:nvPr/>
          </p:nvSpPr>
          <p:spPr bwMode="auto">
            <a:xfrm rot="21494430" flipH="1" flipV="1">
              <a:off x="1629480" y="3703231"/>
              <a:ext cx="34925" cy="490537"/>
            </a:xfrm>
            <a:prstGeom prst="rect">
              <a:avLst/>
            </a:prstGeom>
            <a:pattFill prst="smCheck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169" name="Rectangle 168"/>
            <p:cNvSpPr>
              <a:spLocks/>
            </p:cNvSpPr>
            <p:nvPr/>
          </p:nvSpPr>
          <p:spPr bwMode="auto">
            <a:xfrm rot="5294430" flipH="1" flipV="1">
              <a:off x="1317536" y="3916750"/>
              <a:ext cx="492125" cy="68262"/>
            </a:xfrm>
            <a:prstGeom prst="rect">
              <a:avLst/>
            </a:prstGeom>
            <a:pattFill prst="pct5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170" name="Rectangle 169"/>
            <p:cNvSpPr>
              <a:spLocks/>
            </p:cNvSpPr>
            <p:nvPr/>
          </p:nvSpPr>
          <p:spPr bwMode="auto">
            <a:xfrm rot="21494430" flipH="1" flipV="1">
              <a:off x="1596143" y="3654017"/>
              <a:ext cx="33337" cy="592138"/>
            </a:xfrm>
            <a:prstGeom prst="rect">
              <a:avLst/>
            </a:prstGeom>
            <a:solidFill>
              <a:srgbClr val="26262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171" name="Rectangle 170"/>
            <p:cNvSpPr/>
            <p:nvPr/>
          </p:nvSpPr>
          <p:spPr bwMode="auto">
            <a:xfrm flipH="1" flipV="1">
              <a:off x="2832805" y="4258856"/>
              <a:ext cx="101600" cy="30162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>
                <a:solidFill>
                  <a:schemeClr val="tx1"/>
                </a:solidFill>
              </a:endParaRPr>
            </a:p>
          </p:txBody>
        </p:sp>
        <p:sp>
          <p:nvSpPr>
            <p:cNvPr id="172" name="Rectangle 171"/>
            <p:cNvSpPr/>
            <p:nvPr/>
          </p:nvSpPr>
          <p:spPr bwMode="auto">
            <a:xfrm flipH="1" flipV="1">
              <a:off x="2837568" y="4804956"/>
              <a:ext cx="101600" cy="30162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>
                <a:solidFill>
                  <a:schemeClr val="tx1"/>
                </a:solidFill>
              </a:endParaRPr>
            </a:p>
          </p:txBody>
        </p:sp>
        <p:sp>
          <p:nvSpPr>
            <p:cNvPr id="173" name="Rectangle 172"/>
            <p:cNvSpPr>
              <a:spLocks/>
            </p:cNvSpPr>
            <p:nvPr/>
          </p:nvSpPr>
          <p:spPr bwMode="auto">
            <a:xfrm flipH="1" flipV="1">
              <a:off x="2939168" y="4300130"/>
              <a:ext cx="33337" cy="490537"/>
            </a:xfrm>
            <a:prstGeom prst="rect">
              <a:avLst/>
            </a:prstGeom>
            <a:pattFill prst="smCheck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174" name="Rectangle 173"/>
            <p:cNvSpPr>
              <a:spLocks/>
            </p:cNvSpPr>
            <p:nvPr/>
          </p:nvSpPr>
          <p:spPr bwMode="auto">
            <a:xfrm rot="5400000" flipH="1" flipV="1">
              <a:off x="2626430" y="4511270"/>
              <a:ext cx="490537" cy="68262"/>
            </a:xfrm>
            <a:prstGeom prst="rect">
              <a:avLst/>
            </a:prstGeom>
            <a:pattFill prst="pct5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175" name="Rectangle 174"/>
            <p:cNvSpPr>
              <a:spLocks/>
            </p:cNvSpPr>
            <p:nvPr/>
          </p:nvSpPr>
          <p:spPr bwMode="auto">
            <a:xfrm flipH="1" flipV="1">
              <a:off x="2904243" y="4249331"/>
              <a:ext cx="34925" cy="592137"/>
            </a:xfrm>
            <a:prstGeom prst="rect">
              <a:avLst/>
            </a:prstGeom>
            <a:solidFill>
              <a:srgbClr val="26262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176" name="Rectangle 175"/>
            <p:cNvSpPr/>
            <p:nvPr/>
          </p:nvSpPr>
          <p:spPr bwMode="auto">
            <a:xfrm flipH="1" flipV="1">
              <a:off x="2737555" y="4790668"/>
              <a:ext cx="103188" cy="58738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>
                <a:solidFill>
                  <a:schemeClr val="tx1"/>
                </a:solidFill>
              </a:endParaRPr>
            </a:p>
          </p:txBody>
        </p:sp>
        <p:sp>
          <p:nvSpPr>
            <p:cNvPr id="177" name="Rectangle 176"/>
            <p:cNvSpPr/>
            <p:nvPr/>
          </p:nvSpPr>
          <p:spPr bwMode="auto">
            <a:xfrm flipH="1" flipV="1">
              <a:off x="2732793" y="4246156"/>
              <a:ext cx="101600" cy="58737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>
                <a:solidFill>
                  <a:schemeClr val="tx1"/>
                </a:solidFill>
              </a:endParaRPr>
            </a:p>
          </p:txBody>
        </p:sp>
        <p:cxnSp>
          <p:nvCxnSpPr>
            <p:cNvPr id="178" name="Straight Connector 177"/>
            <p:cNvCxnSpPr>
              <a:stCxn id="189" idx="3"/>
            </p:cNvCxnSpPr>
            <p:nvPr/>
          </p:nvCxnSpPr>
          <p:spPr bwMode="auto">
            <a:xfrm flipH="1">
              <a:off x="2042230" y="3665131"/>
              <a:ext cx="695325" cy="3175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9" name="Group 248"/>
            <p:cNvGrpSpPr>
              <a:grpSpLocks/>
            </p:cNvGrpSpPr>
            <p:nvPr/>
          </p:nvGrpSpPr>
          <p:grpSpPr bwMode="auto">
            <a:xfrm rot="10696120" flipH="1" flipV="1">
              <a:off x="2040221" y="3643515"/>
              <a:ext cx="134681" cy="592450"/>
              <a:chOff x="5900961" y="4617250"/>
              <a:chExt cx="286451" cy="1259999"/>
            </a:xfrm>
          </p:grpSpPr>
          <p:sp>
            <p:nvSpPr>
              <p:cNvPr id="180" name="Rectangle 179"/>
              <p:cNvSpPr>
                <a:spLocks/>
              </p:cNvSpPr>
              <p:nvPr/>
            </p:nvSpPr>
            <p:spPr>
              <a:xfrm>
                <a:off x="5895411" y="4717188"/>
                <a:ext cx="70904" cy="1036504"/>
              </a:xfrm>
              <a:prstGeom prst="rect">
                <a:avLst/>
              </a:prstGeom>
              <a:pattFill prst="smCheck">
                <a:fgClr>
                  <a:srgbClr val="000000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81" name="Rectangle 180"/>
              <p:cNvSpPr>
                <a:spLocks/>
              </p:cNvSpPr>
              <p:nvPr/>
            </p:nvSpPr>
            <p:spPr>
              <a:xfrm rot="5400000">
                <a:off x="5584832" y="5164775"/>
                <a:ext cx="1043257" cy="145188"/>
              </a:xfrm>
              <a:prstGeom prst="rect">
                <a:avLst/>
              </a:prstGeom>
              <a:pattFill prst="pct50">
                <a:fgClr>
                  <a:srgbClr val="000000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82" name="Rectangle 181"/>
              <p:cNvSpPr>
                <a:spLocks/>
              </p:cNvSpPr>
              <p:nvPr/>
            </p:nvSpPr>
            <p:spPr>
              <a:xfrm>
                <a:off x="5956158" y="4607660"/>
                <a:ext cx="74281" cy="1259333"/>
              </a:xfrm>
              <a:prstGeom prst="rect">
                <a:avLst/>
              </a:prstGeom>
              <a:solidFill>
                <a:srgbClr val="262626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83" name="Rectangle 182"/>
            <p:cNvSpPr/>
            <p:nvPr/>
          </p:nvSpPr>
          <p:spPr bwMode="auto">
            <a:xfrm flipH="1" flipV="1">
              <a:off x="2835980" y="3647668"/>
              <a:ext cx="101600" cy="30163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>
                <a:solidFill>
                  <a:schemeClr val="tx1"/>
                </a:solidFill>
              </a:endParaRPr>
            </a:p>
          </p:txBody>
        </p:sp>
        <p:sp>
          <p:nvSpPr>
            <p:cNvPr id="184" name="Rectangle 183"/>
            <p:cNvSpPr/>
            <p:nvPr/>
          </p:nvSpPr>
          <p:spPr bwMode="auto">
            <a:xfrm flipH="1" flipV="1">
              <a:off x="2840743" y="4193768"/>
              <a:ext cx="101600" cy="30163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>
                <a:solidFill>
                  <a:schemeClr val="tx1"/>
                </a:solidFill>
              </a:endParaRPr>
            </a:p>
          </p:txBody>
        </p:sp>
        <p:sp>
          <p:nvSpPr>
            <p:cNvPr id="185" name="Rectangle 184"/>
            <p:cNvSpPr>
              <a:spLocks/>
            </p:cNvSpPr>
            <p:nvPr/>
          </p:nvSpPr>
          <p:spPr bwMode="auto">
            <a:xfrm flipH="1" flipV="1">
              <a:off x="2942343" y="3688943"/>
              <a:ext cx="33337" cy="490538"/>
            </a:xfrm>
            <a:prstGeom prst="rect">
              <a:avLst/>
            </a:prstGeom>
            <a:pattFill prst="smCheck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186" name="Rectangle 185"/>
            <p:cNvSpPr>
              <a:spLocks/>
            </p:cNvSpPr>
            <p:nvPr/>
          </p:nvSpPr>
          <p:spPr bwMode="auto">
            <a:xfrm rot="5400000" flipH="1" flipV="1">
              <a:off x="2629605" y="3900081"/>
              <a:ext cx="490538" cy="68262"/>
            </a:xfrm>
            <a:prstGeom prst="rect">
              <a:avLst/>
            </a:prstGeom>
            <a:pattFill prst="pct5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187" name="Rectangle 186"/>
            <p:cNvSpPr>
              <a:spLocks/>
            </p:cNvSpPr>
            <p:nvPr/>
          </p:nvSpPr>
          <p:spPr bwMode="auto">
            <a:xfrm flipH="1" flipV="1">
              <a:off x="2909005" y="3638143"/>
              <a:ext cx="33338" cy="592138"/>
            </a:xfrm>
            <a:prstGeom prst="rect">
              <a:avLst/>
            </a:prstGeom>
            <a:solidFill>
              <a:srgbClr val="26262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188" name="Rectangle 187"/>
            <p:cNvSpPr/>
            <p:nvPr/>
          </p:nvSpPr>
          <p:spPr bwMode="auto">
            <a:xfrm flipH="1" flipV="1">
              <a:off x="2742318" y="4179481"/>
              <a:ext cx="101600" cy="58737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>
                <a:solidFill>
                  <a:schemeClr val="tx1"/>
                </a:solidFill>
              </a:endParaRPr>
            </a:p>
          </p:txBody>
        </p:sp>
        <p:sp>
          <p:nvSpPr>
            <p:cNvPr id="189" name="Rectangle 188"/>
            <p:cNvSpPr/>
            <p:nvPr/>
          </p:nvSpPr>
          <p:spPr bwMode="auto">
            <a:xfrm flipH="1" flipV="1">
              <a:off x="2737555" y="3634968"/>
              <a:ext cx="101600" cy="58738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>
                <a:solidFill>
                  <a:schemeClr val="tx1"/>
                </a:solidFill>
              </a:endParaRPr>
            </a:p>
          </p:txBody>
        </p:sp>
        <p:cxnSp>
          <p:nvCxnSpPr>
            <p:cNvPr id="190" name="Straight Connector 189"/>
            <p:cNvCxnSpPr>
              <a:stCxn id="177" idx="3"/>
            </p:cNvCxnSpPr>
            <p:nvPr/>
          </p:nvCxnSpPr>
          <p:spPr bwMode="auto">
            <a:xfrm flipH="1" flipV="1">
              <a:off x="2032705" y="4265206"/>
              <a:ext cx="700088" cy="9525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>
              <a:stCxn id="144" idx="3"/>
            </p:cNvCxnSpPr>
            <p:nvPr/>
          </p:nvCxnSpPr>
          <p:spPr bwMode="auto">
            <a:xfrm flipH="1" flipV="1">
              <a:off x="2083505" y="4868456"/>
              <a:ext cx="655638" cy="17462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/>
            <p:cNvCxnSpPr>
              <a:stCxn id="176" idx="3"/>
            </p:cNvCxnSpPr>
            <p:nvPr/>
          </p:nvCxnSpPr>
          <p:spPr bwMode="auto">
            <a:xfrm flipH="1" flipV="1">
              <a:off x="2083505" y="4804956"/>
              <a:ext cx="655638" cy="14287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>
              <a:stCxn id="143" idx="3"/>
            </p:cNvCxnSpPr>
            <p:nvPr/>
          </p:nvCxnSpPr>
          <p:spPr bwMode="auto">
            <a:xfrm flipH="1" flipV="1">
              <a:off x="2099380" y="5382806"/>
              <a:ext cx="644525" cy="47625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4" name="Group 254"/>
            <p:cNvGrpSpPr>
              <a:grpSpLocks/>
            </p:cNvGrpSpPr>
            <p:nvPr/>
          </p:nvGrpSpPr>
          <p:grpSpPr bwMode="auto">
            <a:xfrm rot="10490918" flipH="1" flipV="1">
              <a:off x="2076146" y="4239116"/>
              <a:ext cx="134681" cy="592450"/>
              <a:chOff x="5900961" y="4617250"/>
              <a:chExt cx="286451" cy="1259999"/>
            </a:xfrm>
          </p:grpSpPr>
          <p:sp>
            <p:nvSpPr>
              <p:cNvPr id="195" name="Rectangle 194"/>
              <p:cNvSpPr>
                <a:spLocks/>
              </p:cNvSpPr>
              <p:nvPr/>
            </p:nvSpPr>
            <p:spPr>
              <a:xfrm>
                <a:off x="5896858" y="4713292"/>
                <a:ext cx="70906" cy="1046632"/>
              </a:xfrm>
              <a:prstGeom prst="rect">
                <a:avLst/>
              </a:prstGeom>
              <a:pattFill prst="smCheck">
                <a:fgClr>
                  <a:srgbClr val="000000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96" name="Rectangle 195"/>
              <p:cNvSpPr>
                <a:spLocks/>
              </p:cNvSpPr>
              <p:nvPr/>
            </p:nvSpPr>
            <p:spPr>
              <a:xfrm rot="5400000">
                <a:off x="5578335" y="5166024"/>
                <a:ext cx="1053384" cy="145188"/>
              </a:xfrm>
              <a:prstGeom prst="rect">
                <a:avLst/>
              </a:prstGeom>
              <a:pattFill prst="pct50">
                <a:fgClr>
                  <a:srgbClr val="000000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97" name="Rectangle 196"/>
              <p:cNvSpPr>
                <a:spLocks/>
              </p:cNvSpPr>
              <p:nvPr/>
            </p:nvSpPr>
            <p:spPr>
              <a:xfrm>
                <a:off x="5954626" y="4600457"/>
                <a:ext cx="74281" cy="1269463"/>
              </a:xfrm>
              <a:prstGeom prst="rect">
                <a:avLst/>
              </a:prstGeom>
              <a:solidFill>
                <a:srgbClr val="262626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98" name="Group 255"/>
            <p:cNvGrpSpPr>
              <a:grpSpLocks/>
            </p:cNvGrpSpPr>
            <p:nvPr/>
          </p:nvGrpSpPr>
          <p:grpSpPr bwMode="auto">
            <a:xfrm rot="10329617" flipH="1" flipV="1">
              <a:off x="2143331" y="4828762"/>
              <a:ext cx="134681" cy="592450"/>
              <a:chOff x="5900961" y="4617250"/>
              <a:chExt cx="286451" cy="1259999"/>
            </a:xfrm>
          </p:grpSpPr>
          <p:sp>
            <p:nvSpPr>
              <p:cNvPr id="199" name="Rectangle 198"/>
              <p:cNvSpPr>
                <a:spLocks/>
              </p:cNvSpPr>
              <p:nvPr/>
            </p:nvSpPr>
            <p:spPr>
              <a:xfrm>
                <a:off x="5901221" y="4727506"/>
                <a:ext cx="70906" cy="1036502"/>
              </a:xfrm>
              <a:prstGeom prst="rect">
                <a:avLst/>
              </a:prstGeom>
              <a:pattFill prst="smCheck">
                <a:fgClr>
                  <a:srgbClr val="000000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200" name="Rectangle 199"/>
              <p:cNvSpPr>
                <a:spLocks/>
              </p:cNvSpPr>
              <p:nvPr/>
            </p:nvSpPr>
            <p:spPr>
              <a:xfrm rot="5400000">
                <a:off x="5592203" y="5173700"/>
                <a:ext cx="1043255" cy="145185"/>
              </a:xfrm>
              <a:prstGeom prst="rect">
                <a:avLst/>
              </a:prstGeom>
              <a:pattFill prst="pct50">
                <a:fgClr>
                  <a:srgbClr val="000000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201" name="Rectangle 200"/>
              <p:cNvSpPr>
                <a:spLocks/>
              </p:cNvSpPr>
              <p:nvPr/>
            </p:nvSpPr>
            <p:spPr>
              <a:xfrm>
                <a:off x="5960356" y="4607657"/>
                <a:ext cx="77657" cy="1259333"/>
              </a:xfrm>
              <a:prstGeom prst="rect">
                <a:avLst/>
              </a:prstGeom>
              <a:solidFill>
                <a:srgbClr val="262626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02" name="Rectangle 201"/>
            <p:cNvSpPr>
              <a:spLocks/>
            </p:cNvSpPr>
            <p:nvPr/>
          </p:nvSpPr>
          <p:spPr bwMode="auto">
            <a:xfrm flipH="1" flipV="1">
              <a:off x="4142493" y="3749268"/>
              <a:ext cx="479425" cy="42863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03" name="Rectangle 202"/>
            <p:cNvSpPr>
              <a:spLocks/>
            </p:cNvSpPr>
            <p:nvPr/>
          </p:nvSpPr>
          <p:spPr bwMode="auto">
            <a:xfrm flipH="1" flipV="1">
              <a:off x="4736218" y="3747681"/>
              <a:ext cx="593725" cy="168275"/>
            </a:xfrm>
            <a:prstGeom prst="rect">
              <a:avLst/>
            </a:prstGeom>
            <a:pattFill prst="pct5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04" name="Rectangle 203"/>
            <p:cNvSpPr>
              <a:spLocks/>
            </p:cNvSpPr>
            <p:nvPr/>
          </p:nvSpPr>
          <p:spPr bwMode="auto">
            <a:xfrm flipH="1" flipV="1">
              <a:off x="5622043" y="3749268"/>
              <a:ext cx="141287" cy="42863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05" name="Rectangle 204"/>
            <p:cNvSpPr>
              <a:spLocks noChangeAspect="1"/>
            </p:cNvSpPr>
            <p:nvPr/>
          </p:nvSpPr>
          <p:spPr bwMode="auto">
            <a:xfrm flipH="1" flipV="1">
              <a:off x="3448755" y="3709581"/>
              <a:ext cx="2911475" cy="39687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06" name="Rectangle 205"/>
            <p:cNvSpPr>
              <a:spLocks/>
            </p:cNvSpPr>
            <p:nvPr/>
          </p:nvSpPr>
          <p:spPr bwMode="auto">
            <a:xfrm flipH="1">
              <a:off x="3451930" y="4074706"/>
              <a:ext cx="963613" cy="50800"/>
            </a:xfrm>
            <a:prstGeom prst="rect">
              <a:avLst/>
            </a:prstGeom>
            <a:pattFill prst="pct60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07" name="Rectangle 206"/>
            <p:cNvSpPr>
              <a:spLocks noChangeAspect="1"/>
            </p:cNvSpPr>
            <p:nvPr/>
          </p:nvSpPr>
          <p:spPr bwMode="auto">
            <a:xfrm flipH="1">
              <a:off x="3451930" y="4120743"/>
              <a:ext cx="2909888" cy="39688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08" name="Rectangle 207"/>
            <p:cNvSpPr>
              <a:spLocks/>
            </p:cNvSpPr>
            <p:nvPr/>
          </p:nvSpPr>
          <p:spPr bwMode="auto">
            <a:xfrm flipH="1">
              <a:off x="4494918" y="4092168"/>
              <a:ext cx="328612" cy="26988"/>
            </a:xfrm>
            <a:prstGeom prst="rect">
              <a:avLst/>
            </a:prstGeom>
            <a:pattFill prst="pct25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09" name="Rectangle 208"/>
            <p:cNvSpPr>
              <a:spLocks/>
            </p:cNvSpPr>
            <p:nvPr/>
          </p:nvSpPr>
          <p:spPr bwMode="auto">
            <a:xfrm flipH="1">
              <a:off x="5625218" y="4073118"/>
              <a:ext cx="139700" cy="42863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10" name="Rectangle 209"/>
            <p:cNvSpPr>
              <a:spLocks/>
            </p:cNvSpPr>
            <p:nvPr/>
          </p:nvSpPr>
          <p:spPr bwMode="auto">
            <a:xfrm flipH="1">
              <a:off x="3045530" y="3849281"/>
              <a:ext cx="1608138" cy="169862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11" name="Rectangle 210"/>
            <p:cNvSpPr>
              <a:spLocks/>
            </p:cNvSpPr>
            <p:nvPr/>
          </p:nvSpPr>
          <p:spPr bwMode="auto">
            <a:xfrm flipH="1">
              <a:off x="3047118" y="3688943"/>
              <a:ext cx="390525" cy="49053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12" name="Rectangle 211"/>
            <p:cNvSpPr>
              <a:spLocks/>
            </p:cNvSpPr>
            <p:nvPr/>
          </p:nvSpPr>
          <p:spPr bwMode="auto">
            <a:xfrm flipH="1">
              <a:off x="3424943" y="3852456"/>
              <a:ext cx="34925" cy="1651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13" name="Rectangle 212"/>
            <p:cNvSpPr>
              <a:spLocks noChangeAspect="1"/>
            </p:cNvSpPr>
            <p:nvPr/>
          </p:nvSpPr>
          <p:spPr bwMode="auto">
            <a:xfrm flipH="1">
              <a:off x="4142493" y="3849281"/>
              <a:ext cx="479425" cy="55562"/>
            </a:xfrm>
            <a:prstGeom prst="rect">
              <a:avLst/>
            </a:prstGeom>
            <a:pattFill prst="ltVert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14" name="Rectangle 213"/>
            <p:cNvSpPr>
              <a:spLocks/>
            </p:cNvSpPr>
            <p:nvPr/>
          </p:nvSpPr>
          <p:spPr bwMode="auto">
            <a:xfrm flipH="1">
              <a:off x="3451930" y="3963581"/>
              <a:ext cx="963613" cy="55562"/>
            </a:xfrm>
            <a:prstGeom prst="rect">
              <a:avLst/>
            </a:prstGeom>
            <a:pattFill prst="ltVert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15" name="Rectangle 214"/>
            <p:cNvSpPr>
              <a:spLocks/>
            </p:cNvSpPr>
            <p:nvPr/>
          </p:nvSpPr>
          <p:spPr bwMode="auto">
            <a:xfrm flipH="1">
              <a:off x="3045530" y="3688943"/>
              <a:ext cx="50800" cy="490538"/>
            </a:xfrm>
            <a:prstGeom prst="rect">
              <a:avLst/>
            </a:prstGeom>
            <a:pattFill prst="ltHorz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16" name="Rectangle 215"/>
            <p:cNvSpPr>
              <a:spLocks/>
            </p:cNvSpPr>
            <p:nvPr/>
          </p:nvSpPr>
          <p:spPr bwMode="auto">
            <a:xfrm flipH="1">
              <a:off x="3451930" y="4019143"/>
              <a:ext cx="963613" cy="68263"/>
            </a:xfrm>
            <a:prstGeom prst="rect">
              <a:avLst/>
            </a:prstGeom>
            <a:pattFill prst="pct75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17" name="Rectangle 216"/>
            <p:cNvSpPr>
              <a:spLocks/>
            </p:cNvSpPr>
            <p:nvPr/>
          </p:nvSpPr>
          <p:spPr bwMode="auto">
            <a:xfrm flipH="1">
              <a:off x="4142493" y="3782606"/>
              <a:ext cx="479425" cy="66675"/>
            </a:xfrm>
            <a:prstGeom prst="rect">
              <a:avLst/>
            </a:prstGeom>
            <a:pattFill prst="pct3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18" name="Rectangle 217"/>
            <p:cNvSpPr>
              <a:spLocks/>
            </p:cNvSpPr>
            <p:nvPr/>
          </p:nvSpPr>
          <p:spPr bwMode="auto">
            <a:xfrm rot="16200000" flipH="1">
              <a:off x="2764543" y="3900080"/>
              <a:ext cx="490538" cy="68263"/>
            </a:xfrm>
            <a:prstGeom prst="rect">
              <a:avLst/>
            </a:prstGeom>
            <a:pattFill prst="pct7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19" name="Rectangle 218"/>
            <p:cNvSpPr>
              <a:spLocks/>
            </p:cNvSpPr>
            <p:nvPr/>
          </p:nvSpPr>
          <p:spPr bwMode="auto">
            <a:xfrm flipH="1">
              <a:off x="5614105" y="3846106"/>
              <a:ext cx="155575" cy="169862"/>
            </a:xfrm>
            <a:prstGeom prst="rect">
              <a:avLst/>
            </a:prstGeom>
            <a:solidFill>
              <a:srgbClr val="26262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20" name="Rectangle 219"/>
            <p:cNvSpPr>
              <a:spLocks/>
            </p:cNvSpPr>
            <p:nvPr/>
          </p:nvSpPr>
          <p:spPr bwMode="auto">
            <a:xfrm flipH="1">
              <a:off x="5628393" y="3846106"/>
              <a:ext cx="127000" cy="68262"/>
            </a:xfrm>
            <a:prstGeom prst="rect">
              <a:avLst/>
            </a:prstGeom>
            <a:pattFill prst="ltVert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21" name="Rectangle 220"/>
            <p:cNvSpPr>
              <a:spLocks/>
            </p:cNvSpPr>
            <p:nvPr/>
          </p:nvSpPr>
          <p:spPr bwMode="auto">
            <a:xfrm flipH="1">
              <a:off x="5614105" y="3777843"/>
              <a:ext cx="155575" cy="68263"/>
            </a:xfrm>
            <a:prstGeom prst="rect">
              <a:avLst/>
            </a:prstGeom>
            <a:pattFill prst="pct3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22" name="Rectangle 221"/>
            <p:cNvSpPr>
              <a:spLocks/>
            </p:cNvSpPr>
            <p:nvPr/>
          </p:nvSpPr>
          <p:spPr bwMode="auto">
            <a:xfrm flipH="1">
              <a:off x="5628393" y="3947706"/>
              <a:ext cx="127000" cy="68262"/>
            </a:xfrm>
            <a:prstGeom prst="rect">
              <a:avLst/>
            </a:prstGeom>
            <a:pattFill prst="ltVert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23" name="Rectangle 222"/>
            <p:cNvSpPr>
              <a:spLocks/>
            </p:cNvSpPr>
            <p:nvPr/>
          </p:nvSpPr>
          <p:spPr bwMode="auto">
            <a:xfrm flipH="1">
              <a:off x="5614105" y="4014381"/>
              <a:ext cx="155575" cy="66675"/>
            </a:xfrm>
            <a:prstGeom prst="rect">
              <a:avLst/>
            </a:prstGeom>
            <a:pattFill prst="pct3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cxnSp>
          <p:nvCxnSpPr>
            <p:cNvPr id="224" name="Straight Connector 223"/>
            <p:cNvCxnSpPr/>
            <p:nvPr/>
          </p:nvCxnSpPr>
          <p:spPr bwMode="auto">
            <a:xfrm flipH="1" flipV="1">
              <a:off x="6309430" y="3704818"/>
              <a:ext cx="0" cy="42863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 bwMode="auto">
            <a:xfrm flipH="1" flipV="1">
              <a:off x="6264980" y="3707993"/>
              <a:ext cx="0" cy="42863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6" name="Rectangle 225"/>
            <p:cNvSpPr>
              <a:spLocks/>
            </p:cNvSpPr>
            <p:nvPr/>
          </p:nvSpPr>
          <p:spPr bwMode="auto">
            <a:xfrm flipH="1">
              <a:off x="6303080" y="4073118"/>
              <a:ext cx="112713" cy="119063"/>
            </a:xfrm>
            <a:prstGeom prst="rect">
              <a:avLst/>
            </a:prstGeom>
            <a:pattFill prst="openDmnd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27" name="Rectangle 226"/>
            <p:cNvSpPr>
              <a:spLocks/>
            </p:cNvSpPr>
            <p:nvPr/>
          </p:nvSpPr>
          <p:spPr bwMode="auto">
            <a:xfrm flipH="1">
              <a:off x="6211005" y="3750856"/>
              <a:ext cx="254000" cy="117475"/>
            </a:xfrm>
            <a:prstGeom prst="rect">
              <a:avLst/>
            </a:prstGeom>
            <a:pattFill prst="smCheck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cxnSp>
          <p:nvCxnSpPr>
            <p:cNvPr id="228" name="Straight Connector 227"/>
            <p:cNvCxnSpPr/>
            <p:nvPr/>
          </p:nvCxnSpPr>
          <p:spPr bwMode="auto">
            <a:xfrm flipH="1" flipV="1">
              <a:off x="6309430" y="3750856"/>
              <a:ext cx="0" cy="41275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 bwMode="auto">
            <a:xfrm flipH="1" flipV="1">
              <a:off x="6264980" y="3754031"/>
              <a:ext cx="0" cy="41275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 bwMode="auto">
            <a:xfrm rot="16200000" flipH="1" flipV="1">
              <a:off x="6445162" y="3770699"/>
              <a:ext cx="0" cy="42863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/>
            <p:cNvCxnSpPr/>
            <p:nvPr/>
          </p:nvCxnSpPr>
          <p:spPr bwMode="auto">
            <a:xfrm rot="16200000" flipH="1" flipV="1">
              <a:off x="6445162" y="3815149"/>
              <a:ext cx="0" cy="42863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2" name="Rectangle 231"/>
            <p:cNvSpPr>
              <a:spLocks/>
            </p:cNvSpPr>
            <p:nvPr/>
          </p:nvSpPr>
          <p:spPr bwMode="auto">
            <a:xfrm flipH="1" flipV="1">
              <a:off x="4136143" y="4362043"/>
              <a:ext cx="479425" cy="42863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33" name="Rectangle 232"/>
            <p:cNvSpPr>
              <a:spLocks/>
            </p:cNvSpPr>
            <p:nvPr/>
          </p:nvSpPr>
          <p:spPr bwMode="auto">
            <a:xfrm flipH="1" flipV="1">
              <a:off x="4731455" y="4360456"/>
              <a:ext cx="592138" cy="168275"/>
            </a:xfrm>
            <a:prstGeom prst="rect">
              <a:avLst/>
            </a:prstGeom>
            <a:pattFill prst="pct5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34" name="Rectangle 233"/>
            <p:cNvSpPr>
              <a:spLocks/>
            </p:cNvSpPr>
            <p:nvPr/>
          </p:nvSpPr>
          <p:spPr bwMode="auto">
            <a:xfrm flipH="1" flipV="1">
              <a:off x="5617280" y="4362043"/>
              <a:ext cx="139700" cy="42863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35" name="Rectangle 234"/>
            <p:cNvSpPr>
              <a:spLocks noChangeAspect="1"/>
            </p:cNvSpPr>
            <p:nvPr/>
          </p:nvSpPr>
          <p:spPr bwMode="auto">
            <a:xfrm flipH="1" flipV="1">
              <a:off x="3443993" y="4322356"/>
              <a:ext cx="2911475" cy="39687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36" name="Rectangle 235"/>
            <p:cNvSpPr>
              <a:spLocks/>
            </p:cNvSpPr>
            <p:nvPr/>
          </p:nvSpPr>
          <p:spPr bwMode="auto">
            <a:xfrm flipH="1">
              <a:off x="3445580" y="4687481"/>
              <a:ext cx="965200" cy="50800"/>
            </a:xfrm>
            <a:prstGeom prst="rect">
              <a:avLst/>
            </a:prstGeom>
            <a:pattFill prst="pct60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37" name="Rectangle 236"/>
            <p:cNvSpPr>
              <a:spLocks noChangeAspect="1"/>
            </p:cNvSpPr>
            <p:nvPr/>
          </p:nvSpPr>
          <p:spPr bwMode="auto">
            <a:xfrm flipH="1">
              <a:off x="3445580" y="4733518"/>
              <a:ext cx="2911475" cy="39688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38" name="Rectangle 237"/>
            <p:cNvSpPr>
              <a:spLocks/>
            </p:cNvSpPr>
            <p:nvPr/>
          </p:nvSpPr>
          <p:spPr bwMode="auto">
            <a:xfrm flipH="1">
              <a:off x="4488568" y="4704943"/>
              <a:ext cx="328612" cy="26988"/>
            </a:xfrm>
            <a:prstGeom prst="rect">
              <a:avLst/>
            </a:prstGeom>
            <a:pattFill prst="pct25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39" name="Rectangle 238"/>
            <p:cNvSpPr>
              <a:spLocks/>
            </p:cNvSpPr>
            <p:nvPr/>
          </p:nvSpPr>
          <p:spPr bwMode="auto">
            <a:xfrm flipH="1">
              <a:off x="5618868" y="4685893"/>
              <a:ext cx="141287" cy="42863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40" name="Rectangle 239"/>
            <p:cNvSpPr>
              <a:spLocks/>
            </p:cNvSpPr>
            <p:nvPr/>
          </p:nvSpPr>
          <p:spPr bwMode="auto">
            <a:xfrm flipH="1">
              <a:off x="3039180" y="4462056"/>
              <a:ext cx="1608138" cy="169862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41" name="Rectangle 240"/>
            <p:cNvSpPr>
              <a:spLocks/>
            </p:cNvSpPr>
            <p:nvPr/>
          </p:nvSpPr>
          <p:spPr bwMode="auto">
            <a:xfrm flipH="1">
              <a:off x="3040768" y="4301718"/>
              <a:ext cx="390525" cy="49053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42" name="Rectangle 241"/>
            <p:cNvSpPr>
              <a:spLocks/>
            </p:cNvSpPr>
            <p:nvPr/>
          </p:nvSpPr>
          <p:spPr bwMode="auto">
            <a:xfrm flipH="1">
              <a:off x="3418593" y="4465231"/>
              <a:ext cx="34925" cy="1651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43" name="Rectangle 242"/>
            <p:cNvSpPr>
              <a:spLocks noChangeAspect="1"/>
            </p:cNvSpPr>
            <p:nvPr/>
          </p:nvSpPr>
          <p:spPr bwMode="auto">
            <a:xfrm flipH="1">
              <a:off x="4137730" y="4462056"/>
              <a:ext cx="477838" cy="55562"/>
            </a:xfrm>
            <a:prstGeom prst="rect">
              <a:avLst/>
            </a:prstGeom>
            <a:pattFill prst="ltVert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44" name="Rectangle 243"/>
            <p:cNvSpPr>
              <a:spLocks/>
            </p:cNvSpPr>
            <p:nvPr/>
          </p:nvSpPr>
          <p:spPr bwMode="auto">
            <a:xfrm flipH="1">
              <a:off x="3445580" y="4576356"/>
              <a:ext cx="963613" cy="55562"/>
            </a:xfrm>
            <a:prstGeom prst="rect">
              <a:avLst/>
            </a:prstGeom>
            <a:pattFill prst="ltVert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45" name="Rectangle 244"/>
            <p:cNvSpPr>
              <a:spLocks/>
            </p:cNvSpPr>
            <p:nvPr/>
          </p:nvSpPr>
          <p:spPr bwMode="auto">
            <a:xfrm flipH="1">
              <a:off x="3039180" y="4301718"/>
              <a:ext cx="50800" cy="490538"/>
            </a:xfrm>
            <a:prstGeom prst="rect">
              <a:avLst/>
            </a:prstGeom>
            <a:pattFill prst="ltHorz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46" name="Rectangle 245"/>
            <p:cNvSpPr>
              <a:spLocks/>
            </p:cNvSpPr>
            <p:nvPr/>
          </p:nvSpPr>
          <p:spPr bwMode="auto">
            <a:xfrm flipH="1">
              <a:off x="3445580" y="4631918"/>
              <a:ext cx="963613" cy="68263"/>
            </a:xfrm>
            <a:prstGeom prst="rect">
              <a:avLst/>
            </a:prstGeom>
            <a:pattFill prst="pct75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47" name="Rectangle 246"/>
            <p:cNvSpPr>
              <a:spLocks/>
            </p:cNvSpPr>
            <p:nvPr/>
          </p:nvSpPr>
          <p:spPr bwMode="auto">
            <a:xfrm flipH="1">
              <a:off x="4137730" y="4395381"/>
              <a:ext cx="477838" cy="66675"/>
            </a:xfrm>
            <a:prstGeom prst="rect">
              <a:avLst/>
            </a:prstGeom>
            <a:pattFill prst="pct3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48" name="Rectangle 247"/>
            <p:cNvSpPr>
              <a:spLocks/>
            </p:cNvSpPr>
            <p:nvPr/>
          </p:nvSpPr>
          <p:spPr bwMode="auto">
            <a:xfrm rot="16200000" flipH="1">
              <a:off x="2758193" y="4512855"/>
              <a:ext cx="490538" cy="68263"/>
            </a:xfrm>
            <a:prstGeom prst="rect">
              <a:avLst/>
            </a:prstGeom>
            <a:pattFill prst="pct7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49" name="Rectangle 248"/>
            <p:cNvSpPr>
              <a:spLocks/>
            </p:cNvSpPr>
            <p:nvPr/>
          </p:nvSpPr>
          <p:spPr bwMode="auto">
            <a:xfrm flipH="1">
              <a:off x="5609343" y="4458881"/>
              <a:ext cx="155575" cy="169862"/>
            </a:xfrm>
            <a:prstGeom prst="rect">
              <a:avLst/>
            </a:prstGeom>
            <a:solidFill>
              <a:srgbClr val="26262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50" name="Rectangle 249"/>
            <p:cNvSpPr>
              <a:spLocks/>
            </p:cNvSpPr>
            <p:nvPr/>
          </p:nvSpPr>
          <p:spPr bwMode="auto">
            <a:xfrm flipH="1">
              <a:off x="5623630" y="4458881"/>
              <a:ext cx="127000" cy="68262"/>
            </a:xfrm>
            <a:prstGeom prst="rect">
              <a:avLst/>
            </a:prstGeom>
            <a:pattFill prst="ltVert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51" name="Rectangle 250"/>
            <p:cNvSpPr>
              <a:spLocks/>
            </p:cNvSpPr>
            <p:nvPr/>
          </p:nvSpPr>
          <p:spPr bwMode="auto">
            <a:xfrm flipH="1">
              <a:off x="5609343" y="4390618"/>
              <a:ext cx="155575" cy="68263"/>
            </a:xfrm>
            <a:prstGeom prst="rect">
              <a:avLst/>
            </a:prstGeom>
            <a:pattFill prst="pct3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52" name="Rectangle 251"/>
            <p:cNvSpPr>
              <a:spLocks/>
            </p:cNvSpPr>
            <p:nvPr/>
          </p:nvSpPr>
          <p:spPr bwMode="auto">
            <a:xfrm flipH="1">
              <a:off x="5623630" y="4560481"/>
              <a:ext cx="127000" cy="68262"/>
            </a:xfrm>
            <a:prstGeom prst="rect">
              <a:avLst/>
            </a:prstGeom>
            <a:pattFill prst="ltVert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53" name="Rectangle 252"/>
            <p:cNvSpPr>
              <a:spLocks/>
            </p:cNvSpPr>
            <p:nvPr/>
          </p:nvSpPr>
          <p:spPr bwMode="auto">
            <a:xfrm flipH="1">
              <a:off x="5609343" y="4627156"/>
              <a:ext cx="155575" cy="66675"/>
            </a:xfrm>
            <a:prstGeom prst="rect">
              <a:avLst/>
            </a:prstGeom>
            <a:pattFill prst="pct3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cxnSp>
          <p:nvCxnSpPr>
            <p:cNvPr id="254" name="Straight Connector 253"/>
            <p:cNvCxnSpPr/>
            <p:nvPr/>
          </p:nvCxnSpPr>
          <p:spPr bwMode="auto">
            <a:xfrm flipH="1" flipV="1">
              <a:off x="6304668" y="4317593"/>
              <a:ext cx="0" cy="42863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 bwMode="auto">
            <a:xfrm flipH="1" flipV="1">
              <a:off x="6260218" y="4320768"/>
              <a:ext cx="0" cy="42863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6" name="Rectangle 255"/>
            <p:cNvSpPr>
              <a:spLocks/>
            </p:cNvSpPr>
            <p:nvPr/>
          </p:nvSpPr>
          <p:spPr bwMode="auto">
            <a:xfrm flipH="1">
              <a:off x="6298318" y="4685893"/>
              <a:ext cx="112712" cy="119063"/>
            </a:xfrm>
            <a:prstGeom prst="rect">
              <a:avLst/>
            </a:prstGeom>
            <a:pattFill prst="openDmnd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57" name="Rectangle 256"/>
            <p:cNvSpPr>
              <a:spLocks/>
            </p:cNvSpPr>
            <p:nvPr/>
          </p:nvSpPr>
          <p:spPr bwMode="auto">
            <a:xfrm flipH="1">
              <a:off x="6206243" y="4363631"/>
              <a:ext cx="254000" cy="117475"/>
            </a:xfrm>
            <a:prstGeom prst="rect">
              <a:avLst/>
            </a:prstGeom>
            <a:pattFill prst="smCheck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cxnSp>
          <p:nvCxnSpPr>
            <p:cNvPr id="258" name="Straight Connector 257"/>
            <p:cNvCxnSpPr/>
            <p:nvPr/>
          </p:nvCxnSpPr>
          <p:spPr bwMode="auto">
            <a:xfrm flipH="1" flipV="1">
              <a:off x="6304668" y="4363631"/>
              <a:ext cx="0" cy="41275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 bwMode="auto">
            <a:xfrm flipH="1" flipV="1">
              <a:off x="6260218" y="4366806"/>
              <a:ext cx="0" cy="41275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 bwMode="auto">
            <a:xfrm rot="16200000" flipH="1" flipV="1">
              <a:off x="6440399" y="4383475"/>
              <a:ext cx="0" cy="42862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 bwMode="auto">
            <a:xfrm rot="16200000" flipH="1" flipV="1">
              <a:off x="6440399" y="4427925"/>
              <a:ext cx="0" cy="42862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2" name="Rectangle 261"/>
            <p:cNvSpPr>
              <a:spLocks/>
            </p:cNvSpPr>
            <p:nvPr/>
          </p:nvSpPr>
          <p:spPr bwMode="auto">
            <a:xfrm flipH="1" flipV="1">
              <a:off x="4140905" y="4970056"/>
              <a:ext cx="479425" cy="42862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63" name="Rectangle 262"/>
            <p:cNvSpPr>
              <a:spLocks/>
            </p:cNvSpPr>
            <p:nvPr/>
          </p:nvSpPr>
          <p:spPr bwMode="auto">
            <a:xfrm flipH="1" flipV="1">
              <a:off x="4736218" y="4968468"/>
              <a:ext cx="592137" cy="168275"/>
            </a:xfrm>
            <a:prstGeom prst="rect">
              <a:avLst/>
            </a:prstGeom>
            <a:pattFill prst="pct5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64" name="Rectangle 263"/>
            <p:cNvSpPr>
              <a:spLocks/>
            </p:cNvSpPr>
            <p:nvPr/>
          </p:nvSpPr>
          <p:spPr bwMode="auto">
            <a:xfrm flipH="1" flipV="1">
              <a:off x="5622043" y="4970056"/>
              <a:ext cx="139700" cy="42862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65" name="Rectangle 264"/>
            <p:cNvSpPr>
              <a:spLocks noChangeAspect="1"/>
            </p:cNvSpPr>
            <p:nvPr/>
          </p:nvSpPr>
          <p:spPr bwMode="auto">
            <a:xfrm flipH="1" flipV="1">
              <a:off x="3448755" y="4930368"/>
              <a:ext cx="2911475" cy="39688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66" name="Rectangle 265"/>
            <p:cNvSpPr>
              <a:spLocks/>
            </p:cNvSpPr>
            <p:nvPr/>
          </p:nvSpPr>
          <p:spPr bwMode="auto">
            <a:xfrm flipH="1">
              <a:off x="3450343" y="5295493"/>
              <a:ext cx="965200" cy="50800"/>
            </a:xfrm>
            <a:prstGeom prst="rect">
              <a:avLst/>
            </a:prstGeom>
            <a:pattFill prst="pct60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67" name="Rectangle 266"/>
            <p:cNvSpPr>
              <a:spLocks noChangeAspect="1"/>
            </p:cNvSpPr>
            <p:nvPr/>
          </p:nvSpPr>
          <p:spPr bwMode="auto">
            <a:xfrm flipH="1">
              <a:off x="3450343" y="5341531"/>
              <a:ext cx="2911475" cy="39687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68" name="Rectangle 267"/>
            <p:cNvSpPr>
              <a:spLocks/>
            </p:cNvSpPr>
            <p:nvPr/>
          </p:nvSpPr>
          <p:spPr bwMode="auto">
            <a:xfrm flipH="1">
              <a:off x="4493330" y="5312956"/>
              <a:ext cx="328613" cy="26987"/>
            </a:xfrm>
            <a:prstGeom prst="rect">
              <a:avLst/>
            </a:prstGeom>
            <a:pattFill prst="pct25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69" name="Rectangle 268"/>
            <p:cNvSpPr>
              <a:spLocks/>
            </p:cNvSpPr>
            <p:nvPr/>
          </p:nvSpPr>
          <p:spPr bwMode="auto">
            <a:xfrm flipH="1">
              <a:off x="5623630" y="5293906"/>
              <a:ext cx="141288" cy="42862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70" name="Rectangle 269"/>
            <p:cNvSpPr>
              <a:spLocks/>
            </p:cNvSpPr>
            <p:nvPr/>
          </p:nvSpPr>
          <p:spPr bwMode="auto">
            <a:xfrm flipH="1">
              <a:off x="3043943" y="5070068"/>
              <a:ext cx="1608137" cy="169863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71" name="Rectangle 270"/>
            <p:cNvSpPr>
              <a:spLocks/>
            </p:cNvSpPr>
            <p:nvPr/>
          </p:nvSpPr>
          <p:spPr bwMode="auto">
            <a:xfrm flipH="1">
              <a:off x="3045530" y="4909731"/>
              <a:ext cx="390525" cy="490537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72" name="Rectangle 271"/>
            <p:cNvSpPr>
              <a:spLocks/>
            </p:cNvSpPr>
            <p:nvPr/>
          </p:nvSpPr>
          <p:spPr bwMode="auto">
            <a:xfrm flipH="1">
              <a:off x="3423355" y="5073243"/>
              <a:ext cx="34925" cy="1651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73" name="Rectangle 272"/>
            <p:cNvSpPr>
              <a:spLocks noChangeAspect="1"/>
            </p:cNvSpPr>
            <p:nvPr/>
          </p:nvSpPr>
          <p:spPr bwMode="auto">
            <a:xfrm flipH="1">
              <a:off x="4142493" y="5070068"/>
              <a:ext cx="477837" cy="55563"/>
            </a:xfrm>
            <a:prstGeom prst="rect">
              <a:avLst/>
            </a:prstGeom>
            <a:pattFill prst="ltVert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74" name="Rectangle 273"/>
            <p:cNvSpPr>
              <a:spLocks/>
            </p:cNvSpPr>
            <p:nvPr/>
          </p:nvSpPr>
          <p:spPr bwMode="auto">
            <a:xfrm flipH="1">
              <a:off x="3450343" y="5184368"/>
              <a:ext cx="963612" cy="55563"/>
            </a:xfrm>
            <a:prstGeom prst="rect">
              <a:avLst/>
            </a:prstGeom>
            <a:pattFill prst="ltVert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75" name="Rectangle 274"/>
            <p:cNvSpPr>
              <a:spLocks/>
            </p:cNvSpPr>
            <p:nvPr/>
          </p:nvSpPr>
          <p:spPr bwMode="auto">
            <a:xfrm flipH="1">
              <a:off x="3043943" y="4909731"/>
              <a:ext cx="50800" cy="490537"/>
            </a:xfrm>
            <a:prstGeom prst="rect">
              <a:avLst/>
            </a:prstGeom>
            <a:pattFill prst="ltHorz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76" name="Rectangle 275"/>
            <p:cNvSpPr>
              <a:spLocks/>
            </p:cNvSpPr>
            <p:nvPr/>
          </p:nvSpPr>
          <p:spPr bwMode="auto">
            <a:xfrm flipH="1">
              <a:off x="3450343" y="5239931"/>
              <a:ext cx="963612" cy="68262"/>
            </a:xfrm>
            <a:prstGeom prst="rect">
              <a:avLst/>
            </a:prstGeom>
            <a:pattFill prst="pct75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77" name="Rectangle 276"/>
            <p:cNvSpPr>
              <a:spLocks/>
            </p:cNvSpPr>
            <p:nvPr/>
          </p:nvSpPr>
          <p:spPr bwMode="auto">
            <a:xfrm flipH="1">
              <a:off x="4142493" y="5003393"/>
              <a:ext cx="477837" cy="66675"/>
            </a:xfrm>
            <a:prstGeom prst="rect">
              <a:avLst/>
            </a:prstGeom>
            <a:pattFill prst="pct3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78" name="Rectangle 277"/>
            <p:cNvSpPr>
              <a:spLocks/>
            </p:cNvSpPr>
            <p:nvPr/>
          </p:nvSpPr>
          <p:spPr bwMode="auto">
            <a:xfrm rot="16200000" flipH="1">
              <a:off x="2762955" y="5120869"/>
              <a:ext cx="490537" cy="68262"/>
            </a:xfrm>
            <a:prstGeom prst="rect">
              <a:avLst/>
            </a:prstGeom>
            <a:pattFill prst="pct7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79" name="Rectangle 278"/>
            <p:cNvSpPr>
              <a:spLocks/>
            </p:cNvSpPr>
            <p:nvPr/>
          </p:nvSpPr>
          <p:spPr bwMode="auto">
            <a:xfrm flipH="1">
              <a:off x="5614105" y="5066893"/>
              <a:ext cx="155575" cy="169863"/>
            </a:xfrm>
            <a:prstGeom prst="rect">
              <a:avLst/>
            </a:prstGeom>
            <a:solidFill>
              <a:srgbClr val="26262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80" name="Rectangle 279"/>
            <p:cNvSpPr>
              <a:spLocks/>
            </p:cNvSpPr>
            <p:nvPr/>
          </p:nvSpPr>
          <p:spPr bwMode="auto">
            <a:xfrm flipH="1">
              <a:off x="5628393" y="5066893"/>
              <a:ext cx="127000" cy="68263"/>
            </a:xfrm>
            <a:prstGeom prst="rect">
              <a:avLst/>
            </a:prstGeom>
            <a:pattFill prst="ltVert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81" name="Rectangle 280"/>
            <p:cNvSpPr>
              <a:spLocks/>
            </p:cNvSpPr>
            <p:nvPr/>
          </p:nvSpPr>
          <p:spPr bwMode="auto">
            <a:xfrm flipH="1">
              <a:off x="5614105" y="4998631"/>
              <a:ext cx="155575" cy="68262"/>
            </a:xfrm>
            <a:prstGeom prst="rect">
              <a:avLst/>
            </a:prstGeom>
            <a:pattFill prst="pct3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82" name="Rectangle 281"/>
            <p:cNvSpPr>
              <a:spLocks/>
            </p:cNvSpPr>
            <p:nvPr/>
          </p:nvSpPr>
          <p:spPr bwMode="auto">
            <a:xfrm flipH="1">
              <a:off x="5628393" y="5168493"/>
              <a:ext cx="127000" cy="68263"/>
            </a:xfrm>
            <a:prstGeom prst="rect">
              <a:avLst/>
            </a:prstGeom>
            <a:pattFill prst="ltVert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83" name="Rectangle 282"/>
            <p:cNvSpPr>
              <a:spLocks/>
            </p:cNvSpPr>
            <p:nvPr/>
          </p:nvSpPr>
          <p:spPr bwMode="auto">
            <a:xfrm flipH="1">
              <a:off x="5614105" y="5235168"/>
              <a:ext cx="155575" cy="66675"/>
            </a:xfrm>
            <a:prstGeom prst="rect">
              <a:avLst/>
            </a:prstGeom>
            <a:pattFill prst="pct3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cxnSp>
          <p:nvCxnSpPr>
            <p:cNvPr id="284" name="Straight Connector 283"/>
            <p:cNvCxnSpPr/>
            <p:nvPr/>
          </p:nvCxnSpPr>
          <p:spPr bwMode="auto">
            <a:xfrm flipH="1" flipV="1">
              <a:off x="6309430" y="4925606"/>
              <a:ext cx="0" cy="42862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Connector 284"/>
            <p:cNvCxnSpPr/>
            <p:nvPr/>
          </p:nvCxnSpPr>
          <p:spPr bwMode="auto">
            <a:xfrm flipH="1" flipV="1">
              <a:off x="6264980" y="4928781"/>
              <a:ext cx="0" cy="42862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6" name="Rectangle 285"/>
            <p:cNvSpPr>
              <a:spLocks/>
            </p:cNvSpPr>
            <p:nvPr/>
          </p:nvSpPr>
          <p:spPr bwMode="auto">
            <a:xfrm flipH="1">
              <a:off x="6303080" y="5293906"/>
              <a:ext cx="112713" cy="119062"/>
            </a:xfrm>
            <a:prstGeom prst="rect">
              <a:avLst/>
            </a:prstGeom>
            <a:pattFill prst="openDmnd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87" name="Rectangle 286"/>
            <p:cNvSpPr>
              <a:spLocks/>
            </p:cNvSpPr>
            <p:nvPr/>
          </p:nvSpPr>
          <p:spPr bwMode="auto">
            <a:xfrm flipH="1">
              <a:off x="6211005" y="4971643"/>
              <a:ext cx="254000" cy="117475"/>
            </a:xfrm>
            <a:prstGeom prst="rect">
              <a:avLst/>
            </a:prstGeom>
            <a:pattFill prst="smCheck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cxnSp>
          <p:nvCxnSpPr>
            <p:cNvPr id="288" name="Straight Connector 287"/>
            <p:cNvCxnSpPr/>
            <p:nvPr/>
          </p:nvCxnSpPr>
          <p:spPr bwMode="auto">
            <a:xfrm flipH="1" flipV="1">
              <a:off x="6309430" y="4971643"/>
              <a:ext cx="0" cy="41275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 bwMode="auto">
            <a:xfrm flipH="1" flipV="1">
              <a:off x="6264980" y="4974818"/>
              <a:ext cx="0" cy="41275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/>
            <p:nvPr/>
          </p:nvCxnSpPr>
          <p:spPr bwMode="auto">
            <a:xfrm rot="16200000" flipH="1" flipV="1">
              <a:off x="6445162" y="4991486"/>
              <a:ext cx="0" cy="42863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Straight Connector 290"/>
            <p:cNvCxnSpPr/>
            <p:nvPr/>
          </p:nvCxnSpPr>
          <p:spPr bwMode="auto">
            <a:xfrm rot="16200000" flipH="1" flipV="1">
              <a:off x="6445162" y="5035936"/>
              <a:ext cx="0" cy="42863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2" name="Rectangle 291"/>
            <p:cNvSpPr>
              <a:spLocks/>
            </p:cNvSpPr>
            <p:nvPr/>
          </p:nvSpPr>
          <p:spPr bwMode="auto">
            <a:xfrm flipH="1" flipV="1">
              <a:off x="4136143" y="3155543"/>
              <a:ext cx="479425" cy="42862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93" name="Rectangle 292"/>
            <p:cNvSpPr>
              <a:spLocks/>
            </p:cNvSpPr>
            <p:nvPr/>
          </p:nvSpPr>
          <p:spPr bwMode="auto">
            <a:xfrm flipH="1" flipV="1">
              <a:off x="4729868" y="3153955"/>
              <a:ext cx="593725" cy="169863"/>
            </a:xfrm>
            <a:prstGeom prst="rect">
              <a:avLst/>
            </a:prstGeom>
            <a:pattFill prst="pct5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94" name="Rectangle 293"/>
            <p:cNvSpPr>
              <a:spLocks/>
            </p:cNvSpPr>
            <p:nvPr/>
          </p:nvSpPr>
          <p:spPr bwMode="auto">
            <a:xfrm flipH="1" flipV="1">
              <a:off x="5615693" y="3155543"/>
              <a:ext cx="141287" cy="42862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95" name="Rectangle 294"/>
            <p:cNvSpPr>
              <a:spLocks noChangeAspect="1"/>
            </p:cNvSpPr>
            <p:nvPr/>
          </p:nvSpPr>
          <p:spPr bwMode="auto">
            <a:xfrm flipH="1" flipV="1">
              <a:off x="3442405" y="3115855"/>
              <a:ext cx="2911475" cy="39688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96" name="Rectangle 295"/>
            <p:cNvSpPr>
              <a:spLocks/>
            </p:cNvSpPr>
            <p:nvPr/>
          </p:nvSpPr>
          <p:spPr bwMode="auto">
            <a:xfrm flipH="1">
              <a:off x="3445580" y="3482568"/>
              <a:ext cx="963613" cy="50800"/>
            </a:xfrm>
            <a:prstGeom prst="rect">
              <a:avLst/>
            </a:prstGeom>
            <a:pattFill prst="pct60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97" name="Rectangle 296"/>
            <p:cNvSpPr>
              <a:spLocks noChangeAspect="1"/>
            </p:cNvSpPr>
            <p:nvPr/>
          </p:nvSpPr>
          <p:spPr bwMode="auto">
            <a:xfrm flipH="1">
              <a:off x="3445580" y="3528605"/>
              <a:ext cx="2909888" cy="39688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98" name="Rectangle 297"/>
            <p:cNvSpPr>
              <a:spLocks/>
            </p:cNvSpPr>
            <p:nvPr/>
          </p:nvSpPr>
          <p:spPr bwMode="auto">
            <a:xfrm flipH="1">
              <a:off x="4488568" y="3500030"/>
              <a:ext cx="328612" cy="26988"/>
            </a:xfrm>
            <a:prstGeom prst="rect">
              <a:avLst/>
            </a:prstGeom>
            <a:pattFill prst="pct25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299" name="Rectangle 298"/>
            <p:cNvSpPr>
              <a:spLocks/>
            </p:cNvSpPr>
            <p:nvPr/>
          </p:nvSpPr>
          <p:spPr bwMode="auto">
            <a:xfrm flipH="1">
              <a:off x="5618868" y="3480980"/>
              <a:ext cx="139700" cy="42863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300" name="Rectangle 299"/>
            <p:cNvSpPr>
              <a:spLocks/>
            </p:cNvSpPr>
            <p:nvPr/>
          </p:nvSpPr>
          <p:spPr bwMode="auto">
            <a:xfrm flipH="1">
              <a:off x="3039180" y="3257143"/>
              <a:ext cx="1608138" cy="169862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301" name="Rectangle 300"/>
            <p:cNvSpPr>
              <a:spLocks/>
            </p:cNvSpPr>
            <p:nvPr/>
          </p:nvSpPr>
          <p:spPr bwMode="auto">
            <a:xfrm flipH="1">
              <a:off x="3040768" y="3095218"/>
              <a:ext cx="390525" cy="49212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302" name="Rectangle 301"/>
            <p:cNvSpPr>
              <a:spLocks/>
            </p:cNvSpPr>
            <p:nvPr/>
          </p:nvSpPr>
          <p:spPr bwMode="auto">
            <a:xfrm flipH="1">
              <a:off x="3418593" y="3260318"/>
              <a:ext cx="34925" cy="16351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303" name="Rectangle 302"/>
            <p:cNvSpPr>
              <a:spLocks noChangeAspect="1"/>
            </p:cNvSpPr>
            <p:nvPr/>
          </p:nvSpPr>
          <p:spPr bwMode="auto">
            <a:xfrm flipH="1">
              <a:off x="4136143" y="3257143"/>
              <a:ext cx="479425" cy="55562"/>
            </a:xfrm>
            <a:prstGeom prst="rect">
              <a:avLst/>
            </a:prstGeom>
            <a:pattFill prst="ltVert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304" name="Rectangle 303"/>
            <p:cNvSpPr>
              <a:spLocks/>
            </p:cNvSpPr>
            <p:nvPr/>
          </p:nvSpPr>
          <p:spPr bwMode="auto">
            <a:xfrm flipH="1">
              <a:off x="3445580" y="3369855"/>
              <a:ext cx="963613" cy="55563"/>
            </a:xfrm>
            <a:prstGeom prst="rect">
              <a:avLst/>
            </a:prstGeom>
            <a:pattFill prst="ltVert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305" name="Rectangle 304"/>
            <p:cNvSpPr>
              <a:spLocks/>
            </p:cNvSpPr>
            <p:nvPr/>
          </p:nvSpPr>
          <p:spPr bwMode="auto">
            <a:xfrm flipH="1">
              <a:off x="3039180" y="3095218"/>
              <a:ext cx="50800" cy="492125"/>
            </a:xfrm>
            <a:prstGeom prst="rect">
              <a:avLst/>
            </a:prstGeom>
            <a:pattFill prst="ltHorz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306" name="Rectangle 305"/>
            <p:cNvSpPr>
              <a:spLocks/>
            </p:cNvSpPr>
            <p:nvPr/>
          </p:nvSpPr>
          <p:spPr bwMode="auto">
            <a:xfrm flipH="1">
              <a:off x="3445580" y="3427005"/>
              <a:ext cx="963613" cy="68263"/>
            </a:xfrm>
            <a:prstGeom prst="rect">
              <a:avLst/>
            </a:prstGeom>
            <a:pattFill prst="pct75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307" name="Rectangle 306"/>
            <p:cNvSpPr>
              <a:spLocks/>
            </p:cNvSpPr>
            <p:nvPr/>
          </p:nvSpPr>
          <p:spPr bwMode="auto">
            <a:xfrm flipH="1">
              <a:off x="4136143" y="3188880"/>
              <a:ext cx="479425" cy="68263"/>
            </a:xfrm>
            <a:prstGeom prst="rect">
              <a:avLst/>
            </a:prstGeom>
            <a:pattFill prst="pct3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308" name="Rectangle 307"/>
            <p:cNvSpPr>
              <a:spLocks/>
            </p:cNvSpPr>
            <p:nvPr/>
          </p:nvSpPr>
          <p:spPr bwMode="auto">
            <a:xfrm rot="16200000" flipH="1">
              <a:off x="2757399" y="3307149"/>
              <a:ext cx="492125" cy="68263"/>
            </a:xfrm>
            <a:prstGeom prst="rect">
              <a:avLst/>
            </a:prstGeom>
            <a:pattFill prst="pct7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309" name="Rectangle 308"/>
            <p:cNvSpPr>
              <a:spLocks/>
            </p:cNvSpPr>
            <p:nvPr/>
          </p:nvSpPr>
          <p:spPr bwMode="auto">
            <a:xfrm flipH="1">
              <a:off x="5607755" y="3252380"/>
              <a:ext cx="155575" cy="169863"/>
            </a:xfrm>
            <a:prstGeom prst="rect">
              <a:avLst/>
            </a:prstGeom>
            <a:solidFill>
              <a:srgbClr val="26262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310" name="Rectangle 309"/>
            <p:cNvSpPr>
              <a:spLocks/>
            </p:cNvSpPr>
            <p:nvPr/>
          </p:nvSpPr>
          <p:spPr bwMode="auto">
            <a:xfrm flipH="1">
              <a:off x="5622043" y="3252380"/>
              <a:ext cx="127000" cy="68263"/>
            </a:xfrm>
            <a:prstGeom prst="rect">
              <a:avLst/>
            </a:prstGeom>
            <a:pattFill prst="ltVert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311" name="Rectangle 310"/>
            <p:cNvSpPr>
              <a:spLocks/>
            </p:cNvSpPr>
            <p:nvPr/>
          </p:nvSpPr>
          <p:spPr bwMode="auto">
            <a:xfrm flipH="1">
              <a:off x="5607755" y="3184118"/>
              <a:ext cx="155575" cy="68262"/>
            </a:xfrm>
            <a:prstGeom prst="rect">
              <a:avLst/>
            </a:prstGeom>
            <a:pattFill prst="pct3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312" name="Rectangle 311"/>
            <p:cNvSpPr>
              <a:spLocks/>
            </p:cNvSpPr>
            <p:nvPr/>
          </p:nvSpPr>
          <p:spPr bwMode="auto">
            <a:xfrm flipH="1">
              <a:off x="5622043" y="3353980"/>
              <a:ext cx="127000" cy="68263"/>
            </a:xfrm>
            <a:prstGeom prst="rect">
              <a:avLst/>
            </a:prstGeom>
            <a:pattFill prst="ltVert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313" name="Rectangle 312"/>
            <p:cNvSpPr>
              <a:spLocks/>
            </p:cNvSpPr>
            <p:nvPr/>
          </p:nvSpPr>
          <p:spPr bwMode="auto">
            <a:xfrm flipH="1">
              <a:off x="5607755" y="3420655"/>
              <a:ext cx="155575" cy="68263"/>
            </a:xfrm>
            <a:prstGeom prst="rect">
              <a:avLst/>
            </a:prstGeom>
            <a:pattFill prst="pct3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cxnSp>
          <p:nvCxnSpPr>
            <p:cNvPr id="314" name="Straight Connector 313"/>
            <p:cNvCxnSpPr/>
            <p:nvPr/>
          </p:nvCxnSpPr>
          <p:spPr bwMode="auto">
            <a:xfrm flipH="1" flipV="1">
              <a:off x="6303080" y="3111093"/>
              <a:ext cx="0" cy="42862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314"/>
            <p:cNvCxnSpPr/>
            <p:nvPr/>
          </p:nvCxnSpPr>
          <p:spPr bwMode="auto">
            <a:xfrm flipH="1" flipV="1">
              <a:off x="6258630" y="3114268"/>
              <a:ext cx="0" cy="42862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6" name="Rectangle 315"/>
            <p:cNvSpPr>
              <a:spLocks/>
            </p:cNvSpPr>
            <p:nvPr/>
          </p:nvSpPr>
          <p:spPr bwMode="auto">
            <a:xfrm flipH="1">
              <a:off x="6296730" y="3480980"/>
              <a:ext cx="112713" cy="119063"/>
            </a:xfrm>
            <a:prstGeom prst="rect">
              <a:avLst/>
            </a:prstGeom>
            <a:pattFill prst="openDmnd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317" name="Rectangle 316"/>
            <p:cNvSpPr>
              <a:spLocks/>
            </p:cNvSpPr>
            <p:nvPr/>
          </p:nvSpPr>
          <p:spPr bwMode="auto">
            <a:xfrm flipH="1">
              <a:off x="6204655" y="3157130"/>
              <a:ext cx="254000" cy="119063"/>
            </a:xfrm>
            <a:prstGeom prst="rect">
              <a:avLst/>
            </a:prstGeom>
            <a:pattFill prst="smCheck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cxnSp>
          <p:nvCxnSpPr>
            <p:cNvPr id="318" name="Straight Connector 317"/>
            <p:cNvCxnSpPr/>
            <p:nvPr/>
          </p:nvCxnSpPr>
          <p:spPr bwMode="auto">
            <a:xfrm flipH="1" flipV="1">
              <a:off x="6303080" y="3157130"/>
              <a:ext cx="0" cy="41275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/>
            <p:cNvCxnSpPr/>
            <p:nvPr/>
          </p:nvCxnSpPr>
          <p:spPr bwMode="auto">
            <a:xfrm flipH="1" flipV="1">
              <a:off x="6258630" y="3160305"/>
              <a:ext cx="0" cy="41275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/>
            <p:cNvCxnSpPr/>
            <p:nvPr/>
          </p:nvCxnSpPr>
          <p:spPr bwMode="auto">
            <a:xfrm rot="16200000" flipH="1" flipV="1">
              <a:off x="6438812" y="3176973"/>
              <a:ext cx="0" cy="42863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/>
            <p:cNvCxnSpPr/>
            <p:nvPr/>
          </p:nvCxnSpPr>
          <p:spPr bwMode="auto">
            <a:xfrm rot="16200000" flipH="1" flipV="1">
              <a:off x="6438812" y="3221423"/>
              <a:ext cx="0" cy="42863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2" name="Group 381"/>
            <p:cNvGrpSpPr>
              <a:grpSpLocks/>
            </p:cNvGrpSpPr>
            <p:nvPr/>
          </p:nvGrpSpPr>
          <p:grpSpPr bwMode="auto">
            <a:xfrm rot="21345207" flipH="1">
              <a:off x="2105391" y="3092116"/>
              <a:ext cx="776327" cy="530277"/>
              <a:chOff x="6820034" y="1715131"/>
              <a:chExt cx="742542" cy="796644"/>
            </a:xfrm>
            <a:solidFill>
              <a:srgbClr val="A6A6A6"/>
            </a:solidFill>
          </p:grpSpPr>
          <p:sp>
            <p:nvSpPr>
              <p:cNvPr id="323" name="Isosceles Triangle 322"/>
              <p:cNvSpPr/>
              <p:nvPr/>
            </p:nvSpPr>
            <p:spPr>
              <a:xfrm rot="15439849" flipH="1">
                <a:off x="6969539" y="1918971"/>
                <a:ext cx="651086" cy="347716"/>
              </a:xfrm>
              <a:prstGeom prst="triangle">
                <a:avLst>
                  <a:gd name="adj" fmla="val 48448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24" name="Snip Same Side Corner Rectangle 323"/>
              <p:cNvSpPr/>
              <p:nvPr/>
            </p:nvSpPr>
            <p:spPr>
              <a:xfrm rot="5400000">
                <a:off x="6522682" y="2096511"/>
                <a:ext cx="708324" cy="109326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25" name="Snip Same Side Corner Rectangle 324"/>
              <p:cNvSpPr/>
              <p:nvPr/>
            </p:nvSpPr>
            <p:spPr>
              <a:xfrm rot="15368606" flipH="1">
                <a:off x="7136195" y="1958685"/>
                <a:ext cx="677319" cy="176136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26" name="Isosceles Triangle 325"/>
              <p:cNvSpPr/>
              <p:nvPr/>
            </p:nvSpPr>
            <p:spPr>
              <a:xfrm rot="5400000">
                <a:off x="6795988" y="1954983"/>
                <a:ext cx="629621" cy="402380"/>
              </a:xfrm>
              <a:prstGeom prst="triangle">
                <a:avLst>
                  <a:gd name="adj" fmla="val 53869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2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27" name="Rectangle 326"/>
            <p:cNvSpPr>
              <a:spLocks/>
            </p:cNvSpPr>
            <p:nvPr/>
          </p:nvSpPr>
          <p:spPr bwMode="auto">
            <a:xfrm rot="105570" flipH="1">
              <a:off x="1640593" y="3065055"/>
              <a:ext cx="419100" cy="538163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cxnSp>
          <p:nvCxnSpPr>
            <p:cNvPr id="328" name="Straight Connector 327"/>
            <p:cNvCxnSpPr>
              <a:stCxn id="347" idx="3"/>
            </p:cNvCxnSpPr>
            <p:nvPr/>
          </p:nvCxnSpPr>
          <p:spPr bwMode="auto">
            <a:xfrm flipH="1">
              <a:off x="2039055" y="3068230"/>
              <a:ext cx="700088" cy="0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9" name="Rectangle 328"/>
            <p:cNvSpPr>
              <a:spLocks/>
            </p:cNvSpPr>
            <p:nvPr/>
          </p:nvSpPr>
          <p:spPr bwMode="auto">
            <a:xfrm rot="105570" flipH="1">
              <a:off x="1465968" y="3036480"/>
              <a:ext cx="30162" cy="56197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330" name="Rectangle 329"/>
            <p:cNvSpPr>
              <a:spLocks/>
            </p:cNvSpPr>
            <p:nvPr/>
          </p:nvSpPr>
          <p:spPr bwMode="auto">
            <a:xfrm rot="105570" flipH="1">
              <a:off x="1146880" y="3006318"/>
              <a:ext cx="204788" cy="60642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331" name="Rectangle 330"/>
            <p:cNvSpPr>
              <a:spLocks/>
            </p:cNvSpPr>
            <p:nvPr/>
          </p:nvSpPr>
          <p:spPr bwMode="auto">
            <a:xfrm rot="110168" flipH="1">
              <a:off x="1500893" y="3080930"/>
              <a:ext cx="65087" cy="484188"/>
            </a:xfrm>
            <a:prstGeom prst="rect">
              <a:avLst/>
            </a:prstGeom>
            <a:pattFill prst="smCheck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332" name="Rectangle 331"/>
            <p:cNvSpPr>
              <a:spLocks/>
            </p:cNvSpPr>
            <p:nvPr/>
          </p:nvSpPr>
          <p:spPr bwMode="auto">
            <a:xfrm rot="105570" flipH="1">
              <a:off x="1235780" y="3009493"/>
              <a:ext cx="231775" cy="60483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333" name="Rectangle 332"/>
            <p:cNvSpPr>
              <a:spLocks/>
            </p:cNvSpPr>
            <p:nvPr/>
          </p:nvSpPr>
          <p:spPr bwMode="auto">
            <a:xfrm rot="105570" flipH="1">
              <a:off x="1494543" y="3014255"/>
              <a:ext cx="30162" cy="606425"/>
            </a:xfrm>
            <a:prstGeom prst="rect">
              <a:avLst/>
            </a:prstGeom>
            <a:solidFill>
              <a:srgbClr val="26262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334" name="Rectangle 333"/>
            <p:cNvSpPr>
              <a:spLocks/>
            </p:cNvSpPr>
            <p:nvPr/>
          </p:nvSpPr>
          <p:spPr bwMode="auto">
            <a:xfrm rot="105570" flipH="1">
              <a:off x="1626305" y="3084105"/>
              <a:ext cx="34925" cy="490538"/>
            </a:xfrm>
            <a:prstGeom prst="rect">
              <a:avLst/>
            </a:prstGeom>
            <a:pattFill prst="smCheck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335" name="Rectangle 334"/>
            <p:cNvSpPr>
              <a:spLocks/>
            </p:cNvSpPr>
            <p:nvPr/>
          </p:nvSpPr>
          <p:spPr bwMode="auto">
            <a:xfrm rot="16305570" flipH="1">
              <a:off x="1313568" y="3293655"/>
              <a:ext cx="492125" cy="66675"/>
            </a:xfrm>
            <a:prstGeom prst="rect">
              <a:avLst/>
            </a:prstGeom>
            <a:pattFill prst="pct5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336" name="Rectangle 335"/>
            <p:cNvSpPr>
              <a:spLocks/>
            </p:cNvSpPr>
            <p:nvPr/>
          </p:nvSpPr>
          <p:spPr bwMode="auto">
            <a:xfrm rot="105570" flipH="1">
              <a:off x="1592968" y="3031718"/>
              <a:ext cx="33337" cy="592137"/>
            </a:xfrm>
            <a:prstGeom prst="rect">
              <a:avLst/>
            </a:prstGeom>
            <a:solidFill>
              <a:srgbClr val="26262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cxnSp>
          <p:nvCxnSpPr>
            <p:cNvPr id="337" name="Straight Connector 336"/>
            <p:cNvCxnSpPr>
              <a:stCxn id="348" idx="3"/>
            </p:cNvCxnSpPr>
            <p:nvPr/>
          </p:nvCxnSpPr>
          <p:spPr bwMode="auto">
            <a:xfrm flipH="1" flipV="1">
              <a:off x="2039055" y="3609568"/>
              <a:ext cx="695325" cy="3175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8" name="Group 274"/>
            <p:cNvGrpSpPr>
              <a:grpSpLocks/>
            </p:cNvGrpSpPr>
            <p:nvPr/>
          </p:nvGrpSpPr>
          <p:grpSpPr bwMode="auto">
            <a:xfrm rot="10903880" flipH="1">
              <a:off x="2036777" y="3042228"/>
              <a:ext cx="134641" cy="592844"/>
              <a:chOff x="5900961" y="4617250"/>
              <a:chExt cx="286451" cy="1259999"/>
            </a:xfrm>
          </p:grpSpPr>
          <p:sp>
            <p:nvSpPr>
              <p:cNvPr id="339" name="Rectangle 338"/>
              <p:cNvSpPr>
                <a:spLocks/>
              </p:cNvSpPr>
              <p:nvPr/>
            </p:nvSpPr>
            <p:spPr>
              <a:xfrm>
                <a:off x="5912520" y="4725910"/>
                <a:ext cx="70927" cy="1042561"/>
              </a:xfrm>
              <a:prstGeom prst="rect">
                <a:avLst/>
              </a:prstGeom>
              <a:pattFill prst="smCheck">
                <a:fgClr>
                  <a:srgbClr val="000000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40" name="Rectangle 339"/>
              <p:cNvSpPr>
                <a:spLocks/>
              </p:cNvSpPr>
              <p:nvPr/>
            </p:nvSpPr>
            <p:spPr>
              <a:xfrm rot="5400000">
                <a:off x="5587159" y="5177633"/>
                <a:ext cx="1035813" cy="141852"/>
              </a:xfrm>
              <a:prstGeom prst="rect">
                <a:avLst/>
              </a:prstGeom>
              <a:pattFill prst="pct50">
                <a:fgClr>
                  <a:srgbClr val="000000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41" name="Rectangle 340"/>
              <p:cNvSpPr>
                <a:spLocks/>
              </p:cNvSpPr>
              <p:nvPr/>
            </p:nvSpPr>
            <p:spPr>
              <a:xfrm>
                <a:off x="5983415" y="4623456"/>
                <a:ext cx="70925" cy="1251751"/>
              </a:xfrm>
              <a:prstGeom prst="rect">
                <a:avLst/>
              </a:prstGeom>
              <a:solidFill>
                <a:srgbClr val="262626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42" name="Rectangle 341"/>
            <p:cNvSpPr/>
            <p:nvPr/>
          </p:nvSpPr>
          <p:spPr bwMode="auto">
            <a:xfrm flipH="1">
              <a:off x="2832805" y="3600043"/>
              <a:ext cx="101600" cy="30162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>
                <a:solidFill>
                  <a:schemeClr val="tx1"/>
                </a:solidFill>
              </a:endParaRPr>
            </a:p>
          </p:txBody>
        </p:sp>
        <p:sp>
          <p:nvSpPr>
            <p:cNvPr id="343" name="Rectangle 342"/>
            <p:cNvSpPr/>
            <p:nvPr/>
          </p:nvSpPr>
          <p:spPr bwMode="auto">
            <a:xfrm flipH="1">
              <a:off x="2837568" y="3053943"/>
              <a:ext cx="101600" cy="30162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>
                <a:solidFill>
                  <a:schemeClr val="tx1"/>
                </a:solidFill>
              </a:endParaRPr>
            </a:p>
          </p:txBody>
        </p:sp>
        <p:sp>
          <p:nvSpPr>
            <p:cNvPr id="344" name="Rectangle 343"/>
            <p:cNvSpPr>
              <a:spLocks/>
            </p:cNvSpPr>
            <p:nvPr/>
          </p:nvSpPr>
          <p:spPr bwMode="auto">
            <a:xfrm flipH="1">
              <a:off x="2939168" y="3098393"/>
              <a:ext cx="33337" cy="490537"/>
            </a:xfrm>
            <a:prstGeom prst="rect">
              <a:avLst/>
            </a:prstGeom>
            <a:pattFill prst="smCheck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345" name="Rectangle 344"/>
            <p:cNvSpPr>
              <a:spLocks/>
            </p:cNvSpPr>
            <p:nvPr/>
          </p:nvSpPr>
          <p:spPr bwMode="auto">
            <a:xfrm rot="16200000" flipH="1">
              <a:off x="2626430" y="3309531"/>
              <a:ext cx="490537" cy="68262"/>
            </a:xfrm>
            <a:prstGeom prst="rect">
              <a:avLst/>
            </a:prstGeom>
            <a:pattFill prst="pct50">
              <a:fgClr>
                <a:srgbClr val="000000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346" name="Rectangle 345"/>
            <p:cNvSpPr>
              <a:spLocks/>
            </p:cNvSpPr>
            <p:nvPr/>
          </p:nvSpPr>
          <p:spPr bwMode="auto">
            <a:xfrm flipH="1">
              <a:off x="2905830" y="3047593"/>
              <a:ext cx="33338" cy="592137"/>
            </a:xfrm>
            <a:prstGeom prst="rect">
              <a:avLst/>
            </a:prstGeom>
            <a:solidFill>
              <a:srgbClr val="26262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347" name="Rectangle 346"/>
            <p:cNvSpPr/>
            <p:nvPr/>
          </p:nvSpPr>
          <p:spPr bwMode="auto">
            <a:xfrm flipH="1">
              <a:off x="2739143" y="3039655"/>
              <a:ext cx="101600" cy="58738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>
                <a:solidFill>
                  <a:schemeClr val="tx1"/>
                </a:solidFill>
              </a:endParaRPr>
            </a:p>
          </p:txBody>
        </p:sp>
        <p:sp>
          <p:nvSpPr>
            <p:cNvPr id="348" name="Rectangle 347"/>
            <p:cNvSpPr/>
            <p:nvPr/>
          </p:nvSpPr>
          <p:spPr bwMode="auto">
            <a:xfrm flipH="1">
              <a:off x="2734380" y="3584168"/>
              <a:ext cx="101600" cy="58737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>
                <a:solidFill>
                  <a:schemeClr val="tx1"/>
                </a:solidFill>
              </a:endParaRPr>
            </a:p>
          </p:txBody>
        </p:sp>
        <p:sp>
          <p:nvSpPr>
            <p:cNvPr id="349" name="Rectangle 348"/>
            <p:cNvSpPr>
              <a:spLocks/>
            </p:cNvSpPr>
            <p:nvPr/>
          </p:nvSpPr>
          <p:spPr>
            <a:xfrm>
              <a:off x="6399930" y="2258794"/>
              <a:ext cx="128587" cy="119063"/>
            </a:xfrm>
            <a:prstGeom prst="rect">
              <a:avLst/>
            </a:prstGeom>
            <a:pattFill prst="dkUpDiag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350" name="Rectangle 349"/>
            <p:cNvSpPr>
              <a:spLocks/>
            </p:cNvSpPr>
            <p:nvPr/>
          </p:nvSpPr>
          <p:spPr>
            <a:xfrm>
              <a:off x="6399930" y="2871569"/>
              <a:ext cx="128587" cy="117475"/>
            </a:xfrm>
            <a:prstGeom prst="rect">
              <a:avLst/>
            </a:prstGeom>
            <a:pattFill prst="dkUpDiag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351" name="Rectangle 350"/>
            <p:cNvSpPr>
              <a:spLocks/>
            </p:cNvSpPr>
            <p:nvPr/>
          </p:nvSpPr>
          <p:spPr>
            <a:xfrm>
              <a:off x="6404692" y="4682907"/>
              <a:ext cx="128588" cy="119062"/>
            </a:xfrm>
            <a:prstGeom prst="rect">
              <a:avLst/>
            </a:prstGeom>
            <a:pattFill prst="dkUpDiag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352" name="Rectangle 351"/>
            <p:cNvSpPr>
              <a:spLocks/>
            </p:cNvSpPr>
            <p:nvPr/>
          </p:nvSpPr>
          <p:spPr>
            <a:xfrm>
              <a:off x="6409455" y="5289332"/>
              <a:ext cx="128587" cy="117475"/>
            </a:xfrm>
            <a:prstGeom prst="rect">
              <a:avLst/>
            </a:prstGeom>
            <a:pattFill prst="dkUpDiag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353" name="Rectangle 352"/>
            <p:cNvSpPr>
              <a:spLocks/>
            </p:cNvSpPr>
            <p:nvPr/>
          </p:nvSpPr>
          <p:spPr>
            <a:xfrm>
              <a:off x="6414217" y="4068544"/>
              <a:ext cx="128588" cy="119063"/>
            </a:xfrm>
            <a:prstGeom prst="rect">
              <a:avLst/>
            </a:prstGeom>
            <a:pattFill prst="dkUpDiag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354" name="Rectangle 353"/>
            <p:cNvSpPr>
              <a:spLocks/>
            </p:cNvSpPr>
            <p:nvPr/>
          </p:nvSpPr>
          <p:spPr>
            <a:xfrm>
              <a:off x="6406280" y="3481169"/>
              <a:ext cx="128587" cy="117475"/>
            </a:xfrm>
            <a:prstGeom prst="rect">
              <a:avLst/>
            </a:prstGeom>
            <a:pattFill prst="dkUpDiag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355" name="Rectangle 354"/>
            <p:cNvSpPr>
              <a:spLocks/>
            </p:cNvSpPr>
            <p:nvPr/>
          </p:nvSpPr>
          <p:spPr>
            <a:xfrm rot="10800000" flipH="1">
              <a:off x="7368550" y="3099305"/>
              <a:ext cx="735201" cy="767256"/>
            </a:xfrm>
            <a:prstGeom prst="rect">
              <a:avLst/>
            </a:prstGeom>
            <a:solidFill>
              <a:srgbClr val="BFBFB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356" name="Rectangle 355"/>
            <p:cNvSpPr>
              <a:spLocks/>
            </p:cNvSpPr>
            <p:nvPr/>
          </p:nvSpPr>
          <p:spPr>
            <a:xfrm>
              <a:off x="6466594" y="1802993"/>
              <a:ext cx="85725" cy="3689350"/>
            </a:xfrm>
            <a:prstGeom prst="rect">
              <a:avLst/>
            </a:prstGeom>
            <a:solidFill>
              <a:srgbClr val="BFBFB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357" name="TextBox 356"/>
            <p:cNvSpPr txBox="1"/>
            <p:nvPr/>
          </p:nvSpPr>
          <p:spPr>
            <a:xfrm>
              <a:off x="6541598" y="3936730"/>
              <a:ext cx="13875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200" dirty="0" smtClean="0">
                  <a:solidFill>
                    <a:schemeClr val="tx1"/>
                  </a:solidFill>
                  <a:latin typeface="Arial"/>
                  <a:cs typeface="Arial"/>
                </a:rPr>
                <a:t>WP3.5 Camera Controller</a:t>
              </a:r>
              <a:endParaRPr lang="en-GB" sz="120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358" name="TextBox 357"/>
            <p:cNvSpPr txBox="1"/>
            <p:nvPr/>
          </p:nvSpPr>
          <p:spPr>
            <a:xfrm>
              <a:off x="-51317" y="2569368"/>
              <a:ext cx="11033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>
                  <a:solidFill>
                    <a:schemeClr val="tx1"/>
                  </a:solidFill>
                  <a:latin typeface="Arial"/>
                  <a:cs typeface="Arial"/>
                </a:rPr>
                <a:t>WP3.1 Photosensor Modules</a:t>
              </a:r>
              <a:endParaRPr lang="en-GB" sz="120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359" name="TextBox 358"/>
            <p:cNvSpPr txBox="1"/>
            <p:nvPr/>
          </p:nvSpPr>
          <p:spPr>
            <a:xfrm>
              <a:off x="1973774" y="6012194"/>
              <a:ext cx="15606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>
                  <a:solidFill>
                    <a:schemeClr val="tx1"/>
                  </a:solidFill>
                  <a:latin typeface="Arial"/>
                  <a:cs typeface="Arial"/>
                </a:rPr>
                <a:t>WP3.2 Preamplifier</a:t>
              </a:r>
            </a:p>
            <a:p>
              <a:pPr algn="ctr"/>
              <a:r>
                <a:rPr lang="en-GB" sz="1200" dirty="0" smtClean="0">
                  <a:solidFill>
                    <a:schemeClr val="tx1"/>
                  </a:solidFill>
                  <a:latin typeface="Arial"/>
                  <a:cs typeface="Arial"/>
                </a:rPr>
                <a:t>Module</a:t>
              </a:r>
              <a:endParaRPr lang="en-GB" sz="120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360" name="TextBox 359"/>
            <p:cNvSpPr txBox="1"/>
            <p:nvPr/>
          </p:nvSpPr>
          <p:spPr>
            <a:xfrm>
              <a:off x="6638102" y="2254016"/>
              <a:ext cx="10739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>
                  <a:solidFill>
                    <a:schemeClr val="tx1"/>
                  </a:solidFill>
                  <a:latin typeface="Arial"/>
                  <a:cs typeface="Arial"/>
                </a:rPr>
                <a:t>WP3.4 Backplane</a:t>
              </a:r>
              <a:endParaRPr lang="en-GB" sz="120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cxnSp>
          <p:nvCxnSpPr>
            <p:cNvPr id="361" name="Straight Connector 360"/>
            <p:cNvCxnSpPr>
              <a:endCxn id="357" idx="0"/>
            </p:cNvCxnSpPr>
            <p:nvPr/>
          </p:nvCxnSpPr>
          <p:spPr>
            <a:xfrm flipH="1">
              <a:off x="7235381" y="3509325"/>
              <a:ext cx="211596" cy="427405"/>
            </a:xfrm>
            <a:prstGeom prst="line">
              <a:avLst/>
            </a:prstGeom>
            <a:ln w="12700" cmpd="sng">
              <a:solidFill>
                <a:schemeClr val="tx1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/>
            <p:cNvCxnSpPr>
              <a:stCxn id="94" idx="3"/>
              <a:endCxn id="358" idx="3"/>
            </p:cNvCxnSpPr>
            <p:nvPr/>
          </p:nvCxnSpPr>
          <p:spPr>
            <a:xfrm flipH="1">
              <a:off x="1051994" y="2023025"/>
              <a:ext cx="211745" cy="869509"/>
            </a:xfrm>
            <a:prstGeom prst="line">
              <a:avLst/>
            </a:prstGeom>
            <a:ln w="12700" cmpd="sng">
              <a:solidFill>
                <a:schemeClr val="tx1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362"/>
            <p:cNvCxnSpPr>
              <a:endCxn id="359" idx="0"/>
            </p:cNvCxnSpPr>
            <p:nvPr/>
          </p:nvCxnSpPr>
          <p:spPr>
            <a:xfrm>
              <a:off x="2595885" y="5645267"/>
              <a:ext cx="158217" cy="366927"/>
            </a:xfrm>
            <a:prstGeom prst="line">
              <a:avLst/>
            </a:prstGeom>
            <a:ln w="12700" cmpd="sng">
              <a:solidFill>
                <a:schemeClr val="tx1"/>
              </a:solidFill>
              <a:head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/>
            <p:cNvCxnSpPr/>
            <p:nvPr/>
          </p:nvCxnSpPr>
          <p:spPr>
            <a:xfrm>
              <a:off x="1779390" y="5460593"/>
              <a:ext cx="816495" cy="184674"/>
            </a:xfrm>
            <a:prstGeom prst="line">
              <a:avLst/>
            </a:prstGeom>
            <a:ln w="12700" cmpd="sng">
              <a:solidFill>
                <a:schemeClr val="tx1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/>
            <p:cNvCxnSpPr>
              <a:stCxn id="278" idx="3"/>
            </p:cNvCxnSpPr>
            <p:nvPr/>
          </p:nvCxnSpPr>
          <p:spPr>
            <a:xfrm flipH="1">
              <a:off x="2595885" y="5400269"/>
              <a:ext cx="412339" cy="232620"/>
            </a:xfrm>
            <a:prstGeom prst="line">
              <a:avLst/>
            </a:prstGeom>
            <a:ln w="12700" cmpd="sng">
              <a:solidFill>
                <a:schemeClr val="tx1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365"/>
            <p:cNvCxnSpPr/>
            <p:nvPr/>
          </p:nvCxnSpPr>
          <p:spPr>
            <a:xfrm>
              <a:off x="4729868" y="5669248"/>
              <a:ext cx="395821" cy="404653"/>
            </a:xfrm>
            <a:prstGeom prst="line">
              <a:avLst/>
            </a:prstGeom>
            <a:ln w="12700" cmpd="sng">
              <a:solidFill>
                <a:schemeClr val="tx1"/>
              </a:solidFill>
              <a:head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Connector 366"/>
            <p:cNvCxnSpPr>
              <a:stCxn id="275" idx="2"/>
            </p:cNvCxnSpPr>
            <p:nvPr/>
          </p:nvCxnSpPr>
          <p:spPr>
            <a:xfrm>
              <a:off x="3069343" y="5400268"/>
              <a:ext cx="1668462" cy="278658"/>
            </a:xfrm>
            <a:prstGeom prst="line">
              <a:avLst/>
            </a:prstGeom>
            <a:ln w="12700" cmpd="sng">
              <a:solidFill>
                <a:schemeClr val="tx1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Straight Connector 367"/>
            <p:cNvCxnSpPr>
              <a:stCxn id="286" idx="1"/>
            </p:cNvCxnSpPr>
            <p:nvPr/>
          </p:nvCxnSpPr>
          <p:spPr>
            <a:xfrm flipH="1">
              <a:off x="4726955" y="5353437"/>
              <a:ext cx="1688838" cy="325489"/>
            </a:xfrm>
            <a:prstGeom prst="line">
              <a:avLst/>
            </a:prstGeom>
            <a:ln w="12700" cmpd="sng">
              <a:solidFill>
                <a:schemeClr val="tx1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Straight Connector 368"/>
            <p:cNvCxnSpPr/>
            <p:nvPr/>
          </p:nvCxnSpPr>
          <p:spPr>
            <a:xfrm>
              <a:off x="6555218" y="2008189"/>
              <a:ext cx="604534" cy="245829"/>
            </a:xfrm>
            <a:prstGeom prst="line">
              <a:avLst/>
            </a:prstGeom>
            <a:ln w="12700" cmpd="sng">
              <a:solidFill>
                <a:schemeClr val="tx1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Connector 369"/>
            <p:cNvCxnSpPr>
              <a:stCxn id="355" idx="1"/>
            </p:cNvCxnSpPr>
            <p:nvPr/>
          </p:nvCxnSpPr>
          <p:spPr>
            <a:xfrm flipH="1">
              <a:off x="6546367" y="3482933"/>
              <a:ext cx="822183" cy="1764"/>
            </a:xfrm>
            <a:prstGeom prst="line">
              <a:avLst/>
            </a:prstGeom>
            <a:ln w="762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1" name="TextBox 370"/>
            <p:cNvSpPr txBox="1"/>
            <p:nvPr/>
          </p:nvSpPr>
          <p:spPr>
            <a:xfrm>
              <a:off x="4766887" y="6003072"/>
              <a:ext cx="14910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>
                  <a:solidFill>
                    <a:schemeClr val="tx1"/>
                  </a:solidFill>
                  <a:latin typeface="Arial"/>
                  <a:cs typeface="Arial"/>
                </a:rPr>
                <a:t>WP3.3 Target Module</a:t>
              </a:r>
              <a:endParaRPr lang="en-GB" sz="120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372" name="TextBox 371"/>
            <p:cNvSpPr txBox="1"/>
            <p:nvPr/>
          </p:nvSpPr>
          <p:spPr>
            <a:xfrm>
              <a:off x="6138381" y="5835756"/>
              <a:ext cx="27898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>
                  <a:solidFill>
                    <a:schemeClr val="tx1"/>
                  </a:solidFill>
                  <a:latin typeface="Arial"/>
                  <a:cs typeface="Arial"/>
                </a:rPr>
                <a:t>WP3.6 Enclosure, Lid</a:t>
              </a:r>
              <a:endParaRPr lang="en-GB" sz="120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373" name="TextBox 372"/>
            <p:cNvSpPr txBox="1"/>
            <p:nvPr/>
          </p:nvSpPr>
          <p:spPr>
            <a:xfrm>
              <a:off x="7389130" y="1606900"/>
              <a:ext cx="1537091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>
                  <a:solidFill>
                    <a:schemeClr val="tx1"/>
                  </a:solidFill>
                  <a:latin typeface="Arial"/>
                  <a:cs typeface="Arial"/>
                </a:rPr>
                <a:t>Low Voltage</a:t>
              </a:r>
              <a:endParaRPr lang="en-GB" sz="120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374" name="TextBox 373"/>
            <p:cNvSpPr txBox="1"/>
            <p:nvPr/>
          </p:nvSpPr>
          <p:spPr>
            <a:xfrm>
              <a:off x="7386023" y="2148038"/>
              <a:ext cx="1537091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>
                  <a:solidFill>
                    <a:schemeClr val="tx1"/>
                  </a:solidFill>
                  <a:latin typeface="Arial"/>
                  <a:cs typeface="Arial"/>
                </a:rPr>
                <a:t>Communications</a:t>
              </a:r>
              <a:endParaRPr lang="en-GB" sz="120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cxnSp>
          <p:nvCxnSpPr>
            <p:cNvPr id="375" name="Straight Arrow Connector 374"/>
            <p:cNvCxnSpPr/>
            <p:nvPr/>
          </p:nvCxnSpPr>
          <p:spPr>
            <a:xfrm flipH="1">
              <a:off x="7526678" y="1942465"/>
              <a:ext cx="1218120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Arrow Connector 375"/>
            <p:cNvCxnSpPr/>
            <p:nvPr/>
          </p:nvCxnSpPr>
          <p:spPr>
            <a:xfrm flipH="1">
              <a:off x="7536532" y="2094865"/>
              <a:ext cx="1218120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Straight Connector 376"/>
            <p:cNvCxnSpPr/>
            <p:nvPr/>
          </p:nvCxnSpPr>
          <p:spPr>
            <a:xfrm flipH="1">
              <a:off x="6561062" y="4905193"/>
              <a:ext cx="822183" cy="1764"/>
            </a:xfrm>
            <a:prstGeom prst="line">
              <a:avLst/>
            </a:prstGeom>
            <a:ln w="762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8" name="Rectangle 377"/>
            <p:cNvSpPr>
              <a:spLocks/>
            </p:cNvSpPr>
            <p:nvPr/>
          </p:nvSpPr>
          <p:spPr>
            <a:xfrm rot="10800000" flipH="1">
              <a:off x="7367944" y="4521563"/>
              <a:ext cx="735201" cy="767256"/>
            </a:xfrm>
            <a:prstGeom prst="rect">
              <a:avLst/>
            </a:prstGeom>
            <a:solidFill>
              <a:srgbClr val="BFBFB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379" name="TextBox 378"/>
            <p:cNvSpPr txBox="1"/>
            <p:nvPr/>
          </p:nvSpPr>
          <p:spPr>
            <a:xfrm>
              <a:off x="6487443" y="5343691"/>
              <a:ext cx="15788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200" dirty="0" smtClean="0">
                  <a:solidFill>
                    <a:schemeClr val="tx1"/>
                  </a:solidFill>
                  <a:latin typeface="Arial"/>
                  <a:cs typeface="Arial"/>
                </a:rPr>
                <a:t>WP3.8 Peripherals Control</a:t>
              </a:r>
              <a:endParaRPr lang="en-GB" sz="120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cxnSp>
          <p:nvCxnSpPr>
            <p:cNvPr id="380" name="Straight Connector 379"/>
            <p:cNvCxnSpPr/>
            <p:nvPr/>
          </p:nvCxnSpPr>
          <p:spPr>
            <a:xfrm flipH="1">
              <a:off x="7234775" y="4916286"/>
              <a:ext cx="211596" cy="427405"/>
            </a:xfrm>
            <a:prstGeom prst="line">
              <a:avLst/>
            </a:prstGeom>
            <a:ln w="12700" cmpd="sng">
              <a:solidFill>
                <a:schemeClr val="tx1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1" name="Rectangle 380"/>
            <p:cNvSpPr>
              <a:spLocks/>
            </p:cNvSpPr>
            <p:nvPr/>
          </p:nvSpPr>
          <p:spPr>
            <a:xfrm rot="10800000" flipH="1">
              <a:off x="3221491" y="1025066"/>
              <a:ext cx="3327151" cy="489584"/>
            </a:xfrm>
            <a:prstGeom prst="rect">
              <a:avLst/>
            </a:prstGeom>
            <a:solidFill>
              <a:srgbClr val="BFBFB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382" name="TextBox 381"/>
            <p:cNvSpPr txBox="1"/>
            <p:nvPr/>
          </p:nvSpPr>
          <p:spPr>
            <a:xfrm>
              <a:off x="1695415" y="1274256"/>
              <a:ext cx="13034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>
                  <a:solidFill>
                    <a:schemeClr val="tx1"/>
                  </a:solidFill>
                  <a:latin typeface="Arial"/>
                  <a:cs typeface="Arial"/>
                </a:rPr>
                <a:t>WP3.6 Thermal Control</a:t>
              </a:r>
              <a:endParaRPr lang="en-GB" sz="120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cxnSp>
          <p:nvCxnSpPr>
            <p:cNvPr id="383" name="Straight Connector 382"/>
            <p:cNvCxnSpPr>
              <a:stCxn id="381" idx="1"/>
            </p:cNvCxnSpPr>
            <p:nvPr/>
          </p:nvCxnSpPr>
          <p:spPr>
            <a:xfrm flipH="1">
              <a:off x="2815305" y="1269858"/>
              <a:ext cx="406186" cy="214193"/>
            </a:xfrm>
            <a:prstGeom prst="line">
              <a:avLst/>
            </a:prstGeom>
            <a:ln w="12700" cmpd="sng">
              <a:solidFill>
                <a:schemeClr val="tx1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4" name="Rectangle 383"/>
            <p:cNvSpPr>
              <a:spLocks/>
            </p:cNvSpPr>
            <p:nvPr/>
          </p:nvSpPr>
          <p:spPr>
            <a:xfrm rot="10800000" flipH="1">
              <a:off x="3557498" y="1430468"/>
              <a:ext cx="1246879" cy="252476"/>
            </a:xfrm>
            <a:prstGeom prst="rect">
              <a:avLst/>
            </a:prstGeom>
            <a:solidFill>
              <a:srgbClr val="BFBFB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385" name="Rectangle 384"/>
            <p:cNvSpPr>
              <a:spLocks/>
            </p:cNvSpPr>
            <p:nvPr/>
          </p:nvSpPr>
          <p:spPr>
            <a:xfrm rot="10800000" flipH="1">
              <a:off x="5025746" y="1429874"/>
              <a:ext cx="1246879" cy="252476"/>
            </a:xfrm>
            <a:prstGeom prst="rect">
              <a:avLst/>
            </a:prstGeom>
            <a:solidFill>
              <a:srgbClr val="BFBFB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386" name="TextBox 385"/>
            <p:cNvSpPr txBox="1"/>
            <p:nvPr/>
          </p:nvSpPr>
          <p:spPr>
            <a:xfrm>
              <a:off x="4141689" y="1076478"/>
              <a:ext cx="15370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dirty="0" smtClean="0">
                  <a:solidFill>
                    <a:schemeClr val="tx1"/>
                  </a:solidFill>
                  <a:latin typeface="Arial"/>
                  <a:cs typeface="Arial"/>
                </a:rPr>
                <a:t>Chilled Block</a:t>
              </a:r>
              <a:endParaRPr lang="en-GB" sz="105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387" name="TextBox 386"/>
            <p:cNvSpPr txBox="1"/>
            <p:nvPr/>
          </p:nvSpPr>
          <p:spPr>
            <a:xfrm>
              <a:off x="3467835" y="1397170"/>
              <a:ext cx="15370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dirty="0" smtClean="0">
                  <a:solidFill>
                    <a:schemeClr val="tx1"/>
                  </a:solidFill>
                  <a:latin typeface="Arial"/>
                  <a:cs typeface="Arial"/>
                </a:rPr>
                <a:t>Fans</a:t>
              </a:r>
              <a:endParaRPr lang="en-GB" sz="105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388" name="TextBox 387"/>
            <p:cNvSpPr txBox="1"/>
            <p:nvPr/>
          </p:nvSpPr>
          <p:spPr>
            <a:xfrm>
              <a:off x="7530404" y="984683"/>
              <a:ext cx="1537091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>
                  <a:solidFill>
                    <a:schemeClr val="tx1"/>
                  </a:solidFill>
                  <a:latin typeface="Arial"/>
                  <a:cs typeface="Arial"/>
                </a:rPr>
                <a:t>Chilled Liquid</a:t>
              </a:r>
              <a:endParaRPr lang="en-GB" sz="120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cxnSp>
          <p:nvCxnSpPr>
            <p:cNvPr id="389" name="Straight Arrow Connector 388"/>
            <p:cNvCxnSpPr/>
            <p:nvPr/>
          </p:nvCxnSpPr>
          <p:spPr>
            <a:xfrm flipH="1">
              <a:off x="6556692" y="1130403"/>
              <a:ext cx="1218120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0" name="Rectangle 389"/>
            <p:cNvSpPr>
              <a:spLocks/>
            </p:cNvSpPr>
            <p:nvPr/>
          </p:nvSpPr>
          <p:spPr>
            <a:xfrm rot="10800000" flipH="1">
              <a:off x="765028" y="5546034"/>
              <a:ext cx="452257" cy="451369"/>
            </a:xfrm>
            <a:prstGeom prst="rect">
              <a:avLst/>
            </a:prstGeom>
            <a:solidFill>
              <a:srgbClr val="BFBFB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391" name="TextBox 390"/>
            <p:cNvSpPr txBox="1"/>
            <p:nvPr/>
          </p:nvSpPr>
          <p:spPr>
            <a:xfrm>
              <a:off x="167701" y="5981000"/>
              <a:ext cx="1647856" cy="489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>
                  <a:solidFill>
                    <a:schemeClr val="tx1"/>
                  </a:solidFill>
                  <a:latin typeface="Arial"/>
                  <a:cs typeface="Arial"/>
                </a:rPr>
                <a:t>WP4 LED Flashers, Pointing LEDs</a:t>
              </a:r>
              <a:endParaRPr lang="en-GB" sz="120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393" name="Picture 39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3622" y="3653644"/>
            <a:ext cx="356520" cy="314901"/>
          </a:xfrm>
          <a:prstGeom prst="rect">
            <a:avLst/>
          </a:prstGeom>
        </p:spPr>
      </p:pic>
      <p:pic>
        <p:nvPicPr>
          <p:cNvPr id="394" name="Picture 39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0198" y="1836061"/>
            <a:ext cx="356520" cy="314901"/>
          </a:xfrm>
          <a:prstGeom prst="rect">
            <a:avLst/>
          </a:prstGeom>
        </p:spPr>
      </p:pic>
      <p:pic>
        <p:nvPicPr>
          <p:cNvPr id="395" name="Picture 39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761" y="5912797"/>
            <a:ext cx="356520" cy="314901"/>
          </a:xfrm>
          <a:prstGeom prst="rect">
            <a:avLst/>
          </a:prstGeom>
        </p:spPr>
      </p:pic>
      <p:pic>
        <p:nvPicPr>
          <p:cNvPr id="396" name="Picture 39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4554" y="6359950"/>
            <a:ext cx="356520" cy="314901"/>
          </a:xfrm>
          <a:prstGeom prst="rect">
            <a:avLst/>
          </a:prstGeom>
        </p:spPr>
      </p:pic>
      <p:pic>
        <p:nvPicPr>
          <p:cNvPr id="397" name="Picture 39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3235" y="6370431"/>
            <a:ext cx="356520" cy="314901"/>
          </a:xfrm>
          <a:prstGeom prst="rect">
            <a:avLst/>
          </a:prstGeom>
        </p:spPr>
      </p:pic>
      <p:pic>
        <p:nvPicPr>
          <p:cNvPr id="398" name="Picture 39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8243" y="6381732"/>
            <a:ext cx="356520" cy="314901"/>
          </a:xfrm>
          <a:prstGeom prst="rect">
            <a:avLst/>
          </a:prstGeom>
        </p:spPr>
      </p:pic>
      <p:pic>
        <p:nvPicPr>
          <p:cNvPr id="399" name="Picture 39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2195" y="4393633"/>
            <a:ext cx="356520" cy="314901"/>
          </a:xfrm>
          <a:prstGeom prst="rect">
            <a:avLst/>
          </a:prstGeom>
        </p:spPr>
      </p:pic>
      <p:sp>
        <p:nvSpPr>
          <p:cNvPr id="401" name="Oval 400"/>
          <p:cNvSpPr>
            <a:spLocks noChangeAspect="1"/>
          </p:cNvSpPr>
          <p:nvPr/>
        </p:nvSpPr>
        <p:spPr>
          <a:xfrm>
            <a:off x="6795462" y="5524753"/>
            <a:ext cx="1574645" cy="613525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2" name="Oval 401"/>
          <p:cNvSpPr>
            <a:spLocks noChangeAspect="1"/>
          </p:cNvSpPr>
          <p:nvPr/>
        </p:nvSpPr>
        <p:spPr>
          <a:xfrm>
            <a:off x="8177072" y="6093408"/>
            <a:ext cx="355600" cy="355600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3" name="Oval 402"/>
          <p:cNvSpPr>
            <a:spLocks noChangeAspect="1"/>
          </p:cNvSpPr>
          <p:nvPr/>
        </p:nvSpPr>
        <p:spPr>
          <a:xfrm>
            <a:off x="6936446" y="2722327"/>
            <a:ext cx="792481" cy="553761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4" name="Picture 40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56648" y="1546202"/>
            <a:ext cx="356520" cy="314901"/>
          </a:xfrm>
          <a:prstGeom prst="rect">
            <a:avLst/>
          </a:prstGeom>
        </p:spPr>
      </p:pic>
      <p:sp>
        <p:nvSpPr>
          <p:cNvPr id="405" name="Slide Number Placeholder 5"/>
          <p:cNvSpPr txBox="1">
            <a:spLocks/>
          </p:cNvSpPr>
          <p:nvPr/>
        </p:nvSpPr>
        <p:spPr>
          <a:xfrm>
            <a:off x="7592912" y="6467568"/>
            <a:ext cx="2311400" cy="40163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GB" sz="1600" dirty="0" smtClean="0"/>
              <a:t>36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08130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CHEC-M testing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Complete camera assembled, with simplified Backplane for tests (passes data to DAQ boards). 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All electrical and mechanical interfaces functioned.</a:t>
            </a:r>
          </a:p>
          <a:p>
            <a:r>
              <a:rPr lang="en-US" dirty="0" smtClean="0">
                <a:cs typeface="Helvetica Light"/>
              </a:rPr>
              <a:t>32 </a:t>
            </a:r>
            <a:r>
              <a:rPr lang="en-US" dirty="0">
                <a:cs typeface="Helvetica Light"/>
              </a:rPr>
              <a:t>camera modules with MAPMs now </a:t>
            </a:r>
            <a:r>
              <a:rPr lang="en-US" dirty="0" smtClean="0">
                <a:cs typeface="Helvetica Light"/>
              </a:rPr>
              <a:t>integrated.</a:t>
            </a:r>
          </a:p>
          <a:p>
            <a:r>
              <a:rPr lang="en-US" dirty="0" smtClean="0">
                <a:cs typeface="Helvetica Light"/>
              </a:rPr>
              <a:t>TARGET </a:t>
            </a:r>
            <a:r>
              <a:rPr lang="en-US" dirty="0">
                <a:cs typeface="Helvetica Light"/>
              </a:rPr>
              <a:t>module communication </a:t>
            </a:r>
            <a:r>
              <a:rPr lang="en-US" dirty="0" smtClean="0">
                <a:cs typeface="Helvetica Light"/>
              </a:rPr>
              <a:t>established after some teething problems.</a:t>
            </a:r>
          </a:p>
          <a:p>
            <a:r>
              <a:rPr lang="en-US" dirty="0" smtClean="0">
                <a:cs typeface="Helvetica Light"/>
              </a:rPr>
              <a:t>Use laser on robot arm to allow controlled illumination of camera (varying light spot intensity, size and position). </a:t>
            </a:r>
          </a:p>
          <a:p>
            <a:r>
              <a:rPr lang="en-US" dirty="0" smtClean="0">
                <a:cs typeface="Helvetica Light"/>
              </a:rPr>
              <a:t>First </a:t>
            </a:r>
            <a:r>
              <a:rPr lang="en-US" dirty="0">
                <a:cs typeface="Helvetica Light"/>
              </a:rPr>
              <a:t>light </a:t>
            </a:r>
            <a:r>
              <a:rPr lang="en-US" dirty="0" smtClean="0">
                <a:cs typeface="Helvetica Light"/>
              </a:rPr>
              <a:t>yesterday…</a:t>
            </a:r>
            <a:endParaRPr lang="en-US" dirty="0">
              <a:cs typeface="Helvetica Light"/>
            </a:endParaRPr>
          </a:p>
          <a:p>
            <a:endParaRPr lang="en-GB" dirty="0"/>
          </a:p>
        </p:txBody>
      </p:sp>
      <p:grpSp>
        <p:nvGrpSpPr>
          <p:cNvPr id="15" name="Group 14"/>
          <p:cNvGrpSpPr/>
          <p:nvPr/>
        </p:nvGrpSpPr>
        <p:grpSpPr>
          <a:xfrm>
            <a:off x="197368" y="2610046"/>
            <a:ext cx="4679928" cy="3692010"/>
            <a:chOff x="877493" y="2148398"/>
            <a:chExt cx="4679928" cy="3692010"/>
          </a:xfrm>
        </p:grpSpPr>
        <p:pic>
          <p:nvPicPr>
            <p:cNvPr id="7" name="Picture 6" descr="2014-12-10 18.48.29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95" t="12854" r="-1"/>
            <a:stretch/>
          </p:blipFill>
          <p:spPr>
            <a:xfrm>
              <a:off x="905522" y="2190341"/>
              <a:ext cx="4651899" cy="365006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088349" y="2148398"/>
              <a:ext cx="12674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Helvetica Light"/>
                  <a:cs typeface="Helvetica Light"/>
                </a:rPr>
                <a:t>DACQ boards</a:t>
              </a:r>
              <a:endParaRPr lang="en-US" sz="1200" dirty="0">
                <a:solidFill>
                  <a:schemeClr val="bg1"/>
                </a:solidFill>
                <a:latin typeface="Helvetica Light"/>
                <a:cs typeface="Helvetica Ligh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77493" y="4349179"/>
              <a:ext cx="7826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rgbClr val="000000"/>
                  </a:solidFill>
                  <a:latin typeface="Helvetica Light"/>
                  <a:cs typeface="Helvetica Light"/>
                </a:rPr>
                <a:t>LED Flashers</a:t>
              </a:r>
              <a:endParaRPr lang="en-US" sz="1200" dirty="0">
                <a:solidFill>
                  <a:srgbClr val="000000"/>
                </a:solidFill>
                <a:latin typeface="Helvetica Light"/>
                <a:cs typeface="Helvetica Light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flipH="1" flipV="1">
              <a:off x="1543728" y="4582721"/>
              <a:ext cx="453750" cy="361259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4340852" y="2214797"/>
              <a:ext cx="12165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chemeClr val="bg1"/>
                  </a:solidFill>
                  <a:latin typeface="Helvetica Light"/>
                  <a:cs typeface="Helvetica Light"/>
                </a:rPr>
                <a:t>CHEC-M integrated inside custom dark box</a:t>
              </a:r>
              <a:endParaRPr lang="en-US" sz="1200" dirty="0">
                <a:solidFill>
                  <a:schemeClr val="bg1"/>
                </a:solidFill>
                <a:latin typeface="Helvetica Light"/>
                <a:cs typeface="Helvetica Ligh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238961" y="4582721"/>
              <a:ext cx="7232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Helvetica Light"/>
                  <a:cs typeface="Helvetica Light"/>
                </a:rPr>
                <a:t>MAPMs</a:t>
              </a:r>
              <a:endParaRPr lang="en-US" sz="1200" dirty="0">
                <a:solidFill>
                  <a:schemeClr val="bg1"/>
                </a:solidFill>
                <a:latin typeface="Helvetica Light"/>
                <a:cs typeface="Helvetica Light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3049138" y="4448808"/>
              <a:ext cx="1190763" cy="214734"/>
            </a:xfrm>
            <a:prstGeom prst="line">
              <a:avLst/>
            </a:prstGeom>
            <a:ln w="1270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Slide Number Placeholder 5"/>
          <p:cNvSpPr txBox="1">
            <a:spLocks/>
          </p:cNvSpPr>
          <p:nvPr/>
        </p:nvSpPr>
        <p:spPr>
          <a:xfrm>
            <a:off x="7592912" y="6467568"/>
            <a:ext cx="2311400" cy="40163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GB" sz="1600" dirty="0" smtClean="0"/>
              <a:t>37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90548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CHEC-M testing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299" y="1533525"/>
            <a:ext cx="8417881" cy="765041"/>
          </a:xfrm>
        </p:spPr>
        <p:txBody>
          <a:bodyPr/>
          <a:lstStyle/>
          <a:p>
            <a:r>
              <a:rPr lang="en-GB" dirty="0" smtClean="0"/>
              <a:t>Signals from 6 MAPMs generated using laser light pulses.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06" y="2005601"/>
            <a:ext cx="9605639" cy="4034532"/>
          </a:xfrm>
          <a:prstGeom prst="rect">
            <a:avLst/>
          </a:prstGeom>
        </p:spPr>
      </p:pic>
      <p:sp>
        <p:nvSpPr>
          <p:cNvPr id="14" name="Slide Number Placeholder 5"/>
          <p:cNvSpPr txBox="1">
            <a:spLocks/>
          </p:cNvSpPr>
          <p:nvPr/>
        </p:nvSpPr>
        <p:spPr>
          <a:xfrm>
            <a:off x="7592912" y="6467568"/>
            <a:ext cx="2311400" cy="40163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GB" sz="1600" dirty="0" smtClean="0"/>
              <a:t>38</a:t>
            </a:r>
            <a:endParaRPr lang="en-GB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8159861" y="6067458"/>
            <a:ext cx="11775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Time (ns)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-607242" y="2796450"/>
            <a:ext cx="16161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ADC samples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855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CHEC-S progress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Pre-amp and shaper designed, manufactured and tested.</a:t>
            </a:r>
          </a:p>
          <a:p>
            <a:r>
              <a:rPr lang="en-GB" dirty="0" smtClean="0"/>
              <a:t>Range of SiPMs tested.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 smtClean="0"/>
              <a:t>Best selected and camera’s </a:t>
            </a:r>
            <a:r>
              <a:rPr lang="en-GB" dirty="0"/>
              <a:t>worth of </a:t>
            </a:r>
            <a:r>
              <a:rPr lang="en-GB" dirty="0" smtClean="0"/>
              <a:t>sensors </a:t>
            </a:r>
            <a:r>
              <a:rPr lang="en-GB" dirty="0"/>
              <a:t>purchased</a:t>
            </a:r>
            <a:r>
              <a:rPr lang="en-GB" dirty="0" smtClean="0"/>
              <a:t>.</a:t>
            </a:r>
          </a:p>
          <a:p>
            <a:r>
              <a:rPr lang="en-GB" dirty="0" smtClean="0"/>
              <a:t>TARGET modules under test.</a:t>
            </a:r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First SiPM married to pre-amp.</a:t>
            </a:r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CHEC-S enclosure assembled.</a:t>
            </a:r>
            <a:endParaRPr lang="en-GB" dirty="0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7" r="1289"/>
          <a:stretch/>
        </p:blipFill>
        <p:spPr bwMode="auto">
          <a:xfrm>
            <a:off x="5415379" y="3889443"/>
            <a:ext cx="3426780" cy="2612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\\uol.le.ac.uk\root\staff\home\d\dr46\Desktop Files\CHEC\CHEC images\Parts Photos\CHEC-S\SiPM dummy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6426" y="1926690"/>
            <a:ext cx="2035962" cy="152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26130" y="2716561"/>
            <a:ext cx="3874730" cy="2787589"/>
            <a:chOff x="747626" y="2350949"/>
            <a:chExt cx="3772127" cy="2525240"/>
          </a:xfrm>
        </p:grpSpPr>
        <p:pic>
          <p:nvPicPr>
            <p:cNvPr id="13" name="Picture 12" descr="Screen Shot 2014-03-23 at 17.38.48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7626" y="2350949"/>
              <a:ext cx="3772127" cy="252524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118633" y="2462283"/>
              <a:ext cx="94509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chemeClr val="accent2"/>
                  </a:solidFill>
                </a:rPr>
                <a:t>Hamamatsu</a:t>
              </a:r>
              <a:endParaRPr lang="en-US" sz="1100" dirty="0">
                <a:solidFill>
                  <a:schemeClr val="accent2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64024" y="2810077"/>
              <a:ext cx="53753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>
                  <a:solidFill>
                    <a:srgbClr val="008000"/>
                  </a:solidFill>
                </a:rPr>
                <a:t>Sensl</a:t>
              </a:r>
              <a:endParaRPr lang="en-US" sz="1100" dirty="0">
                <a:solidFill>
                  <a:srgbClr val="008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549028" y="3129959"/>
              <a:ext cx="7491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>
                  <a:solidFill>
                    <a:srgbClr val="0000FF"/>
                  </a:solidFill>
                </a:rPr>
                <a:t>Excelitas</a:t>
              </a:r>
              <a:endParaRPr lang="en-US" sz="1100" dirty="0">
                <a:solidFill>
                  <a:srgbClr val="0000FF"/>
                </a:solidFill>
              </a:endParaRPr>
            </a:p>
          </p:txBody>
        </p:sp>
      </p:grpSp>
      <p:pic>
        <p:nvPicPr>
          <p:cNvPr id="18" name="Picture 17" descr="2014-12-10 12.59.08.jpg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50" b="100000" l="0" r="100000">
                        <a14:backgroundMark x1="92438" y1="70583" x2="97750" y2="98083"/>
                        <a14:backgroundMark x1="17125" y1="26417" x2="5625" y2="93000"/>
                        <a14:backgroundMark x1="6063" y1="95500" x2="5625" y2="9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637"/>
          <a:stretch/>
        </p:blipFill>
        <p:spPr>
          <a:xfrm>
            <a:off x="5283325" y="1944446"/>
            <a:ext cx="1952312" cy="1264565"/>
          </a:xfrm>
          <a:prstGeom prst="rect">
            <a:avLst/>
          </a:prstGeom>
        </p:spPr>
      </p:pic>
      <p:sp>
        <p:nvSpPr>
          <p:cNvPr id="19" name="Slide Number Placeholder 5"/>
          <p:cNvSpPr txBox="1">
            <a:spLocks/>
          </p:cNvSpPr>
          <p:nvPr/>
        </p:nvSpPr>
        <p:spPr>
          <a:xfrm>
            <a:off x="7592912" y="6467568"/>
            <a:ext cx="2311400" cy="40163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GB" sz="1600" dirty="0" smtClean="0"/>
              <a:t>39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85420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Imaging Atmospheric Cherenkov Telescopes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4050067" cy="5135563"/>
          </a:xfrm>
        </p:spPr>
        <p:txBody>
          <a:bodyPr/>
          <a:lstStyle/>
          <a:p>
            <a:r>
              <a:rPr lang="en-GB" dirty="0" smtClean="0"/>
              <a:t>Sensor quantum </a:t>
            </a:r>
            <a:r>
              <a:rPr lang="en-GB" dirty="0"/>
              <a:t>efficiency </a:t>
            </a:r>
            <a:r>
              <a:rPr lang="en-GB" dirty="0" smtClean="0"/>
              <a:t>of </a:t>
            </a:r>
            <a:br>
              <a:rPr lang="en-GB" dirty="0" smtClean="0"/>
            </a:br>
            <a:r>
              <a:rPr lang="en-GB" dirty="0" smtClean="0"/>
              <a:t>20…30%, </a:t>
            </a:r>
            <a:r>
              <a:rPr lang="en-GB" dirty="0"/>
              <a:t>net result: </a:t>
            </a:r>
          </a:p>
          <a:p>
            <a:pPr lvl="1"/>
            <a:r>
              <a:rPr lang="en-GB" dirty="0" smtClean="0"/>
              <a:t>About </a:t>
            </a:r>
            <a:r>
              <a:rPr lang="en-GB" dirty="0"/>
              <a:t>1 </a:t>
            </a:r>
            <a:r>
              <a:rPr lang="en-GB" dirty="0" err="1"/>
              <a:t>p.e.</a:t>
            </a:r>
            <a:r>
              <a:rPr lang="en-GB" dirty="0"/>
              <a:t>/m</a:t>
            </a:r>
            <a:r>
              <a:rPr lang="en-GB" baseline="30000" dirty="0"/>
              <a:t>2</a:t>
            </a:r>
            <a:r>
              <a:rPr lang="en-GB" dirty="0"/>
              <a:t> in few ns for </a:t>
            </a:r>
            <a:r>
              <a:rPr lang="en-GB" dirty="0" smtClean="0"/>
              <a:t>100 </a:t>
            </a:r>
            <a:r>
              <a:rPr lang="en-GB" dirty="0"/>
              <a:t>GeV </a:t>
            </a:r>
            <a:r>
              <a:rPr lang="en-GB" dirty="0" smtClean="0">
                <a:latin typeface="Symbol" pitchFamily="18" charset="2"/>
              </a:rPr>
              <a:t>g</a:t>
            </a:r>
            <a:r>
              <a:rPr lang="en-GB" dirty="0" smtClean="0"/>
              <a:t>-rays.</a:t>
            </a:r>
            <a:endParaRPr lang="en-GB" dirty="0"/>
          </a:p>
          <a:p>
            <a:pPr lvl="1"/>
            <a:r>
              <a:rPr lang="en-GB" dirty="0"/>
              <a:t>About  10</a:t>
            </a:r>
            <a:r>
              <a:rPr lang="en-GB" baseline="30000" dirty="0"/>
              <a:t>3</a:t>
            </a:r>
            <a:r>
              <a:rPr lang="en-GB" dirty="0"/>
              <a:t> </a:t>
            </a:r>
            <a:r>
              <a:rPr lang="en-GB" dirty="0" err="1"/>
              <a:t>p.e.</a:t>
            </a:r>
            <a:r>
              <a:rPr lang="en-GB" dirty="0"/>
              <a:t>/m</a:t>
            </a:r>
            <a:r>
              <a:rPr lang="en-GB" baseline="30000" dirty="0"/>
              <a:t>2</a:t>
            </a:r>
            <a:r>
              <a:rPr lang="en-GB" dirty="0"/>
              <a:t> in few </a:t>
            </a:r>
            <a:r>
              <a:rPr lang="en-GB" dirty="0" smtClean="0"/>
              <a:t>10s of ns for </a:t>
            </a:r>
            <a:r>
              <a:rPr lang="en-GB" dirty="0"/>
              <a:t>10 </a:t>
            </a:r>
            <a:r>
              <a:rPr lang="en-GB" dirty="0" err="1"/>
              <a:t>TeV</a:t>
            </a:r>
            <a:r>
              <a:rPr lang="en-GB" dirty="0"/>
              <a:t> </a:t>
            </a:r>
            <a:r>
              <a:rPr lang="en-GB" dirty="0" smtClean="0">
                <a:latin typeface="Symbol" pitchFamily="18" charset="2"/>
              </a:rPr>
              <a:t>g</a:t>
            </a:r>
            <a:r>
              <a:rPr lang="en-GB" dirty="0" smtClean="0"/>
              <a:t>-rays</a:t>
            </a:r>
            <a:r>
              <a:rPr lang="en-GB" dirty="0" smtClean="0">
                <a:latin typeface="Symbol" pitchFamily="18" charset="2"/>
              </a:rPr>
              <a:t>.</a:t>
            </a:r>
            <a:endParaRPr lang="en-GB" dirty="0"/>
          </a:p>
          <a:p>
            <a:r>
              <a:rPr lang="en-GB" dirty="0"/>
              <a:t>Limitations:</a:t>
            </a:r>
          </a:p>
          <a:p>
            <a:pPr lvl="1"/>
            <a:r>
              <a:rPr lang="en-GB" dirty="0"/>
              <a:t>E &lt; 100 GeV, night sky background. </a:t>
            </a:r>
          </a:p>
          <a:p>
            <a:pPr lvl="1"/>
            <a:r>
              <a:rPr lang="en-GB" dirty="0"/>
              <a:t>E = 0.1...5 </a:t>
            </a:r>
            <a:r>
              <a:rPr lang="en-GB" dirty="0" err="1"/>
              <a:t>TeV</a:t>
            </a:r>
            <a:r>
              <a:rPr lang="en-GB" dirty="0"/>
              <a:t>, cosmic ray background (</a:t>
            </a:r>
            <a:r>
              <a:rPr lang="en-GB" dirty="0">
                <a:latin typeface="Symbol" pitchFamily="18" charset="2"/>
              </a:rPr>
              <a:t>g</a:t>
            </a:r>
            <a:r>
              <a:rPr lang="en-GB" dirty="0"/>
              <a:t>/h separation).</a:t>
            </a:r>
          </a:p>
          <a:p>
            <a:pPr lvl="1"/>
            <a:r>
              <a:rPr lang="en-GB" dirty="0"/>
              <a:t>E &gt; 5 </a:t>
            </a:r>
            <a:r>
              <a:rPr lang="en-GB" dirty="0" err="1"/>
              <a:t>TeV</a:t>
            </a:r>
            <a:r>
              <a:rPr lang="en-GB" dirty="0"/>
              <a:t>, rate</a:t>
            </a:r>
            <a:r>
              <a:rPr lang="en-GB" dirty="0" smtClean="0"/>
              <a:t>.</a:t>
            </a:r>
          </a:p>
        </p:txBody>
      </p:sp>
      <p:sp>
        <p:nvSpPr>
          <p:cNvPr id="67" name="Content Placeholder 66"/>
          <p:cNvSpPr>
            <a:spLocks noGrp="1"/>
          </p:cNvSpPr>
          <p:nvPr>
            <p:ph sz="half" idx="2"/>
          </p:nvPr>
        </p:nvSpPr>
        <p:spPr>
          <a:xfrm>
            <a:off x="4820575" y="1533525"/>
            <a:ext cx="4820575" cy="5135563"/>
          </a:xfrm>
        </p:spPr>
        <p:txBody>
          <a:bodyPr/>
          <a:lstStyle/>
          <a:p>
            <a:r>
              <a:rPr lang="en-GB" dirty="0" smtClean="0"/>
              <a:t>Some </a:t>
            </a:r>
            <a:r>
              <a:rPr lang="en-GB" dirty="0"/>
              <a:t>events recorded with HESS telescope:</a:t>
            </a:r>
          </a:p>
          <a:p>
            <a:endParaRPr lang="en-GB" dirty="0"/>
          </a:p>
        </p:txBody>
      </p:sp>
      <p:pic>
        <p:nvPicPr>
          <p:cNvPr id="6" name="Picture 3" descr="C:\Users\green\Documents\CTA\Talks\HESSeventFilm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2259943"/>
            <a:ext cx="4798313" cy="4010530"/>
          </a:xfrm>
          <a:prstGeom prst="rect">
            <a:avLst/>
          </a:prstGeom>
          <a:noFill/>
        </p:spPr>
      </p:pic>
      <p:sp>
        <p:nvSpPr>
          <p:cNvPr id="7" name="Slide Number Placeholder 5"/>
          <p:cNvSpPr txBox="1">
            <a:spLocks/>
          </p:cNvSpPr>
          <p:nvPr/>
        </p:nvSpPr>
        <p:spPr>
          <a:xfrm>
            <a:off x="7592912" y="6467568"/>
            <a:ext cx="2311400" cy="40163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GB" sz="16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80591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Proposed UK programme, 2015…2017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Goals:</a:t>
            </a:r>
          </a:p>
          <a:p>
            <a:pPr lvl="1"/>
            <a:r>
              <a:rPr lang="en-GB" dirty="0" smtClean="0"/>
              <a:t>Prepare contribution to CTA that will guarantee UK access to CTA data and observing time.</a:t>
            </a:r>
          </a:p>
          <a:p>
            <a:r>
              <a:rPr lang="en-GB" dirty="0" smtClean="0"/>
              <a:t>Activities:</a:t>
            </a:r>
          </a:p>
          <a:p>
            <a:pPr lvl="1"/>
            <a:r>
              <a:rPr lang="en-GB" dirty="0" smtClean="0"/>
              <a:t>Complete CHEC-S Lab and CHEC-M and CHEC-S on-telescope testing.</a:t>
            </a:r>
          </a:p>
          <a:p>
            <a:pPr lvl="1"/>
            <a:r>
              <a:rPr lang="en-GB" dirty="0" smtClean="0"/>
              <a:t>Design camera for pre-production phase of CTA compatible with GCT and ASTRI telescopes.</a:t>
            </a:r>
          </a:p>
          <a:p>
            <a:pPr lvl="1"/>
            <a:r>
              <a:rPr lang="en-GB" dirty="0" smtClean="0"/>
              <a:t>Make one camera.</a:t>
            </a:r>
          </a:p>
          <a:p>
            <a:pPr lvl="1"/>
            <a:r>
              <a:rPr lang="en-GB" dirty="0" smtClean="0"/>
              <a:t>(Two further cameras built to UK design, in Holland and Germany.)</a:t>
            </a:r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Activities cont.</a:t>
            </a:r>
          </a:p>
          <a:p>
            <a:pPr lvl="1"/>
            <a:r>
              <a:rPr lang="en-GB" dirty="0" smtClean="0"/>
              <a:t>Investigate </a:t>
            </a:r>
            <a:r>
              <a:rPr lang="en-GB" dirty="0"/>
              <a:t>possibility of mirror construction in UK</a:t>
            </a:r>
            <a:r>
              <a:rPr lang="en-GB" dirty="0" smtClean="0"/>
              <a:t>.</a:t>
            </a:r>
          </a:p>
          <a:p>
            <a:pPr lvl="1"/>
            <a:r>
              <a:rPr lang="en-GB" dirty="0" smtClean="0"/>
              <a:t>Study </a:t>
            </a:r>
            <a:r>
              <a:rPr lang="en-GB" dirty="0"/>
              <a:t>GCT camera support structure and alternative drives</a:t>
            </a:r>
            <a:r>
              <a:rPr lang="en-GB" dirty="0" smtClean="0"/>
              <a:t>.</a:t>
            </a:r>
          </a:p>
          <a:p>
            <a:pPr lvl="1"/>
            <a:r>
              <a:rPr lang="en-GB" dirty="0" smtClean="0"/>
              <a:t>Prepare for CTA data taking and analysis by contributing to CTA data pipeline and simulation activities.</a:t>
            </a:r>
          </a:p>
          <a:p>
            <a:r>
              <a:rPr lang="en-GB" dirty="0" smtClean="0"/>
              <a:t>Programme work </a:t>
            </a:r>
            <a:r>
              <a:rPr lang="en-GB" dirty="0"/>
              <a:t>p</a:t>
            </a:r>
            <a:r>
              <a:rPr lang="en-GB" dirty="0" smtClean="0"/>
              <a:t>ackages:</a:t>
            </a:r>
          </a:p>
          <a:p>
            <a:pPr lvl="1"/>
            <a:r>
              <a:rPr lang="en-GB" dirty="0" smtClean="0"/>
              <a:t>WP1 – Mirrors.</a:t>
            </a:r>
          </a:p>
          <a:p>
            <a:pPr lvl="1"/>
            <a:r>
              <a:rPr lang="en-GB" dirty="0" smtClean="0"/>
              <a:t>WP2 – Structure and drives.</a:t>
            </a:r>
          </a:p>
          <a:p>
            <a:pPr lvl="1"/>
            <a:r>
              <a:rPr lang="en-GB" dirty="0" smtClean="0"/>
              <a:t>WP3 – Camera.</a:t>
            </a:r>
          </a:p>
          <a:p>
            <a:pPr lvl="1"/>
            <a:r>
              <a:rPr lang="en-GB" dirty="0" smtClean="0"/>
              <a:t>WP4 – Data. </a:t>
            </a:r>
          </a:p>
          <a:p>
            <a:pPr lvl="1"/>
            <a:r>
              <a:rPr lang="en-GB" dirty="0" smtClean="0"/>
              <a:t>WP5 – Management.</a:t>
            </a:r>
            <a:endParaRPr lang="en-GB" dirty="0"/>
          </a:p>
        </p:txBody>
      </p:sp>
      <p:sp>
        <p:nvSpPr>
          <p:cNvPr id="10" name="Slide Number Placeholder 5"/>
          <p:cNvSpPr txBox="1">
            <a:spLocks/>
          </p:cNvSpPr>
          <p:nvPr/>
        </p:nvSpPr>
        <p:spPr>
          <a:xfrm>
            <a:off x="7592912" y="6467568"/>
            <a:ext cx="2311400" cy="40163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GB" sz="1600" dirty="0" smtClean="0"/>
              <a:t>40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52484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15888"/>
            <a:ext cx="4533900" cy="1143000"/>
          </a:xfrm>
        </p:spPr>
        <p:txBody>
          <a:bodyPr/>
          <a:lstStyle/>
          <a:p>
            <a:r>
              <a:rPr lang="en-GB" dirty="0" smtClean="0"/>
              <a:t>WP1 – Mirrors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Programme with Glyndwr Innovations.</a:t>
            </a:r>
          </a:p>
          <a:p>
            <a:r>
              <a:rPr lang="en-GB" dirty="0"/>
              <a:t>Machine </a:t>
            </a:r>
            <a:r>
              <a:rPr lang="en-GB" dirty="0" smtClean="0"/>
              <a:t>(male) mould </a:t>
            </a:r>
            <a:r>
              <a:rPr lang="en-GB" dirty="0"/>
              <a:t>from </a:t>
            </a:r>
            <a:r>
              <a:rPr lang="en-GB" dirty="0" smtClean="0"/>
              <a:t>suitable ceramic.</a:t>
            </a:r>
            <a:endParaRPr lang="en-GB" dirty="0"/>
          </a:p>
          <a:p>
            <a:r>
              <a:rPr lang="en-GB" dirty="0" smtClean="0"/>
              <a:t>Develop slumping procedure in oven using 6 mm BK7 glass which gives required mirror shape.</a:t>
            </a:r>
          </a:p>
          <a:p>
            <a:r>
              <a:rPr lang="en-GB" dirty="0"/>
              <a:t>T</a:t>
            </a:r>
            <a:r>
              <a:rPr lang="en-GB" dirty="0" smtClean="0"/>
              <a:t>est mirror.</a:t>
            </a:r>
          </a:p>
          <a:p>
            <a:r>
              <a:rPr lang="en-GB" dirty="0" smtClean="0">
                <a:solidFill>
                  <a:srgbClr val="3333FF"/>
                </a:solidFill>
              </a:rPr>
              <a:t>Durham, Liverpool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Further FEA of </a:t>
            </a:r>
            <a:r>
              <a:rPr lang="en-GB" dirty="0"/>
              <a:t>camera support </a:t>
            </a:r>
            <a:r>
              <a:rPr lang="en-GB" dirty="0" smtClean="0"/>
              <a:t>structure, stiffen if needed.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Investigate direct</a:t>
            </a:r>
            <a:r>
              <a:rPr lang="en-GB" dirty="0"/>
              <a:t>,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harmonic and</a:t>
            </a:r>
            <a:br>
              <a:rPr lang="en-GB" dirty="0" smtClean="0"/>
            </a:br>
            <a:r>
              <a:rPr lang="en-GB" dirty="0" smtClean="0"/>
              <a:t>orbital drives.</a:t>
            </a:r>
          </a:p>
          <a:p>
            <a:r>
              <a:rPr lang="en-GB" dirty="0" smtClean="0"/>
              <a:t>Purchase and test</a:t>
            </a:r>
            <a:br>
              <a:rPr lang="en-GB" dirty="0" smtClean="0"/>
            </a:br>
            <a:r>
              <a:rPr lang="en-GB" dirty="0" smtClean="0"/>
              <a:t>most suitable</a:t>
            </a:r>
          </a:p>
          <a:p>
            <a:r>
              <a:rPr lang="en-GB" dirty="0" err="1" smtClean="0">
                <a:solidFill>
                  <a:srgbClr val="3333FF"/>
                </a:solidFill>
              </a:rPr>
              <a:t>LivJMU</a:t>
            </a:r>
            <a:r>
              <a:rPr lang="en-GB" dirty="0" smtClean="0">
                <a:solidFill>
                  <a:srgbClr val="3333FF"/>
                </a:solidFill>
              </a:rPr>
              <a:t>.</a:t>
            </a:r>
            <a:endParaRPr lang="en-GB" dirty="0">
              <a:solidFill>
                <a:srgbClr val="3333FF"/>
              </a:solidFill>
            </a:endParaRP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5059912" y="117363"/>
            <a:ext cx="4533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kern="0" dirty="0" smtClean="0"/>
              <a:t>WP2 – Structure</a:t>
            </a:r>
            <a:br>
              <a:rPr lang="en-GB" kern="0" dirty="0" smtClean="0"/>
            </a:br>
            <a:r>
              <a:rPr lang="en-GB" kern="0" dirty="0" smtClean="0"/>
              <a:t>and drives</a:t>
            </a:r>
            <a:endParaRPr lang="en-GB" kern="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0440" y="2290435"/>
            <a:ext cx="3097528" cy="2314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481" y="4760348"/>
            <a:ext cx="1951219" cy="1990243"/>
          </a:xfrm>
          <a:prstGeom prst="rect">
            <a:avLst/>
          </a:prstGeom>
        </p:spPr>
      </p:pic>
      <p:sp>
        <p:nvSpPr>
          <p:cNvPr id="14" name="Slide Number Placeholder 5"/>
          <p:cNvSpPr txBox="1">
            <a:spLocks/>
          </p:cNvSpPr>
          <p:nvPr/>
        </p:nvSpPr>
        <p:spPr>
          <a:xfrm>
            <a:off x="7592912" y="6467568"/>
            <a:ext cx="2311400" cy="40163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GB" sz="1600" dirty="0" smtClean="0"/>
              <a:t>41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88172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15888"/>
            <a:ext cx="4516145" cy="1143000"/>
          </a:xfrm>
        </p:spPr>
        <p:txBody>
          <a:bodyPr/>
          <a:lstStyle/>
          <a:p>
            <a:r>
              <a:rPr lang="en-GB" dirty="0" smtClean="0"/>
              <a:t>WP3.1, 3.2 – Camera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assessment/design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Complete commissioning and testing of CHEC-S cameras using facilities at Leicester and Durham (trigger, dynamic range, linearity, thermal performance…).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  <a:p>
            <a:r>
              <a:rPr lang="en-GB" dirty="0" smtClean="0"/>
              <a:t>Test CHEC-M and CHEC-S on telescope in Paris.</a:t>
            </a:r>
          </a:p>
          <a:p>
            <a:r>
              <a:rPr lang="en-GB" dirty="0" smtClean="0"/>
              <a:t>Carry out any necessary electronic and mechanical design modifications.</a:t>
            </a:r>
          </a:p>
          <a:p>
            <a:r>
              <a:rPr lang="en-GB" dirty="0" smtClean="0">
                <a:solidFill>
                  <a:srgbClr val="3333FF"/>
                </a:solidFill>
              </a:rPr>
              <a:t>Leicester, Liverpool.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1445" y="1533525"/>
            <a:ext cx="4381500" cy="5135563"/>
          </a:xfrm>
        </p:spPr>
        <p:txBody>
          <a:bodyPr/>
          <a:lstStyle/>
          <a:p>
            <a:r>
              <a:rPr lang="en-GB" dirty="0" smtClean="0"/>
              <a:t>Choose best SiPMs for GCT </a:t>
            </a:r>
            <a:r>
              <a:rPr lang="en-GB" dirty="0"/>
              <a:t>camera.</a:t>
            </a:r>
          </a:p>
          <a:p>
            <a:r>
              <a:rPr lang="en-GB" dirty="0" smtClean="0"/>
              <a:t>Purchase, </a:t>
            </a:r>
            <a:r>
              <a:rPr lang="en-GB" dirty="0"/>
              <a:t>c</a:t>
            </a:r>
            <a:r>
              <a:rPr lang="en-GB" dirty="0" smtClean="0"/>
              <a:t>haracterize, and assemble onto </a:t>
            </a:r>
            <a:r>
              <a:rPr lang="en-GB" dirty="0"/>
              <a:t>PCB</a:t>
            </a:r>
            <a:r>
              <a:rPr lang="en-GB" dirty="0" smtClean="0"/>
              <a:t>.</a:t>
            </a:r>
          </a:p>
          <a:p>
            <a:r>
              <a:rPr lang="en-GB" dirty="0" smtClean="0"/>
              <a:t>Rapid progress with SiPMs…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>
                <a:solidFill>
                  <a:srgbClr val="3333FF"/>
                </a:solidFill>
              </a:rPr>
              <a:t>Liverpool, Leicester.</a:t>
            </a:r>
            <a:endParaRPr lang="en-GB" dirty="0">
              <a:solidFill>
                <a:srgbClr val="3333FF"/>
              </a:solidFill>
            </a:endParaRPr>
          </a:p>
          <a:p>
            <a:endParaRPr lang="en-GB" dirty="0"/>
          </a:p>
        </p:txBody>
      </p:sp>
      <p:pic>
        <p:nvPicPr>
          <p:cNvPr id="6" name="Picture 5" descr="Screen Shot 2011-12-05 at 17.41.38.png"/>
          <p:cNvPicPr>
            <a:picLocks noChangeAspect="1"/>
          </p:cNvPicPr>
          <p:nvPr/>
        </p:nvPicPr>
        <p:blipFill rotWithShape="1">
          <a:blip r:embed="rId2" cstate="print"/>
          <a:srcRect l="44052" t="49970"/>
          <a:stretch/>
        </p:blipFill>
        <p:spPr>
          <a:xfrm>
            <a:off x="1283583" y="3118103"/>
            <a:ext cx="2751666" cy="183326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4954524" y="121984"/>
            <a:ext cx="451614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kern="0" dirty="0" smtClean="0"/>
              <a:t>WP3.3 – </a:t>
            </a:r>
            <a:br>
              <a:rPr lang="en-GB" kern="0" dirty="0" smtClean="0"/>
            </a:br>
            <a:r>
              <a:rPr lang="en-GB" dirty="0" smtClean="0"/>
              <a:t>Photodetectors</a:t>
            </a:r>
            <a:endParaRPr lang="en-GB" kern="0" dirty="0"/>
          </a:p>
        </p:txBody>
      </p:sp>
      <p:grpSp>
        <p:nvGrpSpPr>
          <p:cNvPr id="5" name="Group 4"/>
          <p:cNvGrpSpPr/>
          <p:nvPr/>
        </p:nvGrpSpPr>
        <p:grpSpPr>
          <a:xfrm>
            <a:off x="4439313" y="2893328"/>
            <a:ext cx="5351752" cy="3418867"/>
            <a:chOff x="4439313" y="2893328"/>
            <a:chExt cx="5351752" cy="3418867"/>
          </a:xfrm>
        </p:grpSpPr>
        <p:grpSp>
          <p:nvGrpSpPr>
            <p:cNvPr id="207" name="Group 206"/>
            <p:cNvGrpSpPr/>
            <p:nvPr/>
          </p:nvGrpSpPr>
          <p:grpSpPr>
            <a:xfrm>
              <a:off x="4439313" y="2893328"/>
              <a:ext cx="5351752" cy="3418867"/>
              <a:chOff x="4439313" y="2893328"/>
              <a:chExt cx="5351752" cy="3418867"/>
            </a:xfrm>
          </p:grpSpPr>
          <p:sp>
            <p:nvSpPr>
              <p:cNvPr id="22" name="Rectangle 6"/>
              <p:cNvSpPr>
                <a:spLocks noChangeArrowheads="1"/>
              </p:cNvSpPr>
              <p:nvPr/>
            </p:nvSpPr>
            <p:spPr bwMode="auto">
              <a:xfrm>
                <a:off x="5035888" y="2970052"/>
                <a:ext cx="4700119" cy="288955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Line 7"/>
              <p:cNvSpPr>
                <a:spLocks noChangeShapeType="1"/>
              </p:cNvSpPr>
              <p:nvPr/>
            </p:nvSpPr>
            <p:spPr bwMode="auto">
              <a:xfrm>
                <a:off x="5035888" y="5778367"/>
                <a:ext cx="4700119" cy="0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8"/>
              <p:cNvSpPr>
                <a:spLocks noChangeShapeType="1"/>
              </p:cNvSpPr>
              <p:nvPr/>
            </p:nvSpPr>
            <p:spPr bwMode="auto">
              <a:xfrm>
                <a:off x="5035888" y="5693745"/>
                <a:ext cx="4700119" cy="0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9"/>
              <p:cNvSpPr>
                <a:spLocks noChangeShapeType="1"/>
              </p:cNvSpPr>
              <p:nvPr/>
            </p:nvSpPr>
            <p:spPr bwMode="auto">
              <a:xfrm>
                <a:off x="5035888" y="5612508"/>
                <a:ext cx="4700119" cy="0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10"/>
              <p:cNvSpPr>
                <a:spLocks noChangeShapeType="1"/>
              </p:cNvSpPr>
              <p:nvPr/>
            </p:nvSpPr>
            <p:spPr bwMode="auto">
              <a:xfrm>
                <a:off x="5035888" y="5531271"/>
                <a:ext cx="4700119" cy="0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11"/>
              <p:cNvSpPr>
                <a:spLocks noChangeShapeType="1"/>
              </p:cNvSpPr>
              <p:nvPr/>
            </p:nvSpPr>
            <p:spPr bwMode="auto">
              <a:xfrm>
                <a:off x="5035888" y="5365413"/>
                <a:ext cx="4700119" cy="0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Line 12"/>
              <p:cNvSpPr>
                <a:spLocks noChangeShapeType="1"/>
              </p:cNvSpPr>
              <p:nvPr/>
            </p:nvSpPr>
            <p:spPr bwMode="auto">
              <a:xfrm>
                <a:off x="5035888" y="5284176"/>
                <a:ext cx="4700119" cy="0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Line 13"/>
              <p:cNvSpPr>
                <a:spLocks noChangeShapeType="1"/>
              </p:cNvSpPr>
              <p:nvPr/>
            </p:nvSpPr>
            <p:spPr bwMode="auto">
              <a:xfrm>
                <a:off x="5035888" y="5198426"/>
                <a:ext cx="4700119" cy="0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Line 14"/>
              <p:cNvSpPr>
                <a:spLocks noChangeShapeType="1"/>
              </p:cNvSpPr>
              <p:nvPr/>
            </p:nvSpPr>
            <p:spPr bwMode="auto">
              <a:xfrm>
                <a:off x="5035888" y="5117189"/>
                <a:ext cx="4700119" cy="0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Line 15"/>
              <p:cNvSpPr>
                <a:spLocks noChangeShapeType="1"/>
              </p:cNvSpPr>
              <p:nvPr/>
            </p:nvSpPr>
            <p:spPr bwMode="auto">
              <a:xfrm>
                <a:off x="5035888" y="4951330"/>
                <a:ext cx="4700119" cy="0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5035888" y="4870093"/>
                <a:ext cx="4700119" cy="0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Line 17"/>
              <p:cNvSpPr>
                <a:spLocks noChangeShapeType="1"/>
              </p:cNvSpPr>
              <p:nvPr/>
            </p:nvSpPr>
            <p:spPr bwMode="auto">
              <a:xfrm>
                <a:off x="5035888" y="4788856"/>
                <a:ext cx="4700119" cy="0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Line 18"/>
              <p:cNvSpPr>
                <a:spLocks noChangeShapeType="1"/>
              </p:cNvSpPr>
              <p:nvPr/>
            </p:nvSpPr>
            <p:spPr bwMode="auto">
              <a:xfrm>
                <a:off x="5035888" y="4703106"/>
                <a:ext cx="4700119" cy="0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Line 19"/>
              <p:cNvSpPr>
                <a:spLocks noChangeShapeType="1"/>
              </p:cNvSpPr>
              <p:nvPr/>
            </p:nvSpPr>
            <p:spPr bwMode="auto">
              <a:xfrm>
                <a:off x="5035888" y="4540632"/>
                <a:ext cx="4700119" cy="0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Line 20"/>
              <p:cNvSpPr>
                <a:spLocks noChangeShapeType="1"/>
              </p:cNvSpPr>
              <p:nvPr/>
            </p:nvSpPr>
            <p:spPr bwMode="auto">
              <a:xfrm>
                <a:off x="5035888" y="4456011"/>
                <a:ext cx="4700119" cy="0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Line 21"/>
              <p:cNvSpPr>
                <a:spLocks noChangeShapeType="1"/>
              </p:cNvSpPr>
              <p:nvPr/>
            </p:nvSpPr>
            <p:spPr bwMode="auto">
              <a:xfrm>
                <a:off x="5035888" y="4374774"/>
                <a:ext cx="4700119" cy="0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Line 22"/>
              <p:cNvSpPr>
                <a:spLocks noChangeShapeType="1"/>
              </p:cNvSpPr>
              <p:nvPr/>
            </p:nvSpPr>
            <p:spPr bwMode="auto">
              <a:xfrm>
                <a:off x="5035888" y="4289024"/>
                <a:ext cx="4700119" cy="0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Line 23"/>
              <p:cNvSpPr>
                <a:spLocks noChangeShapeType="1"/>
              </p:cNvSpPr>
              <p:nvPr/>
            </p:nvSpPr>
            <p:spPr bwMode="auto">
              <a:xfrm>
                <a:off x="5035888" y="4126550"/>
                <a:ext cx="4700119" cy="0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Line 24"/>
              <p:cNvSpPr>
                <a:spLocks noChangeShapeType="1"/>
              </p:cNvSpPr>
              <p:nvPr/>
            </p:nvSpPr>
            <p:spPr bwMode="auto">
              <a:xfrm>
                <a:off x="5035888" y="4041928"/>
                <a:ext cx="4700119" cy="0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Line 25"/>
              <p:cNvSpPr>
                <a:spLocks noChangeShapeType="1"/>
              </p:cNvSpPr>
              <p:nvPr/>
            </p:nvSpPr>
            <p:spPr bwMode="auto">
              <a:xfrm>
                <a:off x="5035888" y="3960691"/>
                <a:ext cx="4700119" cy="0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Line 26"/>
              <p:cNvSpPr>
                <a:spLocks noChangeShapeType="1"/>
              </p:cNvSpPr>
              <p:nvPr/>
            </p:nvSpPr>
            <p:spPr bwMode="auto">
              <a:xfrm>
                <a:off x="5035888" y="3879454"/>
                <a:ext cx="4700119" cy="0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Line 27"/>
              <p:cNvSpPr>
                <a:spLocks noChangeShapeType="1"/>
              </p:cNvSpPr>
              <p:nvPr/>
            </p:nvSpPr>
            <p:spPr bwMode="auto">
              <a:xfrm>
                <a:off x="5035888" y="3713596"/>
                <a:ext cx="4700119" cy="0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Line 28"/>
              <p:cNvSpPr>
                <a:spLocks noChangeShapeType="1"/>
              </p:cNvSpPr>
              <p:nvPr/>
            </p:nvSpPr>
            <p:spPr bwMode="auto">
              <a:xfrm>
                <a:off x="5035888" y="3632359"/>
                <a:ext cx="4700119" cy="0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Line 29"/>
              <p:cNvSpPr>
                <a:spLocks noChangeShapeType="1"/>
              </p:cNvSpPr>
              <p:nvPr/>
            </p:nvSpPr>
            <p:spPr bwMode="auto">
              <a:xfrm>
                <a:off x="5035888" y="3546609"/>
                <a:ext cx="4700119" cy="0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Line 30"/>
              <p:cNvSpPr>
                <a:spLocks noChangeShapeType="1"/>
              </p:cNvSpPr>
              <p:nvPr/>
            </p:nvSpPr>
            <p:spPr bwMode="auto">
              <a:xfrm>
                <a:off x="5035888" y="3465372"/>
                <a:ext cx="4700119" cy="0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Line 31"/>
              <p:cNvSpPr>
                <a:spLocks noChangeShapeType="1"/>
              </p:cNvSpPr>
              <p:nvPr/>
            </p:nvSpPr>
            <p:spPr bwMode="auto">
              <a:xfrm>
                <a:off x="5035888" y="3299513"/>
                <a:ext cx="4700119" cy="0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Line 32"/>
              <p:cNvSpPr>
                <a:spLocks noChangeShapeType="1"/>
              </p:cNvSpPr>
              <p:nvPr/>
            </p:nvSpPr>
            <p:spPr bwMode="auto">
              <a:xfrm>
                <a:off x="5035888" y="3218276"/>
                <a:ext cx="4700119" cy="0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Line 33"/>
              <p:cNvSpPr>
                <a:spLocks noChangeShapeType="1"/>
              </p:cNvSpPr>
              <p:nvPr/>
            </p:nvSpPr>
            <p:spPr bwMode="auto">
              <a:xfrm>
                <a:off x="5035888" y="3137039"/>
                <a:ext cx="4700119" cy="0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34"/>
              <p:cNvSpPr>
                <a:spLocks noChangeShapeType="1"/>
              </p:cNvSpPr>
              <p:nvPr/>
            </p:nvSpPr>
            <p:spPr bwMode="auto">
              <a:xfrm>
                <a:off x="5035888" y="3051289"/>
                <a:ext cx="4700119" cy="0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35"/>
              <p:cNvSpPr>
                <a:spLocks noChangeShapeType="1"/>
              </p:cNvSpPr>
              <p:nvPr/>
            </p:nvSpPr>
            <p:spPr bwMode="auto">
              <a:xfrm>
                <a:off x="5035888" y="5446649"/>
                <a:ext cx="4700119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Line 36"/>
              <p:cNvSpPr>
                <a:spLocks noChangeShapeType="1"/>
              </p:cNvSpPr>
              <p:nvPr/>
            </p:nvSpPr>
            <p:spPr bwMode="auto">
              <a:xfrm>
                <a:off x="5035888" y="5035952"/>
                <a:ext cx="4700119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Line 37"/>
              <p:cNvSpPr>
                <a:spLocks noChangeShapeType="1"/>
              </p:cNvSpPr>
              <p:nvPr/>
            </p:nvSpPr>
            <p:spPr bwMode="auto">
              <a:xfrm>
                <a:off x="5035888" y="4621869"/>
                <a:ext cx="4700119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Line 38"/>
              <p:cNvSpPr>
                <a:spLocks noChangeShapeType="1"/>
              </p:cNvSpPr>
              <p:nvPr/>
            </p:nvSpPr>
            <p:spPr bwMode="auto">
              <a:xfrm>
                <a:off x="5035888" y="4207787"/>
                <a:ext cx="4700119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Line 39"/>
              <p:cNvSpPr>
                <a:spLocks noChangeShapeType="1"/>
              </p:cNvSpPr>
              <p:nvPr/>
            </p:nvSpPr>
            <p:spPr bwMode="auto">
              <a:xfrm>
                <a:off x="5035888" y="3794832"/>
                <a:ext cx="4700119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Line 40"/>
              <p:cNvSpPr>
                <a:spLocks noChangeShapeType="1"/>
              </p:cNvSpPr>
              <p:nvPr/>
            </p:nvSpPr>
            <p:spPr bwMode="auto">
              <a:xfrm>
                <a:off x="5035888" y="3384135"/>
                <a:ext cx="4700119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Line 41"/>
              <p:cNvSpPr>
                <a:spLocks noChangeShapeType="1"/>
              </p:cNvSpPr>
              <p:nvPr/>
            </p:nvSpPr>
            <p:spPr bwMode="auto">
              <a:xfrm>
                <a:off x="5035888" y="2970052"/>
                <a:ext cx="4700119" cy="0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Line 42"/>
              <p:cNvSpPr>
                <a:spLocks noChangeShapeType="1"/>
              </p:cNvSpPr>
              <p:nvPr/>
            </p:nvSpPr>
            <p:spPr bwMode="auto">
              <a:xfrm>
                <a:off x="5155405" y="2970052"/>
                <a:ext cx="0" cy="2889552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Line 43"/>
              <p:cNvSpPr>
                <a:spLocks noChangeShapeType="1"/>
              </p:cNvSpPr>
              <p:nvPr/>
            </p:nvSpPr>
            <p:spPr bwMode="auto">
              <a:xfrm>
                <a:off x="5270894" y="2970052"/>
                <a:ext cx="0" cy="2889552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Line 44"/>
              <p:cNvSpPr>
                <a:spLocks noChangeShapeType="1"/>
              </p:cNvSpPr>
              <p:nvPr/>
            </p:nvSpPr>
            <p:spPr bwMode="auto">
              <a:xfrm>
                <a:off x="5390411" y="2925662"/>
                <a:ext cx="0" cy="2889552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Line 45"/>
              <p:cNvSpPr>
                <a:spLocks noChangeShapeType="1"/>
              </p:cNvSpPr>
              <p:nvPr/>
            </p:nvSpPr>
            <p:spPr bwMode="auto">
              <a:xfrm>
                <a:off x="5505900" y="2970052"/>
                <a:ext cx="0" cy="2889552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Line 46"/>
              <p:cNvSpPr>
                <a:spLocks noChangeShapeType="1"/>
              </p:cNvSpPr>
              <p:nvPr/>
            </p:nvSpPr>
            <p:spPr bwMode="auto">
              <a:xfrm>
                <a:off x="5739563" y="2970052"/>
                <a:ext cx="0" cy="2889552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Line 47"/>
              <p:cNvSpPr>
                <a:spLocks noChangeShapeType="1"/>
              </p:cNvSpPr>
              <p:nvPr/>
            </p:nvSpPr>
            <p:spPr bwMode="auto">
              <a:xfrm>
                <a:off x="5860423" y="2970052"/>
                <a:ext cx="0" cy="2889552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Line 48"/>
              <p:cNvSpPr>
                <a:spLocks noChangeShapeType="1"/>
              </p:cNvSpPr>
              <p:nvPr/>
            </p:nvSpPr>
            <p:spPr bwMode="auto">
              <a:xfrm>
                <a:off x="5974569" y="2970052"/>
                <a:ext cx="0" cy="2889552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Line 49"/>
              <p:cNvSpPr>
                <a:spLocks noChangeShapeType="1"/>
              </p:cNvSpPr>
              <p:nvPr/>
            </p:nvSpPr>
            <p:spPr bwMode="auto">
              <a:xfrm>
                <a:off x="6094086" y="2970052"/>
                <a:ext cx="0" cy="2889552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Line 50"/>
              <p:cNvSpPr>
                <a:spLocks noChangeShapeType="1"/>
              </p:cNvSpPr>
              <p:nvPr/>
            </p:nvSpPr>
            <p:spPr bwMode="auto">
              <a:xfrm>
                <a:off x="6329092" y="2970052"/>
                <a:ext cx="0" cy="2889552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Line 51"/>
              <p:cNvSpPr>
                <a:spLocks noChangeShapeType="1"/>
              </p:cNvSpPr>
              <p:nvPr/>
            </p:nvSpPr>
            <p:spPr bwMode="auto">
              <a:xfrm>
                <a:off x="6444581" y="2970052"/>
                <a:ext cx="0" cy="2889552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Line 52"/>
              <p:cNvSpPr>
                <a:spLocks noChangeShapeType="1"/>
              </p:cNvSpPr>
              <p:nvPr/>
            </p:nvSpPr>
            <p:spPr bwMode="auto">
              <a:xfrm>
                <a:off x="6564098" y="2970052"/>
                <a:ext cx="0" cy="2889552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Line 53"/>
              <p:cNvSpPr>
                <a:spLocks noChangeShapeType="1"/>
              </p:cNvSpPr>
              <p:nvPr/>
            </p:nvSpPr>
            <p:spPr bwMode="auto">
              <a:xfrm>
                <a:off x="6679587" y="2970052"/>
                <a:ext cx="0" cy="2889552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Line 54"/>
              <p:cNvSpPr>
                <a:spLocks noChangeShapeType="1"/>
              </p:cNvSpPr>
              <p:nvPr/>
            </p:nvSpPr>
            <p:spPr bwMode="auto">
              <a:xfrm>
                <a:off x="6914592" y="2970052"/>
                <a:ext cx="0" cy="2889552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Line 55"/>
              <p:cNvSpPr>
                <a:spLocks noChangeShapeType="1"/>
              </p:cNvSpPr>
              <p:nvPr/>
            </p:nvSpPr>
            <p:spPr bwMode="auto">
              <a:xfrm>
                <a:off x="7034110" y="2970052"/>
                <a:ext cx="0" cy="2889552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Line 56"/>
              <p:cNvSpPr>
                <a:spLocks noChangeShapeType="1"/>
              </p:cNvSpPr>
              <p:nvPr/>
            </p:nvSpPr>
            <p:spPr bwMode="auto">
              <a:xfrm>
                <a:off x="7149598" y="2970052"/>
                <a:ext cx="0" cy="2889552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Line 57"/>
              <p:cNvSpPr>
                <a:spLocks noChangeShapeType="1"/>
              </p:cNvSpPr>
              <p:nvPr/>
            </p:nvSpPr>
            <p:spPr bwMode="auto">
              <a:xfrm>
                <a:off x="7269116" y="2970052"/>
                <a:ext cx="0" cy="2889552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Line 58"/>
              <p:cNvSpPr>
                <a:spLocks noChangeShapeType="1"/>
              </p:cNvSpPr>
              <p:nvPr/>
            </p:nvSpPr>
            <p:spPr bwMode="auto">
              <a:xfrm>
                <a:off x="7502779" y="2970052"/>
                <a:ext cx="0" cy="2889552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Line 59"/>
              <p:cNvSpPr>
                <a:spLocks noChangeShapeType="1"/>
              </p:cNvSpPr>
              <p:nvPr/>
            </p:nvSpPr>
            <p:spPr bwMode="auto">
              <a:xfrm>
                <a:off x="7623639" y="2970052"/>
                <a:ext cx="0" cy="2889552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Line 60"/>
              <p:cNvSpPr>
                <a:spLocks noChangeShapeType="1"/>
              </p:cNvSpPr>
              <p:nvPr/>
            </p:nvSpPr>
            <p:spPr bwMode="auto">
              <a:xfrm>
                <a:off x="7737785" y="2970052"/>
                <a:ext cx="0" cy="2889552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Line 61"/>
              <p:cNvSpPr>
                <a:spLocks noChangeShapeType="1"/>
              </p:cNvSpPr>
              <p:nvPr/>
            </p:nvSpPr>
            <p:spPr bwMode="auto">
              <a:xfrm>
                <a:off x="7857302" y="2970052"/>
                <a:ext cx="0" cy="2889552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Line 62"/>
              <p:cNvSpPr>
                <a:spLocks noChangeShapeType="1"/>
              </p:cNvSpPr>
              <p:nvPr/>
            </p:nvSpPr>
            <p:spPr bwMode="auto">
              <a:xfrm>
                <a:off x="8092308" y="2970052"/>
                <a:ext cx="0" cy="2889552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Line 63"/>
              <p:cNvSpPr>
                <a:spLocks noChangeShapeType="1"/>
              </p:cNvSpPr>
              <p:nvPr/>
            </p:nvSpPr>
            <p:spPr bwMode="auto">
              <a:xfrm>
                <a:off x="8207797" y="2970052"/>
                <a:ext cx="0" cy="2889552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Line 64"/>
              <p:cNvSpPr>
                <a:spLocks noChangeShapeType="1"/>
              </p:cNvSpPr>
              <p:nvPr/>
            </p:nvSpPr>
            <p:spPr bwMode="auto">
              <a:xfrm>
                <a:off x="8327314" y="2970052"/>
                <a:ext cx="0" cy="2889552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Line 65"/>
              <p:cNvSpPr>
                <a:spLocks noChangeShapeType="1"/>
              </p:cNvSpPr>
              <p:nvPr/>
            </p:nvSpPr>
            <p:spPr bwMode="auto">
              <a:xfrm>
                <a:off x="8442803" y="2970052"/>
                <a:ext cx="0" cy="2889552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Line 66"/>
              <p:cNvSpPr>
                <a:spLocks noChangeShapeType="1"/>
              </p:cNvSpPr>
              <p:nvPr/>
            </p:nvSpPr>
            <p:spPr bwMode="auto">
              <a:xfrm>
                <a:off x="8677809" y="2970052"/>
                <a:ext cx="0" cy="2889552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Line 67"/>
              <p:cNvSpPr>
                <a:spLocks noChangeShapeType="1"/>
              </p:cNvSpPr>
              <p:nvPr/>
            </p:nvSpPr>
            <p:spPr bwMode="auto">
              <a:xfrm>
                <a:off x="8797326" y="2970052"/>
                <a:ext cx="0" cy="2889552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Line 68"/>
              <p:cNvSpPr>
                <a:spLocks noChangeShapeType="1"/>
              </p:cNvSpPr>
              <p:nvPr/>
            </p:nvSpPr>
            <p:spPr bwMode="auto">
              <a:xfrm>
                <a:off x="8912815" y="2970052"/>
                <a:ext cx="0" cy="2889552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Line 69"/>
              <p:cNvSpPr>
                <a:spLocks noChangeShapeType="1"/>
              </p:cNvSpPr>
              <p:nvPr/>
            </p:nvSpPr>
            <p:spPr bwMode="auto">
              <a:xfrm>
                <a:off x="9032332" y="2970052"/>
                <a:ext cx="0" cy="2889552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Line 70"/>
              <p:cNvSpPr>
                <a:spLocks noChangeShapeType="1"/>
              </p:cNvSpPr>
              <p:nvPr/>
            </p:nvSpPr>
            <p:spPr bwMode="auto">
              <a:xfrm>
                <a:off x="9267338" y="2970052"/>
                <a:ext cx="0" cy="2889552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Line 71"/>
              <p:cNvSpPr>
                <a:spLocks noChangeShapeType="1"/>
              </p:cNvSpPr>
              <p:nvPr/>
            </p:nvSpPr>
            <p:spPr bwMode="auto">
              <a:xfrm>
                <a:off x="9381484" y="2970052"/>
                <a:ext cx="0" cy="2889552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Line 72"/>
              <p:cNvSpPr>
                <a:spLocks noChangeShapeType="1"/>
              </p:cNvSpPr>
              <p:nvPr/>
            </p:nvSpPr>
            <p:spPr bwMode="auto">
              <a:xfrm>
                <a:off x="9501001" y="2970052"/>
                <a:ext cx="0" cy="2889552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Line 73"/>
              <p:cNvSpPr>
                <a:spLocks noChangeShapeType="1"/>
              </p:cNvSpPr>
              <p:nvPr/>
            </p:nvSpPr>
            <p:spPr bwMode="auto">
              <a:xfrm>
                <a:off x="9616490" y="2970052"/>
                <a:ext cx="0" cy="2889552"/>
              </a:xfrm>
              <a:prstGeom prst="line">
                <a:avLst/>
              </a:prstGeom>
              <a:noFill/>
              <a:ln w="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Line 74"/>
              <p:cNvSpPr>
                <a:spLocks noChangeShapeType="1"/>
              </p:cNvSpPr>
              <p:nvPr/>
            </p:nvSpPr>
            <p:spPr bwMode="auto">
              <a:xfrm>
                <a:off x="5625417" y="2970052"/>
                <a:ext cx="0" cy="2889552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Line 75"/>
              <p:cNvSpPr>
                <a:spLocks noChangeShapeType="1"/>
              </p:cNvSpPr>
              <p:nvPr/>
            </p:nvSpPr>
            <p:spPr bwMode="auto">
              <a:xfrm>
                <a:off x="6209575" y="2970052"/>
                <a:ext cx="0" cy="2889552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Line 76"/>
              <p:cNvSpPr>
                <a:spLocks noChangeShapeType="1"/>
              </p:cNvSpPr>
              <p:nvPr/>
            </p:nvSpPr>
            <p:spPr bwMode="auto">
              <a:xfrm>
                <a:off x="6799104" y="2970052"/>
                <a:ext cx="0" cy="2889552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Line 77"/>
              <p:cNvSpPr>
                <a:spLocks noChangeShapeType="1"/>
              </p:cNvSpPr>
              <p:nvPr/>
            </p:nvSpPr>
            <p:spPr bwMode="auto">
              <a:xfrm>
                <a:off x="7388633" y="2970052"/>
                <a:ext cx="0" cy="2889552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Line 78"/>
              <p:cNvSpPr>
                <a:spLocks noChangeShapeType="1"/>
              </p:cNvSpPr>
              <p:nvPr/>
            </p:nvSpPr>
            <p:spPr bwMode="auto">
              <a:xfrm>
                <a:off x="7972791" y="2970052"/>
                <a:ext cx="0" cy="2889552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Line 79"/>
              <p:cNvSpPr>
                <a:spLocks noChangeShapeType="1"/>
              </p:cNvSpPr>
              <p:nvPr/>
            </p:nvSpPr>
            <p:spPr bwMode="auto">
              <a:xfrm>
                <a:off x="8562320" y="2970052"/>
                <a:ext cx="0" cy="2889552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Line 80"/>
              <p:cNvSpPr>
                <a:spLocks noChangeShapeType="1"/>
              </p:cNvSpPr>
              <p:nvPr/>
            </p:nvSpPr>
            <p:spPr bwMode="auto">
              <a:xfrm>
                <a:off x="9146478" y="2970052"/>
                <a:ext cx="0" cy="2889552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Line 81"/>
              <p:cNvSpPr>
                <a:spLocks noChangeShapeType="1"/>
              </p:cNvSpPr>
              <p:nvPr/>
            </p:nvSpPr>
            <p:spPr bwMode="auto">
              <a:xfrm>
                <a:off x="9734664" y="2939900"/>
                <a:ext cx="0" cy="2889552"/>
              </a:xfrm>
              <a:prstGeom prst="line">
                <a:avLst/>
              </a:prstGeom>
              <a:noFill/>
              <a:ln w="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Rectangle 82"/>
              <p:cNvSpPr>
                <a:spLocks noChangeArrowheads="1"/>
              </p:cNvSpPr>
              <p:nvPr/>
            </p:nvSpPr>
            <p:spPr bwMode="auto">
              <a:xfrm>
                <a:off x="5026487" y="2997131"/>
                <a:ext cx="4700119" cy="2889552"/>
              </a:xfrm>
              <a:prstGeom prst="rect">
                <a:avLst/>
              </a:prstGeom>
              <a:noFill/>
              <a:ln w="476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Line 83"/>
              <p:cNvSpPr>
                <a:spLocks noChangeShapeType="1"/>
              </p:cNvSpPr>
              <p:nvPr/>
            </p:nvSpPr>
            <p:spPr bwMode="auto">
              <a:xfrm>
                <a:off x="5035888" y="2970052"/>
                <a:ext cx="0" cy="288955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Line 84"/>
              <p:cNvSpPr>
                <a:spLocks noChangeShapeType="1"/>
              </p:cNvSpPr>
              <p:nvPr/>
            </p:nvSpPr>
            <p:spPr bwMode="auto">
              <a:xfrm>
                <a:off x="5035888" y="5859604"/>
                <a:ext cx="4565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Line 85"/>
              <p:cNvSpPr>
                <a:spLocks noChangeShapeType="1"/>
              </p:cNvSpPr>
              <p:nvPr/>
            </p:nvSpPr>
            <p:spPr bwMode="auto">
              <a:xfrm>
                <a:off x="5035888" y="5446649"/>
                <a:ext cx="4565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Line 86"/>
              <p:cNvSpPr>
                <a:spLocks noChangeShapeType="1"/>
              </p:cNvSpPr>
              <p:nvPr/>
            </p:nvSpPr>
            <p:spPr bwMode="auto">
              <a:xfrm>
                <a:off x="5035888" y="5035952"/>
                <a:ext cx="4565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Line 87"/>
              <p:cNvSpPr>
                <a:spLocks noChangeShapeType="1"/>
              </p:cNvSpPr>
              <p:nvPr/>
            </p:nvSpPr>
            <p:spPr bwMode="auto">
              <a:xfrm>
                <a:off x="5035888" y="4621869"/>
                <a:ext cx="4565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Line 88"/>
              <p:cNvSpPr>
                <a:spLocks noChangeShapeType="1"/>
              </p:cNvSpPr>
              <p:nvPr/>
            </p:nvSpPr>
            <p:spPr bwMode="auto">
              <a:xfrm>
                <a:off x="5035888" y="4207787"/>
                <a:ext cx="4565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Line 89"/>
              <p:cNvSpPr>
                <a:spLocks noChangeShapeType="1"/>
              </p:cNvSpPr>
              <p:nvPr/>
            </p:nvSpPr>
            <p:spPr bwMode="auto">
              <a:xfrm>
                <a:off x="5035888" y="3794832"/>
                <a:ext cx="4565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Line 90"/>
              <p:cNvSpPr>
                <a:spLocks noChangeShapeType="1"/>
              </p:cNvSpPr>
              <p:nvPr/>
            </p:nvSpPr>
            <p:spPr bwMode="auto">
              <a:xfrm>
                <a:off x="5035888" y="3384135"/>
                <a:ext cx="4565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Line 91"/>
              <p:cNvSpPr>
                <a:spLocks noChangeShapeType="1"/>
              </p:cNvSpPr>
              <p:nvPr/>
            </p:nvSpPr>
            <p:spPr bwMode="auto">
              <a:xfrm>
                <a:off x="5035888" y="2970052"/>
                <a:ext cx="45658" cy="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Line 92"/>
              <p:cNvSpPr>
                <a:spLocks noChangeShapeType="1"/>
              </p:cNvSpPr>
              <p:nvPr/>
            </p:nvSpPr>
            <p:spPr bwMode="auto">
              <a:xfrm>
                <a:off x="5035888" y="5859604"/>
                <a:ext cx="470011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Line 93"/>
              <p:cNvSpPr>
                <a:spLocks noChangeShapeType="1"/>
              </p:cNvSpPr>
              <p:nvPr/>
            </p:nvSpPr>
            <p:spPr bwMode="auto">
              <a:xfrm flipV="1">
                <a:off x="5035888" y="5859604"/>
                <a:ext cx="0" cy="2707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Line 94"/>
              <p:cNvSpPr>
                <a:spLocks noChangeShapeType="1"/>
              </p:cNvSpPr>
              <p:nvPr/>
            </p:nvSpPr>
            <p:spPr bwMode="auto">
              <a:xfrm flipV="1">
                <a:off x="5155405" y="5859604"/>
                <a:ext cx="0" cy="2707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Line 95"/>
              <p:cNvSpPr>
                <a:spLocks noChangeShapeType="1"/>
              </p:cNvSpPr>
              <p:nvPr/>
            </p:nvSpPr>
            <p:spPr bwMode="auto">
              <a:xfrm flipV="1">
                <a:off x="5270894" y="5859604"/>
                <a:ext cx="0" cy="2707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Line 96"/>
              <p:cNvSpPr>
                <a:spLocks noChangeShapeType="1"/>
              </p:cNvSpPr>
              <p:nvPr/>
            </p:nvSpPr>
            <p:spPr bwMode="auto">
              <a:xfrm flipV="1">
                <a:off x="5390411" y="5859604"/>
                <a:ext cx="0" cy="2707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Line 97"/>
              <p:cNvSpPr>
                <a:spLocks noChangeShapeType="1"/>
              </p:cNvSpPr>
              <p:nvPr/>
            </p:nvSpPr>
            <p:spPr bwMode="auto">
              <a:xfrm flipV="1">
                <a:off x="5505900" y="5859604"/>
                <a:ext cx="0" cy="2707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Line 98"/>
              <p:cNvSpPr>
                <a:spLocks noChangeShapeType="1"/>
              </p:cNvSpPr>
              <p:nvPr/>
            </p:nvSpPr>
            <p:spPr bwMode="auto">
              <a:xfrm flipV="1">
                <a:off x="5625417" y="5859604"/>
                <a:ext cx="0" cy="2707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Line 99"/>
              <p:cNvSpPr>
                <a:spLocks noChangeShapeType="1"/>
              </p:cNvSpPr>
              <p:nvPr/>
            </p:nvSpPr>
            <p:spPr bwMode="auto">
              <a:xfrm flipV="1">
                <a:off x="5739563" y="5859604"/>
                <a:ext cx="0" cy="2707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Line 100"/>
              <p:cNvSpPr>
                <a:spLocks noChangeShapeType="1"/>
              </p:cNvSpPr>
              <p:nvPr/>
            </p:nvSpPr>
            <p:spPr bwMode="auto">
              <a:xfrm flipV="1">
                <a:off x="5860423" y="5859604"/>
                <a:ext cx="0" cy="2707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Line 101"/>
              <p:cNvSpPr>
                <a:spLocks noChangeShapeType="1"/>
              </p:cNvSpPr>
              <p:nvPr/>
            </p:nvSpPr>
            <p:spPr bwMode="auto">
              <a:xfrm flipV="1">
                <a:off x="5974569" y="5859604"/>
                <a:ext cx="0" cy="2707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Line 102"/>
              <p:cNvSpPr>
                <a:spLocks noChangeShapeType="1"/>
              </p:cNvSpPr>
              <p:nvPr/>
            </p:nvSpPr>
            <p:spPr bwMode="auto">
              <a:xfrm flipV="1">
                <a:off x="6094086" y="5859604"/>
                <a:ext cx="0" cy="2707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Line 103"/>
              <p:cNvSpPr>
                <a:spLocks noChangeShapeType="1"/>
              </p:cNvSpPr>
              <p:nvPr/>
            </p:nvSpPr>
            <p:spPr bwMode="auto">
              <a:xfrm flipV="1">
                <a:off x="6209575" y="5859604"/>
                <a:ext cx="0" cy="2707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Line 104"/>
              <p:cNvSpPr>
                <a:spLocks noChangeShapeType="1"/>
              </p:cNvSpPr>
              <p:nvPr/>
            </p:nvSpPr>
            <p:spPr bwMode="auto">
              <a:xfrm flipV="1">
                <a:off x="6329092" y="5859604"/>
                <a:ext cx="0" cy="2707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Line 105"/>
              <p:cNvSpPr>
                <a:spLocks noChangeShapeType="1"/>
              </p:cNvSpPr>
              <p:nvPr/>
            </p:nvSpPr>
            <p:spPr bwMode="auto">
              <a:xfrm flipV="1">
                <a:off x="6444581" y="5859604"/>
                <a:ext cx="0" cy="2707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" name="Line 106"/>
              <p:cNvSpPr>
                <a:spLocks noChangeShapeType="1"/>
              </p:cNvSpPr>
              <p:nvPr/>
            </p:nvSpPr>
            <p:spPr bwMode="auto">
              <a:xfrm flipV="1">
                <a:off x="6564098" y="5859604"/>
                <a:ext cx="0" cy="2707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" name="Line 107"/>
              <p:cNvSpPr>
                <a:spLocks noChangeShapeType="1"/>
              </p:cNvSpPr>
              <p:nvPr/>
            </p:nvSpPr>
            <p:spPr bwMode="auto">
              <a:xfrm flipV="1">
                <a:off x="6679587" y="5859604"/>
                <a:ext cx="0" cy="2707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Line 108"/>
              <p:cNvSpPr>
                <a:spLocks noChangeShapeType="1"/>
              </p:cNvSpPr>
              <p:nvPr/>
            </p:nvSpPr>
            <p:spPr bwMode="auto">
              <a:xfrm flipV="1">
                <a:off x="6799104" y="5859604"/>
                <a:ext cx="0" cy="2707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Line 109"/>
              <p:cNvSpPr>
                <a:spLocks noChangeShapeType="1"/>
              </p:cNvSpPr>
              <p:nvPr/>
            </p:nvSpPr>
            <p:spPr bwMode="auto">
              <a:xfrm flipV="1">
                <a:off x="6914592" y="5859604"/>
                <a:ext cx="0" cy="2707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Line 110"/>
              <p:cNvSpPr>
                <a:spLocks noChangeShapeType="1"/>
              </p:cNvSpPr>
              <p:nvPr/>
            </p:nvSpPr>
            <p:spPr bwMode="auto">
              <a:xfrm flipV="1">
                <a:off x="7034110" y="5859604"/>
                <a:ext cx="0" cy="2707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Line 111"/>
              <p:cNvSpPr>
                <a:spLocks noChangeShapeType="1"/>
              </p:cNvSpPr>
              <p:nvPr/>
            </p:nvSpPr>
            <p:spPr bwMode="auto">
              <a:xfrm flipV="1">
                <a:off x="7149598" y="5859604"/>
                <a:ext cx="0" cy="2707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Line 112"/>
              <p:cNvSpPr>
                <a:spLocks noChangeShapeType="1"/>
              </p:cNvSpPr>
              <p:nvPr/>
            </p:nvSpPr>
            <p:spPr bwMode="auto">
              <a:xfrm flipV="1">
                <a:off x="7269116" y="5859604"/>
                <a:ext cx="0" cy="2707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Line 113"/>
              <p:cNvSpPr>
                <a:spLocks noChangeShapeType="1"/>
              </p:cNvSpPr>
              <p:nvPr/>
            </p:nvSpPr>
            <p:spPr bwMode="auto">
              <a:xfrm flipV="1">
                <a:off x="7383262" y="5859604"/>
                <a:ext cx="0" cy="2707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Line 114"/>
              <p:cNvSpPr>
                <a:spLocks noChangeShapeType="1"/>
              </p:cNvSpPr>
              <p:nvPr/>
            </p:nvSpPr>
            <p:spPr bwMode="auto">
              <a:xfrm flipV="1">
                <a:off x="7502779" y="5859604"/>
                <a:ext cx="0" cy="2707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Line 115"/>
              <p:cNvSpPr>
                <a:spLocks noChangeShapeType="1"/>
              </p:cNvSpPr>
              <p:nvPr/>
            </p:nvSpPr>
            <p:spPr bwMode="auto">
              <a:xfrm flipV="1">
                <a:off x="7623639" y="5859604"/>
                <a:ext cx="0" cy="2707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Line 116"/>
              <p:cNvSpPr>
                <a:spLocks noChangeShapeType="1"/>
              </p:cNvSpPr>
              <p:nvPr/>
            </p:nvSpPr>
            <p:spPr bwMode="auto">
              <a:xfrm flipV="1">
                <a:off x="7737785" y="5859604"/>
                <a:ext cx="0" cy="2707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Line 117"/>
              <p:cNvSpPr>
                <a:spLocks noChangeShapeType="1"/>
              </p:cNvSpPr>
              <p:nvPr/>
            </p:nvSpPr>
            <p:spPr bwMode="auto">
              <a:xfrm flipV="1">
                <a:off x="7857302" y="5859604"/>
                <a:ext cx="0" cy="2707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Line 118"/>
              <p:cNvSpPr>
                <a:spLocks noChangeShapeType="1"/>
              </p:cNvSpPr>
              <p:nvPr/>
            </p:nvSpPr>
            <p:spPr bwMode="auto">
              <a:xfrm flipV="1">
                <a:off x="7972791" y="5859604"/>
                <a:ext cx="0" cy="2707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Line 119"/>
              <p:cNvSpPr>
                <a:spLocks noChangeShapeType="1"/>
              </p:cNvSpPr>
              <p:nvPr/>
            </p:nvSpPr>
            <p:spPr bwMode="auto">
              <a:xfrm flipV="1">
                <a:off x="8092308" y="5859604"/>
                <a:ext cx="0" cy="2707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Line 120"/>
              <p:cNvSpPr>
                <a:spLocks noChangeShapeType="1"/>
              </p:cNvSpPr>
              <p:nvPr/>
            </p:nvSpPr>
            <p:spPr bwMode="auto">
              <a:xfrm flipV="1">
                <a:off x="8207797" y="5859604"/>
                <a:ext cx="0" cy="2707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Line 121"/>
              <p:cNvSpPr>
                <a:spLocks noChangeShapeType="1"/>
              </p:cNvSpPr>
              <p:nvPr/>
            </p:nvSpPr>
            <p:spPr bwMode="auto">
              <a:xfrm flipV="1">
                <a:off x="8327314" y="5859604"/>
                <a:ext cx="0" cy="2707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" name="Line 122"/>
              <p:cNvSpPr>
                <a:spLocks noChangeShapeType="1"/>
              </p:cNvSpPr>
              <p:nvPr/>
            </p:nvSpPr>
            <p:spPr bwMode="auto">
              <a:xfrm flipV="1">
                <a:off x="8442803" y="5859604"/>
                <a:ext cx="0" cy="2707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Line 123"/>
              <p:cNvSpPr>
                <a:spLocks noChangeShapeType="1"/>
              </p:cNvSpPr>
              <p:nvPr/>
            </p:nvSpPr>
            <p:spPr bwMode="auto">
              <a:xfrm flipV="1">
                <a:off x="8562320" y="5859604"/>
                <a:ext cx="0" cy="2707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Line 124"/>
              <p:cNvSpPr>
                <a:spLocks noChangeShapeType="1"/>
              </p:cNvSpPr>
              <p:nvPr/>
            </p:nvSpPr>
            <p:spPr bwMode="auto">
              <a:xfrm flipV="1">
                <a:off x="8677809" y="5859604"/>
                <a:ext cx="0" cy="2707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" name="Line 125"/>
              <p:cNvSpPr>
                <a:spLocks noChangeShapeType="1"/>
              </p:cNvSpPr>
              <p:nvPr/>
            </p:nvSpPr>
            <p:spPr bwMode="auto">
              <a:xfrm flipV="1">
                <a:off x="8797326" y="5859604"/>
                <a:ext cx="0" cy="2707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Line 126"/>
              <p:cNvSpPr>
                <a:spLocks noChangeShapeType="1"/>
              </p:cNvSpPr>
              <p:nvPr/>
            </p:nvSpPr>
            <p:spPr bwMode="auto">
              <a:xfrm flipV="1">
                <a:off x="8912815" y="5859604"/>
                <a:ext cx="0" cy="2707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Line 127"/>
              <p:cNvSpPr>
                <a:spLocks noChangeShapeType="1"/>
              </p:cNvSpPr>
              <p:nvPr/>
            </p:nvSpPr>
            <p:spPr bwMode="auto">
              <a:xfrm flipV="1">
                <a:off x="9032332" y="5903994"/>
                <a:ext cx="0" cy="2707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Line 128"/>
              <p:cNvSpPr>
                <a:spLocks noChangeShapeType="1"/>
              </p:cNvSpPr>
              <p:nvPr/>
            </p:nvSpPr>
            <p:spPr bwMode="auto">
              <a:xfrm flipV="1">
                <a:off x="9146478" y="5859604"/>
                <a:ext cx="0" cy="2707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Line 129"/>
              <p:cNvSpPr>
                <a:spLocks noChangeShapeType="1"/>
              </p:cNvSpPr>
              <p:nvPr/>
            </p:nvSpPr>
            <p:spPr bwMode="auto">
              <a:xfrm flipV="1">
                <a:off x="9267338" y="5859604"/>
                <a:ext cx="0" cy="2707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Line 130"/>
              <p:cNvSpPr>
                <a:spLocks noChangeShapeType="1"/>
              </p:cNvSpPr>
              <p:nvPr/>
            </p:nvSpPr>
            <p:spPr bwMode="auto">
              <a:xfrm flipV="1">
                <a:off x="9381484" y="5859604"/>
                <a:ext cx="0" cy="2707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" name="Line 131"/>
              <p:cNvSpPr>
                <a:spLocks noChangeShapeType="1"/>
              </p:cNvSpPr>
              <p:nvPr/>
            </p:nvSpPr>
            <p:spPr bwMode="auto">
              <a:xfrm flipV="1">
                <a:off x="9501001" y="5859604"/>
                <a:ext cx="0" cy="2707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Line 132"/>
              <p:cNvSpPr>
                <a:spLocks noChangeShapeType="1"/>
              </p:cNvSpPr>
              <p:nvPr/>
            </p:nvSpPr>
            <p:spPr bwMode="auto">
              <a:xfrm flipV="1">
                <a:off x="9616490" y="5859604"/>
                <a:ext cx="0" cy="2707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Line 133"/>
              <p:cNvSpPr>
                <a:spLocks noChangeShapeType="1"/>
              </p:cNvSpPr>
              <p:nvPr/>
            </p:nvSpPr>
            <p:spPr bwMode="auto">
              <a:xfrm flipV="1">
                <a:off x="9736007" y="5859604"/>
                <a:ext cx="0" cy="2707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Line 134"/>
              <p:cNvSpPr>
                <a:spLocks noChangeShapeType="1"/>
              </p:cNvSpPr>
              <p:nvPr/>
            </p:nvSpPr>
            <p:spPr bwMode="auto">
              <a:xfrm flipV="1">
                <a:off x="5035888" y="5821242"/>
                <a:ext cx="0" cy="3836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" name="Line 135"/>
              <p:cNvSpPr>
                <a:spLocks noChangeShapeType="1"/>
              </p:cNvSpPr>
              <p:nvPr/>
            </p:nvSpPr>
            <p:spPr bwMode="auto">
              <a:xfrm flipV="1">
                <a:off x="5625417" y="5821242"/>
                <a:ext cx="0" cy="3836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" name="Line 136"/>
              <p:cNvSpPr>
                <a:spLocks noChangeShapeType="1"/>
              </p:cNvSpPr>
              <p:nvPr/>
            </p:nvSpPr>
            <p:spPr bwMode="auto">
              <a:xfrm flipV="1">
                <a:off x="6209575" y="5821242"/>
                <a:ext cx="0" cy="3836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" name="Line 137"/>
              <p:cNvSpPr>
                <a:spLocks noChangeShapeType="1"/>
              </p:cNvSpPr>
              <p:nvPr/>
            </p:nvSpPr>
            <p:spPr bwMode="auto">
              <a:xfrm flipV="1">
                <a:off x="6799104" y="5821242"/>
                <a:ext cx="0" cy="3836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Line 138"/>
              <p:cNvSpPr>
                <a:spLocks noChangeShapeType="1"/>
              </p:cNvSpPr>
              <p:nvPr/>
            </p:nvSpPr>
            <p:spPr bwMode="auto">
              <a:xfrm flipV="1">
                <a:off x="7388633" y="5821242"/>
                <a:ext cx="0" cy="3836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" name="Line 139"/>
              <p:cNvSpPr>
                <a:spLocks noChangeShapeType="1"/>
              </p:cNvSpPr>
              <p:nvPr/>
            </p:nvSpPr>
            <p:spPr bwMode="auto">
              <a:xfrm flipV="1">
                <a:off x="7972791" y="5821242"/>
                <a:ext cx="0" cy="3836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" name="Line 140"/>
              <p:cNvSpPr>
                <a:spLocks noChangeShapeType="1"/>
              </p:cNvSpPr>
              <p:nvPr/>
            </p:nvSpPr>
            <p:spPr bwMode="auto">
              <a:xfrm flipV="1">
                <a:off x="8562320" y="5821242"/>
                <a:ext cx="0" cy="3836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" name="Line 141"/>
              <p:cNvSpPr>
                <a:spLocks noChangeShapeType="1"/>
              </p:cNvSpPr>
              <p:nvPr/>
            </p:nvSpPr>
            <p:spPr bwMode="auto">
              <a:xfrm flipV="1">
                <a:off x="9146478" y="5821242"/>
                <a:ext cx="0" cy="3836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" name="Line 142"/>
              <p:cNvSpPr>
                <a:spLocks noChangeShapeType="1"/>
              </p:cNvSpPr>
              <p:nvPr/>
            </p:nvSpPr>
            <p:spPr bwMode="auto">
              <a:xfrm flipV="1">
                <a:off x="9736007" y="5821242"/>
                <a:ext cx="0" cy="3836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" name="Freeform 143"/>
              <p:cNvSpPr>
                <a:spLocks/>
              </p:cNvSpPr>
              <p:nvPr/>
            </p:nvSpPr>
            <p:spPr bwMode="auto">
              <a:xfrm>
                <a:off x="5763735" y="4951330"/>
                <a:ext cx="3092678" cy="874425"/>
              </a:xfrm>
              <a:custGeom>
                <a:avLst/>
                <a:gdLst>
                  <a:gd name="T0" fmla="*/ 0 w 672"/>
                  <a:gd name="T1" fmla="*/ 775 h 226"/>
                  <a:gd name="T2" fmla="*/ 202 w 672"/>
                  <a:gd name="T3" fmla="*/ 758 h 226"/>
                  <a:gd name="T4" fmla="*/ 439 w 672"/>
                  <a:gd name="T5" fmla="*/ 730 h 226"/>
                  <a:gd name="T6" fmla="*/ 874 w 672"/>
                  <a:gd name="T7" fmla="*/ 679 h 226"/>
                  <a:gd name="T8" fmla="*/ 1313 w 672"/>
                  <a:gd name="T9" fmla="*/ 556 h 226"/>
                  <a:gd name="T10" fmla="*/ 1751 w 672"/>
                  <a:gd name="T11" fmla="*/ 333 h 226"/>
                  <a:gd name="T12" fmla="*/ 2186 w 672"/>
                  <a:gd name="T13" fmla="*/ 123 h 226"/>
                  <a:gd name="T14" fmla="*/ 2303 w 672"/>
                  <a:gd name="T15" fmla="*/ 0 h 2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72" h="226">
                    <a:moveTo>
                      <a:pt x="0" y="226"/>
                    </a:moveTo>
                    <a:lnTo>
                      <a:pt x="59" y="221"/>
                    </a:lnTo>
                    <a:lnTo>
                      <a:pt x="128" y="213"/>
                    </a:lnTo>
                    <a:lnTo>
                      <a:pt x="255" y="198"/>
                    </a:lnTo>
                    <a:lnTo>
                      <a:pt x="383" y="162"/>
                    </a:lnTo>
                    <a:lnTo>
                      <a:pt x="511" y="97"/>
                    </a:lnTo>
                    <a:lnTo>
                      <a:pt x="638" y="36"/>
                    </a:lnTo>
                    <a:lnTo>
                      <a:pt x="672" y="0"/>
                    </a:lnTo>
                  </a:path>
                </a:pathLst>
              </a:custGeom>
              <a:noFill/>
              <a:ln w="28575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" name="Freeform 144"/>
              <p:cNvSpPr>
                <a:spLocks/>
              </p:cNvSpPr>
              <p:nvPr/>
            </p:nvSpPr>
            <p:spPr bwMode="auto">
              <a:xfrm>
                <a:off x="5799993" y="5020156"/>
                <a:ext cx="2936903" cy="797701"/>
              </a:xfrm>
              <a:custGeom>
                <a:avLst/>
                <a:gdLst>
                  <a:gd name="T0" fmla="*/ 0 w 638"/>
                  <a:gd name="T1" fmla="*/ 707 h 206"/>
                  <a:gd name="T2" fmla="*/ 435 w 638"/>
                  <a:gd name="T3" fmla="*/ 680 h 206"/>
                  <a:gd name="T4" fmla="*/ 874 w 638"/>
                  <a:gd name="T5" fmla="*/ 607 h 206"/>
                  <a:gd name="T6" fmla="*/ 1309 w 638"/>
                  <a:gd name="T7" fmla="*/ 515 h 206"/>
                  <a:gd name="T8" fmla="*/ 1748 w 638"/>
                  <a:gd name="T9" fmla="*/ 285 h 206"/>
                  <a:gd name="T10" fmla="*/ 2187 w 638"/>
                  <a:gd name="T11" fmla="*/ 0 h 2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8" h="206">
                    <a:moveTo>
                      <a:pt x="0" y="206"/>
                    </a:moveTo>
                    <a:lnTo>
                      <a:pt x="127" y="198"/>
                    </a:lnTo>
                    <a:lnTo>
                      <a:pt x="255" y="177"/>
                    </a:lnTo>
                    <a:lnTo>
                      <a:pt x="382" y="150"/>
                    </a:lnTo>
                    <a:lnTo>
                      <a:pt x="510" y="83"/>
                    </a:lnTo>
                    <a:lnTo>
                      <a:pt x="638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" name="Freeform 145"/>
              <p:cNvSpPr>
                <a:spLocks/>
              </p:cNvSpPr>
              <p:nvPr/>
            </p:nvSpPr>
            <p:spPr bwMode="auto">
              <a:xfrm>
                <a:off x="5726134" y="5794163"/>
                <a:ext cx="73859" cy="62056"/>
              </a:xfrm>
              <a:custGeom>
                <a:avLst/>
                <a:gdLst>
                  <a:gd name="T0" fmla="*/ 28 w 55"/>
                  <a:gd name="T1" fmla="*/ 0 h 55"/>
                  <a:gd name="T2" fmla="*/ 55 w 55"/>
                  <a:gd name="T3" fmla="*/ 28 h 55"/>
                  <a:gd name="T4" fmla="*/ 28 w 55"/>
                  <a:gd name="T5" fmla="*/ 55 h 55"/>
                  <a:gd name="T6" fmla="*/ 0 w 55"/>
                  <a:gd name="T7" fmla="*/ 28 h 55"/>
                  <a:gd name="T8" fmla="*/ 28 w 55"/>
                  <a:gd name="T9" fmla="*/ 0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55">
                    <a:moveTo>
                      <a:pt x="28" y="0"/>
                    </a:moveTo>
                    <a:lnTo>
                      <a:pt x="55" y="28"/>
                    </a:lnTo>
                    <a:lnTo>
                      <a:pt x="28" y="55"/>
                    </a:lnTo>
                    <a:lnTo>
                      <a:pt x="0" y="28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CCCCFF"/>
              </a:solidFill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" name="Freeform 146"/>
              <p:cNvSpPr>
                <a:spLocks/>
              </p:cNvSpPr>
              <p:nvPr/>
            </p:nvSpPr>
            <p:spPr bwMode="auto">
              <a:xfrm>
                <a:off x="5997398" y="5774982"/>
                <a:ext cx="73859" cy="62056"/>
              </a:xfrm>
              <a:custGeom>
                <a:avLst/>
                <a:gdLst>
                  <a:gd name="T0" fmla="*/ 28 w 55"/>
                  <a:gd name="T1" fmla="*/ 0 h 55"/>
                  <a:gd name="T2" fmla="*/ 55 w 55"/>
                  <a:gd name="T3" fmla="*/ 27 h 55"/>
                  <a:gd name="T4" fmla="*/ 28 w 55"/>
                  <a:gd name="T5" fmla="*/ 55 h 55"/>
                  <a:gd name="T6" fmla="*/ 0 w 55"/>
                  <a:gd name="T7" fmla="*/ 27 h 55"/>
                  <a:gd name="T8" fmla="*/ 28 w 55"/>
                  <a:gd name="T9" fmla="*/ 0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55">
                    <a:moveTo>
                      <a:pt x="28" y="0"/>
                    </a:moveTo>
                    <a:lnTo>
                      <a:pt x="55" y="27"/>
                    </a:lnTo>
                    <a:lnTo>
                      <a:pt x="28" y="55"/>
                    </a:lnTo>
                    <a:lnTo>
                      <a:pt x="0" y="27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CCCCFF"/>
              </a:solidFill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" name="Freeform 147"/>
              <p:cNvSpPr>
                <a:spLocks/>
              </p:cNvSpPr>
              <p:nvPr/>
            </p:nvSpPr>
            <p:spPr bwMode="auto">
              <a:xfrm>
                <a:off x="6315663" y="5744518"/>
                <a:ext cx="73859" cy="60928"/>
              </a:xfrm>
              <a:custGeom>
                <a:avLst/>
                <a:gdLst>
                  <a:gd name="T0" fmla="*/ 27 w 55"/>
                  <a:gd name="T1" fmla="*/ 0 h 54"/>
                  <a:gd name="T2" fmla="*/ 55 w 55"/>
                  <a:gd name="T3" fmla="*/ 27 h 54"/>
                  <a:gd name="T4" fmla="*/ 27 w 55"/>
                  <a:gd name="T5" fmla="*/ 54 h 54"/>
                  <a:gd name="T6" fmla="*/ 0 w 55"/>
                  <a:gd name="T7" fmla="*/ 27 h 54"/>
                  <a:gd name="T8" fmla="*/ 27 w 55"/>
                  <a:gd name="T9" fmla="*/ 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54">
                    <a:moveTo>
                      <a:pt x="27" y="0"/>
                    </a:moveTo>
                    <a:lnTo>
                      <a:pt x="55" y="27"/>
                    </a:lnTo>
                    <a:lnTo>
                      <a:pt x="27" y="54"/>
                    </a:lnTo>
                    <a:lnTo>
                      <a:pt x="0" y="27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CCCCFF"/>
              </a:solidFill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" name="Freeform 148"/>
              <p:cNvSpPr>
                <a:spLocks/>
              </p:cNvSpPr>
              <p:nvPr/>
            </p:nvSpPr>
            <p:spPr bwMode="auto">
              <a:xfrm>
                <a:off x="6899821" y="5685847"/>
                <a:ext cx="73859" cy="62056"/>
              </a:xfrm>
              <a:custGeom>
                <a:avLst/>
                <a:gdLst>
                  <a:gd name="T0" fmla="*/ 28 w 55"/>
                  <a:gd name="T1" fmla="*/ 0 h 55"/>
                  <a:gd name="T2" fmla="*/ 55 w 55"/>
                  <a:gd name="T3" fmla="*/ 28 h 55"/>
                  <a:gd name="T4" fmla="*/ 28 w 55"/>
                  <a:gd name="T5" fmla="*/ 55 h 55"/>
                  <a:gd name="T6" fmla="*/ 0 w 55"/>
                  <a:gd name="T7" fmla="*/ 28 h 55"/>
                  <a:gd name="T8" fmla="*/ 28 w 55"/>
                  <a:gd name="T9" fmla="*/ 0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55">
                    <a:moveTo>
                      <a:pt x="28" y="0"/>
                    </a:moveTo>
                    <a:lnTo>
                      <a:pt x="55" y="28"/>
                    </a:lnTo>
                    <a:lnTo>
                      <a:pt x="28" y="55"/>
                    </a:lnTo>
                    <a:lnTo>
                      <a:pt x="0" y="28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CCCCFF"/>
              </a:solidFill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" name="Freeform 149"/>
              <p:cNvSpPr>
                <a:spLocks/>
              </p:cNvSpPr>
              <p:nvPr/>
            </p:nvSpPr>
            <p:spPr bwMode="auto">
              <a:xfrm>
                <a:off x="7489350" y="5547067"/>
                <a:ext cx="73859" cy="62056"/>
              </a:xfrm>
              <a:custGeom>
                <a:avLst/>
                <a:gdLst>
                  <a:gd name="T0" fmla="*/ 28 w 55"/>
                  <a:gd name="T1" fmla="*/ 0 h 55"/>
                  <a:gd name="T2" fmla="*/ 55 w 55"/>
                  <a:gd name="T3" fmla="*/ 27 h 55"/>
                  <a:gd name="T4" fmla="*/ 28 w 55"/>
                  <a:gd name="T5" fmla="*/ 55 h 55"/>
                  <a:gd name="T6" fmla="*/ 0 w 55"/>
                  <a:gd name="T7" fmla="*/ 27 h 55"/>
                  <a:gd name="T8" fmla="*/ 28 w 55"/>
                  <a:gd name="T9" fmla="*/ 0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55">
                    <a:moveTo>
                      <a:pt x="28" y="0"/>
                    </a:moveTo>
                    <a:lnTo>
                      <a:pt x="55" y="27"/>
                    </a:lnTo>
                    <a:lnTo>
                      <a:pt x="28" y="55"/>
                    </a:lnTo>
                    <a:lnTo>
                      <a:pt x="0" y="27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CCCCFF"/>
              </a:solidFill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" name="Freeform 150"/>
              <p:cNvSpPr>
                <a:spLocks/>
              </p:cNvSpPr>
              <p:nvPr/>
            </p:nvSpPr>
            <p:spPr bwMode="auto">
              <a:xfrm>
                <a:off x="8078879" y="5295459"/>
                <a:ext cx="73859" cy="62056"/>
              </a:xfrm>
              <a:custGeom>
                <a:avLst/>
                <a:gdLst>
                  <a:gd name="T0" fmla="*/ 27 w 55"/>
                  <a:gd name="T1" fmla="*/ 0 h 55"/>
                  <a:gd name="T2" fmla="*/ 55 w 55"/>
                  <a:gd name="T3" fmla="*/ 27 h 55"/>
                  <a:gd name="T4" fmla="*/ 27 w 55"/>
                  <a:gd name="T5" fmla="*/ 55 h 55"/>
                  <a:gd name="T6" fmla="*/ 0 w 55"/>
                  <a:gd name="T7" fmla="*/ 27 h 55"/>
                  <a:gd name="T8" fmla="*/ 27 w 55"/>
                  <a:gd name="T9" fmla="*/ 0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55">
                    <a:moveTo>
                      <a:pt x="27" y="0"/>
                    </a:moveTo>
                    <a:lnTo>
                      <a:pt x="55" y="27"/>
                    </a:lnTo>
                    <a:lnTo>
                      <a:pt x="27" y="55"/>
                    </a:lnTo>
                    <a:lnTo>
                      <a:pt x="0" y="27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CCCCFF"/>
              </a:solidFill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" name="Freeform 151"/>
              <p:cNvSpPr>
                <a:spLocks/>
              </p:cNvSpPr>
              <p:nvPr/>
            </p:nvSpPr>
            <p:spPr bwMode="auto">
              <a:xfrm>
                <a:off x="8663037" y="5059646"/>
                <a:ext cx="73859" cy="62056"/>
              </a:xfrm>
              <a:custGeom>
                <a:avLst/>
                <a:gdLst>
                  <a:gd name="T0" fmla="*/ 28 w 55"/>
                  <a:gd name="T1" fmla="*/ 0 h 55"/>
                  <a:gd name="T2" fmla="*/ 55 w 55"/>
                  <a:gd name="T3" fmla="*/ 27 h 55"/>
                  <a:gd name="T4" fmla="*/ 28 w 55"/>
                  <a:gd name="T5" fmla="*/ 55 h 55"/>
                  <a:gd name="T6" fmla="*/ 0 w 55"/>
                  <a:gd name="T7" fmla="*/ 27 h 55"/>
                  <a:gd name="T8" fmla="*/ 28 w 55"/>
                  <a:gd name="T9" fmla="*/ 0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55">
                    <a:moveTo>
                      <a:pt x="28" y="0"/>
                    </a:moveTo>
                    <a:lnTo>
                      <a:pt x="55" y="27"/>
                    </a:lnTo>
                    <a:lnTo>
                      <a:pt x="28" y="55"/>
                    </a:lnTo>
                    <a:lnTo>
                      <a:pt x="0" y="27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CCCCFF"/>
              </a:solidFill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" name="Freeform 152"/>
              <p:cNvSpPr>
                <a:spLocks/>
              </p:cNvSpPr>
              <p:nvPr/>
            </p:nvSpPr>
            <p:spPr bwMode="auto">
              <a:xfrm>
                <a:off x="8820155" y="4919738"/>
                <a:ext cx="73859" cy="62056"/>
              </a:xfrm>
              <a:custGeom>
                <a:avLst/>
                <a:gdLst>
                  <a:gd name="T0" fmla="*/ 27 w 55"/>
                  <a:gd name="T1" fmla="*/ 0 h 55"/>
                  <a:gd name="T2" fmla="*/ 55 w 55"/>
                  <a:gd name="T3" fmla="*/ 28 h 55"/>
                  <a:gd name="T4" fmla="*/ 27 w 55"/>
                  <a:gd name="T5" fmla="*/ 55 h 55"/>
                  <a:gd name="T6" fmla="*/ 0 w 55"/>
                  <a:gd name="T7" fmla="*/ 28 h 55"/>
                  <a:gd name="T8" fmla="*/ 27 w 55"/>
                  <a:gd name="T9" fmla="*/ 0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55">
                    <a:moveTo>
                      <a:pt x="27" y="0"/>
                    </a:moveTo>
                    <a:lnTo>
                      <a:pt x="55" y="28"/>
                    </a:lnTo>
                    <a:lnTo>
                      <a:pt x="27" y="55"/>
                    </a:lnTo>
                    <a:lnTo>
                      <a:pt x="0" y="28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CCCCFF"/>
              </a:solidFill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" name="Rectangle 153"/>
              <p:cNvSpPr>
                <a:spLocks noChangeArrowheads="1"/>
              </p:cNvSpPr>
              <p:nvPr/>
            </p:nvSpPr>
            <p:spPr bwMode="auto">
              <a:xfrm>
                <a:off x="5771792" y="5794163"/>
                <a:ext cx="51030" cy="42875"/>
              </a:xfrm>
              <a:prstGeom prst="rect">
                <a:avLst/>
              </a:prstGeom>
              <a:solidFill>
                <a:srgbClr val="FFFFFF"/>
              </a:solidFill>
              <a:ln w="4763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" name="Rectangle 154"/>
              <p:cNvSpPr>
                <a:spLocks noChangeArrowheads="1"/>
              </p:cNvSpPr>
              <p:nvPr/>
            </p:nvSpPr>
            <p:spPr bwMode="auto">
              <a:xfrm>
                <a:off x="6357293" y="5763699"/>
                <a:ext cx="51030" cy="41747"/>
              </a:xfrm>
              <a:prstGeom prst="rect">
                <a:avLst/>
              </a:prstGeom>
              <a:solidFill>
                <a:srgbClr val="FFFFFF"/>
              </a:solidFill>
              <a:ln w="4763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" name="Rectangle 155"/>
              <p:cNvSpPr>
                <a:spLocks noChangeArrowheads="1"/>
              </p:cNvSpPr>
              <p:nvPr/>
            </p:nvSpPr>
            <p:spPr bwMode="auto">
              <a:xfrm>
                <a:off x="6946822" y="5682462"/>
                <a:ext cx="49687" cy="41747"/>
              </a:xfrm>
              <a:prstGeom prst="rect">
                <a:avLst/>
              </a:prstGeom>
              <a:solidFill>
                <a:srgbClr val="FFFFFF"/>
              </a:solidFill>
              <a:ln w="4763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Rectangle 156"/>
              <p:cNvSpPr>
                <a:spLocks noChangeArrowheads="1"/>
              </p:cNvSpPr>
              <p:nvPr/>
            </p:nvSpPr>
            <p:spPr bwMode="auto">
              <a:xfrm>
                <a:off x="7530980" y="5577531"/>
                <a:ext cx="51030" cy="42875"/>
              </a:xfrm>
              <a:prstGeom prst="rect">
                <a:avLst/>
              </a:prstGeom>
              <a:solidFill>
                <a:srgbClr val="FFFFFF"/>
              </a:solidFill>
              <a:ln w="4763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" name="Rectangle 157"/>
              <p:cNvSpPr>
                <a:spLocks noChangeArrowheads="1"/>
              </p:cNvSpPr>
              <p:nvPr/>
            </p:nvSpPr>
            <p:spPr bwMode="auto">
              <a:xfrm>
                <a:off x="8120509" y="5318024"/>
                <a:ext cx="51030" cy="42875"/>
              </a:xfrm>
              <a:prstGeom prst="rect">
                <a:avLst/>
              </a:prstGeom>
              <a:solidFill>
                <a:srgbClr val="FFFFFF"/>
              </a:solidFill>
              <a:ln w="4763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" name="Rectangle 158"/>
              <p:cNvSpPr>
                <a:spLocks noChangeArrowheads="1"/>
              </p:cNvSpPr>
              <p:nvPr/>
            </p:nvSpPr>
            <p:spPr bwMode="auto">
              <a:xfrm>
                <a:off x="8710038" y="4997590"/>
                <a:ext cx="49687" cy="42875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" name="Rectangle 159"/>
              <p:cNvSpPr>
                <a:spLocks noChangeArrowheads="1"/>
              </p:cNvSpPr>
              <p:nvPr/>
            </p:nvSpPr>
            <p:spPr bwMode="auto">
              <a:xfrm>
                <a:off x="4843854" y="5782880"/>
                <a:ext cx="56401" cy="124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altLang="ja-JP" sz="1200">
                    <a:solidFill>
                      <a:srgbClr val="000000"/>
                    </a:solidFill>
                    <a:latin typeface="Arial Unicode MS" charset="0"/>
                  </a:rPr>
                  <a:t>0</a:t>
                </a:r>
                <a:endParaRPr lang="en-US" altLang="ja-JP" sz="1200">
                  <a:latin typeface="Arial Unicode MS" charset="0"/>
                </a:endParaRPr>
              </a:p>
            </p:txBody>
          </p:sp>
          <p:sp>
            <p:nvSpPr>
              <p:cNvPr id="176" name="Rectangle 160"/>
              <p:cNvSpPr>
                <a:spLocks noChangeArrowheads="1"/>
              </p:cNvSpPr>
              <p:nvPr/>
            </p:nvSpPr>
            <p:spPr bwMode="auto">
              <a:xfrm>
                <a:off x="4778053" y="5368797"/>
                <a:ext cx="112803" cy="121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altLang="ja-JP" sz="1200">
                    <a:solidFill>
                      <a:srgbClr val="000000"/>
                    </a:solidFill>
                    <a:latin typeface="Arial Unicode MS" charset="0"/>
                  </a:rPr>
                  <a:t>10</a:t>
                </a:r>
                <a:endParaRPr lang="en-US" altLang="ja-JP" sz="1200">
                  <a:latin typeface="Arial Unicode MS" charset="0"/>
                </a:endParaRPr>
              </a:p>
            </p:txBody>
          </p:sp>
          <p:sp>
            <p:nvSpPr>
              <p:cNvPr id="177" name="Rectangle 161"/>
              <p:cNvSpPr>
                <a:spLocks noChangeArrowheads="1"/>
              </p:cNvSpPr>
              <p:nvPr/>
            </p:nvSpPr>
            <p:spPr bwMode="auto">
              <a:xfrm>
                <a:off x="4778053" y="4959228"/>
                <a:ext cx="112803" cy="121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altLang="ja-JP" sz="1200">
                    <a:solidFill>
                      <a:srgbClr val="000000"/>
                    </a:solidFill>
                    <a:latin typeface="Arial Unicode MS" charset="0"/>
                  </a:rPr>
                  <a:t>20</a:t>
                </a:r>
                <a:endParaRPr lang="en-US" altLang="ja-JP" sz="1200">
                  <a:latin typeface="Arial Unicode MS" charset="0"/>
                </a:endParaRPr>
              </a:p>
            </p:txBody>
          </p:sp>
          <p:sp>
            <p:nvSpPr>
              <p:cNvPr id="178" name="Rectangle 162"/>
              <p:cNvSpPr>
                <a:spLocks noChangeArrowheads="1"/>
              </p:cNvSpPr>
              <p:nvPr/>
            </p:nvSpPr>
            <p:spPr bwMode="auto">
              <a:xfrm>
                <a:off x="4778053" y="4545146"/>
                <a:ext cx="112803" cy="121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altLang="ja-JP" sz="1200">
                    <a:solidFill>
                      <a:srgbClr val="000000"/>
                    </a:solidFill>
                    <a:latin typeface="Arial Unicode MS" charset="0"/>
                  </a:rPr>
                  <a:t>30</a:t>
                </a:r>
                <a:endParaRPr lang="en-US" altLang="ja-JP" sz="1200">
                  <a:latin typeface="Arial Unicode MS" charset="0"/>
                </a:endParaRPr>
              </a:p>
            </p:txBody>
          </p:sp>
          <p:sp>
            <p:nvSpPr>
              <p:cNvPr id="179" name="Rectangle 163"/>
              <p:cNvSpPr>
                <a:spLocks noChangeArrowheads="1"/>
              </p:cNvSpPr>
              <p:nvPr/>
            </p:nvSpPr>
            <p:spPr bwMode="auto">
              <a:xfrm>
                <a:off x="4778053" y="4131063"/>
                <a:ext cx="112803" cy="122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altLang="ja-JP" sz="1200">
                    <a:solidFill>
                      <a:srgbClr val="000000"/>
                    </a:solidFill>
                    <a:latin typeface="Arial Unicode MS" charset="0"/>
                  </a:rPr>
                  <a:t>40</a:t>
                </a:r>
                <a:endParaRPr lang="en-US" altLang="ja-JP" sz="1200">
                  <a:latin typeface="Arial Unicode MS" charset="0"/>
                </a:endParaRPr>
              </a:p>
            </p:txBody>
          </p:sp>
          <p:sp>
            <p:nvSpPr>
              <p:cNvPr id="180" name="Rectangle 164"/>
              <p:cNvSpPr>
                <a:spLocks noChangeArrowheads="1"/>
              </p:cNvSpPr>
              <p:nvPr/>
            </p:nvSpPr>
            <p:spPr bwMode="auto">
              <a:xfrm>
                <a:off x="4778053" y="3716980"/>
                <a:ext cx="112803" cy="121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altLang="ja-JP" sz="1200">
                    <a:solidFill>
                      <a:srgbClr val="000000"/>
                    </a:solidFill>
                    <a:latin typeface="Arial Unicode MS" charset="0"/>
                  </a:rPr>
                  <a:t>50</a:t>
                </a:r>
                <a:endParaRPr lang="en-US" altLang="ja-JP" sz="1200">
                  <a:latin typeface="Arial Unicode MS" charset="0"/>
                </a:endParaRPr>
              </a:p>
            </p:txBody>
          </p:sp>
          <p:sp>
            <p:nvSpPr>
              <p:cNvPr id="181" name="Rectangle 165"/>
              <p:cNvSpPr>
                <a:spLocks noChangeArrowheads="1"/>
              </p:cNvSpPr>
              <p:nvPr/>
            </p:nvSpPr>
            <p:spPr bwMode="auto">
              <a:xfrm>
                <a:off x="4778053" y="3307411"/>
                <a:ext cx="112803" cy="121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altLang="ja-JP" sz="1200">
                    <a:solidFill>
                      <a:srgbClr val="000000"/>
                    </a:solidFill>
                    <a:latin typeface="Arial Unicode MS" charset="0"/>
                  </a:rPr>
                  <a:t>60</a:t>
                </a:r>
                <a:endParaRPr lang="en-US" altLang="ja-JP" sz="1200">
                  <a:latin typeface="Arial Unicode MS" charset="0"/>
                </a:endParaRPr>
              </a:p>
            </p:txBody>
          </p:sp>
          <p:sp>
            <p:nvSpPr>
              <p:cNvPr id="182" name="Rectangle 166"/>
              <p:cNvSpPr>
                <a:spLocks noChangeArrowheads="1"/>
              </p:cNvSpPr>
              <p:nvPr/>
            </p:nvSpPr>
            <p:spPr bwMode="auto">
              <a:xfrm>
                <a:off x="4778053" y="2893328"/>
                <a:ext cx="112803" cy="124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altLang="ja-JP" sz="1200" dirty="0">
                    <a:solidFill>
                      <a:srgbClr val="000000"/>
                    </a:solidFill>
                    <a:latin typeface="Arial Unicode MS" charset="0"/>
                  </a:rPr>
                  <a:t>70</a:t>
                </a:r>
                <a:endParaRPr lang="en-US" altLang="ja-JP" sz="1200" dirty="0">
                  <a:latin typeface="Arial Unicode MS" charset="0"/>
                </a:endParaRPr>
              </a:p>
            </p:txBody>
          </p:sp>
          <p:sp>
            <p:nvSpPr>
              <p:cNvPr id="183" name="Rectangle 167"/>
              <p:cNvSpPr>
                <a:spLocks noChangeArrowheads="1"/>
              </p:cNvSpPr>
              <p:nvPr/>
            </p:nvSpPr>
            <p:spPr bwMode="auto">
              <a:xfrm>
                <a:off x="5034545" y="5975818"/>
                <a:ext cx="56401" cy="121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altLang="ja-JP" sz="1200">
                    <a:solidFill>
                      <a:srgbClr val="000000"/>
                    </a:solidFill>
                    <a:latin typeface="Arial Unicode MS" charset="0"/>
                  </a:rPr>
                  <a:t>0</a:t>
                </a:r>
                <a:endParaRPr lang="en-US" altLang="ja-JP" sz="1200">
                  <a:latin typeface="Arial Unicode MS" charset="0"/>
                </a:endParaRPr>
              </a:p>
            </p:txBody>
          </p:sp>
          <p:sp>
            <p:nvSpPr>
              <p:cNvPr id="184" name="Rectangle 168"/>
              <p:cNvSpPr>
                <a:spLocks noChangeArrowheads="1"/>
              </p:cNvSpPr>
              <p:nvPr/>
            </p:nvSpPr>
            <p:spPr bwMode="auto">
              <a:xfrm>
                <a:off x="5622731" y="5975818"/>
                <a:ext cx="56401" cy="121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altLang="ja-JP" sz="1200">
                    <a:solidFill>
                      <a:srgbClr val="000000"/>
                    </a:solidFill>
                    <a:latin typeface="Arial Unicode MS" charset="0"/>
                  </a:rPr>
                  <a:t>1</a:t>
                </a:r>
                <a:endParaRPr lang="en-US" altLang="ja-JP" sz="1200">
                  <a:latin typeface="Arial Unicode MS" charset="0"/>
                </a:endParaRPr>
              </a:p>
            </p:txBody>
          </p:sp>
          <p:sp>
            <p:nvSpPr>
              <p:cNvPr id="185" name="Rectangle 169"/>
              <p:cNvSpPr>
                <a:spLocks noChangeArrowheads="1"/>
              </p:cNvSpPr>
              <p:nvPr/>
            </p:nvSpPr>
            <p:spPr bwMode="auto">
              <a:xfrm>
                <a:off x="6206889" y="5975818"/>
                <a:ext cx="56401" cy="121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altLang="ja-JP" sz="1200">
                    <a:solidFill>
                      <a:srgbClr val="000000"/>
                    </a:solidFill>
                    <a:latin typeface="Arial Unicode MS" charset="0"/>
                  </a:rPr>
                  <a:t>2</a:t>
                </a:r>
                <a:endParaRPr lang="en-US" altLang="ja-JP" sz="1200">
                  <a:latin typeface="Arial Unicode MS" charset="0"/>
                </a:endParaRPr>
              </a:p>
            </p:txBody>
          </p:sp>
          <p:sp>
            <p:nvSpPr>
              <p:cNvPr id="186" name="Rectangle 170"/>
              <p:cNvSpPr>
                <a:spLocks noChangeArrowheads="1"/>
              </p:cNvSpPr>
              <p:nvPr/>
            </p:nvSpPr>
            <p:spPr bwMode="auto">
              <a:xfrm>
                <a:off x="6793732" y="5975818"/>
                <a:ext cx="56401" cy="121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altLang="ja-JP" sz="1200">
                    <a:solidFill>
                      <a:srgbClr val="000000"/>
                    </a:solidFill>
                    <a:latin typeface="Arial Unicode MS" charset="0"/>
                  </a:rPr>
                  <a:t>3</a:t>
                </a:r>
                <a:endParaRPr lang="en-US" altLang="ja-JP" sz="1200">
                  <a:latin typeface="Arial Unicode MS" charset="0"/>
                </a:endParaRPr>
              </a:p>
            </p:txBody>
          </p:sp>
          <p:sp>
            <p:nvSpPr>
              <p:cNvPr id="187" name="Rectangle 171"/>
              <p:cNvSpPr>
                <a:spLocks noChangeArrowheads="1"/>
              </p:cNvSpPr>
              <p:nvPr/>
            </p:nvSpPr>
            <p:spPr bwMode="auto">
              <a:xfrm>
                <a:off x="7383262" y="5975818"/>
                <a:ext cx="56401" cy="121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altLang="ja-JP" sz="1200">
                    <a:solidFill>
                      <a:srgbClr val="000000"/>
                    </a:solidFill>
                    <a:latin typeface="Arial Unicode MS" charset="0"/>
                  </a:rPr>
                  <a:t>4</a:t>
                </a:r>
                <a:endParaRPr lang="en-US" altLang="ja-JP" sz="1200">
                  <a:latin typeface="Arial Unicode MS" charset="0"/>
                </a:endParaRPr>
              </a:p>
            </p:txBody>
          </p:sp>
          <p:sp>
            <p:nvSpPr>
              <p:cNvPr id="188" name="Rectangle 172"/>
              <p:cNvSpPr>
                <a:spLocks noChangeArrowheads="1"/>
              </p:cNvSpPr>
              <p:nvPr/>
            </p:nvSpPr>
            <p:spPr bwMode="auto">
              <a:xfrm>
                <a:off x="7968762" y="5975818"/>
                <a:ext cx="56401" cy="121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altLang="ja-JP" sz="1200">
                    <a:solidFill>
                      <a:srgbClr val="000000"/>
                    </a:solidFill>
                    <a:latin typeface="Arial Unicode MS" charset="0"/>
                  </a:rPr>
                  <a:t>5</a:t>
                </a:r>
                <a:endParaRPr lang="en-US" altLang="ja-JP" sz="1200">
                  <a:latin typeface="Arial Unicode MS" charset="0"/>
                </a:endParaRPr>
              </a:p>
            </p:txBody>
          </p:sp>
          <p:sp>
            <p:nvSpPr>
              <p:cNvPr id="189" name="Rectangle 173"/>
              <p:cNvSpPr>
                <a:spLocks noChangeArrowheads="1"/>
              </p:cNvSpPr>
              <p:nvPr/>
            </p:nvSpPr>
            <p:spPr bwMode="auto">
              <a:xfrm>
                <a:off x="8559634" y="5975818"/>
                <a:ext cx="56401" cy="121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altLang="ja-JP" sz="1200">
                    <a:solidFill>
                      <a:srgbClr val="000000"/>
                    </a:solidFill>
                    <a:latin typeface="Arial Unicode MS" charset="0"/>
                  </a:rPr>
                  <a:t>6</a:t>
                </a:r>
                <a:endParaRPr lang="en-US" altLang="ja-JP" sz="1200">
                  <a:latin typeface="Arial Unicode MS" charset="0"/>
                </a:endParaRPr>
              </a:p>
            </p:txBody>
          </p:sp>
          <p:sp>
            <p:nvSpPr>
              <p:cNvPr id="190" name="Rectangle 174"/>
              <p:cNvSpPr>
                <a:spLocks noChangeArrowheads="1"/>
              </p:cNvSpPr>
              <p:nvPr/>
            </p:nvSpPr>
            <p:spPr bwMode="auto">
              <a:xfrm>
                <a:off x="9143792" y="5975818"/>
                <a:ext cx="56401" cy="121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altLang="ja-JP" sz="1200">
                    <a:solidFill>
                      <a:srgbClr val="000000"/>
                    </a:solidFill>
                    <a:latin typeface="Arial Unicode MS" charset="0"/>
                  </a:rPr>
                  <a:t>7</a:t>
                </a:r>
                <a:endParaRPr lang="en-US" altLang="ja-JP" sz="1200">
                  <a:latin typeface="Arial Unicode MS" charset="0"/>
                </a:endParaRPr>
              </a:p>
            </p:txBody>
          </p:sp>
          <p:sp>
            <p:nvSpPr>
              <p:cNvPr id="191" name="Rectangle 175"/>
              <p:cNvSpPr>
                <a:spLocks noChangeArrowheads="1"/>
              </p:cNvSpPr>
              <p:nvPr/>
            </p:nvSpPr>
            <p:spPr bwMode="auto">
              <a:xfrm>
                <a:off x="9734664" y="5975818"/>
                <a:ext cx="56401" cy="121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altLang="ja-JP" sz="1200">
                    <a:solidFill>
                      <a:srgbClr val="000000"/>
                    </a:solidFill>
                    <a:latin typeface="Arial Unicode MS" charset="0"/>
                  </a:rPr>
                  <a:t>8</a:t>
                </a:r>
                <a:endParaRPr lang="en-US" altLang="ja-JP" sz="1200">
                  <a:latin typeface="Arial Unicode MS" charset="0"/>
                </a:endParaRPr>
              </a:p>
            </p:txBody>
          </p:sp>
          <p:sp>
            <p:nvSpPr>
              <p:cNvPr id="192" name="Rectangle 176"/>
              <p:cNvSpPr>
                <a:spLocks noChangeArrowheads="1"/>
              </p:cNvSpPr>
              <p:nvPr/>
            </p:nvSpPr>
            <p:spPr bwMode="auto">
              <a:xfrm>
                <a:off x="6990182" y="6096751"/>
                <a:ext cx="756617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altLang="ja-JP" sz="1400" dirty="0" err="1" smtClean="0">
                    <a:solidFill>
                      <a:srgbClr val="000000"/>
                    </a:solidFill>
                    <a:latin typeface="Arial Unicode MS" charset="0"/>
                  </a:rPr>
                  <a:t>Vover</a:t>
                </a:r>
                <a:r>
                  <a:rPr lang="en-US" altLang="ja-JP" sz="1400" dirty="0" smtClean="0">
                    <a:solidFill>
                      <a:srgbClr val="000000"/>
                    </a:solidFill>
                    <a:latin typeface="Arial Unicode MS" charset="0"/>
                  </a:rPr>
                  <a:t> </a:t>
                </a:r>
                <a:r>
                  <a:rPr lang="en-US" altLang="ja-JP" sz="1400" dirty="0">
                    <a:solidFill>
                      <a:srgbClr val="000000"/>
                    </a:solidFill>
                    <a:latin typeface="Arial Unicode MS" charset="0"/>
                  </a:rPr>
                  <a:t>(V)</a:t>
                </a:r>
                <a:endParaRPr lang="en-US" altLang="ja-JP" sz="1400" dirty="0">
                  <a:latin typeface="Arial Unicode MS" charset="0"/>
                </a:endParaRPr>
              </a:p>
            </p:txBody>
          </p:sp>
          <p:sp>
            <p:nvSpPr>
              <p:cNvPr id="193" name="Rectangle 177"/>
              <p:cNvSpPr>
                <a:spLocks noChangeArrowheads="1"/>
              </p:cNvSpPr>
              <p:nvPr/>
            </p:nvSpPr>
            <p:spPr bwMode="auto">
              <a:xfrm rot="16200000">
                <a:off x="3514220" y="4207503"/>
                <a:ext cx="2127185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ja-JP" altLang="en-US" sz="1800" dirty="0">
                    <a:solidFill>
                      <a:srgbClr val="000000"/>
                    </a:solidFill>
                    <a:latin typeface="Arial Unicode MS" charset="0"/>
                  </a:rPr>
                  <a:t>　　</a:t>
                </a:r>
                <a:r>
                  <a:rPr lang="en-US" altLang="ja-JP" sz="1400" dirty="0">
                    <a:solidFill>
                      <a:srgbClr val="000000"/>
                    </a:solidFill>
                    <a:latin typeface="Arial Unicode MS" charset="0"/>
                  </a:rPr>
                  <a:t>PDE &amp; Crosstalk (%)</a:t>
                </a:r>
                <a:endParaRPr lang="en-US" altLang="ja-JP" sz="1400" dirty="0">
                  <a:latin typeface="Arial Unicode MS" charset="0"/>
                </a:endParaRPr>
              </a:p>
            </p:txBody>
          </p:sp>
          <p:sp>
            <p:nvSpPr>
              <p:cNvPr id="194" name="Rectangle 178"/>
              <p:cNvSpPr>
                <a:spLocks noChangeArrowheads="1"/>
              </p:cNvSpPr>
              <p:nvPr/>
            </p:nvSpPr>
            <p:spPr bwMode="auto">
              <a:xfrm>
                <a:off x="8581120" y="2998488"/>
                <a:ext cx="1118628" cy="68148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 sz="1800">
                  <a:latin typeface="Arial Unicode MS" charset="0"/>
                </a:endParaRPr>
              </a:p>
            </p:txBody>
          </p:sp>
          <p:sp>
            <p:nvSpPr>
              <p:cNvPr id="195" name="Line 179"/>
              <p:cNvSpPr>
                <a:spLocks noChangeShapeType="1"/>
              </p:cNvSpPr>
              <p:nvPr/>
            </p:nvSpPr>
            <p:spPr bwMode="auto">
              <a:xfrm>
                <a:off x="8765097" y="3212260"/>
                <a:ext cx="235006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" name="Freeform 180"/>
              <p:cNvSpPr>
                <a:spLocks/>
              </p:cNvSpPr>
              <p:nvPr/>
            </p:nvSpPr>
            <p:spPr bwMode="auto">
              <a:xfrm>
                <a:off x="8842984" y="3181796"/>
                <a:ext cx="73859" cy="62056"/>
              </a:xfrm>
              <a:custGeom>
                <a:avLst/>
                <a:gdLst>
                  <a:gd name="T0" fmla="*/ 28 w 55"/>
                  <a:gd name="T1" fmla="*/ 0 h 55"/>
                  <a:gd name="T2" fmla="*/ 55 w 55"/>
                  <a:gd name="T3" fmla="*/ 27 h 55"/>
                  <a:gd name="T4" fmla="*/ 28 w 55"/>
                  <a:gd name="T5" fmla="*/ 55 h 55"/>
                  <a:gd name="T6" fmla="*/ 0 w 55"/>
                  <a:gd name="T7" fmla="*/ 27 h 55"/>
                  <a:gd name="T8" fmla="*/ 28 w 55"/>
                  <a:gd name="T9" fmla="*/ 0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55">
                    <a:moveTo>
                      <a:pt x="28" y="0"/>
                    </a:moveTo>
                    <a:lnTo>
                      <a:pt x="55" y="27"/>
                    </a:lnTo>
                    <a:lnTo>
                      <a:pt x="28" y="55"/>
                    </a:lnTo>
                    <a:lnTo>
                      <a:pt x="0" y="27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CCCCFF"/>
              </a:solidFill>
              <a:ln w="4763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" name="Rectangle 181"/>
              <p:cNvSpPr>
                <a:spLocks noChangeArrowheads="1"/>
              </p:cNvSpPr>
              <p:nvPr/>
            </p:nvSpPr>
            <p:spPr bwMode="auto">
              <a:xfrm>
                <a:off x="9022932" y="3123125"/>
                <a:ext cx="590872" cy="1850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altLang="ja-JP" sz="1200" dirty="0">
                    <a:solidFill>
                      <a:srgbClr val="000000"/>
                    </a:solidFill>
                    <a:latin typeface="Arial Unicode MS" charset="0"/>
                  </a:rPr>
                  <a:t>50 LCT4</a:t>
                </a:r>
                <a:endParaRPr lang="en-US" altLang="ja-JP" sz="1200" dirty="0">
                  <a:latin typeface="Arial Unicode MS" charset="0"/>
                </a:endParaRPr>
              </a:p>
            </p:txBody>
          </p:sp>
          <p:sp>
            <p:nvSpPr>
              <p:cNvPr id="198" name="Line 182"/>
              <p:cNvSpPr>
                <a:spLocks noChangeShapeType="1"/>
              </p:cNvSpPr>
              <p:nvPr/>
            </p:nvSpPr>
            <p:spPr bwMode="auto">
              <a:xfrm>
                <a:off x="8765097" y="3553004"/>
                <a:ext cx="235006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" name="Rectangle 183"/>
              <p:cNvSpPr>
                <a:spLocks noChangeArrowheads="1"/>
              </p:cNvSpPr>
              <p:nvPr/>
            </p:nvSpPr>
            <p:spPr bwMode="auto">
              <a:xfrm>
                <a:off x="8852384" y="3529310"/>
                <a:ext cx="51030" cy="42875"/>
              </a:xfrm>
              <a:prstGeom prst="rect">
                <a:avLst/>
              </a:prstGeom>
              <a:solidFill>
                <a:srgbClr val="FFFFFF"/>
              </a:solidFill>
              <a:ln w="4763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" name="Rectangle 184"/>
              <p:cNvSpPr>
                <a:spLocks noChangeArrowheads="1"/>
              </p:cNvSpPr>
              <p:nvPr/>
            </p:nvSpPr>
            <p:spPr bwMode="auto">
              <a:xfrm>
                <a:off x="9036361" y="3425507"/>
                <a:ext cx="547900" cy="1850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ja-JP" sz="1200">
                    <a:solidFill>
                      <a:srgbClr val="000000"/>
                    </a:solidFill>
                    <a:latin typeface="Arial Unicode MS" charset="0"/>
                  </a:rPr>
                  <a:t>50LCT5</a:t>
                </a:r>
                <a:endParaRPr lang="en-US" altLang="ja-JP" sz="1200">
                  <a:latin typeface="Arial Unicode MS" charset="0"/>
                </a:endParaRPr>
              </a:p>
            </p:txBody>
          </p:sp>
        </p:grpSp>
        <p:grpSp>
          <p:nvGrpSpPr>
            <p:cNvPr id="206" name="Group 205"/>
            <p:cNvGrpSpPr/>
            <p:nvPr/>
          </p:nvGrpSpPr>
          <p:grpSpPr>
            <a:xfrm>
              <a:off x="5059812" y="3019015"/>
              <a:ext cx="4091153" cy="2134161"/>
              <a:chOff x="5059812" y="3019015"/>
              <a:chExt cx="4091153" cy="2134161"/>
            </a:xfrm>
          </p:grpSpPr>
          <p:sp>
            <p:nvSpPr>
              <p:cNvPr id="10" name="Freeform 186"/>
              <p:cNvSpPr>
                <a:spLocks/>
              </p:cNvSpPr>
              <p:nvPr/>
            </p:nvSpPr>
            <p:spPr bwMode="auto">
              <a:xfrm>
                <a:off x="5629718" y="3706817"/>
                <a:ext cx="3473389" cy="1446359"/>
              </a:xfrm>
              <a:custGeom>
                <a:avLst/>
                <a:gdLst>
                  <a:gd name="T0" fmla="*/ 0 w 765"/>
                  <a:gd name="T1" fmla="*/ 2159000 h 378"/>
                  <a:gd name="T2" fmla="*/ 860740 w 765"/>
                  <a:gd name="T3" fmla="*/ 1228003 h 378"/>
                  <a:gd name="T4" fmla="*/ 1728258 w 765"/>
                  <a:gd name="T5" fmla="*/ 708243 h 378"/>
                  <a:gd name="T6" fmla="*/ 2595776 w 765"/>
                  <a:gd name="T7" fmla="*/ 394103 h 378"/>
                  <a:gd name="T8" fmla="*/ 3456517 w 765"/>
                  <a:gd name="T9" fmla="*/ 205619 h 378"/>
                  <a:gd name="T10" fmla="*/ 4324035 w 765"/>
                  <a:gd name="T11" fmla="*/ 91386 h 378"/>
                  <a:gd name="T12" fmla="*/ 5184775 w 765"/>
                  <a:gd name="T13" fmla="*/ 0 h 37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65" h="378">
                    <a:moveTo>
                      <a:pt x="0" y="378"/>
                    </a:moveTo>
                    <a:lnTo>
                      <a:pt x="127" y="215"/>
                    </a:lnTo>
                    <a:lnTo>
                      <a:pt x="255" y="124"/>
                    </a:lnTo>
                    <a:lnTo>
                      <a:pt x="383" y="69"/>
                    </a:lnTo>
                    <a:lnTo>
                      <a:pt x="510" y="36"/>
                    </a:lnTo>
                    <a:lnTo>
                      <a:pt x="638" y="16"/>
                    </a:lnTo>
                    <a:lnTo>
                      <a:pt x="765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Freeform 185"/>
              <p:cNvSpPr>
                <a:spLocks/>
              </p:cNvSpPr>
              <p:nvPr/>
            </p:nvSpPr>
            <p:spPr bwMode="auto">
              <a:xfrm>
                <a:off x="5629718" y="3947168"/>
                <a:ext cx="3521247" cy="1206008"/>
              </a:xfrm>
              <a:custGeom>
                <a:avLst/>
                <a:gdLst>
                  <a:gd name="T0" fmla="*/ 0 w 765"/>
                  <a:gd name="T1" fmla="*/ 1800225 h 320"/>
                  <a:gd name="T2" fmla="*/ 872600 w 765"/>
                  <a:gd name="T3" fmla="*/ 1091386 h 320"/>
                  <a:gd name="T4" fmla="*/ 1752071 w 765"/>
                  <a:gd name="T5" fmla="*/ 646956 h 320"/>
                  <a:gd name="T6" fmla="*/ 2631542 w 765"/>
                  <a:gd name="T7" fmla="*/ 264408 h 320"/>
                  <a:gd name="T8" fmla="*/ 3504142 w 765"/>
                  <a:gd name="T9" fmla="*/ 118140 h 320"/>
                  <a:gd name="T10" fmla="*/ 4383613 w 765"/>
                  <a:gd name="T11" fmla="*/ 56257 h 320"/>
                  <a:gd name="T12" fmla="*/ 5256213 w 765"/>
                  <a:gd name="T13" fmla="*/ 0 h 3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65" h="320">
                    <a:moveTo>
                      <a:pt x="0" y="320"/>
                    </a:moveTo>
                    <a:lnTo>
                      <a:pt x="127" y="194"/>
                    </a:lnTo>
                    <a:lnTo>
                      <a:pt x="255" y="115"/>
                    </a:lnTo>
                    <a:lnTo>
                      <a:pt x="383" y="47"/>
                    </a:lnTo>
                    <a:lnTo>
                      <a:pt x="510" y="21"/>
                    </a:lnTo>
                    <a:lnTo>
                      <a:pt x="638" y="10"/>
                    </a:lnTo>
                    <a:lnTo>
                      <a:pt x="765" y="0"/>
                    </a:lnTo>
                  </a:path>
                </a:pathLst>
              </a:custGeom>
              <a:noFill/>
              <a:ln w="28575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Oval 11"/>
              <p:cNvSpPr>
                <a:spLocks noChangeAspect="1"/>
              </p:cNvSpPr>
              <p:nvPr/>
            </p:nvSpPr>
            <p:spPr>
              <a:xfrm>
                <a:off x="7305045" y="3699725"/>
                <a:ext cx="157673" cy="157673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8000"/>
                  </a:solidFill>
                </a:endParaRPr>
              </a:p>
            </p:txBody>
          </p:sp>
          <p:sp>
            <p:nvSpPr>
              <p:cNvPr id="13" name="Oval 12"/>
              <p:cNvSpPr>
                <a:spLocks noChangeAspect="1"/>
              </p:cNvSpPr>
              <p:nvPr/>
            </p:nvSpPr>
            <p:spPr>
              <a:xfrm>
                <a:off x="7306062" y="4046121"/>
                <a:ext cx="157673" cy="157673"/>
              </a:xfrm>
              <a:prstGeom prst="ellipse">
                <a:avLst/>
              </a:prstGeom>
              <a:solidFill>
                <a:srgbClr val="FF00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5277454" y="3709155"/>
                <a:ext cx="10252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000000"/>
                    </a:solidFill>
                    <a:latin typeface="Helvetica Light"/>
                    <a:cs typeface="Helvetica Light"/>
                  </a:rPr>
                  <a:t>CHEC-S </a:t>
                </a:r>
                <a:r>
                  <a:rPr lang="en-US" sz="1400" dirty="0" err="1" smtClean="0">
                    <a:solidFill>
                      <a:srgbClr val="000000"/>
                    </a:solidFill>
                    <a:latin typeface="Helvetica Light"/>
                    <a:cs typeface="Helvetica Light"/>
                  </a:rPr>
                  <a:t>SiPMs</a:t>
                </a:r>
                <a:endParaRPr lang="en-US" sz="1400" dirty="0">
                  <a:solidFill>
                    <a:srgbClr val="000000"/>
                  </a:solidFill>
                  <a:latin typeface="Helvetica Light"/>
                  <a:cs typeface="Helvetica Light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5059812" y="3019015"/>
                <a:ext cx="1614180" cy="40011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  <a:latin typeface="Helvetica Light"/>
                    <a:cs typeface="Helvetica Light"/>
                  </a:rPr>
                  <a:t>Confidential!</a:t>
                </a:r>
                <a:endParaRPr lang="en-US" dirty="0">
                  <a:solidFill>
                    <a:srgbClr val="000000"/>
                  </a:solidFill>
                  <a:latin typeface="Helvetica Light"/>
                  <a:cs typeface="Helvetica Light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7352438" y="3398960"/>
                <a:ext cx="97102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i="1" dirty="0" smtClean="0">
                    <a:solidFill>
                      <a:srgbClr val="008000"/>
                    </a:solidFill>
                    <a:latin typeface="Helvetica Light"/>
                    <a:cs typeface="Helvetica Light"/>
                  </a:rPr>
                  <a:t>Crosstalk</a:t>
                </a:r>
                <a:endParaRPr lang="en-US" sz="1400" i="1" dirty="0">
                  <a:solidFill>
                    <a:srgbClr val="008000"/>
                  </a:solidFill>
                  <a:latin typeface="Helvetica Light"/>
                  <a:cs typeface="Helvetica Light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7259993" y="4140799"/>
                <a:ext cx="57192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i="1" dirty="0" smtClean="0">
                    <a:solidFill>
                      <a:srgbClr val="FF00FF"/>
                    </a:solidFill>
                    <a:latin typeface="Helvetica Light"/>
                    <a:cs typeface="Helvetica Light"/>
                  </a:rPr>
                  <a:t>PDE</a:t>
                </a:r>
                <a:endParaRPr lang="en-US" sz="1400" i="1" dirty="0">
                  <a:solidFill>
                    <a:srgbClr val="FF00FF"/>
                  </a:solidFill>
                  <a:latin typeface="Helvetica Light"/>
                  <a:cs typeface="Helvetica Light"/>
                </a:endParaRPr>
              </a:p>
            </p:txBody>
          </p:sp>
          <p:cxnSp>
            <p:nvCxnSpPr>
              <p:cNvPr id="18" name="Straight Arrow Connector 17"/>
              <p:cNvCxnSpPr>
                <a:stCxn id="12" idx="2"/>
              </p:cNvCxnSpPr>
              <p:nvPr/>
            </p:nvCxnSpPr>
            <p:spPr>
              <a:xfrm flipH="1">
                <a:off x="6083684" y="3778561"/>
                <a:ext cx="1221361" cy="148615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headEnd type="arrow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13" idx="2"/>
              </p:cNvCxnSpPr>
              <p:nvPr/>
            </p:nvCxnSpPr>
            <p:spPr>
              <a:xfrm flipH="1" flipV="1">
                <a:off x="6100529" y="3927177"/>
                <a:ext cx="1205533" cy="19778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headEnd type="arrow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8" name="Slide Number Placeholder 5"/>
          <p:cNvSpPr txBox="1">
            <a:spLocks/>
          </p:cNvSpPr>
          <p:nvPr/>
        </p:nvSpPr>
        <p:spPr>
          <a:xfrm>
            <a:off x="7592912" y="6467568"/>
            <a:ext cx="2311400" cy="40163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GB" sz="1600" dirty="0" smtClean="0"/>
              <a:t>42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41622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T5vsT7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186" y="2101693"/>
            <a:ext cx="3386831" cy="25401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15888"/>
            <a:ext cx="4533900" cy="1143000"/>
          </a:xfrm>
        </p:spPr>
        <p:txBody>
          <a:bodyPr/>
          <a:lstStyle/>
          <a:p>
            <a:r>
              <a:rPr lang="en-GB" dirty="0" smtClean="0"/>
              <a:t>WP3.4.1 – Front</a:t>
            </a:r>
            <a:br>
              <a:rPr lang="en-GB" dirty="0" smtClean="0"/>
            </a:br>
            <a:r>
              <a:rPr lang="en-GB" dirty="0" smtClean="0"/>
              <a:t>end electronics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Design preamp/shaper for GCT,</a:t>
            </a:r>
            <a:r>
              <a:rPr lang="en-GB" dirty="0"/>
              <a:t> </a:t>
            </a:r>
            <a:r>
              <a:rPr lang="en-GB" dirty="0" smtClean="0"/>
              <a:t>want pulse with fast rise time and ~ 6 ns FWHM.</a:t>
            </a:r>
          </a:p>
          <a:p>
            <a:r>
              <a:rPr lang="en-GB" dirty="0" smtClean="0"/>
              <a:t>CHEC-S, with discrete components: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Reduce C using surface mount technology/use PACTA ASIC (ECM Barcelona).</a:t>
            </a:r>
          </a:p>
          <a:p>
            <a:r>
              <a:rPr lang="en-GB" dirty="0" smtClean="0">
                <a:solidFill>
                  <a:srgbClr val="3333FF"/>
                </a:solidFill>
              </a:rPr>
              <a:t>Leicester.</a:t>
            </a:r>
            <a:endParaRPr lang="en-GB" dirty="0">
              <a:solidFill>
                <a:srgbClr val="3333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TARGET 7 </a:t>
            </a:r>
            <a:r>
              <a:rPr lang="en-GB" dirty="0" smtClean="0"/>
              <a:t>improves on range and linearity of TARGET 5…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…but trigger threshold higher than desired; solve </a:t>
            </a:r>
            <a:r>
              <a:rPr lang="en-GB" dirty="0"/>
              <a:t>by separating </a:t>
            </a:r>
            <a:r>
              <a:rPr lang="en-GB" dirty="0" smtClean="0"/>
              <a:t>into TARGET C and CCTV (Hawaii).</a:t>
            </a:r>
            <a:endParaRPr lang="en-GB" dirty="0"/>
          </a:p>
          <a:p>
            <a:r>
              <a:rPr lang="en-GB" dirty="0" smtClean="0"/>
              <a:t>Modify </a:t>
            </a:r>
            <a:r>
              <a:rPr lang="en-GB" dirty="0"/>
              <a:t>TARGET </a:t>
            </a:r>
            <a:r>
              <a:rPr lang="en-GB" dirty="0" smtClean="0"/>
              <a:t>modules (Erlangen), develop firmware.</a:t>
            </a:r>
          </a:p>
          <a:p>
            <a:r>
              <a:rPr lang="en-GB" dirty="0" smtClean="0">
                <a:solidFill>
                  <a:srgbClr val="3333FF"/>
                </a:solidFill>
              </a:rPr>
              <a:t>Oxford, Leicester.</a:t>
            </a:r>
            <a:endParaRPr lang="en-GB" dirty="0">
              <a:solidFill>
                <a:srgbClr val="3333FF"/>
              </a:solidFill>
            </a:endParaRPr>
          </a:p>
          <a:p>
            <a:endParaRPr lang="en-GB" dirty="0"/>
          </a:p>
        </p:txBody>
      </p:sp>
      <p:grpSp>
        <p:nvGrpSpPr>
          <p:cNvPr id="11" name="Group 10"/>
          <p:cNvGrpSpPr/>
          <p:nvPr/>
        </p:nvGrpSpPr>
        <p:grpSpPr>
          <a:xfrm>
            <a:off x="968232" y="2876186"/>
            <a:ext cx="3435636" cy="2167295"/>
            <a:chOff x="5619587" y="4616387"/>
            <a:chExt cx="3435636" cy="216729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52" b="11662"/>
            <a:stretch/>
          </p:blipFill>
          <p:spPr>
            <a:xfrm>
              <a:off x="5619587" y="4616387"/>
              <a:ext cx="3368095" cy="216729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5778816" y="4786807"/>
              <a:ext cx="32231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660066"/>
                  </a:solidFill>
                  <a:latin typeface="Helvetica Light"/>
                  <a:cs typeface="Helvetica Light"/>
                </a:rPr>
                <a:t>Input (four 3 x 3 mm</a:t>
              </a:r>
              <a:r>
                <a:rPr lang="en-US" sz="1400" b="1" baseline="30000" dirty="0" smtClean="0">
                  <a:solidFill>
                    <a:srgbClr val="660066"/>
                  </a:solidFill>
                  <a:latin typeface="Helvetica Light"/>
                  <a:cs typeface="Helvetica Light"/>
                </a:rPr>
                <a:t>2</a:t>
              </a:r>
              <a:r>
                <a:rPr lang="en-US" sz="1400" b="1" dirty="0" smtClean="0">
                  <a:solidFill>
                    <a:srgbClr val="660066"/>
                  </a:solidFill>
                  <a:latin typeface="Helvetica Light"/>
                  <a:cs typeface="Helvetica Light"/>
                </a:rPr>
                <a:t> SiPM pixels) </a:t>
              </a:r>
              <a:endParaRPr lang="en-US" sz="1400" b="1" dirty="0">
                <a:solidFill>
                  <a:srgbClr val="660066"/>
                </a:solidFill>
                <a:latin typeface="Helvetica Light"/>
                <a:cs typeface="Helvetica Light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772967" y="5297675"/>
              <a:ext cx="32822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660066"/>
                  </a:solidFill>
                  <a:latin typeface="Helvetica Light"/>
                  <a:cs typeface="Helvetica Light"/>
                </a:rPr>
                <a:t>FWHM ~ 50 </a:t>
              </a:r>
              <a:r>
                <a:rPr lang="en-US" sz="1400" b="1" dirty="0">
                  <a:solidFill>
                    <a:srgbClr val="660066"/>
                  </a:solidFill>
                  <a:latin typeface="Helvetica Light"/>
                  <a:cs typeface="Helvetica Light"/>
                </a:rPr>
                <a:t>ns                </a:t>
              </a:r>
              <a:r>
                <a:rPr lang="en-US" sz="1400" b="1" dirty="0" err="1">
                  <a:solidFill>
                    <a:srgbClr val="660066"/>
                  </a:solidFill>
                  <a:latin typeface="Helvetica Light"/>
                  <a:cs typeface="Helvetica Light"/>
                </a:rPr>
                <a:t>T</a:t>
              </a:r>
              <a:r>
                <a:rPr lang="en-US" sz="1400" b="1" baseline="-25000" dirty="0" err="1">
                  <a:solidFill>
                    <a:srgbClr val="660066"/>
                  </a:solidFill>
                  <a:latin typeface="Helvetica Light"/>
                  <a:cs typeface="Helvetica Light"/>
                </a:rPr>
                <a:t>r</a:t>
              </a:r>
              <a:r>
                <a:rPr lang="en-US" sz="1400" b="1" dirty="0">
                  <a:solidFill>
                    <a:srgbClr val="660066"/>
                  </a:solidFill>
                  <a:latin typeface="Helvetica Light"/>
                  <a:cs typeface="Helvetica Light"/>
                </a:rPr>
                <a:t> ~ 10 ns 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761856" y="6417529"/>
              <a:ext cx="30127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8000"/>
                  </a:solidFill>
                  <a:latin typeface="Helvetica Light"/>
                  <a:cs typeface="Helvetica Light"/>
                </a:rPr>
                <a:t>Output FWHM ~ 11 </a:t>
              </a:r>
              <a:r>
                <a:rPr lang="en-US" sz="1400" b="1" dirty="0" smtClean="0">
                  <a:solidFill>
                    <a:srgbClr val="008000"/>
                  </a:solidFill>
                  <a:latin typeface="Helvetica Light"/>
                  <a:cs typeface="Helvetica Light"/>
                </a:rPr>
                <a:t>ns, </a:t>
              </a:r>
              <a:r>
                <a:rPr lang="en-US" sz="1400" b="1" dirty="0" err="1">
                  <a:solidFill>
                    <a:srgbClr val="008000"/>
                  </a:solidFill>
                  <a:latin typeface="Helvetica Light"/>
                  <a:cs typeface="Helvetica Light"/>
                </a:rPr>
                <a:t>T</a:t>
              </a:r>
              <a:r>
                <a:rPr lang="en-US" sz="1400" b="1" baseline="-25000" dirty="0" err="1">
                  <a:solidFill>
                    <a:srgbClr val="008000"/>
                  </a:solidFill>
                  <a:latin typeface="Helvetica Light"/>
                  <a:cs typeface="Helvetica Light"/>
                </a:rPr>
                <a:t>r</a:t>
              </a:r>
              <a:r>
                <a:rPr lang="en-US" sz="1400" b="1" dirty="0">
                  <a:solidFill>
                    <a:srgbClr val="008000"/>
                  </a:solidFill>
                  <a:latin typeface="Helvetica Light"/>
                  <a:cs typeface="Helvetica Light"/>
                </a:rPr>
                <a:t> ~ 6.5 </a:t>
              </a:r>
              <a:r>
                <a:rPr lang="en-US" sz="1400" b="1" dirty="0" smtClean="0">
                  <a:solidFill>
                    <a:srgbClr val="008000"/>
                  </a:solidFill>
                  <a:latin typeface="Helvetica Light"/>
                  <a:cs typeface="Helvetica Light"/>
                </a:rPr>
                <a:t>ns</a:t>
              </a:r>
              <a:endParaRPr lang="en-US" sz="1400" b="1" dirty="0">
                <a:solidFill>
                  <a:srgbClr val="008000"/>
                </a:solidFill>
                <a:latin typeface="Helvetica Light"/>
                <a:cs typeface="Helvetica Light"/>
              </a:endParaRP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 bwMode="auto">
          <a:xfrm>
            <a:off x="4971136" y="108490"/>
            <a:ext cx="4533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dirty="0"/>
              <a:t>WP3.4.2 </a:t>
            </a:r>
            <a:r>
              <a:rPr lang="en-GB" dirty="0" smtClean="0"/>
              <a:t>–</a:t>
            </a:r>
            <a:br>
              <a:rPr lang="en-GB" dirty="0" smtClean="0"/>
            </a:br>
            <a:r>
              <a:rPr lang="en-GB" dirty="0" smtClean="0"/>
              <a:t>TARGET </a:t>
            </a:r>
            <a:r>
              <a:rPr lang="en-GB" dirty="0"/>
              <a:t>modules</a:t>
            </a:r>
            <a:endParaRPr lang="en-GB" kern="0" dirty="0"/>
          </a:p>
        </p:txBody>
      </p:sp>
      <p:sp>
        <p:nvSpPr>
          <p:cNvPr id="17" name="Slide Number Placeholder 5"/>
          <p:cNvSpPr txBox="1">
            <a:spLocks/>
          </p:cNvSpPr>
          <p:nvPr/>
        </p:nvSpPr>
        <p:spPr>
          <a:xfrm>
            <a:off x="7592912" y="6467568"/>
            <a:ext cx="2311400" cy="40163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GB" sz="1600" dirty="0" smtClean="0"/>
              <a:t>43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31536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15888"/>
            <a:ext cx="4533900" cy="1143000"/>
          </a:xfrm>
        </p:spPr>
        <p:txBody>
          <a:bodyPr/>
          <a:lstStyle/>
          <a:p>
            <a:r>
              <a:rPr lang="en-GB" dirty="0" smtClean="0"/>
              <a:t>WP3.4.3 – Backplane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CHEC/SCT Backplane developed at Washington University.</a:t>
            </a:r>
          </a:p>
          <a:p>
            <a:r>
              <a:rPr lang="en-GB" dirty="0"/>
              <a:t>P</a:t>
            </a:r>
            <a:r>
              <a:rPr lang="en-GB" dirty="0" smtClean="0"/>
              <a:t>urchase Backplane for UK camera.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>
                <a:solidFill>
                  <a:srgbClr val="3333FF"/>
                </a:solidFill>
              </a:rPr>
              <a:t>Oxford</a:t>
            </a:r>
            <a:r>
              <a:rPr lang="en-GB" dirty="0"/>
              <a:t>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Upgrade system to single DAQ board per camera, with one 10 Gb/s link.</a:t>
            </a:r>
          </a:p>
          <a:p>
            <a:r>
              <a:rPr lang="en-GB" dirty="0" smtClean="0"/>
              <a:t>Amsterdam, with Seven Solutions.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>
                <a:solidFill>
                  <a:srgbClr val="3333FF"/>
                </a:solidFill>
              </a:rPr>
              <a:t>Oxford</a:t>
            </a:r>
            <a:r>
              <a:rPr lang="en-GB" dirty="0" smtClean="0"/>
              <a:t> (firmware, purchase of boards for UK camera).</a:t>
            </a:r>
          </a:p>
          <a:p>
            <a:r>
              <a:rPr lang="en-GB" dirty="0" smtClean="0"/>
              <a:t>Design, build and test peripheral control board.</a:t>
            </a:r>
          </a:p>
          <a:p>
            <a:r>
              <a:rPr lang="en-GB" dirty="0" smtClean="0">
                <a:solidFill>
                  <a:srgbClr val="3333FF"/>
                </a:solidFill>
              </a:rPr>
              <a:t>Liverpool.</a:t>
            </a:r>
            <a:endParaRPr lang="en-GB" dirty="0">
              <a:solidFill>
                <a:srgbClr val="3333FF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864606" y="117362"/>
            <a:ext cx="4533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kern="0" dirty="0" smtClean="0"/>
              <a:t>WP3.4.4, 3.4.5</a:t>
            </a:r>
            <a:br>
              <a:rPr lang="en-GB" kern="0" dirty="0" smtClean="0"/>
            </a:br>
            <a:r>
              <a:rPr lang="en-GB" kern="0" dirty="0" smtClean="0"/>
              <a:t>– DAQ, peripherals</a:t>
            </a:r>
            <a:endParaRPr lang="en-GB" kern="0" dirty="0"/>
          </a:p>
        </p:txBody>
      </p:sp>
      <p:pic>
        <p:nvPicPr>
          <p:cNvPr id="6" name="Picture 5" descr="Screen Shot 2014-09-22 at 09.23.25.pn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119" y="2672185"/>
            <a:ext cx="3543861" cy="3147380"/>
          </a:xfrm>
          <a:prstGeom prst="rect">
            <a:avLst/>
          </a:prstGeom>
        </p:spPr>
      </p:pic>
      <p:pic>
        <p:nvPicPr>
          <p:cNvPr id="7" name="Picture 6" descr="DACQ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5109" y="2672185"/>
            <a:ext cx="2816130" cy="2006347"/>
          </a:xfrm>
          <a:prstGeom prst="rect">
            <a:avLst/>
          </a:prstGeom>
          <a:ln>
            <a:noFill/>
          </a:ln>
        </p:spPr>
      </p:pic>
      <p:sp>
        <p:nvSpPr>
          <p:cNvPr id="8" name="Slide Number Placeholder 5"/>
          <p:cNvSpPr txBox="1">
            <a:spLocks/>
          </p:cNvSpPr>
          <p:nvPr/>
        </p:nvSpPr>
        <p:spPr>
          <a:xfrm>
            <a:off x="7592912" y="6467568"/>
            <a:ext cx="2311400" cy="40163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GB" sz="1600" dirty="0" smtClean="0"/>
              <a:t>44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72371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15888"/>
            <a:ext cx="4533900" cy="1143000"/>
          </a:xfrm>
        </p:spPr>
        <p:txBody>
          <a:bodyPr/>
          <a:lstStyle/>
          <a:p>
            <a:r>
              <a:rPr lang="en-GB" dirty="0" smtClean="0"/>
              <a:t>WP3.5,  3.6 – Calibration,</a:t>
            </a:r>
            <a:br>
              <a:rPr lang="en-GB" dirty="0" smtClean="0"/>
            </a:br>
            <a:r>
              <a:rPr lang="en-GB" dirty="0" smtClean="0"/>
              <a:t>auxiliary systems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Following tests, carry out any necessary redesign of flashers.</a:t>
            </a:r>
          </a:p>
          <a:p>
            <a:r>
              <a:rPr lang="en-GB" dirty="0" smtClean="0"/>
              <a:t>Design calibration system for centre of secondary.</a:t>
            </a:r>
          </a:p>
          <a:p>
            <a:r>
              <a:rPr lang="en-GB" dirty="0" smtClean="0"/>
              <a:t>Build 6 new flashers, commission and test.</a:t>
            </a:r>
          </a:p>
          <a:p>
            <a:r>
              <a:rPr lang="en-GB" dirty="0" smtClean="0">
                <a:solidFill>
                  <a:srgbClr val="3333FF"/>
                </a:solidFill>
              </a:rPr>
              <a:t>Durham.</a:t>
            </a:r>
          </a:p>
          <a:p>
            <a:r>
              <a:rPr lang="en-GB" dirty="0"/>
              <a:t>Purchase PSU, chiller and pipework for GCT camera.</a:t>
            </a:r>
          </a:p>
          <a:p>
            <a:r>
              <a:rPr lang="en-GB" dirty="0"/>
              <a:t>Write software to allow chiller control through CTA’s ACS interface</a:t>
            </a:r>
            <a:r>
              <a:rPr lang="en-GB" dirty="0" smtClean="0"/>
              <a:t>.</a:t>
            </a:r>
          </a:p>
          <a:p>
            <a:r>
              <a:rPr lang="en-GB" dirty="0" err="1" smtClean="0">
                <a:solidFill>
                  <a:srgbClr val="3333FF"/>
                </a:solidFill>
              </a:rPr>
              <a:t>LivJMU</a:t>
            </a:r>
            <a:r>
              <a:rPr lang="en-GB" dirty="0" smtClean="0">
                <a:solidFill>
                  <a:srgbClr val="3333FF"/>
                </a:solidFill>
              </a:rPr>
              <a:t>.</a:t>
            </a:r>
            <a:endParaRPr lang="en-GB" dirty="0">
              <a:solidFill>
                <a:srgbClr val="3333FF"/>
              </a:solidFill>
            </a:endParaRP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Assemble camera electronics/internal mechanics in Leicester and test.</a:t>
            </a:r>
          </a:p>
          <a:p>
            <a:r>
              <a:rPr lang="en-GB" dirty="0" smtClean="0"/>
              <a:t>Integrate into enclosure.</a:t>
            </a:r>
          </a:p>
          <a:p>
            <a:r>
              <a:rPr lang="en-GB" dirty="0" smtClean="0"/>
              <a:t>Test complete camera in Lab in Leicester.</a:t>
            </a:r>
          </a:p>
          <a:p>
            <a:r>
              <a:rPr lang="en-GB" dirty="0" smtClean="0"/>
              <a:t>Ship to Durham for environmental tests, calibration etc.</a:t>
            </a:r>
          </a:p>
          <a:p>
            <a:r>
              <a:rPr lang="en-GB" dirty="0" smtClean="0"/>
              <a:t>Check satisfies all CTA qualification tests.</a:t>
            </a:r>
          </a:p>
          <a:p>
            <a:r>
              <a:rPr lang="en-GB" dirty="0" smtClean="0"/>
              <a:t>Install on pre-production GCT. </a:t>
            </a:r>
          </a:p>
          <a:p>
            <a:r>
              <a:rPr lang="en-GB" dirty="0" smtClean="0">
                <a:solidFill>
                  <a:srgbClr val="3333FF"/>
                </a:solidFill>
              </a:rPr>
              <a:t>Leicester, Durham, Liverpool, Oxford.</a:t>
            </a:r>
            <a:endParaRPr lang="en-GB" dirty="0">
              <a:solidFill>
                <a:srgbClr val="3333FF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962264" y="99608"/>
            <a:ext cx="4533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kern="0" dirty="0" smtClean="0"/>
              <a:t>WP3.7 – Assembly</a:t>
            </a:r>
            <a:br>
              <a:rPr lang="en-GB" kern="0" dirty="0" smtClean="0"/>
            </a:br>
            <a:r>
              <a:rPr lang="en-GB" kern="0" dirty="0" smtClean="0"/>
              <a:t>integration and test</a:t>
            </a:r>
            <a:endParaRPr lang="en-GB" kern="0" dirty="0"/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7592912" y="6467568"/>
            <a:ext cx="2311400" cy="40163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GB" sz="1600" dirty="0" smtClean="0"/>
              <a:t>45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20480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WP3 – Camera schedule</a:t>
            </a:r>
            <a:endParaRPr lang="en-GB" dirty="0"/>
          </a:p>
        </p:txBody>
      </p:sp>
      <p:grpSp>
        <p:nvGrpSpPr>
          <p:cNvPr id="5" name="Group 68"/>
          <p:cNvGrpSpPr>
            <a:grpSpLocks/>
          </p:cNvGrpSpPr>
          <p:nvPr/>
        </p:nvGrpSpPr>
        <p:grpSpPr bwMode="auto">
          <a:xfrm>
            <a:off x="624660" y="1841409"/>
            <a:ext cx="9115425" cy="4392613"/>
            <a:chOff x="230981" y="1916832"/>
            <a:chExt cx="9114086" cy="4392488"/>
          </a:xfrm>
        </p:grpSpPr>
        <p:sp>
          <p:nvSpPr>
            <p:cNvPr id="6" name="Rectangle 5"/>
            <p:cNvSpPr/>
            <p:nvPr/>
          </p:nvSpPr>
          <p:spPr bwMode="auto">
            <a:xfrm flipH="1">
              <a:off x="8559369" y="2308934"/>
              <a:ext cx="44443" cy="2808207"/>
            </a:xfrm>
            <a:prstGeom prst="rect">
              <a:avLst/>
            </a:prstGeom>
            <a:solidFill>
              <a:srgbClr val="808080">
                <a:lumMod val="75000"/>
                <a:alpha val="59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 flipH="1">
              <a:off x="251615" y="2308934"/>
              <a:ext cx="71428" cy="647682"/>
            </a:xfrm>
            <a:prstGeom prst="rect">
              <a:avLst/>
            </a:prstGeom>
            <a:solidFill>
              <a:srgbClr val="808080">
                <a:lumMod val="75000"/>
                <a:alpha val="59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2483312" y="2308934"/>
              <a:ext cx="431737" cy="2087503"/>
            </a:xfrm>
            <a:prstGeom prst="rect">
              <a:avLst/>
            </a:prstGeom>
            <a:solidFill>
              <a:srgbClr val="808080">
                <a:lumMod val="75000"/>
                <a:alpha val="59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5003892" y="2308934"/>
              <a:ext cx="215868" cy="2879643"/>
            </a:xfrm>
            <a:prstGeom prst="rect">
              <a:avLst/>
            </a:prstGeom>
            <a:solidFill>
              <a:srgbClr val="808080">
                <a:lumMod val="75000"/>
                <a:alpha val="59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cs typeface="Arial" pitchFamily="34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 bwMode="auto">
            <a:xfrm>
              <a:off x="1835707" y="2308934"/>
              <a:ext cx="0" cy="1439821"/>
            </a:xfrm>
            <a:prstGeom prst="line">
              <a:avLst/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1" name="Right Brace 45"/>
            <p:cNvSpPr>
              <a:spLocks/>
            </p:cNvSpPr>
            <p:nvPr/>
          </p:nvSpPr>
          <p:spPr bwMode="auto">
            <a:xfrm rot="5400000">
              <a:off x="2095200" y="2731844"/>
              <a:ext cx="558288" cy="1008112"/>
            </a:xfrm>
            <a:prstGeom prst="rightBrace">
              <a:avLst>
                <a:gd name="adj1" fmla="val 25347"/>
                <a:gd name="adj2" fmla="val 68366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cs typeface="Arial" pitchFamily="34" charset="0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 bwMode="auto">
            <a:xfrm>
              <a:off x="972234" y="2308934"/>
              <a:ext cx="0" cy="1439821"/>
            </a:xfrm>
            <a:prstGeom prst="line">
              <a:avLst/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3" name="Rectangle 9"/>
            <p:cNvSpPr>
              <a:spLocks noChangeArrowheads="1"/>
            </p:cNvSpPr>
            <p:nvPr/>
          </p:nvSpPr>
          <p:spPr bwMode="auto">
            <a:xfrm>
              <a:off x="251520" y="2668724"/>
              <a:ext cx="2664296" cy="288032"/>
            </a:xfrm>
            <a:prstGeom prst="rect">
              <a:avLst/>
            </a:prstGeom>
            <a:solidFill>
              <a:srgbClr val="333399">
                <a:alpha val="70979"/>
              </a:srgbClr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14" name="Content Placeholder 2"/>
            <p:cNvSpPr txBox="1">
              <a:spLocks/>
            </p:cNvSpPr>
            <p:nvPr/>
          </p:nvSpPr>
          <p:spPr bwMode="auto">
            <a:xfrm>
              <a:off x="230981" y="1916832"/>
              <a:ext cx="1316683" cy="504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 charset="0"/>
                  <a:ea typeface="ＭＳ Ｐゴシック" charset="0"/>
                  <a:cs typeface="Helvetica Light" charset="0"/>
                </a:rPr>
                <a:t>2014</a:t>
              </a:r>
            </a:p>
            <a:p>
              <a:pPr marL="456915" marR="0" lvl="1" indent="0" defTabSz="4572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 charset="0"/>
                <a:ea typeface="ＭＳ Ｐゴシック" charset="0"/>
                <a:cs typeface="Helvetica Light" charset="0"/>
              </a:endParaRP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 charset="0"/>
                <a:ea typeface="ＭＳ Ｐゴシック" charset="0"/>
                <a:cs typeface="Helvetica Light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251615" y="2308934"/>
              <a:ext cx="8568066" cy="0"/>
            </a:xfrm>
            <a:prstGeom prst="line">
              <a:avLst/>
            </a:prstGeom>
            <a:noFill/>
            <a:ln w="25400" cap="flat" cmpd="sng" algn="ctr">
              <a:solidFill>
                <a:srgbClr val="0000C2"/>
              </a:solidFill>
              <a:prstDash val="solid"/>
              <a:headEnd type="none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6" name="TextBox 13"/>
            <p:cNvSpPr txBox="1">
              <a:spLocks noChangeArrowheads="1"/>
            </p:cNvSpPr>
            <p:nvPr/>
          </p:nvSpPr>
          <p:spPr bwMode="auto">
            <a:xfrm>
              <a:off x="251520" y="2668724"/>
              <a:ext cx="165618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Light" charset="0"/>
                  <a:ea typeface="ＭＳ Ｐゴシック" charset="0"/>
                  <a:cs typeface="Helvetica Light" charset="0"/>
                </a:rPr>
                <a:t>Prototyping</a:t>
              </a: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2483312" y="4109108"/>
              <a:ext cx="2736448" cy="287329"/>
            </a:xfrm>
            <a:prstGeom prst="rect">
              <a:avLst/>
            </a:prstGeom>
            <a:solidFill>
              <a:srgbClr val="BBE0E3">
                <a:lumMod val="50000"/>
                <a:alpha val="59000"/>
              </a:srgbClr>
            </a:solidFill>
            <a:ln w="9525" cap="flat" cmpd="sng" algn="ctr">
              <a:solidFill>
                <a:srgbClr val="2D2D8A">
                  <a:lumMod val="7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18" name="TextBox 15"/>
            <p:cNvSpPr txBox="1">
              <a:spLocks noChangeArrowheads="1"/>
            </p:cNvSpPr>
            <p:nvPr/>
          </p:nvSpPr>
          <p:spPr bwMode="auto">
            <a:xfrm>
              <a:off x="2555776" y="4075182"/>
              <a:ext cx="223224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 charset="0"/>
                  <a:ea typeface="ＭＳ Ｐゴシック" charset="0"/>
                  <a:cs typeface="Helvetica Light" charset="0"/>
                </a:rPr>
                <a:t>Pre-Production</a:t>
              </a: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5003892" y="4920297"/>
              <a:ext cx="3599921" cy="268280"/>
            </a:xfrm>
            <a:prstGeom prst="rect">
              <a:avLst/>
            </a:prstGeom>
            <a:solidFill>
              <a:srgbClr val="2D2D8A">
                <a:lumMod val="50000"/>
              </a:srgbClr>
            </a:solidFill>
            <a:ln w="9525" cap="flat" cmpd="sng" algn="ctr">
              <a:solidFill>
                <a:srgbClr val="333399">
                  <a:lumMod val="60000"/>
                  <a:lumOff val="4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20" name="TextBox 17"/>
            <p:cNvSpPr txBox="1">
              <a:spLocks noChangeArrowheads="1"/>
            </p:cNvSpPr>
            <p:nvPr/>
          </p:nvSpPr>
          <p:spPr bwMode="auto">
            <a:xfrm>
              <a:off x="5004048" y="4881227"/>
              <a:ext cx="252028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Light" charset="0"/>
                  <a:ea typeface="ＭＳ Ｐゴシック" charset="0"/>
                  <a:cs typeface="Helvetica Light" charset="0"/>
                </a:rPr>
                <a:t>Production</a:t>
              </a:r>
            </a:p>
          </p:txBody>
        </p:sp>
        <p:sp>
          <p:nvSpPr>
            <p:cNvPr id="21" name="Content Placeholder 2"/>
            <p:cNvSpPr txBox="1">
              <a:spLocks/>
            </p:cNvSpPr>
            <p:nvPr/>
          </p:nvSpPr>
          <p:spPr bwMode="auto">
            <a:xfrm>
              <a:off x="1530548" y="1916832"/>
              <a:ext cx="1316683" cy="504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 charset="0"/>
                  <a:ea typeface="ＭＳ Ｐゴシック" charset="0"/>
                  <a:cs typeface="Helvetica Light" charset="0"/>
                </a:rPr>
                <a:t>2015</a:t>
              </a:r>
            </a:p>
            <a:p>
              <a:pPr marL="456915" marR="0" lvl="1" indent="0" defTabSz="4572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 charset="0"/>
                <a:ea typeface="ＭＳ Ｐゴシック" charset="0"/>
                <a:cs typeface="Helvetica Light" charset="0"/>
              </a:endParaRP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 charset="0"/>
                <a:ea typeface="ＭＳ Ｐゴシック" charset="0"/>
                <a:cs typeface="Helvetica Light" charset="0"/>
              </a:endParaRPr>
            </a:p>
          </p:txBody>
        </p:sp>
        <p:sp>
          <p:nvSpPr>
            <p:cNvPr id="22" name="Content Placeholder 2"/>
            <p:cNvSpPr txBox="1">
              <a:spLocks/>
            </p:cNvSpPr>
            <p:nvPr/>
          </p:nvSpPr>
          <p:spPr bwMode="auto">
            <a:xfrm>
              <a:off x="2830115" y="1916832"/>
              <a:ext cx="1316683" cy="504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 charset="0"/>
                  <a:ea typeface="ＭＳ Ｐゴシック" charset="0"/>
                  <a:cs typeface="Helvetica Light" charset="0"/>
                </a:rPr>
                <a:t>2016</a:t>
              </a:r>
            </a:p>
            <a:p>
              <a:pPr marL="456915" marR="0" lvl="1" indent="0" defTabSz="4572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 charset="0"/>
                <a:ea typeface="ＭＳ Ｐゴシック" charset="0"/>
                <a:cs typeface="Helvetica Light" charset="0"/>
              </a:endParaRP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 charset="0"/>
                <a:ea typeface="ＭＳ Ｐゴシック" charset="0"/>
                <a:cs typeface="Helvetica Light" charset="0"/>
              </a:endParaRPr>
            </a:p>
          </p:txBody>
        </p:sp>
        <p:sp>
          <p:nvSpPr>
            <p:cNvPr id="23" name="Content Placeholder 2"/>
            <p:cNvSpPr txBox="1">
              <a:spLocks/>
            </p:cNvSpPr>
            <p:nvPr/>
          </p:nvSpPr>
          <p:spPr bwMode="auto">
            <a:xfrm>
              <a:off x="5429249" y="1916832"/>
              <a:ext cx="1316683" cy="504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 charset="0"/>
                  <a:ea typeface="ＭＳ Ｐゴシック" charset="0"/>
                  <a:cs typeface="Helvetica Light" charset="0"/>
                </a:rPr>
                <a:t>2018</a:t>
              </a:r>
            </a:p>
            <a:p>
              <a:pPr marL="456915" marR="0" lvl="1" indent="0" defTabSz="4572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 charset="0"/>
                <a:ea typeface="ＭＳ Ｐゴシック" charset="0"/>
                <a:cs typeface="Helvetica Light" charset="0"/>
              </a:endParaRP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 charset="0"/>
                <a:ea typeface="ＭＳ Ｐゴシック" charset="0"/>
                <a:cs typeface="Helvetica Light" charset="0"/>
              </a:endParaRPr>
            </a:p>
          </p:txBody>
        </p:sp>
        <p:sp>
          <p:nvSpPr>
            <p:cNvPr id="24" name="Content Placeholder 2"/>
            <p:cNvSpPr txBox="1">
              <a:spLocks/>
            </p:cNvSpPr>
            <p:nvPr/>
          </p:nvSpPr>
          <p:spPr bwMode="auto">
            <a:xfrm>
              <a:off x="4129682" y="1916832"/>
              <a:ext cx="1316683" cy="504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 charset="0"/>
                  <a:ea typeface="ＭＳ Ｐゴシック" charset="0"/>
                  <a:cs typeface="Helvetica Light" charset="0"/>
                </a:rPr>
                <a:t>2017</a:t>
              </a:r>
            </a:p>
            <a:p>
              <a:pPr marL="456915" marR="0" lvl="1" indent="0" defTabSz="4572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 charset="0"/>
                <a:ea typeface="ＭＳ Ｐゴシック" charset="0"/>
                <a:cs typeface="Helvetica Light" charset="0"/>
              </a:endParaRP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 charset="0"/>
                <a:ea typeface="ＭＳ Ｐゴシック" charset="0"/>
                <a:cs typeface="Helvetica Light" charset="0"/>
              </a:endParaRPr>
            </a:p>
          </p:txBody>
        </p:sp>
        <p:sp>
          <p:nvSpPr>
            <p:cNvPr id="25" name="Content Placeholder 2"/>
            <p:cNvSpPr txBox="1">
              <a:spLocks/>
            </p:cNvSpPr>
            <p:nvPr/>
          </p:nvSpPr>
          <p:spPr bwMode="auto">
            <a:xfrm>
              <a:off x="6728816" y="1916832"/>
              <a:ext cx="1316683" cy="504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 charset="0"/>
                  <a:ea typeface="ＭＳ Ｐゴシック" charset="0"/>
                  <a:cs typeface="Helvetica Light" charset="0"/>
                </a:rPr>
                <a:t>2019</a:t>
              </a:r>
            </a:p>
            <a:p>
              <a:pPr marL="456915" marR="0" lvl="1" indent="0" defTabSz="4572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 charset="0"/>
                <a:ea typeface="ＭＳ Ｐゴシック" charset="0"/>
                <a:cs typeface="Helvetica Light" charset="0"/>
              </a:endParaRP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 charset="0"/>
                <a:ea typeface="ＭＳ Ｐゴシック" charset="0"/>
                <a:cs typeface="Helvetica Light" charset="0"/>
              </a:endParaRPr>
            </a:p>
          </p:txBody>
        </p:sp>
        <p:sp>
          <p:nvSpPr>
            <p:cNvPr id="26" name="Content Placeholder 2"/>
            <p:cNvSpPr txBox="1">
              <a:spLocks/>
            </p:cNvSpPr>
            <p:nvPr/>
          </p:nvSpPr>
          <p:spPr bwMode="auto">
            <a:xfrm>
              <a:off x="8028384" y="1916832"/>
              <a:ext cx="1316683" cy="504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 charset="0"/>
                  <a:ea typeface="ＭＳ Ｐゴシック" charset="0"/>
                  <a:cs typeface="Helvetica Light" charset="0"/>
                </a:rPr>
                <a:t>2020</a:t>
              </a:r>
            </a:p>
            <a:p>
              <a:pPr marL="456915" marR="0" lvl="1" indent="0" defTabSz="4572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 charset="0"/>
                <a:ea typeface="ＭＳ Ｐゴシック" charset="0"/>
                <a:cs typeface="Helvetica Light" charset="0"/>
              </a:endParaRP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 charset="0"/>
                <a:ea typeface="ＭＳ Ｐゴシック" charset="0"/>
                <a:cs typeface="Helvetica Light" charset="0"/>
              </a:endParaRPr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251520" y="2236676"/>
              <a:ext cx="72008" cy="216024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9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1559665" y="2236676"/>
              <a:ext cx="72008" cy="216024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9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2867810" y="2236676"/>
              <a:ext cx="72008" cy="216024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9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4175955" y="2236676"/>
              <a:ext cx="72008" cy="216024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9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5484100" y="2236676"/>
              <a:ext cx="72008" cy="216024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9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>
              <a:off x="6792245" y="2236676"/>
              <a:ext cx="72008" cy="216024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9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33" name="Rectangle 32"/>
            <p:cNvSpPr>
              <a:spLocks noChangeArrowheads="1"/>
            </p:cNvSpPr>
            <p:nvPr/>
          </p:nvSpPr>
          <p:spPr bwMode="auto">
            <a:xfrm>
              <a:off x="8100392" y="2236676"/>
              <a:ext cx="72008" cy="216024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9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34" name="Content Placeholder 2"/>
            <p:cNvSpPr txBox="1">
              <a:spLocks/>
            </p:cNvSpPr>
            <p:nvPr/>
          </p:nvSpPr>
          <p:spPr bwMode="auto">
            <a:xfrm>
              <a:off x="323528" y="3676836"/>
              <a:ext cx="792088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 charset="0"/>
                  <a:ea typeface="ＭＳ Ｐゴシック" charset="0"/>
                  <a:cs typeface="Helvetica Light" charset="0"/>
                </a:rPr>
                <a:t>CHEC-M</a:t>
              </a:r>
            </a:p>
            <a:p>
              <a:pPr marL="456915" marR="0" lvl="1" indent="0" defTabSz="4572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 charset="0"/>
                <a:ea typeface="ＭＳ Ｐゴシック" charset="0"/>
                <a:cs typeface="Helvetica Light" charset="0"/>
              </a:endParaRP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 charset="0"/>
                <a:ea typeface="ＭＳ Ｐゴシック" charset="0"/>
                <a:cs typeface="Helvetica Light" charset="0"/>
              </a:endParaRPr>
            </a:p>
          </p:txBody>
        </p:sp>
        <p:sp>
          <p:nvSpPr>
            <p:cNvPr id="35" name="Content Placeholder 2"/>
            <p:cNvSpPr txBox="1">
              <a:spLocks/>
            </p:cNvSpPr>
            <p:nvPr/>
          </p:nvSpPr>
          <p:spPr bwMode="auto">
            <a:xfrm>
              <a:off x="1187624" y="3676836"/>
              <a:ext cx="792088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 charset="0"/>
                  <a:ea typeface="ＭＳ Ｐゴシック" charset="0"/>
                  <a:cs typeface="Helvetica Light" charset="0"/>
                </a:rPr>
                <a:t>CHEC-S</a:t>
              </a:r>
            </a:p>
            <a:p>
              <a:pPr marL="456915" marR="0" lvl="1" indent="0" defTabSz="4572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 charset="0"/>
                <a:ea typeface="ＭＳ Ｐゴシック" charset="0"/>
                <a:cs typeface="Helvetica Light" charset="0"/>
              </a:endParaRP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 charset="0"/>
                <a:ea typeface="ＭＳ Ｐゴシック" charset="0"/>
                <a:cs typeface="Helvetica Light" charset="0"/>
              </a:endParaRPr>
            </a:p>
          </p:txBody>
        </p:sp>
        <p:sp>
          <p:nvSpPr>
            <p:cNvPr id="36" name="Content Placeholder 2"/>
            <p:cNvSpPr txBox="1">
              <a:spLocks/>
            </p:cNvSpPr>
            <p:nvPr/>
          </p:nvSpPr>
          <p:spPr bwMode="auto">
            <a:xfrm>
              <a:off x="1979712" y="3460812"/>
              <a:ext cx="1152128" cy="36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 charset="0"/>
                  <a:ea typeface="ＭＳ Ｐゴシック" charset="0"/>
                  <a:cs typeface="Helvetica Light" charset="0"/>
                </a:rPr>
                <a:t>Further Component Tests</a:t>
              </a:r>
            </a:p>
            <a:p>
              <a:pPr marL="456915" marR="0" lvl="1" indent="0" defTabSz="4572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 charset="0"/>
                <a:ea typeface="ＭＳ Ｐゴシック" charset="0"/>
                <a:cs typeface="Helvetica Light" charset="0"/>
              </a:endParaRP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 charset="0"/>
                <a:ea typeface="ＭＳ Ｐゴシック" charset="0"/>
                <a:cs typeface="Helvetica Light" charset="0"/>
              </a:endParaRPr>
            </a:p>
          </p:txBody>
        </p:sp>
        <p:sp>
          <p:nvSpPr>
            <p:cNvPr id="37" name="Content Placeholder 2"/>
            <p:cNvSpPr txBox="1">
              <a:spLocks/>
            </p:cNvSpPr>
            <p:nvPr/>
          </p:nvSpPr>
          <p:spPr bwMode="auto">
            <a:xfrm>
              <a:off x="3336795" y="3038312"/>
              <a:ext cx="1420519" cy="638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 charset="0"/>
                  <a:ea typeface="ＭＳ Ｐゴシック" charset="0"/>
                  <a:cs typeface="Helvetica Light" charset="0"/>
                </a:rPr>
                <a:t>Final Photosensor Choice?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 charset="0"/>
                <a:ea typeface="ＭＳ Ｐゴシック" charset="0"/>
                <a:cs typeface="Helvetica Light" charset="0"/>
              </a:endParaRPr>
            </a:p>
            <a:p>
              <a:pPr marL="456915" marR="0" lvl="1" indent="0" defTabSz="4572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 charset="0"/>
                <a:ea typeface="ＭＳ Ｐゴシック" charset="0"/>
                <a:cs typeface="Helvetica Light" charset="0"/>
              </a:endParaRP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 charset="0"/>
                <a:ea typeface="ＭＳ Ｐゴシック" charset="0"/>
                <a:cs typeface="Helvetica Light" charset="0"/>
              </a:endParaRPr>
            </a:p>
          </p:txBody>
        </p:sp>
        <p:sp>
          <p:nvSpPr>
            <p:cNvPr id="38" name="Content Placeholder 2"/>
            <p:cNvSpPr txBox="1">
              <a:spLocks/>
            </p:cNvSpPr>
            <p:nvPr/>
          </p:nvSpPr>
          <p:spPr bwMode="auto">
            <a:xfrm>
              <a:off x="3059832" y="4828964"/>
              <a:ext cx="1440160" cy="36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 charset="0"/>
                  <a:ea typeface="ＭＳ Ｐゴシック" charset="0"/>
                  <a:cs typeface="Helvetica Light" charset="0"/>
                </a:rPr>
                <a:t>3 </a:t>
              </a:r>
              <a:r>
                <a:rPr lang="en-US" sz="1200" kern="0" dirty="0" smtClean="0">
                  <a:solidFill>
                    <a:srgbClr val="000000"/>
                  </a:solidFill>
                  <a:latin typeface="Helvetica Light" charset="0"/>
                  <a:cs typeface="Helvetica Light" charset="0"/>
                </a:rPr>
                <a:t>Cameras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 charset="0"/>
                <a:ea typeface="ＭＳ Ｐゴシック" charset="0"/>
                <a:cs typeface="Helvetica Light" charset="0"/>
              </a:endParaRPr>
            </a:p>
          </p:txBody>
        </p:sp>
        <p:sp>
          <p:nvSpPr>
            <p:cNvPr id="39" name="Content Placeholder 2"/>
            <p:cNvSpPr txBox="1">
              <a:spLocks/>
            </p:cNvSpPr>
            <p:nvPr/>
          </p:nvSpPr>
          <p:spPr bwMode="auto">
            <a:xfrm>
              <a:off x="5436096" y="5589240"/>
              <a:ext cx="2664296" cy="720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 charset="0"/>
                  <a:ea typeface="ＭＳ Ｐゴシック" charset="0"/>
                  <a:cs typeface="Helvetica Light" charset="0"/>
                </a:rPr>
                <a:t>32 </a:t>
              </a:r>
              <a:r>
                <a:rPr lang="en-US" sz="1200" kern="0" dirty="0" smtClean="0">
                  <a:solidFill>
                    <a:srgbClr val="000000"/>
                  </a:solidFill>
                  <a:latin typeface="Helvetica Light" charset="0"/>
                  <a:cs typeface="Helvetica Light" charset="0"/>
                </a:rPr>
                <a:t>Cameras +</a:t>
              </a: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 charset="0"/>
                  <a:ea typeface="ＭＳ Ｐゴシック" charset="0"/>
                  <a:cs typeface="Helvetica Light" charset="0"/>
                </a:rPr>
                <a:t> </a:t>
              </a:r>
              <a:r>
                <a:rPr lang="en-US" sz="1200" kern="0" dirty="0" smtClean="0">
                  <a:solidFill>
                    <a:srgbClr val="000000"/>
                  </a:solidFill>
                  <a:latin typeface="Helvetica Light" charset="0"/>
                  <a:cs typeface="Helvetica Light" charset="0"/>
                </a:rPr>
                <a:t>u</a:t>
              </a:r>
              <a:r>
                <a:rPr lang="en-US" sz="1200" kern="0" dirty="0">
                  <a:solidFill>
                    <a:srgbClr val="000000"/>
                  </a:solidFill>
                  <a:latin typeface="Helvetica Light" charset="0"/>
                  <a:cs typeface="Helvetica Light" charset="0"/>
                </a:rPr>
                <a:t>p</a:t>
              </a: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 charset="0"/>
                  <a:ea typeface="ＭＳ Ｐゴシック" charset="0"/>
                  <a:cs typeface="Helvetica Light" charset="0"/>
                </a:rPr>
                <a:t>grade 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 charset="0"/>
                  <a:ea typeface="ＭＳ Ｐゴシック" charset="0"/>
                  <a:cs typeface="Helvetica Light" charset="0"/>
                </a:rPr>
                <a:t>of Pre-production </a:t>
              </a: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 charset="0"/>
                  <a:ea typeface="ＭＳ Ｐゴシック" charset="0"/>
                  <a:cs typeface="Helvetica Light" charset="0"/>
                </a:rPr>
                <a:t>cameras</a:t>
              </a:r>
              <a:r>
                <a:rPr kumimoji="0" lang="en-US" sz="1200" b="1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 charset="0"/>
                  <a:ea typeface="ＭＳ Ｐゴシック" charset="0"/>
                  <a:cs typeface="Helvetica Light" charset="0"/>
                </a:rPr>
                <a:t> </a:t>
              </a: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 charset="0"/>
                  <a:ea typeface="ＭＳ Ｐゴシック" charset="0"/>
                  <a:cs typeface="Helvetica Light" charset="0"/>
                </a:rPr>
                <a:t>if 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 charset="0"/>
                  <a:ea typeface="ＭＳ Ｐゴシック" charset="0"/>
                  <a:cs typeface="Helvetica Light" charset="0"/>
                </a:rPr>
                <a:t>needed </a:t>
              </a:r>
            </a:p>
            <a:p>
              <a:pPr marL="456915" marR="0" lvl="1" indent="0" algn="ctr" defTabSz="4572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 charset="0"/>
                <a:ea typeface="ＭＳ Ｐゴシック" charset="0"/>
                <a:cs typeface="Helvetica Light" charset="0"/>
              </a:endParaRP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 charset="0"/>
                <a:ea typeface="ＭＳ Ｐゴシック" charset="0"/>
                <a:cs typeface="Helvetica Light" charset="0"/>
              </a:endParaRPr>
            </a:p>
          </p:txBody>
        </p:sp>
        <p:cxnSp>
          <p:nvCxnSpPr>
            <p:cNvPr id="40" name="Straight Connector 39"/>
            <p:cNvCxnSpPr>
              <a:stCxn id="37" idx="1"/>
            </p:cNvCxnSpPr>
            <p:nvPr/>
          </p:nvCxnSpPr>
          <p:spPr bwMode="auto">
            <a:xfrm flipH="1">
              <a:off x="2710675" y="3357574"/>
              <a:ext cx="626120" cy="105975"/>
            </a:xfrm>
            <a:prstGeom prst="line">
              <a:avLst/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41" name="Right Brace 59"/>
            <p:cNvSpPr>
              <a:spLocks/>
            </p:cNvSpPr>
            <p:nvPr/>
          </p:nvSpPr>
          <p:spPr bwMode="auto">
            <a:xfrm rot="5400000">
              <a:off x="3671900" y="3280792"/>
              <a:ext cx="360040" cy="2736304"/>
            </a:xfrm>
            <a:prstGeom prst="rightBrace">
              <a:avLst>
                <a:gd name="adj1" fmla="val 25333"/>
                <a:gd name="adj2" fmla="val 50551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42" name="Right Brace 60"/>
            <p:cNvSpPr>
              <a:spLocks/>
            </p:cNvSpPr>
            <p:nvPr/>
          </p:nvSpPr>
          <p:spPr bwMode="auto">
            <a:xfrm rot="5400000">
              <a:off x="6660232" y="3676836"/>
              <a:ext cx="360040" cy="3528392"/>
            </a:xfrm>
            <a:prstGeom prst="rightBrace">
              <a:avLst>
                <a:gd name="adj1" fmla="val 25362"/>
                <a:gd name="adj2" fmla="val 50551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cs typeface="Arial" pitchFamily="34" charset="0"/>
              </a:endParaRPr>
            </a:p>
          </p:txBody>
        </p:sp>
      </p:grpSp>
      <p:sp>
        <p:nvSpPr>
          <p:cNvPr id="43" name="Content Placeholder 2"/>
          <p:cNvSpPr txBox="1">
            <a:spLocks/>
          </p:cNvSpPr>
          <p:nvPr/>
        </p:nvSpPr>
        <p:spPr bwMode="auto">
          <a:xfrm>
            <a:off x="5583430" y="2446878"/>
            <a:ext cx="2657858" cy="788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defTabSz="4572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200" dirty="0" smtClean="0">
                <a:solidFill>
                  <a:srgbClr val="000000"/>
                </a:solidFill>
                <a:latin typeface="Helvetica Light" charset="0"/>
                <a:cs typeface="Helvetica Light" charset="0"/>
              </a:rPr>
              <a:t>Opportunity to change SiPMs – if geometry is compatible (package size) and if preamp changes are not needed/minimal</a:t>
            </a:r>
            <a:endParaRPr lang="en-US" sz="1200" dirty="0">
              <a:solidFill>
                <a:srgbClr val="000000"/>
              </a:solidFill>
              <a:latin typeface="Helvetica Light" charset="0"/>
              <a:cs typeface="Helvetica Light" charset="0"/>
            </a:endParaRPr>
          </a:p>
          <a:p>
            <a:pPr marL="456915" lvl="1" eaLnBrk="1" hangingPunct="1">
              <a:spcBef>
                <a:spcPct val="20000"/>
              </a:spcBef>
              <a:buFont typeface="Arial" charset="0"/>
              <a:buNone/>
            </a:pPr>
            <a:endParaRPr lang="en-US" sz="1200" dirty="0">
              <a:solidFill>
                <a:srgbClr val="000000"/>
              </a:solidFill>
              <a:latin typeface="Helvetica Light" charset="0"/>
              <a:cs typeface="Helvetica Light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endParaRPr lang="en-US" sz="1200" dirty="0">
              <a:solidFill>
                <a:srgbClr val="000000"/>
              </a:solidFill>
              <a:latin typeface="Helvetica Light" charset="0"/>
              <a:cs typeface="Helvetica Light" charset="0"/>
            </a:endParaRPr>
          </a:p>
        </p:txBody>
      </p:sp>
      <p:cxnSp>
        <p:nvCxnSpPr>
          <p:cNvPr id="44" name="Straight Connector 43"/>
          <p:cNvCxnSpPr>
            <a:stCxn id="43" idx="1"/>
          </p:cNvCxnSpPr>
          <p:nvPr/>
        </p:nvCxnSpPr>
        <p:spPr bwMode="auto">
          <a:xfrm flipH="1">
            <a:off x="5114398" y="2840977"/>
            <a:ext cx="469032" cy="107443"/>
          </a:xfrm>
          <a:prstGeom prst="line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9" name="Straight Arrow Connector 48"/>
          <p:cNvCxnSpPr/>
          <p:nvPr/>
        </p:nvCxnSpPr>
        <p:spPr>
          <a:xfrm flipV="1">
            <a:off x="2432476" y="5211187"/>
            <a:ext cx="2725446" cy="8878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036160" y="5166797"/>
            <a:ext cx="15856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This proposal</a:t>
            </a:r>
            <a:endParaRPr lang="en-GB" dirty="0"/>
          </a:p>
        </p:txBody>
      </p:sp>
      <p:sp>
        <p:nvSpPr>
          <p:cNvPr id="46" name="Slide Number Placeholder 5"/>
          <p:cNvSpPr txBox="1">
            <a:spLocks/>
          </p:cNvSpPr>
          <p:nvPr/>
        </p:nvSpPr>
        <p:spPr>
          <a:xfrm>
            <a:off x="7592912" y="6467568"/>
            <a:ext cx="2311400" cy="40163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GB" sz="1600" dirty="0" smtClean="0"/>
              <a:t>46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91457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15888"/>
            <a:ext cx="4533900" cy="1143000"/>
          </a:xfrm>
        </p:spPr>
        <p:txBody>
          <a:bodyPr/>
          <a:lstStyle/>
          <a:p>
            <a:r>
              <a:rPr lang="en-GB" dirty="0" smtClean="0"/>
              <a:t>WP4.1 – Simulation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Improve simulation of GCT using data from camera, telescope and mirror tests (trigger, PDE, optics…).</a:t>
            </a:r>
          </a:p>
          <a:p>
            <a:pPr lvl="1"/>
            <a:r>
              <a:rPr lang="en-GB" dirty="0" smtClean="0"/>
              <a:t>Determine telescope and pre-production array sensitivity and angular and energy resolution. </a:t>
            </a:r>
          </a:p>
          <a:p>
            <a:pPr lvl="1"/>
            <a:r>
              <a:rPr lang="en-GB" dirty="0" smtClean="0"/>
              <a:t>Contribute to developing instrument response function for complete array.</a:t>
            </a:r>
          </a:p>
          <a:p>
            <a:r>
              <a:rPr lang="en-GB" dirty="0" smtClean="0">
                <a:solidFill>
                  <a:srgbClr val="3333FF"/>
                </a:solidFill>
              </a:rPr>
              <a:t>Durham, Leicester, Liverpool, Oxford.</a:t>
            </a:r>
            <a:endParaRPr lang="en-GB" dirty="0">
              <a:solidFill>
                <a:srgbClr val="3333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Contribute to development of off-line analysis pipeline, through implementation of calibration model/instrument response function.</a:t>
            </a:r>
          </a:p>
          <a:p>
            <a:r>
              <a:rPr lang="en-GB" dirty="0" smtClean="0"/>
              <a:t>Contribute to development of real-time analysis pipeline</a:t>
            </a:r>
            <a:r>
              <a:rPr lang="en-GB" dirty="0"/>
              <a:t> </a:t>
            </a:r>
            <a:r>
              <a:rPr lang="en-GB" dirty="0" smtClean="0"/>
              <a:t>for production and pre-production data</a:t>
            </a:r>
          </a:p>
          <a:p>
            <a:r>
              <a:rPr lang="en-GB" dirty="0" smtClean="0"/>
              <a:t>Demonstrate CTA pipeline functionality on DiRAC-3.</a:t>
            </a:r>
          </a:p>
          <a:p>
            <a:r>
              <a:rPr lang="en-GB" dirty="0" smtClean="0"/>
              <a:t>Work towards establishment of UK CTA data centre. </a:t>
            </a:r>
          </a:p>
          <a:p>
            <a:r>
              <a:rPr lang="en-GB" dirty="0" smtClean="0">
                <a:solidFill>
                  <a:srgbClr val="3333FF"/>
                </a:solidFill>
              </a:rPr>
              <a:t>Leicester.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997770" y="117362"/>
            <a:ext cx="4533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kern="0" dirty="0" smtClean="0"/>
              <a:t>WP4.2 – Analysis</a:t>
            </a:r>
            <a:br>
              <a:rPr lang="en-GB" kern="0" dirty="0" smtClean="0"/>
            </a:br>
            <a:r>
              <a:rPr lang="en-GB" kern="0" dirty="0" smtClean="0"/>
              <a:t>pipeline</a:t>
            </a: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7592912" y="6467568"/>
            <a:ext cx="2311400" cy="40163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GB" sz="1600" dirty="0" smtClean="0"/>
              <a:t>47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57812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WP5 Management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UK leading GCT collaboration and working within CTA consortium.</a:t>
            </a:r>
          </a:p>
          <a:p>
            <a:r>
              <a:rPr lang="en-GB" dirty="0" smtClean="0"/>
              <a:t>Management of GCT through weekly telephone conferences of all collaboration.</a:t>
            </a:r>
          </a:p>
          <a:p>
            <a:r>
              <a:rPr lang="en-GB" dirty="0" smtClean="0"/>
              <a:t>Management committee meetings once per month.</a:t>
            </a:r>
            <a:endParaRPr lang="en-GB" dirty="0"/>
          </a:p>
          <a:p>
            <a:r>
              <a:rPr lang="en-GB" dirty="0" smtClean="0"/>
              <a:t>Interface with CTA through Project Committee meetings in Heidelberg, biannual CTA meetings (Sept 2015 in Liverpool).</a:t>
            </a:r>
          </a:p>
          <a:p>
            <a:r>
              <a:rPr lang="en-GB" dirty="0" smtClean="0"/>
              <a:t>Biannual SST meetings run by UK.</a:t>
            </a:r>
          </a:p>
          <a:p>
            <a:r>
              <a:rPr lang="en-GB" dirty="0" smtClean="0"/>
              <a:t>CTA leadership roles in optics, outreach, SST, GCT, mirror testing, camera calibration, KSP (LIV)…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533525"/>
            <a:ext cx="4532050" cy="5135563"/>
          </a:xfrm>
        </p:spPr>
        <p:txBody>
          <a:bodyPr/>
          <a:lstStyle/>
          <a:p>
            <a:r>
              <a:rPr lang="en-GB" dirty="0" smtClean="0"/>
              <a:t>In addition must prepare for production phase.</a:t>
            </a:r>
          </a:p>
          <a:p>
            <a:pPr lvl="1"/>
            <a:r>
              <a:rPr lang="en-GB" dirty="0" smtClean="0"/>
              <a:t>Test procedures must be documented.</a:t>
            </a:r>
          </a:p>
          <a:p>
            <a:pPr lvl="1"/>
            <a:r>
              <a:rPr lang="en-GB" dirty="0" smtClean="0"/>
              <a:t>Data bases to allow tracking of all components through CTA lifecycle must be prepared.</a:t>
            </a:r>
          </a:p>
          <a:p>
            <a:pPr lvl="1"/>
            <a:r>
              <a:rPr lang="en-GB" dirty="0" smtClean="0"/>
              <a:t>Documentation allowing non-specialists to assemble and maintain GCT structure and camera must be prepared.</a:t>
            </a:r>
          </a:p>
          <a:p>
            <a:r>
              <a:rPr lang="en-GB" dirty="0" smtClean="0"/>
              <a:t>Support required for CTA-UK members; </a:t>
            </a:r>
            <a:r>
              <a:rPr lang="en-GB" dirty="0" err="1" smtClean="0"/>
              <a:t>Proj</a:t>
            </a:r>
            <a:r>
              <a:rPr lang="en-GB" dirty="0"/>
              <a:t>.</a:t>
            </a:r>
            <a:r>
              <a:rPr lang="en-GB" dirty="0" smtClean="0"/>
              <a:t> Manager requested</a:t>
            </a:r>
            <a:br>
              <a:rPr lang="en-GB" dirty="0" smtClean="0"/>
            </a:br>
            <a:r>
              <a:rPr lang="en-GB" dirty="0" smtClean="0"/>
              <a:t>(in-kind contribution to CTA).</a:t>
            </a:r>
          </a:p>
          <a:p>
            <a:r>
              <a:rPr lang="en-GB" dirty="0" smtClean="0">
                <a:solidFill>
                  <a:srgbClr val="3333FF"/>
                </a:solidFill>
              </a:rPr>
              <a:t>All groups.</a:t>
            </a: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7592912" y="6467568"/>
            <a:ext cx="2311400" cy="40163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GB" sz="1600" dirty="0" smtClean="0"/>
              <a:t>48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97300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Milestones/schedule</a:t>
            </a:r>
            <a:endParaRPr lang="en-GB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70" y="1447054"/>
            <a:ext cx="3882209" cy="5364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46548" y="1447054"/>
            <a:ext cx="5483379" cy="5126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968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Imaging Atmospheric Cherenkov Telescopes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Multiple images of showers aid </a:t>
            </a:r>
            <a:r>
              <a:rPr lang="en-GB" dirty="0" smtClean="0">
                <a:latin typeface="Symbol" panose="05050102010706020507" pitchFamily="18" charset="2"/>
              </a:rPr>
              <a:t>g</a:t>
            </a:r>
            <a:r>
              <a:rPr lang="en-GB" dirty="0" smtClean="0"/>
              <a:t> hadron separation…</a:t>
            </a:r>
            <a:endParaRPr lang="en-GB" dirty="0"/>
          </a:p>
        </p:txBody>
      </p:sp>
      <p:sp>
        <p:nvSpPr>
          <p:cNvPr id="15" name="Content Placeholder 1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…and allow improved angular and energy resolution.</a:t>
            </a:r>
            <a:endParaRPr lang="en-GB" dirty="0"/>
          </a:p>
        </p:txBody>
      </p:sp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31" y="2304089"/>
            <a:ext cx="3012678" cy="2259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800" y="4636899"/>
            <a:ext cx="1931580" cy="1927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5558" y="4627410"/>
            <a:ext cx="1958040" cy="1927200"/>
          </a:xfrm>
          <a:prstGeom prst="rect">
            <a:avLst/>
          </a:prstGeom>
        </p:spPr>
      </p:pic>
      <p:grpSp>
        <p:nvGrpSpPr>
          <p:cNvPr id="75" name="Group 74"/>
          <p:cNvGrpSpPr>
            <a:grpSpLocks noChangeAspect="1"/>
          </p:cNvGrpSpPr>
          <p:nvPr/>
        </p:nvGrpSpPr>
        <p:grpSpPr>
          <a:xfrm>
            <a:off x="5227701" y="2304089"/>
            <a:ext cx="3984498" cy="4048506"/>
            <a:chOff x="5652955" y="2429094"/>
            <a:chExt cx="3984498" cy="4048506"/>
          </a:xfrm>
        </p:grpSpPr>
        <p:pic>
          <p:nvPicPr>
            <p:cNvPr id="92" name="Picture 2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652955" y="2429094"/>
              <a:ext cx="3984498" cy="404850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93" name="Picture 20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l="53898" t="37908" r="8937" b="43186"/>
            <a:stretch/>
          </p:blipFill>
          <p:spPr bwMode="auto">
            <a:xfrm rot="7200000">
              <a:off x="6505996" y="5017826"/>
              <a:ext cx="1480842" cy="76874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95" name="TextBox 94"/>
            <p:cNvSpPr txBox="1"/>
            <p:nvPr/>
          </p:nvSpPr>
          <p:spPr>
            <a:xfrm>
              <a:off x="7386260" y="4056839"/>
              <a:ext cx="50366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b="1" dirty="0">
                  <a:solidFill>
                    <a:schemeClr val="bg1"/>
                  </a:solidFill>
                  <a:latin typeface="+mn-lt"/>
                </a:rPr>
                <a:t>×</a:t>
              </a:r>
            </a:p>
          </p:txBody>
        </p:sp>
        <p:cxnSp>
          <p:nvCxnSpPr>
            <p:cNvPr id="100" name="Straight Connector 99"/>
            <p:cNvCxnSpPr/>
            <p:nvPr/>
          </p:nvCxnSpPr>
          <p:spPr>
            <a:xfrm flipH="1">
              <a:off x="7566056" y="4255192"/>
              <a:ext cx="1749228" cy="202551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rot="7200000" flipH="1">
              <a:off x="6415644" y="5176332"/>
              <a:ext cx="1749228" cy="202551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Slide Number Placeholder 5"/>
          <p:cNvSpPr txBox="1">
            <a:spLocks/>
          </p:cNvSpPr>
          <p:nvPr/>
        </p:nvSpPr>
        <p:spPr>
          <a:xfrm>
            <a:off x="7592912" y="6467568"/>
            <a:ext cx="2311400" cy="40163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GB" sz="16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6503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Costs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Total £1.9M to STFC.</a:t>
            </a:r>
          </a:p>
          <a:p>
            <a:r>
              <a:rPr lang="en-GB" dirty="0" smtClean="0"/>
              <a:t>Costs by category: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Largest component staff.</a:t>
            </a:r>
          </a:p>
          <a:p>
            <a:r>
              <a:rPr lang="en-GB" dirty="0" smtClean="0"/>
              <a:t>Until now 67% of staff costs covered by </a:t>
            </a:r>
            <a:r>
              <a:rPr lang="en-GB" dirty="0"/>
              <a:t>STFC </a:t>
            </a:r>
            <a:r>
              <a:rPr lang="en-GB" dirty="0" smtClean="0"/>
              <a:t>Fellowships, EU</a:t>
            </a:r>
            <a:r>
              <a:rPr lang="en-GB" dirty="0"/>
              <a:t>, Humboldt Foundation, </a:t>
            </a:r>
            <a:r>
              <a:rPr lang="en-GB" dirty="0" err="1"/>
              <a:t>Leverhulme</a:t>
            </a:r>
            <a:r>
              <a:rPr lang="en-GB" dirty="0"/>
              <a:t> Trust</a:t>
            </a:r>
            <a:r>
              <a:rPr lang="en-GB" dirty="0" smtClean="0"/>
              <a:t>, JSPS, and </a:t>
            </a:r>
            <a:r>
              <a:rPr lang="en-GB" dirty="0"/>
              <a:t>CTA-UK </a:t>
            </a:r>
            <a:r>
              <a:rPr lang="en-GB" dirty="0" smtClean="0"/>
              <a:t>Universities.</a:t>
            </a:r>
          </a:p>
          <a:p>
            <a:r>
              <a:rPr lang="en-GB" dirty="0" smtClean="0"/>
              <a:t>PhDs: John-Lennon Trust and EU.</a:t>
            </a:r>
          </a:p>
          <a:p>
            <a:endParaRPr lang="en-GB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B</a:t>
            </a:r>
            <a:r>
              <a:rPr lang="en-GB" dirty="0" smtClean="0"/>
              <a:t>y institute: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By work package: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6811966"/>
              </p:ext>
            </p:extLst>
          </p:nvPr>
        </p:nvGraphicFramePr>
        <p:xfrm>
          <a:off x="5409458" y="4409982"/>
          <a:ext cx="4089647" cy="24480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0771745"/>
              </p:ext>
            </p:extLst>
          </p:nvPr>
        </p:nvGraphicFramePr>
        <p:xfrm>
          <a:off x="5497497" y="1853214"/>
          <a:ext cx="3804821" cy="23548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2012983"/>
              </p:ext>
            </p:extLst>
          </p:nvPr>
        </p:nvGraphicFramePr>
        <p:xfrm>
          <a:off x="796031" y="2263628"/>
          <a:ext cx="4080769" cy="2314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Slide Number Placeholder 5"/>
          <p:cNvSpPr txBox="1">
            <a:spLocks/>
          </p:cNvSpPr>
          <p:nvPr/>
        </p:nvSpPr>
        <p:spPr>
          <a:xfrm>
            <a:off x="7592912" y="6467568"/>
            <a:ext cx="2311400" cy="40163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GB" sz="1600" dirty="0" smtClean="0"/>
              <a:t>50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22947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4183232" cy="5135563"/>
          </a:xfrm>
        </p:spPr>
        <p:txBody>
          <a:bodyPr/>
          <a:lstStyle/>
          <a:p>
            <a:r>
              <a:rPr lang="en-GB" dirty="0" smtClean="0"/>
              <a:t>Funding this proposal will:</a:t>
            </a:r>
          </a:p>
          <a:p>
            <a:r>
              <a:rPr lang="en-GB" dirty="0" smtClean="0"/>
              <a:t>Enable a continued strong and visible UK contribution to CTA through leadership of the GCT and its camera.</a:t>
            </a:r>
          </a:p>
          <a:p>
            <a:r>
              <a:rPr lang="en-GB" dirty="0" smtClean="0"/>
              <a:t>Provide a route for UK industrial production of GCT and other CTA mirrors.</a:t>
            </a:r>
          </a:p>
          <a:p>
            <a:r>
              <a:rPr lang="en-GB" dirty="0" smtClean="0"/>
              <a:t>Strengthen CTA’s simulation, data analysis and data-pipeline development while preparing UK scientists for CTA pre- and production data.</a:t>
            </a:r>
          </a:p>
          <a:p>
            <a:r>
              <a:rPr lang="en-GB" dirty="0" smtClean="0"/>
              <a:t>Ensure access for UK scientists to CTA data and observation time.</a:t>
            </a:r>
            <a:endParaRPr lang="en-GB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 cstate="print"/>
          <a:srcRect l="16220" r="13878"/>
          <a:stretch/>
        </p:blipFill>
        <p:spPr bwMode="auto">
          <a:xfrm>
            <a:off x="4734753" y="1517004"/>
            <a:ext cx="4989251" cy="516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5990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Current IACT arrays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VERITAS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HESS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72" name="Picture 2" descr="http://www.mpi-hd.mpg.de/hfm/HESS/pages/press/2012/HESS_II_first_light/images/Image_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06" b="14892"/>
          <a:stretch/>
        </p:blipFill>
        <p:spPr bwMode="auto">
          <a:xfrm>
            <a:off x="964042" y="4508811"/>
            <a:ext cx="8422383" cy="193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" descr="http://veritas.sao.arizona.edu/images/stories/veritas_and_buildin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 t="17633" r="198" b="10055"/>
          <a:stretch/>
        </p:blipFill>
        <p:spPr bwMode="auto">
          <a:xfrm>
            <a:off x="948077" y="1930712"/>
            <a:ext cx="8414070" cy="200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400" smtClean="0"/>
              <a:pPr algn="r"/>
              <a:t>6</a:t>
            </a:fld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70620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Current IACT arrays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8978834" cy="5135563"/>
          </a:xfrm>
        </p:spPr>
        <p:txBody>
          <a:bodyPr/>
          <a:lstStyle/>
          <a:p>
            <a:r>
              <a:rPr lang="en-GB" dirty="0" smtClean="0"/>
              <a:t>MAGIC</a:t>
            </a:r>
          </a:p>
        </p:txBody>
      </p:sp>
      <p:pic>
        <p:nvPicPr>
          <p:cNvPr id="8206" name="Picture 14" descr="http://www.terrastro.com/wp-content/gallery/starmus/magic-star-trail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57"/>
          <a:stretch/>
        </p:blipFill>
        <p:spPr bwMode="auto">
          <a:xfrm>
            <a:off x="932410" y="1937971"/>
            <a:ext cx="8025472" cy="459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400" smtClean="0"/>
              <a:pPr algn="r"/>
              <a:t>7</a:t>
            </a:fld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55320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ta_aspera_image"/>
          <p:cNvPicPr>
            <a:picLocks noChangeAspect="1" noChangeArrowheads="1"/>
          </p:cNvPicPr>
          <p:nvPr/>
        </p:nvPicPr>
        <p:blipFill>
          <a:blip r:embed="rId2" cstate="print"/>
          <a:srcRect t="8596" r="979"/>
          <a:stretch>
            <a:fillRect/>
          </a:stretch>
        </p:blipFill>
        <p:spPr bwMode="auto">
          <a:xfrm>
            <a:off x="0" y="0"/>
            <a:ext cx="9906000" cy="6858001"/>
          </a:xfrm>
          <a:prstGeom prst="rect">
            <a:avLst/>
          </a:prstGeom>
          <a:noFill/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The Cherenkov Telescope Array concept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250982" y="1405976"/>
            <a:ext cx="267269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n-lt"/>
              </a:rPr>
              <a:t>Low energy</a:t>
            </a:r>
            <a:endParaRPr lang="en-US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+mn-lt"/>
              </a:rPr>
              <a:t>Four 23 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m telescopes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+mn-lt"/>
              </a:rPr>
              <a:t>4.5</a:t>
            </a:r>
            <a:r>
              <a:rPr lang="en-US" baseline="42000" dirty="0" smtClean="0">
                <a:solidFill>
                  <a:schemeClr val="bg1"/>
                </a:solidFill>
              </a:rPr>
              <a:t>o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+mn-lt"/>
              </a:rPr>
              <a:t>FoV</a:t>
            </a:r>
            <a:endParaRPr lang="en-US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+mn-lt"/>
              </a:rPr>
              <a:t>~2000 pixels</a:t>
            </a:r>
            <a:br>
              <a:rPr lang="en-US" dirty="0" smtClean="0">
                <a:solidFill>
                  <a:schemeClr val="bg1"/>
                </a:solidFill>
                <a:latin typeface="+mn-lt"/>
              </a:rPr>
            </a:br>
            <a:r>
              <a:rPr lang="en-US" dirty="0" smtClean="0">
                <a:solidFill>
                  <a:schemeClr val="bg1"/>
                </a:solidFill>
                <a:latin typeface="+mn-lt"/>
              </a:rPr>
              <a:t>~ 0.1</a:t>
            </a:r>
            <a:r>
              <a:rPr lang="en-US" baseline="42000" dirty="0" smtClean="0">
                <a:solidFill>
                  <a:schemeClr val="bg1"/>
                </a:solidFill>
                <a:latin typeface="+mn-lt"/>
              </a:rPr>
              <a:t>o</a:t>
            </a:r>
            <a:endParaRPr lang="en-US" baseline="4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1592428" y="3019925"/>
            <a:ext cx="0" cy="139758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3178889" y="1413992"/>
            <a:ext cx="347457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n-lt"/>
              </a:rPr>
              <a:t>Medium energy</a:t>
            </a:r>
            <a:br>
              <a:rPr lang="en-US" dirty="0" smtClean="0">
                <a:solidFill>
                  <a:schemeClr val="bg1"/>
                </a:solidFill>
                <a:latin typeface="+mn-lt"/>
              </a:rPr>
            </a:br>
            <a:r>
              <a:rPr lang="en-US" dirty="0" smtClean="0">
                <a:solidFill>
                  <a:schemeClr val="bg1"/>
                </a:solidFill>
                <a:latin typeface="+mn-lt"/>
              </a:rPr>
              <a:t>Twenty-five 12 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m 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telescopes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+mn-lt"/>
              </a:rPr>
              <a:t>6…8</a:t>
            </a:r>
            <a:r>
              <a:rPr lang="en-US" baseline="42000" dirty="0" smtClean="0">
                <a:solidFill>
                  <a:schemeClr val="bg1"/>
                </a:solidFill>
              </a:rPr>
              <a:t>o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 FoV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+mn-lt"/>
              </a:rPr>
              <a:t>~2000 pixels</a:t>
            </a:r>
            <a:br>
              <a:rPr lang="en-US" dirty="0" smtClean="0">
                <a:solidFill>
                  <a:schemeClr val="bg1"/>
                </a:solidFill>
                <a:latin typeface="+mn-lt"/>
              </a:rPr>
            </a:br>
            <a:r>
              <a:rPr lang="en-US" dirty="0" smtClean="0">
                <a:solidFill>
                  <a:schemeClr val="bg1"/>
                </a:solidFill>
                <a:latin typeface="+mn-lt"/>
              </a:rPr>
              <a:t>~ 0.18</a:t>
            </a:r>
            <a:r>
              <a:rPr lang="en-US" baseline="42000" dirty="0" smtClean="0">
                <a:solidFill>
                  <a:schemeClr val="bg1"/>
                </a:solidFill>
                <a:latin typeface="+mn-lt"/>
              </a:rPr>
              <a:t>o</a:t>
            </a:r>
            <a:endParaRPr lang="en-US" baseline="4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>
            <a:off x="4909244" y="3027941"/>
            <a:ext cx="0" cy="139758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6557434" y="1409984"/>
            <a:ext cx="3348566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n-lt"/>
              </a:rPr>
              <a:t>High energy</a:t>
            </a:r>
            <a:endParaRPr lang="en-US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S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eventy 4 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m telescopes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+mn-lt"/>
              </a:rPr>
              <a:t>~ 9</a:t>
            </a:r>
            <a:r>
              <a:rPr lang="en-US" baseline="42000" dirty="0" smtClean="0">
                <a:solidFill>
                  <a:schemeClr val="bg1"/>
                </a:solidFill>
              </a:rPr>
              <a:t>o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 FoV</a:t>
            </a:r>
            <a:endParaRPr lang="en-US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+mn-lt"/>
              </a:rPr>
              <a:t>1000…2000 pixels</a:t>
            </a:r>
            <a:br>
              <a:rPr lang="en-US" dirty="0" smtClean="0">
                <a:solidFill>
                  <a:schemeClr val="bg1"/>
                </a:solidFill>
                <a:latin typeface="+mn-lt"/>
              </a:rPr>
            </a:br>
            <a:r>
              <a:rPr lang="en-US" dirty="0" smtClean="0">
                <a:solidFill>
                  <a:schemeClr val="bg1"/>
                </a:solidFill>
                <a:latin typeface="+mn-lt"/>
              </a:rPr>
              <a:t>~ 0.17</a:t>
            </a:r>
            <a:r>
              <a:rPr lang="en-US" baseline="42000" dirty="0" smtClean="0">
                <a:solidFill>
                  <a:schemeClr val="bg1"/>
                </a:solidFill>
                <a:latin typeface="+mn-lt"/>
              </a:rPr>
              <a:t>o</a:t>
            </a:r>
            <a:r>
              <a:rPr lang="en-US" dirty="0" smtClean="0">
                <a:solidFill>
                  <a:schemeClr val="bg1"/>
                </a:solidFill>
              </a:rPr>
              <a:t>…0.23</a:t>
            </a:r>
            <a:r>
              <a:rPr lang="en-US" baseline="42000" dirty="0" smtClean="0">
                <a:solidFill>
                  <a:schemeClr val="bg1"/>
                </a:solidFill>
              </a:rPr>
              <a:t>o</a:t>
            </a:r>
            <a:endParaRPr lang="en-US" baseline="4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Line 10"/>
          <p:cNvSpPr>
            <a:spLocks noChangeShapeType="1"/>
          </p:cNvSpPr>
          <p:nvPr/>
        </p:nvSpPr>
        <p:spPr bwMode="auto">
          <a:xfrm>
            <a:off x="8238092" y="3023925"/>
            <a:ext cx="0" cy="139758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1347544"/>
            <a:ext cx="938463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924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CTA performance – sensitivity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2691783" cy="5135563"/>
          </a:xfrm>
        </p:spPr>
        <p:txBody>
          <a:bodyPr/>
          <a:lstStyle/>
          <a:p>
            <a:r>
              <a:rPr lang="en-GB" dirty="0" smtClean="0"/>
              <a:t>Factor </a:t>
            </a:r>
            <a:r>
              <a:rPr lang="en-GB" dirty="0"/>
              <a:t>of 10 improvement in </a:t>
            </a:r>
            <a:r>
              <a:rPr lang="en-GB" dirty="0" smtClean="0"/>
              <a:t>sensitivity.</a:t>
            </a:r>
          </a:p>
          <a:p>
            <a:r>
              <a:rPr lang="en-GB" dirty="0"/>
              <a:t>Expect to observe around 1000 sources (galactic and extra-galactic</a:t>
            </a:r>
            <a:r>
              <a:rPr lang="en-GB" dirty="0" smtClean="0"/>
              <a:t>).</a:t>
            </a:r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3071676" y="1704512"/>
            <a:ext cx="6551720" cy="4330604"/>
            <a:chOff x="1583171" y="957263"/>
            <a:chExt cx="7098867" cy="4943475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5"/>
            <a:stretch/>
          </p:blipFill>
          <p:spPr bwMode="auto">
            <a:xfrm>
              <a:off x="1794933" y="957263"/>
              <a:ext cx="6887105" cy="494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 rot="16200000">
              <a:off x="541091" y="2995777"/>
              <a:ext cx="23919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Differential sensitivity (C.U.)</a:t>
              </a:r>
              <a:endParaRPr lang="en-GB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9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14817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TAnumA4">
  <a:themeElements>
    <a:clrScheme name="TimA4Landscap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mA4Landscap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imA4Landscap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A4Landscap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A4Landscap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A4Landscap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A4Landscap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A4Landscap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444B3F16-A300-48BD-9616-617BECE0A069}" vid="{ABFC1DE9-8C14-46A9-9120-76A952569A34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TimsCTAtemplate</Template>
  <TotalTime>6039</TotalTime>
  <Words>2723</Words>
  <Application>Microsoft Office PowerPoint</Application>
  <PresentationFormat>A4 Paper (210x297 mm)</PresentationFormat>
  <Paragraphs>773</Paragraphs>
  <Slides>51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4" baseType="lpstr">
      <vt:lpstr>Arial Unicode MS</vt:lpstr>
      <vt:lpstr>ＭＳ Ｐゴシック</vt:lpstr>
      <vt:lpstr>Arial</vt:lpstr>
      <vt:lpstr>Arial Narrow</vt:lpstr>
      <vt:lpstr>Calibri</vt:lpstr>
      <vt:lpstr>Helvetica</vt:lpstr>
      <vt:lpstr>Helvetica Light</vt:lpstr>
      <vt:lpstr>Symbol</vt:lpstr>
      <vt:lpstr>Tahoma</vt:lpstr>
      <vt:lpstr>Times New Roman</vt:lpstr>
      <vt:lpstr>Trebuchet MS</vt:lpstr>
      <vt:lpstr>Verdana</vt:lpstr>
      <vt:lpstr>CTAnumA4</vt:lpstr>
      <vt:lpstr>UK participation in the pre-production phase of CTA 2015 – 2017</vt:lpstr>
      <vt:lpstr>Introduction</vt:lpstr>
      <vt:lpstr>Imaging Atmospheric Cherenkov Telescopes </vt:lpstr>
      <vt:lpstr>Imaging Atmospheric Cherenkov Telescopes </vt:lpstr>
      <vt:lpstr>Imaging Atmospheric Cherenkov Telescopes </vt:lpstr>
      <vt:lpstr>Current IACT arrays</vt:lpstr>
      <vt:lpstr>Current IACT arrays</vt:lpstr>
      <vt:lpstr>The Cherenkov Telescope Array concept</vt:lpstr>
      <vt:lpstr>CTA performance – sensitivity </vt:lpstr>
      <vt:lpstr>CTA performance</vt:lpstr>
      <vt:lpstr>CTA performance</vt:lpstr>
      <vt:lpstr>CTA performance</vt:lpstr>
      <vt:lpstr>CTA science</vt:lpstr>
      <vt:lpstr>Particle acceleration</vt:lpstr>
      <vt:lpstr>Dark Matter searches</vt:lpstr>
      <vt:lpstr>Status of CTA</vt:lpstr>
      <vt:lpstr>CTA timeline</vt:lpstr>
      <vt:lpstr>CTA consortium and observatory</vt:lpstr>
      <vt:lpstr>Possible CTA sites</vt:lpstr>
      <vt:lpstr>Large size telescopes – LSTs </vt:lpstr>
      <vt:lpstr>Medium size telescopes – MSTs </vt:lpstr>
      <vt:lpstr>Schwarzschild-Couder Telescopes </vt:lpstr>
      <vt:lpstr>Small size telescopes – GCT</vt:lpstr>
      <vt:lpstr>Small size telescope design – ASTRI </vt:lpstr>
      <vt:lpstr>Small size telescope design – SST-1M </vt:lpstr>
      <vt:lpstr>The GCT consortium</vt:lpstr>
      <vt:lpstr>GCT groups</vt:lpstr>
      <vt:lpstr>GCT structure/mirror progress</vt:lpstr>
      <vt:lpstr>GCT structure/mirror progress</vt:lpstr>
      <vt:lpstr>GCT structure/mirror progress</vt:lpstr>
      <vt:lpstr>Compact High Energy Camera</vt:lpstr>
      <vt:lpstr>Sensors and TARGET module</vt:lpstr>
      <vt:lpstr>Backplane</vt:lpstr>
      <vt:lpstr>Peripherals board</vt:lpstr>
      <vt:lpstr>CHEC-M enclosure</vt:lpstr>
      <vt:lpstr>CHEC-M status</vt:lpstr>
      <vt:lpstr>CHEC-M testing</vt:lpstr>
      <vt:lpstr>CHEC-M testing</vt:lpstr>
      <vt:lpstr>CHEC-S progress</vt:lpstr>
      <vt:lpstr>Proposed UK programme, 2015…2017</vt:lpstr>
      <vt:lpstr>WP1 – Mirrors</vt:lpstr>
      <vt:lpstr>WP3.1, 3.2 – Camera assessment/design </vt:lpstr>
      <vt:lpstr>WP3.4.1 – Front end electronics</vt:lpstr>
      <vt:lpstr>WP3.4.3 – Backplane</vt:lpstr>
      <vt:lpstr>WP3.5,  3.6 – Calibration, auxiliary systems</vt:lpstr>
      <vt:lpstr>WP3 – Camera schedule</vt:lpstr>
      <vt:lpstr>WP4.1 – Simulation</vt:lpstr>
      <vt:lpstr>WP5 Management</vt:lpstr>
      <vt:lpstr>Milestones/schedule</vt:lpstr>
      <vt:lpstr>Costs</vt:lpstr>
      <vt:lpstr>Summary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UK participation in the pre-production phase of CTA 2015 – 2017</dc:title>
  <dc:creator>Tim Greenshaw</dc:creator>
  <cp:lastModifiedBy>Tim Greenshaw</cp:lastModifiedBy>
  <cp:revision>209</cp:revision>
  <dcterms:created xsi:type="dcterms:W3CDTF">2015-01-13T14:46:37Z</dcterms:created>
  <dcterms:modified xsi:type="dcterms:W3CDTF">2015-04-21T08:48:41Z</dcterms:modified>
</cp:coreProperties>
</file>