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8" r:id="rId9"/>
    <p:sldId id="266" r:id="rId10"/>
    <p:sldId id="267" r:id="rId11"/>
    <p:sldId id="305" r:id="rId12"/>
    <p:sldId id="262" r:id="rId13"/>
    <p:sldId id="263" r:id="rId14"/>
    <p:sldId id="270" r:id="rId15"/>
    <p:sldId id="291" r:id="rId16"/>
    <p:sldId id="269" r:id="rId17"/>
    <p:sldId id="271" r:id="rId18"/>
    <p:sldId id="272" r:id="rId19"/>
    <p:sldId id="273" r:id="rId20"/>
    <p:sldId id="301" r:id="rId21"/>
    <p:sldId id="274" r:id="rId22"/>
    <p:sldId id="275" r:id="rId23"/>
    <p:sldId id="277" r:id="rId24"/>
    <p:sldId id="293" r:id="rId25"/>
    <p:sldId id="294" r:id="rId26"/>
    <p:sldId id="292" r:id="rId27"/>
    <p:sldId id="295" r:id="rId28"/>
    <p:sldId id="296" r:id="rId29"/>
    <p:sldId id="297" r:id="rId30"/>
    <p:sldId id="298" r:id="rId31"/>
    <p:sldId id="299" r:id="rId32"/>
    <p:sldId id="278" r:id="rId33"/>
    <p:sldId id="279" r:id="rId34"/>
    <p:sldId id="306" r:id="rId35"/>
    <p:sldId id="307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</p:sldIdLst>
  <p:sldSz cx="9906000" cy="6858000" type="A4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47489" autoAdjust="0"/>
  </p:normalViewPr>
  <p:slideViewPr>
    <p:cSldViewPr snapToGrid="0">
      <p:cViewPr varScale="1">
        <p:scale>
          <a:sx n="72" d="100"/>
          <a:sy n="72" d="100"/>
        </p:scale>
        <p:origin x="936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F1C52D4-C0F1-424B-BBAA-A110CCC3F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882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824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28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543574"/>
            <a:ext cx="2228850" cy="51255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543574"/>
            <a:ext cx="6534150" cy="51255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381500" cy="5135563"/>
          </a:xfrm>
        </p:spPr>
        <p:txBody>
          <a:bodyPr/>
          <a:lstStyle>
            <a:lvl1pPr>
              <a:buClr>
                <a:schemeClr val="accent6"/>
              </a:buClr>
              <a:defRPr sz="2000"/>
            </a:lvl1pPr>
            <a:lvl2pPr>
              <a:buClr>
                <a:schemeClr val="accent6"/>
              </a:buClr>
              <a:defRPr sz="2000"/>
            </a:lvl2pPr>
            <a:lvl3pPr>
              <a:buClr>
                <a:schemeClr val="accent6"/>
              </a:buClr>
              <a:defRPr sz="2000"/>
            </a:lvl3pPr>
            <a:lvl4pPr>
              <a:buClr>
                <a:schemeClr val="accent6"/>
              </a:buClr>
              <a:defRPr sz="1800"/>
            </a:lvl4pPr>
            <a:lvl5pPr>
              <a:buClr>
                <a:schemeClr val="accent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381500" cy="5135563"/>
          </a:xfrm>
        </p:spPr>
        <p:txBody>
          <a:bodyPr/>
          <a:lstStyle>
            <a:lvl1pPr>
              <a:buClr>
                <a:schemeClr val="accent6"/>
              </a:buClr>
              <a:defRPr sz="2000"/>
            </a:lvl1pPr>
            <a:lvl2pPr>
              <a:buClr>
                <a:schemeClr val="accent6"/>
              </a:buClr>
              <a:defRPr sz="2000"/>
            </a:lvl2pPr>
            <a:lvl3pPr>
              <a:buClr>
                <a:schemeClr val="accent6"/>
              </a:buClr>
              <a:defRPr sz="2000"/>
            </a:lvl3pPr>
            <a:lvl4pPr>
              <a:buClr>
                <a:schemeClr val="accent6"/>
              </a:buClr>
              <a:defRPr sz="1800"/>
            </a:lvl4pPr>
            <a:lvl5pPr>
              <a:buClr>
                <a:schemeClr val="accent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9879" y="136728"/>
            <a:ext cx="1826121" cy="119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47215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1543574"/>
            <a:ext cx="5537200" cy="4700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552546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5396219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1526796"/>
            <a:ext cx="5943600" cy="3796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962957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33525"/>
            <a:ext cx="8915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384300"/>
            <a:ext cx="94249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155" y="74334"/>
            <a:ext cx="1826121" cy="119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Arial" charset="0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Times New Roman" pitchFamily="18" charset="0"/>
        <a:buChar char="♦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participation in the </a:t>
            </a:r>
            <a:r>
              <a:rPr lang="en-GB" dirty="0" smtClean="0"/>
              <a:t>pre-production</a:t>
            </a:r>
            <a:br>
              <a:rPr lang="en-GB" dirty="0" smtClean="0"/>
            </a:br>
            <a:r>
              <a:rPr lang="en-GB" dirty="0" smtClean="0"/>
              <a:t>phase</a:t>
            </a:r>
            <a:r>
              <a:rPr lang="en-GB" dirty="0"/>
              <a:t> </a:t>
            </a:r>
            <a:r>
              <a:rPr lang="en-GB" dirty="0" smtClean="0"/>
              <a:t>of CTA </a:t>
            </a:r>
            <a:r>
              <a:rPr lang="en-GB" dirty="0"/>
              <a:t>2015 –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Questions for discussion:</a:t>
            </a:r>
          </a:p>
          <a:p>
            <a:r>
              <a:rPr lang="en-GB" dirty="0" smtClean="0"/>
              <a:t>Stretching the schedule</a:t>
            </a:r>
          </a:p>
          <a:p>
            <a:r>
              <a:rPr lang="en-GB" dirty="0" smtClean="0"/>
              <a:t>UK physics, KSPs, data rights and the SST contribution</a:t>
            </a:r>
          </a:p>
          <a:p>
            <a:r>
              <a:rPr lang="en-GB" dirty="0" smtClean="0"/>
              <a:t>Non-UK contributions to the GCT</a:t>
            </a:r>
          </a:p>
          <a:p>
            <a:r>
              <a:rPr lang="en-GB" dirty="0" smtClean="0"/>
              <a:t>CTA and UK management</a:t>
            </a:r>
          </a:p>
          <a:p>
            <a:r>
              <a:rPr lang="en-GB" dirty="0" smtClean="0"/>
              <a:t>UK data centre</a:t>
            </a:r>
          </a:p>
          <a:p>
            <a:r>
              <a:rPr lang="en-GB" dirty="0"/>
              <a:t>D</a:t>
            </a:r>
            <a:r>
              <a:rPr lang="en-GB" dirty="0" smtClean="0"/>
              <a:t>ata pipeline activities</a:t>
            </a:r>
          </a:p>
          <a:p>
            <a:r>
              <a:rPr lang="en-GB" dirty="0" smtClean="0"/>
              <a:t>Physics exploitation</a:t>
            </a:r>
          </a:p>
          <a:p>
            <a:r>
              <a:rPr lang="en-GB" dirty="0" smtClean="0"/>
              <a:t>R&amp;D/prototyping and pre-production phases</a:t>
            </a:r>
          </a:p>
          <a:p>
            <a:r>
              <a:rPr lang="en-GB" dirty="0"/>
              <a:t>Effect on CTA of delays in UK </a:t>
            </a:r>
            <a:r>
              <a:rPr lang="en-GB" dirty="0" smtClean="0"/>
              <a:t>programme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Possible take-up of UK responsibilities by non-UK GCT </a:t>
            </a:r>
            <a:r>
              <a:rPr lang="en-GB" dirty="0" smtClean="0"/>
              <a:t>institutes</a:t>
            </a:r>
          </a:p>
          <a:p>
            <a:r>
              <a:rPr lang="en-GB" dirty="0" smtClean="0"/>
              <a:t>Risk </a:t>
            </a:r>
            <a:r>
              <a:rPr lang="en-GB" dirty="0"/>
              <a:t>register with costs</a:t>
            </a:r>
          </a:p>
          <a:p>
            <a:r>
              <a:rPr lang="en-GB" dirty="0"/>
              <a:t>Consequences of not funding project </a:t>
            </a:r>
            <a:r>
              <a:rPr lang="en-GB" dirty="0" smtClean="0"/>
              <a:t>management</a:t>
            </a:r>
            <a:endParaRPr lang="en-GB" dirty="0"/>
          </a:p>
          <a:p>
            <a:r>
              <a:rPr lang="en-GB" dirty="0"/>
              <a:t>CTA project status and </a:t>
            </a:r>
            <a:r>
              <a:rPr lang="en-GB" dirty="0" smtClean="0"/>
              <a:t>milestones</a:t>
            </a:r>
          </a:p>
          <a:p>
            <a:r>
              <a:rPr lang="en-GB" dirty="0" smtClean="0"/>
              <a:t>Site</a:t>
            </a:r>
          </a:p>
          <a:p>
            <a:r>
              <a:rPr lang="en-GB" dirty="0" smtClean="0"/>
              <a:t>Camera specifications</a:t>
            </a:r>
          </a:p>
          <a:p>
            <a:r>
              <a:rPr lang="en-GB" dirty="0"/>
              <a:t>Track record of Glyndwr </a:t>
            </a:r>
            <a:r>
              <a:rPr lang="en-GB" dirty="0" smtClean="0"/>
              <a:t>Innovations</a:t>
            </a:r>
            <a:endParaRPr lang="en-GB" dirty="0"/>
          </a:p>
          <a:p>
            <a:r>
              <a:rPr lang="en-GB" dirty="0" smtClean="0"/>
              <a:t>Impact </a:t>
            </a:r>
            <a:r>
              <a:rPr lang="en-GB" dirty="0"/>
              <a:t>of optical tolerances on mechanical </a:t>
            </a:r>
            <a:r>
              <a:rPr lang="en-GB" dirty="0" smtClean="0"/>
              <a:t>design</a:t>
            </a:r>
          </a:p>
          <a:p>
            <a:r>
              <a:rPr lang="en-GB" dirty="0" err="1" smtClean="0"/>
              <a:t>Descoping</a:t>
            </a:r>
            <a:r>
              <a:rPr lang="en-GB" dirty="0" smtClean="0"/>
              <a:t> possibilities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5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interest in CTA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Malcolm Fairbairn</a:t>
            </a:r>
            <a:r>
              <a:rPr lang="en-GB" dirty="0" smtClean="0"/>
              <a:t> (KCL). Extreme AP environments in which </a:t>
            </a:r>
            <a:r>
              <a:rPr lang="en-GB" dirty="0" err="1" smtClean="0"/>
              <a:t>TeV</a:t>
            </a:r>
            <a:r>
              <a:rPr lang="en-GB" dirty="0" smtClean="0"/>
              <a:t> photons created and radiation fields they travel through.</a:t>
            </a:r>
          </a:p>
          <a:p>
            <a:r>
              <a:rPr lang="en-GB" b="1" dirty="0"/>
              <a:t>Anne Green</a:t>
            </a:r>
            <a:r>
              <a:rPr lang="en-GB" dirty="0"/>
              <a:t> (Nottingham), </a:t>
            </a:r>
            <a:r>
              <a:rPr lang="en-GB" b="1" dirty="0"/>
              <a:t>Mark Wilkinson</a:t>
            </a:r>
            <a:r>
              <a:rPr lang="en-GB" dirty="0"/>
              <a:t> (Leicester) DM.</a:t>
            </a:r>
          </a:p>
          <a:p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199" y="1533525"/>
            <a:ext cx="4381501" cy="5135563"/>
          </a:xfrm>
        </p:spPr>
        <p:txBody>
          <a:bodyPr/>
          <a:lstStyle/>
          <a:p>
            <a:r>
              <a:rPr lang="en-GB" b="1" dirty="0" smtClean="0"/>
              <a:t>Richard </a:t>
            </a:r>
            <a:r>
              <a:rPr lang="en-GB" b="1" dirty="0"/>
              <a:t>Wilson</a:t>
            </a:r>
            <a:r>
              <a:rPr lang="en-GB" dirty="0"/>
              <a:t> (</a:t>
            </a:r>
            <a:r>
              <a:rPr lang="en-GB" dirty="0" err="1"/>
              <a:t>CfAI</a:t>
            </a:r>
            <a:r>
              <a:rPr lang="en-GB" dirty="0"/>
              <a:t>). Instrumentation development (turbulence profiling and optical </a:t>
            </a:r>
            <a:r>
              <a:rPr lang="en-GB" dirty="0" smtClean="0"/>
              <a:t>wave-front </a:t>
            </a:r>
            <a:r>
              <a:rPr lang="en-GB" dirty="0"/>
              <a:t>sensing) for the ELT using CTA.</a:t>
            </a:r>
          </a:p>
          <a:p>
            <a:endParaRPr lang="en-GB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B6E30014-49D0-4B76-B270-C82755FBE638}" type="slidenum">
              <a:rPr lang="en-GB" sz="1600"/>
              <a:t>10</a:t>
            </a:fld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14" y="3531612"/>
            <a:ext cx="8681251" cy="277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CTA data rights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Science data </a:t>
            </a:r>
            <a:r>
              <a:rPr lang="en-US" dirty="0" smtClean="0"/>
              <a:t>is either </a:t>
            </a:r>
            <a:r>
              <a:rPr lang="en-US" dirty="0"/>
              <a:t>Open </a:t>
            </a:r>
            <a:r>
              <a:rPr lang="en-US" dirty="0" smtClean="0"/>
              <a:t>Time </a:t>
            </a:r>
            <a:r>
              <a:rPr lang="en-US" dirty="0"/>
              <a:t>or Core </a:t>
            </a:r>
            <a:r>
              <a:rPr lang="en-US" dirty="0" err="1" smtClean="0"/>
              <a:t>Programme</a:t>
            </a:r>
            <a:r>
              <a:rPr lang="en-US" dirty="0"/>
              <a:t> </a:t>
            </a:r>
            <a:r>
              <a:rPr lang="en-US" dirty="0" smtClean="0"/>
              <a:t>(some Directors Discretionary Time foreseen).</a:t>
            </a:r>
          </a:p>
          <a:p>
            <a:r>
              <a:rPr lang="en-US" dirty="0" smtClean="0"/>
              <a:t>Relative </a:t>
            </a:r>
            <a:r>
              <a:rPr lang="en-US" dirty="0"/>
              <a:t>fractions: 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xpected </a:t>
            </a:r>
            <a:r>
              <a:rPr lang="en-US" dirty="0"/>
              <a:t>to evolve from mostly CP to mostly </a:t>
            </a:r>
            <a:r>
              <a:rPr lang="en-US" dirty="0" smtClean="0"/>
              <a:t>OT over about 10…15 years.</a:t>
            </a:r>
          </a:p>
          <a:p>
            <a:pPr lvl="1"/>
            <a:r>
              <a:rPr lang="en-US" dirty="0" smtClean="0"/>
              <a:t>Expected </a:t>
            </a:r>
            <a:r>
              <a:rPr lang="en-US" dirty="0"/>
              <a:t>to be </a:t>
            </a:r>
            <a:r>
              <a:rPr lang="en-US" dirty="0" smtClean="0"/>
              <a:t>50:50 CP:OT over this period.</a:t>
            </a:r>
          </a:p>
          <a:p>
            <a:r>
              <a:rPr lang="en-US" dirty="0" smtClean="0"/>
              <a:t>CTAC </a:t>
            </a:r>
            <a:r>
              <a:rPr lang="en-US" dirty="0"/>
              <a:t>members come from a CTAO nation contributing to the construction/operation of CTA, and are individually contributors to </a:t>
            </a:r>
            <a:r>
              <a:rPr lang="en-US" dirty="0" smtClean="0"/>
              <a:t>CTA.</a:t>
            </a:r>
          </a:p>
          <a:p>
            <a:r>
              <a:rPr lang="en-US" dirty="0" smtClean="0"/>
              <a:t>CTAC </a:t>
            </a:r>
            <a:r>
              <a:rPr lang="en-US" dirty="0"/>
              <a:t>members have access to all Core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n-US" dirty="0"/>
              <a:t>data (i.e. all Key Science Projects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From draft Data Rights Policy </a:t>
            </a:r>
            <a:r>
              <a:rPr lang="en-US" dirty="0" smtClean="0"/>
              <a:t>(3/14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CTA data </a:t>
            </a:r>
            <a:r>
              <a:rPr lang="en-US" dirty="0" smtClean="0"/>
              <a:t>proprietary </a:t>
            </a:r>
            <a:r>
              <a:rPr lang="en-US" dirty="0"/>
              <a:t>to the PI successfully proposing to an </a:t>
            </a:r>
            <a:r>
              <a:rPr lang="en-US" dirty="0" smtClean="0"/>
              <a:t>AO </a:t>
            </a:r>
            <a:r>
              <a:rPr lang="en-US" dirty="0"/>
              <a:t>for 1 year</a:t>
            </a:r>
          </a:p>
          <a:p>
            <a:pPr lvl="1"/>
            <a:r>
              <a:rPr lang="en-US" dirty="0"/>
              <a:t>Access to the high-level science data in the CTA archive is fully open to the world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PI </a:t>
            </a:r>
            <a:r>
              <a:rPr lang="en-US" dirty="0"/>
              <a:t>may get data from entire FOV or just the target region (</a:t>
            </a:r>
            <a:r>
              <a:rPr lang="en-US" dirty="0" smtClean="0"/>
              <a:t>TBD).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from DDT or unanticipated </a:t>
            </a:r>
            <a:r>
              <a:rPr lang="en-US" dirty="0" smtClean="0"/>
              <a:t>Targets of Opportunity </a:t>
            </a:r>
            <a:r>
              <a:rPr lang="en-US" dirty="0"/>
              <a:t>may be proprietary for up to 6 </a:t>
            </a:r>
            <a:r>
              <a:rPr lang="en-US" dirty="0" smtClean="0"/>
              <a:t>months.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taken during the construction phase will not be open, but will belong to </a:t>
            </a:r>
            <a:r>
              <a:rPr lang="en-US" dirty="0" smtClean="0"/>
              <a:t>the in-kind contributors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11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884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SST contribution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8382370" cy="5135563"/>
          </a:xfrm>
        </p:spPr>
        <p:txBody>
          <a:bodyPr/>
          <a:lstStyle/>
          <a:p>
            <a:r>
              <a:rPr lang="en-GB" dirty="0" smtClean="0"/>
              <a:t>CTA sensitivity above a few </a:t>
            </a:r>
            <a:r>
              <a:rPr lang="en-GB" dirty="0" err="1" smtClean="0"/>
              <a:t>TeV</a:t>
            </a:r>
            <a:r>
              <a:rPr lang="en-GB" dirty="0" smtClean="0"/>
              <a:t> dominated by SSTs.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677140" y="2017903"/>
            <a:ext cx="6551720" cy="4330604"/>
            <a:chOff x="1583171" y="957263"/>
            <a:chExt cx="7098867" cy="494347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5"/>
            <a:stretch/>
          </p:blipFill>
          <p:spPr bwMode="auto">
            <a:xfrm>
              <a:off x="1794933" y="957263"/>
              <a:ext cx="6887105" cy="494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541091" y="2995777"/>
              <a:ext cx="23919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Differential sensitivity (C.U.)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12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978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SST contribution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Highest energy angular resolution provided by SSTs.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Highest </a:t>
            </a:r>
            <a:r>
              <a:rPr lang="en-GB" dirty="0" smtClean="0"/>
              <a:t>energy </a:t>
            </a:r>
            <a:r>
              <a:rPr lang="en-GB" dirty="0"/>
              <a:t>resolution </a:t>
            </a:r>
            <a:r>
              <a:rPr lang="en-GB" dirty="0" smtClean="0"/>
              <a:t>in SST energy range.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268744"/>
            <a:ext cx="3765982" cy="3405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0151" y="5673926"/>
            <a:ext cx="3036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S. Funk et al. (2013) </a:t>
            </a:r>
            <a:r>
              <a:rPr lang="en-GB" sz="1600" dirty="0" err="1" smtClean="0"/>
              <a:t>Aph</a:t>
            </a:r>
            <a:r>
              <a:rPr lang="en-GB" sz="1600" dirty="0" smtClean="0"/>
              <a:t>. 43, 348.</a:t>
            </a:r>
            <a:endParaRPr lang="en-GB" sz="1600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B6E30014-49D0-4B76-B270-C82755FBE638}" type="slidenum">
              <a:rPr lang="en-GB" sz="1600" smtClean="0"/>
              <a:t>13</a:t>
            </a:fld>
            <a:endParaRPr lang="en-GB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967056" y="2268744"/>
            <a:ext cx="3955003" cy="3696257"/>
            <a:chOff x="4967056" y="2268744"/>
            <a:chExt cx="3955003" cy="36962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6805" y="2268744"/>
              <a:ext cx="3755254" cy="344177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3365976" y="3963812"/>
              <a:ext cx="360226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dirty="0" smtClean="0">
                  <a:latin typeface="Symbol" panose="05050102010706020507" pitchFamily="18" charset="2"/>
                </a:rPr>
                <a:t>                                                              D</a:t>
              </a:r>
              <a:r>
                <a:rPr lang="en-GB" sz="1400" dirty="0" smtClean="0"/>
                <a:t>E/E</a:t>
              </a:r>
              <a:r>
                <a:rPr lang="en-GB" dirty="0" smtClean="0"/>
                <a:t>   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861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Non-UK GCT</a:t>
            </a:r>
            <a:br>
              <a:rPr lang="en-GB" dirty="0" smtClean="0"/>
            </a:br>
            <a:r>
              <a:rPr lang="en-GB" dirty="0" smtClean="0"/>
              <a:t>contribution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Telescope structure: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01712" y="1125151"/>
            <a:ext cx="4381500" cy="513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991777" y="44386"/>
            <a:ext cx="6809173" cy="1571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594600" y="6479607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14</a:t>
            </a:r>
            <a:endParaRPr lang="en-GB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3133817" y="115888"/>
            <a:ext cx="6667133" cy="6435832"/>
            <a:chOff x="3751108" y="906169"/>
            <a:chExt cx="5659592" cy="55676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51736"/>
            <a:stretch/>
          </p:blipFill>
          <p:spPr>
            <a:xfrm>
              <a:off x="3751108" y="3233399"/>
              <a:ext cx="5659592" cy="32403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b="65224"/>
            <a:stretch/>
          </p:blipFill>
          <p:spPr>
            <a:xfrm>
              <a:off x="3751108" y="906169"/>
              <a:ext cx="5659592" cy="233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29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23604" y="1823056"/>
            <a:ext cx="7372574" cy="3849775"/>
            <a:chOff x="807867" y="2162222"/>
            <a:chExt cx="7998782" cy="43211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t="89099"/>
            <a:stretch/>
          </p:blipFill>
          <p:spPr>
            <a:xfrm>
              <a:off x="807867" y="5448946"/>
              <a:ext cx="7998782" cy="103438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07867" y="2162222"/>
              <a:ext cx="7998782" cy="3315300"/>
              <a:chOff x="2379215" y="3564894"/>
              <a:chExt cx="5659592" cy="209906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t="34745" b="47933"/>
              <a:stretch/>
            </p:blipFill>
            <p:spPr>
              <a:xfrm>
                <a:off x="2379215" y="4500979"/>
                <a:ext cx="5659592" cy="116297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b="85726"/>
              <a:stretch/>
            </p:blipFill>
            <p:spPr>
              <a:xfrm>
                <a:off x="2379215" y="3564894"/>
                <a:ext cx="5659592" cy="958310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Non-UK GCT contribution – camera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2398820" cy="5135563"/>
          </a:xfrm>
        </p:spPr>
        <p:txBody>
          <a:bodyPr/>
          <a:lstStyle/>
          <a:p>
            <a:r>
              <a:rPr lang="en-GB" dirty="0" smtClean="0"/>
              <a:t>For pre-production</a:t>
            </a:r>
            <a:br>
              <a:rPr lang="en-GB" dirty="0" smtClean="0"/>
            </a:br>
            <a:r>
              <a:rPr lang="en-GB" dirty="0" smtClean="0"/>
              <a:t>phase anticipate obtaining funding for one camera</a:t>
            </a:r>
            <a:br>
              <a:rPr lang="en-GB" dirty="0" smtClean="0"/>
            </a:br>
            <a:r>
              <a:rPr lang="en-GB" dirty="0" smtClean="0"/>
              <a:t>in Holland,</a:t>
            </a:r>
            <a:br>
              <a:rPr lang="en-GB" dirty="0" smtClean="0"/>
            </a:br>
            <a:r>
              <a:rPr lang="en-GB" dirty="0" smtClean="0"/>
              <a:t>one in</a:t>
            </a:r>
            <a:br>
              <a:rPr lang="en-GB" dirty="0" smtClean="0"/>
            </a:br>
            <a:r>
              <a:rPr lang="en-GB" dirty="0" smtClean="0"/>
              <a:t>Germany,</a:t>
            </a:r>
            <a:br>
              <a:rPr lang="en-GB" dirty="0" smtClean="0"/>
            </a:br>
            <a:r>
              <a:rPr lang="en-GB" dirty="0" smtClean="0"/>
              <a:t>one in UK</a:t>
            </a:r>
            <a:br>
              <a:rPr lang="en-GB" dirty="0" smtClean="0"/>
            </a:br>
            <a:r>
              <a:rPr lang="en-GB" dirty="0" smtClean="0"/>
              <a:t>with some support from Australian and Japanese</a:t>
            </a:r>
            <a:br>
              <a:rPr lang="en-GB" dirty="0" smtClean="0"/>
            </a:br>
            <a:r>
              <a:rPr lang="en-GB" dirty="0" smtClean="0"/>
              <a:t>groups. </a:t>
            </a:r>
            <a:endParaRPr lang="en-GB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B6E30014-49D0-4B76-B270-C82755FBE638}" type="slidenum">
              <a:rPr lang="en-GB" sz="1600"/>
              <a:t>15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223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Non-UK contributions to the GCT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Netherlands €645k awarded for pre-production phase. Applying for production phase funding now. Hope for ~ €2.5M.</a:t>
            </a:r>
            <a:endParaRPr lang="en-GB" dirty="0"/>
          </a:p>
          <a:p>
            <a:r>
              <a:rPr lang="en-GB" dirty="0" smtClean="0"/>
              <a:t>France, discussions regarding pre-production and production phases going on now; aim is to get funding for telescope structures of ~ €4M.</a:t>
            </a:r>
          </a:p>
          <a:p>
            <a:r>
              <a:rPr lang="en-GB" dirty="0" smtClean="0"/>
              <a:t>Germany, Max Planck plus BMBF funding, €1M</a:t>
            </a:r>
            <a:r>
              <a:rPr lang="en-GB" dirty="0"/>
              <a:t> </a:t>
            </a:r>
            <a:r>
              <a:rPr lang="en-GB" dirty="0" smtClean="0"/>
              <a:t>for GCT pre-production, further ~ €3M for production phase.</a:t>
            </a:r>
          </a:p>
          <a:p>
            <a:r>
              <a:rPr lang="en-GB" dirty="0" smtClean="0"/>
              <a:t>Japan, ~ €1M secured so far.</a:t>
            </a:r>
          </a:p>
          <a:p>
            <a:r>
              <a:rPr lang="en-GB" dirty="0" smtClean="0"/>
              <a:t>Australia, funding received for </a:t>
            </a:r>
            <a:r>
              <a:rPr lang="en-GB" dirty="0" smtClean="0"/>
              <a:t>SiPMs </a:t>
            </a:r>
            <a:r>
              <a:rPr lang="en-GB" dirty="0" smtClean="0"/>
              <a:t>for pre-production phase, total contribution about €0.5M.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Hoped for UK production contribution ~</a:t>
            </a:r>
            <a:r>
              <a:rPr lang="en-GB" dirty="0"/>
              <a:t> </a:t>
            </a:r>
            <a:r>
              <a:rPr lang="en-GB" dirty="0" smtClean="0"/>
              <a:t>€5M.</a:t>
            </a:r>
          </a:p>
          <a:p>
            <a:r>
              <a:rPr lang="en-GB" dirty="0" smtClean="0"/>
              <a:t>Total anticipated funding about €15M.</a:t>
            </a:r>
          </a:p>
          <a:p>
            <a:r>
              <a:rPr lang="en-GB" dirty="0" smtClean="0"/>
              <a:t>Allows construction of ~ 35 GCTs with cameras.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France, Germany and Japan also contributing significantly to CTA in other areas.</a:t>
            </a:r>
            <a:endParaRPr lang="en-GB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16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582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CTA-UK management and</a:t>
            </a:r>
            <a:br>
              <a:rPr lang="en-GB" dirty="0" smtClean="0"/>
            </a:br>
            <a:r>
              <a:rPr lang="en-GB" dirty="0" smtClean="0"/>
              <a:t>interfaces with GCT and CTA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62" y="1520838"/>
            <a:ext cx="7261379" cy="3956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CTA-UK organogram: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CTA-UK meets three times a month with other GCT partners.</a:t>
            </a:r>
          </a:p>
          <a:p>
            <a:r>
              <a:rPr lang="en-GB" dirty="0" smtClean="0"/>
              <a:t>GCT management meets monthly.</a:t>
            </a:r>
          </a:p>
          <a:p>
            <a:r>
              <a:rPr lang="en-GB" dirty="0" smtClean="0"/>
              <a:t>Further telephone conference slot kept free for UK-specific meetings if needed.</a:t>
            </a:r>
          </a:p>
          <a:p>
            <a:endParaRPr lang="en-GB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17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93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GCT management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956" y="1569036"/>
            <a:ext cx="6778409" cy="49649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GCT organogram.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Interface to CTA is through Project Committee.</a:t>
            </a:r>
          </a:p>
          <a:p>
            <a:r>
              <a:rPr lang="en-GB" dirty="0" smtClean="0"/>
              <a:t>Monthly meetings attended by:</a:t>
            </a:r>
          </a:p>
          <a:p>
            <a:pPr lvl="1"/>
            <a:r>
              <a:rPr lang="en-GB" dirty="0" smtClean="0"/>
              <a:t>Tim Greenshaw.</a:t>
            </a:r>
          </a:p>
          <a:p>
            <a:pPr lvl="1"/>
            <a:r>
              <a:rPr lang="en-GB" dirty="0" smtClean="0"/>
              <a:t>Helene Sol.</a:t>
            </a:r>
          </a:p>
          <a:p>
            <a:pPr lvl="1"/>
            <a:r>
              <a:rPr lang="en-GB" dirty="0" smtClean="0"/>
              <a:t>Delphine Dumas.</a:t>
            </a:r>
          </a:p>
          <a:p>
            <a:r>
              <a:rPr lang="en-GB" dirty="0" smtClean="0"/>
              <a:t>UK representatives</a:t>
            </a:r>
            <a:br>
              <a:rPr lang="en-GB" dirty="0" smtClean="0"/>
            </a:br>
            <a:r>
              <a:rPr lang="en-GB" dirty="0" smtClean="0"/>
              <a:t>on CB are Chadwick,</a:t>
            </a:r>
            <a:br>
              <a:rPr lang="en-GB" dirty="0" smtClean="0"/>
            </a:br>
            <a:r>
              <a:rPr lang="en-GB" dirty="0" smtClean="0"/>
              <a:t>Cotter, Greenshaw</a:t>
            </a:r>
            <a:br>
              <a:rPr lang="en-GB" dirty="0" smtClean="0"/>
            </a:br>
            <a:r>
              <a:rPr lang="en-GB" dirty="0" smtClean="0"/>
              <a:t>and Osborne.</a:t>
            </a:r>
          </a:p>
          <a:p>
            <a:endParaRPr lang="en-GB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18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490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3872" r="2873" b="2404"/>
          <a:stretch/>
        </p:blipFill>
        <p:spPr bwMode="auto">
          <a:xfrm>
            <a:off x="495300" y="2596379"/>
            <a:ext cx="8335746" cy="42616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data centre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Not part of this proposal.</a:t>
            </a:r>
          </a:p>
          <a:p>
            <a:r>
              <a:rPr lang="en-GB" dirty="0" smtClean="0"/>
              <a:t>TDR suggests 4 data centres, with bulk data processing as IKC to CTA.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UK benefit could come from additional national resource, profiting from data centre expertise in software and analysis.</a:t>
            </a:r>
            <a:endParaRPr lang="en-GB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19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101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Stretching the 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CTA schedule foresees first prep-production telescopes on southern site by mid 2016.</a:t>
            </a:r>
          </a:p>
          <a:p>
            <a:r>
              <a:rPr lang="en-GB" dirty="0" smtClean="0"/>
              <a:t>Before starting GCT </a:t>
            </a:r>
            <a:r>
              <a:rPr lang="en-GB" dirty="0"/>
              <a:t>production, </a:t>
            </a:r>
            <a:r>
              <a:rPr lang="en-GB" dirty="0" smtClean="0"/>
              <a:t>must </a:t>
            </a:r>
            <a:r>
              <a:rPr lang="en-GB" dirty="0"/>
              <a:t>demonstrate functioning of GCT camera/telescope on site.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Delaying development of GCT camera delays acceptance and  installation of all GCTs.</a:t>
            </a:r>
          </a:p>
          <a:p>
            <a:r>
              <a:rPr lang="en-GB" dirty="0" smtClean="0"/>
              <a:t>Limits HE sensitivity of CTA.</a:t>
            </a:r>
          </a:p>
          <a:p>
            <a:r>
              <a:rPr lang="en-GB" dirty="0" smtClean="0"/>
              <a:t>Delays UK physics.</a:t>
            </a:r>
          </a:p>
        </p:txBody>
      </p:sp>
      <p:pic>
        <p:nvPicPr>
          <p:cNvPr id="6" name="Content Placeholder 5" descr="Overall Schedule.pd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6" r="2867" b="-2606"/>
          <a:stretch/>
        </p:blipFill>
        <p:spPr bwMode="auto">
          <a:xfrm>
            <a:off x="349558" y="3388469"/>
            <a:ext cx="9206884" cy="347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="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="" xmlns:lc="http://schemas.openxmlformats.org/drawingml/2006/lockedCanvas" val="1"/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B6E30014-49D0-4B76-B270-C82755FBE638}" type="slidenum">
              <a:rPr lang="en-GB" sz="1600"/>
              <a:t>2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913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data pipeline activities</a:t>
            </a:r>
            <a:br>
              <a:rPr lang="en-GB" dirty="0" smtClean="0"/>
            </a:br>
            <a:r>
              <a:rPr lang="en-GB" dirty="0" smtClean="0"/>
              <a:t>and CTA schedule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585119" y="5997249"/>
            <a:ext cx="793382" cy="266789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35406" y="5899440"/>
            <a:ext cx="3135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Proposed WP 4.2 </a:t>
            </a:r>
            <a:r>
              <a:rPr lang="en-US" dirty="0" smtClean="0"/>
              <a:t>activities.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95300" y="1652866"/>
            <a:ext cx="9144000" cy="3950404"/>
            <a:chOff x="0" y="1447800"/>
            <a:chExt cx="9144000" cy="39504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6400"/>
              <a:ext cx="9144000" cy="350336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6400"/>
              <a:ext cx="9144000" cy="350336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6400"/>
              <a:ext cx="9144000" cy="350336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6400"/>
              <a:ext cx="9144000" cy="350336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447800"/>
              <a:ext cx="9144000" cy="395040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359927" y="2400319"/>
              <a:ext cx="388603" cy="18698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12327" y="2552719"/>
              <a:ext cx="1184013" cy="158549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48530" y="2400319"/>
              <a:ext cx="549730" cy="18698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12327" y="2711268"/>
              <a:ext cx="1184013" cy="1524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41094" y="3309101"/>
              <a:ext cx="567185" cy="1524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20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60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 for physics exploitation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Several strands being pursued.</a:t>
            </a:r>
          </a:p>
          <a:p>
            <a:r>
              <a:rPr lang="en-GB" dirty="0" smtClean="0"/>
              <a:t>One is UK involvement in CTA science working groups, leading e.g. to UK input to KSPs.</a:t>
            </a:r>
          </a:p>
          <a:p>
            <a:r>
              <a:rPr lang="en-GB" dirty="0" smtClean="0"/>
              <a:t>Involves people on this proposal but also wider CTA-UK community.</a:t>
            </a:r>
          </a:p>
          <a:p>
            <a:r>
              <a:rPr lang="en-GB" dirty="0" smtClean="0"/>
              <a:t>KSPs led by Subir Sarkar.</a:t>
            </a:r>
          </a:p>
          <a:p>
            <a:r>
              <a:rPr lang="en-GB" dirty="0" smtClean="0"/>
              <a:t>Second is to inform broader community in UK about opportunities offered by CTA, e.g. through </a:t>
            </a:r>
            <a:r>
              <a:rPr lang="en-GB" dirty="0" err="1" smtClean="0"/>
              <a:t>IoP</a:t>
            </a:r>
            <a:r>
              <a:rPr lang="en-GB" dirty="0" smtClean="0"/>
              <a:t> meeting “The Violent Universe”, proposed RAS meeting on CTA science and CTA science meeting in Liverpool in conjunction with the CTA consortium meeting in September 2015.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06" b="6807"/>
          <a:stretch/>
        </p:blipFill>
        <p:spPr>
          <a:xfrm>
            <a:off x="5234822" y="1438005"/>
            <a:ext cx="4285369" cy="5326602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21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05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5888"/>
            <a:ext cx="4533900" cy="1143000"/>
          </a:xfrm>
        </p:spPr>
        <p:txBody>
          <a:bodyPr/>
          <a:lstStyle/>
          <a:p>
            <a:r>
              <a:rPr lang="en-GB" dirty="0" smtClean="0"/>
              <a:t>Strategy for physics</a:t>
            </a:r>
            <a:br>
              <a:rPr lang="en-GB" dirty="0" smtClean="0"/>
            </a:br>
            <a:r>
              <a:rPr lang="en-GB" dirty="0" smtClean="0"/>
              <a:t>exploitation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Third is involvement in CTA DATA project.</a:t>
            </a:r>
          </a:p>
          <a:p>
            <a:r>
              <a:rPr lang="en-GB" dirty="0"/>
              <a:t>P</a:t>
            </a:r>
            <a:r>
              <a:rPr lang="en-GB" dirty="0" smtClean="0"/>
              <a:t>rovide UK expertise to CTA development of pipeline and calibration model.</a:t>
            </a:r>
          </a:p>
          <a:p>
            <a:r>
              <a:rPr lang="en-GB" dirty="0" smtClean="0"/>
              <a:t>Ensures UK access to data analysis software during development phase.</a:t>
            </a:r>
          </a:p>
          <a:p>
            <a:r>
              <a:rPr lang="en-GB" dirty="0"/>
              <a:t>A</a:t>
            </a:r>
            <a:r>
              <a:rPr lang="en-GB" dirty="0" smtClean="0"/>
              <a:t>reas of interest include sophisticated image analysis (e.g. optimising incorporation of precise timing information) and real time analysis (c.f. transients KSP).</a:t>
            </a:r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For camera:</a:t>
            </a:r>
          </a:p>
          <a:p>
            <a:r>
              <a:rPr lang="en-GB" dirty="0" smtClean="0"/>
              <a:t>Prototyping phase involves design, </a:t>
            </a:r>
            <a:r>
              <a:rPr lang="en-GB" dirty="0"/>
              <a:t>construction </a:t>
            </a:r>
            <a:r>
              <a:rPr lang="en-GB" dirty="0" smtClean="0"/>
              <a:t>and testing of MAPM- </a:t>
            </a:r>
            <a:r>
              <a:rPr lang="en-GB" dirty="0"/>
              <a:t>and </a:t>
            </a:r>
            <a:r>
              <a:rPr lang="en-GB" dirty="0" smtClean="0"/>
              <a:t>SiPM-based </a:t>
            </a:r>
            <a:r>
              <a:rPr lang="en-GB" dirty="0"/>
              <a:t>prototype cameras, CHEC-M and CHEC-S.</a:t>
            </a:r>
          </a:p>
          <a:p>
            <a:r>
              <a:rPr lang="en-GB" dirty="0"/>
              <a:t>Pre-production phase, design and  construction of camera for installation on </a:t>
            </a:r>
            <a:r>
              <a:rPr lang="en-GB" dirty="0" smtClean="0"/>
              <a:t>GCT on southern </a:t>
            </a:r>
            <a:r>
              <a:rPr lang="en-GB" dirty="0"/>
              <a:t>site</a:t>
            </a:r>
            <a:r>
              <a:rPr lang="en-GB" dirty="0" smtClean="0"/>
              <a:t>.</a:t>
            </a:r>
          </a:p>
          <a:p>
            <a:r>
              <a:rPr lang="en-GB" dirty="0" smtClean="0"/>
              <a:t>Require improved trigger performance (TARGET ASIC), best possible SiPMs…</a:t>
            </a:r>
          </a:p>
          <a:p>
            <a:r>
              <a:rPr lang="en-GB" dirty="0" smtClean="0"/>
              <a:t>Successful demonstration of telescope and camera on site required before can move to production phase.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B6E30014-49D0-4B76-B270-C82755FBE638}" type="slidenum">
              <a:rPr lang="en-GB" sz="1600"/>
              <a:t>22</a:t>
            </a:fld>
            <a:endParaRPr lang="en-GB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926749" y="99609"/>
            <a:ext cx="4533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dirty="0"/>
              <a:t>Alignment of </a:t>
            </a:r>
            <a:r>
              <a:rPr lang="en-GB" dirty="0" smtClean="0"/>
              <a:t>R&amp;D/</a:t>
            </a:r>
            <a:br>
              <a:rPr lang="en-GB" dirty="0" smtClean="0"/>
            </a:br>
            <a:r>
              <a:rPr lang="en-GB" dirty="0" smtClean="0"/>
              <a:t>pre-production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7583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 and effect of delays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The CTA strategy for dealing with delays in one of telescope types is:</a:t>
            </a:r>
          </a:p>
          <a:p>
            <a:r>
              <a:rPr lang="en-GB" dirty="0" smtClean="0"/>
              <a:t>Prepare the site infrastructure for all telescope types (including those that are delayed), e.g. pour foundations, build roads, lay power cables to… minimizes heavy traffic at later stage.</a:t>
            </a:r>
          </a:p>
          <a:p>
            <a:r>
              <a:rPr lang="en-GB" dirty="0"/>
              <a:t>P</a:t>
            </a:r>
            <a:r>
              <a:rPr lang="en-GB" dirty="0" smtClean="0"/>
              <a:t>roceed with construction and commissioning of available telescopes.</a:t>
            </a:r>
          </a:p>
          <a:p>
            <a:r>
              <a:rPr lang="en-GB" dirty="0" smtClean="0"/>
              <a:t>This limits the array sensitivity in the affected energy range.</a:t>
            </a:r>
          </a:p>
          <a:p>
            <a:r>
              <a:rPr lang="en-GB" dirty="0"/>
              <a:t>The delayed telescopes are then installed </a:t>
            </a:r>
            <a:r>
              <a:rPr lang="en-GB" dirty="0" smtClean="0"/>
              <a:t>as they become available.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Installation </a:t>
            </a:r>
            <a:r>
              <a:rPr lang="en-GB" dirty="0"/>
              <a:t>can proceed during the day without severely curtailing night-time operation of the existing telescopes.</a:t>
            </a:r>
          </a:p>
          <a:p>
            <a:r>
              <a:rPr lang="en-GB" dirty="0" smtClean="0"/>
              <a:t>Delays to the UK camera development in the pre-production phase would lead to delays in the installation of the GCTs.</a:t>
            </a:r>
          </a:p>
          <a:p>
            <a:r>
              <a:rPr lang="en-GB" dirty="0" smtClean="0"/>
              <a:t>The resulting reduction in the area  covered by CTA would cause a loss of high energy sensitivity.</a:t>
            </a:r>
          </a:p>
          <a:p>
            <a:r>
              <a:rPr lang="en-GB" dirty="0" smtClean="0"/>
              <a:t>UK scientists may not risk losing first CTA data.</a:t>
            </a:r>
            <a:endParaRPr lang="en-GB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B6E30014-49D0-4B76-B270-C82755FBE638}" type="slidenum">
              <a:rPr lang="en-GB" sz="1600"/>
              <a:t>23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998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Ability of GCT collaborators to cover UK</a:t>
            </a:r>
            <a:br>
              <a:rPr lang="en-GB" dirty="0" smtClean="0"/>
            </a:br>
            <a:r>
              <a:rPr lang="en-GB" dirty="0" smtClean="0"/>
              <a:t>funding</a:t>
            </a:r>
            <a:r>
              <a:rPr lang="en-GB" dirty="0"/>
              <a:t> </a:t>
            </a:r>
            <a:r>
              <a:rPr lang="en-GB" dirty="0" smtClean="0"/>
              <a:t>deficit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It is foreseen that the UK-designed camera will be constructed with contributions from Dutch (e.g. DAQ system, camera assembly), German (TARGET modules, camera assembly), Japanese and Australian (SiPMs) and US groups (Backplane).</a:t>
            </a:r>
          </a:p>
          <a:p>
            <a:r>
              <a:rPr lang="en-GB" dirty="0" smtClean="0"/>
              <a:t>We benefit from this e.g. through the development of the Backplane in the US and the DAQ boards in Holland.</a:t>
            </a:r>
          </a:p>
          <a:p>
            <a:r>
              <a:rPr lang="en-GB" dirty="0" smtClean="0"/>
              <a:t>The UK contribution includes the overall design, the mechanical structure, the peripherals and their control, the camera server and control software, first camera testing</a:t>
            </a:r>
            <a:r>
              <a:rPr lang="en-GB" dirty="0"/>
              <a:t> </a:t>
            </a:r>
            <a:r>
              <a:rPr lang="en-GB" dirty="0" smtClean="0"/>
              <a:t>and development of test procedures.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Even assuming the availability of funding, our collaborators are not in a position to replace UK expertise in a significant proportion of these areas on the timescale required.</a:t>
            </a:r>
          </a:p>
          <a:p>
            <a:r>
              <a:rPr lang="en-GB" dirty="0" smtClean="0"/>
              <a:t>The UK facilities have been built up over the period of the last grant, using mainly STFC, </a:t>
            </a:r>
            <a:r>
              <a:rPr lang="en-GB" dirty="0" err="1" smtClean="0"/>
              <a:t>Leverhulme</a:t>
            </a:r>
            <a:r>
              <a:rPr lang="en-GB" dirty="0" smtClean="0"/>
              <a:t> and university support (e.g. Leicester and Durham test facilities) and involve  significant expertise (e.g. Oxford FPGA engineering effort).</a:t>
            </a:r>
          </a:p>
          <a:p>
            <a:r>
              <a:rPr lang="en-GB" dirty="0" smtClean="0"/>
              <a:t>It would take a similar amount of time to establish these facilities elsewhere and would be difficult to find equally skilled technical support.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24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852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Ability of GCT/CTA collaborators to cover</a:t>
            </a:r>
            <a:br>
              <a:rPr lang="en-GB" dirty="0" smtClean="0"/>
            </a:br>
            <a:r>
              <a:rPr lang="en-GB" dirty="0" smtClean="0"/>
              <a:t>UK</a:t>
            </a:r>
            <a:r>
              <a:rPr lang="en-GB" dirty="0"/>
              <a:t> </a:t>
            </a:r>
            <a:r>
              <a:rPr lang="en-GB" dirty="0" smtClean="0"/>
              <a:t>funding deficit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The impact on CTA of a loss of funding in the DATA studies would be the loss of the expertise of UK physicists who have been involved in data analysis for IACTs, Fermi and other experiments…</a:t>
            </a:r>
          </a:p>
          <a:p>
            <a:r>
              <a:rPr lang="en-GB" dirty="0" smtClean="0"/>
              <a:t>…but also of expertise in the development of data products for satellite experiments (Swift, XMM-Newton Survey Science Centre).</a:t>
            </a:r>
          </a:p>
          <a:p>
            <a:r>
              <a:rPr lang="en-GB" dirty="0" smtClean="0"/>
              <a:t>The (near) full time effort on data pipeline development will be a noticeable loss.</a:t>
            </a:r>
          </a:p>
          <a:p>
            <a:r>
              <a:rPr lang="en-GB" dirty="0" smtClean="0"/>
              <a:t>The impact on the UK would be the delay in preparations for UK analysis of </a:t>
            </a:r>
            <a:r>
              <a:rPr lang="en-GB" dirty="0"/>
              <a:t>(</a:t>
            </a:r>
            <a:r>
              <a:rPr lang="en-GB" dirty="0" smtClean="0"/>
              <a:t>early) CTA data.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Loss of the drives studies may mean the GCT is more expensive than necessary; this study will not be taken up elsewhere.</a:t>
            </a:r>
          </a:p>
          <a:p>
            <a:r>
              <a:rPr lang="en-GB" dirty="0" smtClean="0"/>
              <a:t>The loss of structure studies will mean any problems in the camera support will first be found when the camera is installed on the telescope.</a:t>
            </a:r>
          </a:p>
          <a:p>
            <a:r>
              <a:rPr lang="en-GB" dirty="0" smtClean="0"/>
              <a:t>The hardware for the mirror development has been purchased through a capital funding bid, so these studies will go ahead, but loss of optical engineer Schmoll would make translating the results of the mirror development to the telescope performance difficult.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25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423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register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01" y="1492525"/>
            <a:ext cx="8634780" cy="52393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26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532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register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00" y="1480268"/>
            <a:ext cx="8731800" cy="5215100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27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167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register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1" y="1433872"/>
            <a:ext cx="8731800" cy="5396600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28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79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register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44" y="1503980"/>
            <a:ext cx="8780310" cy="5251400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29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844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contributions to CTA KSPs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CTA Key Science Projects are those the consortium proposes to study using its dedicated observing time.</a:t>
            </a:r>
          </a:p>
          <a:p>
            <a:r>
              <a:rPr lang="en-GB" dirty="0" smtClean="0"/>
              <a:t>CTA review of KSPs headed by </a:t>
            </a:r>
            <a:r>
              <a:rPr lang="en-GB" b="1" dirty="0" smtClean="0"/>
              <a:t>Subir Sarkar </a:t>
            </a:r>
            <a:r>
              <a:rPr lang="en-GB" dirty="0" smtClean="0"/>
              <a:t>(Oxford). </a:t>
            </a:r>
          </a:p>
          <a:p>
            <a:r>
              <a:rPr lang="en-GB" dirty="0" smtClean="0"/>
              <a:t>Topics </a:t>
            </a:r>
            <a:r>
              <a:rPr lang="en-GB" dirty="0"/>
              <a:t>which have </a:t>
            </a:r>
            <a:r>
              <a:rPr lang="en-GB" dirty="0" smtClean="0"/>
              <a:t>strong </a:t>
            </a:r>
            <a:r>
              <a:rPr lang="en-GB" dirty="0"/>
              <a:t>UK leadership </a:t>
            </a:r>
            <a:r>
              <a:rPr lang="en-GB" dirty="0" smtClean="0"/>
              <a:t>component include:</a:t>
            </a:r>
            <a:endParaRPr lang="en-GB" dirty="0"/>
          </a:p>
          <a:p>
            <a:r>
              <a:rPr lang="en-GB" b="1" dirty="0"/>
              <a:t>Active Galaxies </a:t>
            </a:r>
            <a:r>
              <a:rPr lang="en-GB" b="1" dirty="0" smtClean="0"/>
              <a:t>KSP</a:t>
            </a:r>
          </a:p>
          <a:p>
            <a:r>
              <a:rPr lang="en-GB" b="1" dirty="0" err="1" smtClean="0"/>
              <a:t>A.Brown</a:t>
            </a:r>
            <a:r>
              <a:rPr lang="en-GB" b="1" dirty="0" smtClean="0"/>
              <a:t> </a:t>
            </a:r>
            <a:r>
              <a:rPr lang="en-GB" dirty="0"/>
              <a:t>(Durham), </a:t>
            </a:r>
            <a:r>
              <a:rPr lang="en-GB" b="1" dirty="0" err="1"/>
              <a:t>G.Cotter</a:t>
            </a:r>
            <a:r>
              <a:rPr lang="en-GB" dirty="0"/>
              <a:t> (Oxford),</a:t>
            </a:r>
            <a:r>
              <a:rPr lang="en-GB" b="1" dirty="0"/>
              <a:t> </a:t>
            </a:r>
            <a:r>
              <a:rPr lang="en-GB" b="1" dirty="0" err="1" smtClean="0"/>
              <a:t>M.Daniel</a:t>
            </a:r>
            <a:r>
              <a:rPr lang="en-GB" dirty="0" smtClean="0"/>
              <a:t> </a:t>
            </a:r>
            <a:r>
              <a:rPr lang="en-GB" dirty="0"/>
              <a:t>(Liverpool</a:t>
            </a:r>
            <a:r>
              <a:rPr lang="en-GB" dirty="0" smtClean="0"/>
              <a:t>),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err="1" smtClean="0"/>
              <a:t>M.Fairbairn</a:t>
            </a:r>
            <a:r>
              <a:rPr lang="en-GB" dirty="0" smtClean="0"/>
              <a:t> </a:t>
            </a:r>
            <a:r>
              <a:rPr lang="en-GB" dirty="0"/>
              <a:t>(KCL),</a:t>
            </a:r>
            <a:r>
              <a:rPr lang="en-GB" b="1" dirty="0"/>
              <a:t> </a:t>
            </a:r>
            <a:r>
              <a:rPr lang="en-GB" b="1" dirty="0" err="1" smtClean="0"/>
              <a:t>M.Hardcastle</a:t>
            </a:r>
            <a:r>
              <a:rPr lang="en-GB" b="1" dirty="0" smtClean="0"/>
              <a:t> </a:t>
            </a:r>
            <a:r>
              <a:rPr lang="en-GB" dirty="0"/>
              <a:t>(Hertfordshire), </a:t>
            </a:r>
            <a:r>
              <a:rPr lang="en-GB" b="1" dirty="0" err="1" smtClean="0"/>
              <a:t>C.Mundell</a:t>
            </a:r>
            <a:r>
              <a:rPr lang="en-GB" dirty="0" smtClean="0"/>
              <a:t> </a:t>
            </a:r>
            <a:r>
              <a:rPr lang="en-GB" dirty="0"/>
              <a:t>(Bath</a:t>
            </a:r>
            <a:r>
              <a:rPr lang="en-GB" dirty="0" smtClean="0"/>
              <a:t>)</a:t>
            </a:r>
          </a:p>
          <a:p>
            <a:r>
              <a:rPr lang="en-US" dirty="0"/>
              <a:t>CTA observations </a:t>
            </a:r>
            <a:r>
              <a:rPr lang="en-US" dirty="0" smtClean="0"/>
              <a:t>are relevant </a:t>
            </a:r>
            <a:r>
              <a:rPr lang="en-US" dirty="0"/>
              <a:t>to:</a:t>
            </a:r>
          </a:p>
          <a:p>
            <a:r>
              <a:rPr lang="en-US" dirty="0"/>
              <a:t>Physics of AGN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533525"/>
            <a:ext cx="4514295" cy="1094265"/>
          </a:xfrm>
        </p:spPr>
        <p:txBody>
          <a:bodyPr/>
          <a:lstStyle/>
          <a:p>
            <a:r>
              <a:rPr lang="en-US" b="1" dirty="0" smtClean="0"/>
              <a:t>Extragalactic </a:t>
            </a:r>
            <a:r>
              <a:rPr lang="en-US" b="1" dirty="0"/>
              <a:t>background </a:t>
            </a:r>
            <a:r>
              <a:rPr lang="en-US" b="1" dirty="0" smtClean="0"/>
              <a:t>light</a:t>
            </a:r>
            <a:r>
              <a:rPr lang="en-US" dirty="0" smtClean="0"/>
              <a:t>.</a:t>
            </a:r>
          </a:p>
          <a:p>
            <a:r>
              <a:rPr lang="en-GB" dirty="0"/>
              <a:t>VHE </a:t>
            </a:r>
            <a:r>
              <a:rPr lang="en-GB" dirty="0">
                <a:latin typeface="Symbol" panose="05050102010706020507" pitchFamily="18" charset="2"/>
              </a:rPr>
              <a:t>g</a:t>
            </a:r>
            <a:r>
              <a:rPr lang="en-GB" dirty="0"/>
              <a:t> rays </a:t>
            </a:r>
            <a:r>
              <a:rPr lang="en-GB" dirty="0" smtClean="0"/>
              <a:t>interact with </a:t>
            </a:r>
            <a:r>
              <a:rPr lang="en-GB" dirty="0"/>
              <a:t>EBL and </a:t>
            </a:r>
            <a:r>
              <a:rPr lang="en-GB" dirty="0" smtClean="0"/>
              <a:t>CMB (</a:t>
            </a:r>
            <a:r>
              <a:rPr lang="en-GB" dirty="0" err="1" smtClean="0"/>
              <a:t>E</a:t>
            </a:r>
            <a:r>
              <a:rPr lang="en-GB" baseline="-25000" dirty="0" err="1" smtClean="0">
                <a:latin typeface="Symbol" panose="05050102010706020507" pitchFamily="18" charset="2"/>
              </a:rPr>
              <a:t>g</a:t>
            </a:r>
            <a:r>
              <a:rPr lang="en-GB" dirty="0" smtClean="0"/>
              <a:t> </a:t>
            </a:r>
            <a:r>
              <a:rPr lang="en-GB" dirty="0"/>
              <a:t>above ~ 1 </a:t>
            </a:r>
            <a:r>
              <a:rPr lang="en-GB" dirty="0" err="1"/>
              <a:t>TeV</a:t>
            </a:r>
            <a:r>
              <a:rPr lang="en-GB" dirty="0" smtClean="0"/>
              <a:t>, ~ </a:t>
            </a:r>
            <a:r>
              <a:rPr lang="en-GB" dirty="0"/>
              <a:t>100 </a:t>
            </a:r>
            <a:r>
              <a:rPr lang="en-GB" dirty="0" err="1" smtClean="0"/>
              <a:t>TeV</a:t>
            </a:r>
            <a:r>
              <a:rPr lang="en-GB" dirty="0" smtClean="0"/>
              <a:t>).</a:t>
            </a:r>
            <a:endParaRPr lang="en-GB" dirty="0"/>
          </a:p>
          <a:p>
            <a:pPr lvl="1"/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/>
          <a:srcRect b="10303"/>
          <a:stretch/>
        </p:blipFill>
        <p:spPr>
          <a:xfrm>
            <a:off x="5072115" y="2754717"/>
            <a:ext cx="4666693" cy="3148939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endParaRPr lang="en-GB" sz="16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576636" y="648730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3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459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register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476189"/>
            <a:ext cx="8701966" cy="5301059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30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692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register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Risks we consider to be significant are:</a:t>
            </a:r>
          </a:p>
          <a:p>
            <a:pPr lvl="1"/>
            <a:r>
              <a:rPr lang="en-GB" dirty="0" smtClean="0"/>
              <a:t>New TARGET ASICS don’t meet specifications and a new run is needed, UK contribution £15k.</a:t>
            </a:r>
          </a:p>
          <a:p>
            <a:pPr lvl="1"/>
            <a:r>
              <a:rPr lang="en-GB" dirty="0" smtClean="0"/>
              <a:t>Backplane requires modification, UK contribution £23k.</a:t>
            </a:r>
          </a:p>
          <a:p>
            <a:pPr lvl="1"/>
            <a:r>
              <a:rPr lang="en-GB" dirty="0" smtClean="0"/>
              <a:t>Damage to sensor/components during assembly, integration and testing; </a:t>
            </a:r>
            <a:r>
              <a:rPr lang="en-GB" dirty="0"/>
              <a:t>e</a:t>
            </a:r>
            <a:r>
              <a:rPr lang="en-GB" dirty="0" smtClean="0"/>
              <a:t>stablish GCT spares fund, UK contribution £15k.</a:t>
            </a:r>
          </a:p>
          <a:p>
            <a:r>
              <a:rPr lang="en-GB" dirty="0" smtClean="0"/>
              <a:t>Total £53k.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31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174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Consequences of not supporting</a:t>
            </a:r>
            <a:br>
              <a:rPr lang="en-GB" dirty="0" smtClean="0"/>
            </a:br>
            <a:r>
              <a:rPr lang="en-GB" dirty="0" smtClean="0"/>
              <a:t>project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Moving into pre-production and production phases requires proper quality management.</a:t>
            </a:r>
          </a:p>
          <a:p>
            <a:r>
              <a:rPr lang="en-GB" dirty="0" smtClean="0"/>
              <a:t>Must document receipt of sensors and other components from industry and other GCT institutes, their testing and calibration and  incorporation into camera(s) – part of CTA quality control procedures.</a:t>
            </a:r>
          </a:p>
          <a:p>
            <a:r>
              <a:rPr lang="en-GB" dirty="0" smtClean="0"/>
              <a:t>Must also document camera installation, operation and maintenance procedures.</a:t>
            </a:r>
          </a:p>
          <a:p>
            <a:r>
              <a:rPr lang="en-GB" dirty="0" smtClean="0"/>
              <a:t>Requires dedicated effort: we estimate 0.5 FTE needed for above plus some management of CTA-UK.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Experience from previous grant was that </a:t>
            </a:r>
            <a:r>
              <a:rPr lang="en-GB" dirty="0" smtClean="0"/>
              <a:t>producing documentation required by CTA </a:t>
            </a:r>
            <a:r>
              <a:rPr lang="en-GB" dirty="0"/>
              <a:t>used a significant amount of </a:t>
            </a:r>
            <a:r>
              <a:rPr lang="en-GB" dirty="0" smtClean="0"/>
              <a:t>technical staff time.</a:t>
            </a:r>
          </a:p>
          <a:p>
            <a:r>
              <a:rPr lang="en-GB" dirty="0" smtClean="0"/>
              <a:t>One of factors that led to delay in production and testing of the CHEC cameras.</a:t>
            </a:r>
          </a:p>
          <a:p>
            <a:endParaRPr lang="en-GB" dirty="0"/>
          </a:p>
          <a:p>
            <a:r>
              <a:rPr lang="en-GB" dirty="0" smtClean="0"/>
              <a:t>Remaining 0.5 FTEs of Project Manager would be in-kind contribution to CTA.</a:t>
            </a:r>
          </a:p>
          <a:p>
            <a:r>
              <a:rPr lang="en-GB" dirty="0" smtClean="0"/>
              <a:t>Suggestion is PM would have similar roles in UK and in Project Office, e.g. design and management of DBs documenting telescope production. </a:t>
            </a:r>
            <a:endParaRPr lang="en-GB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32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234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CTA project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2406724" cy="5135563"/>
          </a:xfrm>
        </p:spPr>
        <p:txBody>
          <a:bodyPr/>
          <a:lstStyle/>
          <a:p>
            <a:r>
              <a:rPr lang="en-GB" dirty="0" smtClean="0"/>
              <a:t>Schedule shown above.</a:t>
            </a:r>
          </a:p>
          <a:p>
            <a:r>
              <a:rPr lang="en-GB" dirty="0" smtClean="0"/>
              <a:t>Southern site </a:t>
            </a:r>
            <a:br>
              <a:rPr lang="en-GB" dirty="0" smtClean="0"/>
            </a:br>
            <a:r>
              <a:rPr lang="en-GB" dirty="0" smtClean="0"/>
              <a:t>ready for telescopes in mid 2016.</a:t>
            </a:r>
          </a:p>
          <a:p>
            <a:r>
              <a:rPr lang="en-GB" dirty="0" smtClean="0"/>
              <a:t>Some milestones:</a:t>
            </a:r>
          </a:p>
          <a:p>
            <a:r>
              <a:rPr lang="en-GB" dirty="0" smtClean="0"/>
              <a:t>GmbH formed Aug. 2014.</a:t>
            </a:r>
          </a:p>
          <a:p>
            <a:r>
              <a:rPr lang="en-GB" dirty="0" smtClean="0"/>
              <a:t>SST TDR Review Nov. 2014. </a:t>
            </a:r>
          </a:p>
          <a:p>
            <a:r>
              <a:rPr lang="en-GB" dirty="0" smtClean="0"/>
              <a:t>CDR Jun. 2015.</a:t>
            </a:r>
          </a:p>
          <a:p>
            <a:r>
              <a:rPr lang="en-GB" dirty="0" smtClean="0"/>
              <a:t>Southern site signature Jul. 2015.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024" y="1447987"/>
            <a:ext cx="6969957" cy="53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Camera specifications and their verification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Developed by CTA through extensive programme of MC simulations.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Verification of camera performance described in Design Verification Document.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35" y="2580774"/>
            <a:ext cx="3327320" cy="4027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550" y="2580774"/>
            <a:ext cx="3123343" cy="4027933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34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369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Glyndwr Innovations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Projects </a:t>
            </a:r>
            <a:r>
              <a:rPr lang="en-GB" dirty="0"/>
              <a:t>of relevance, mirror segment prototypes construction for ELT.</a:t>
            </a:r>
          </a:p>
          <a:p>
            <a:r>
              <a:rPr lang="en-GB" dirty="0"/>
              <a:t>Studies of large (1 m and above) scale, light-weight carbon-fibre mirrors for an industrial application.</a:t>
            </a:r>
          </a:p>
          <a:p>
            <a:r>
              <a:rPr lang="en-GB" dirty="0"/>
              <a:t>Optical test facilities, including the design and commissioning of optical test systems for a wide range of products.</a:t>
            </a:r>
          </a:p>
          <a:p>
            <a:r>
              <a:rPr lang="en-GB" dirty="0"/>
              <a:t>Support systems for large optics of sizes up to 4 m in diameter.</a:t>
            </a:r>
          </a:p>
          <a:p>
            <a:r>
              <a:rPr lang="en-GB" dirty="0"/>
              <a:t>High precision actuation (to 100 nm) of optical components weighing up to 200 kg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Caroline Gray (engineer at Glyndwr Innovations working on GCT Project) has previous experience of hot slumping.</a:t>
            </a:r>
          </a:p>
          <a:p>
            <a:r>
              <a:rPr lang="en-GB" dirty="0" smtClean="0"/>
              <a:t>Starting from a base set of process parameters she believes will be close to those required.</a:t>
            </a:r>
          </a:p>
          <a:p>
            <a:endParaRPr lang="en-GB" dirty="0" smtClean="0"/>
          </a:p>
          <a:p>
            <a:r>
              <a:rPr lang="en-GB" dirty="0" smtClean="0"/>
              <a:t>Commercial </a:t>
            </a:r>
            <a:r>
              <a:rPr lang="en-GB" dirty="0"/>
              <a:t>review </a:t>
            </a:r>
            <a:r>
              <a:rPr lang="en-GB" dirty="0" smtClean="0"/>
              <a:t>being undertaken by Glyndwr University.</a:t>
            </a:r>
          </a:p>
          <a:p>
            <a:r>
              <a:rPr lang="en-GB" dirty="0"/>
              <a:t>N</a:t>
            </a:r>
            <a:r>
              <a:rPr lang="en-GB" dirty="0" smtClean="0"/>
              <a:t>ot yet formally completed, but Glyndwr Innovations given go ahead to sign contract for mirror study.</a:t>
            </a:r>
          </a:p>
          <a:p>
            <a:r>
              <a:rPr lang="en-GB" dirty="0" smtClean="0"/>
              <a:t>Work starting.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35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986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roup 434"/>
          <p:cNvGrpSpPr/>
          <p:nvPr/>
        </p:nvGrpSpPr>
        <p:grpSpPr>
          <a:xfrm>
            <a:off x="3597781" y="2637388"/>
            <a:ext cx="4506004" cy="3572994"/>
            <a:chOff x="370796" y="660494"/>
            <a:chExt cx="7587566" cy="5984174"/>
          </a:xfrm>
        </p:grpSpPr>
        <p:pic>
          <p:nvPicPr>
            <p:cNvPr id="43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602" y="660494"/>
              <a:ext cx="6840760" cy="5984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37" name="Group 436"/>
            <p:cNvGrpSpPr/>
            <p:nvPr/>
          </p:nvGrpSpPr>
          <p:grpSpPr>
            <a:xfrm>
              <a:off x="370796" y="1040947"/>
              <a:ext cx="6249080" cy="5361214"/>
              <a:chOff x="370796" y="1040947"/>
              <a:chExt cx="6249080" cy="5361214"/>
            </a:xfrm>
          </p:grpSpPr>
          <p:cxnSp>
            <p:nvCxnSpPr>
              <p:cNvPr id="438" name="Straight Connector 437"/>
              <p:cNvCxnSpPr/>
              <p:nvPr/>
            </p:nvCxnSpPr>
            <p:spPr>
              <a:xfrm>
                <a:off x="2354036" y="3463019"/>
                <a:ext cx="748393" cy="54428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flipH="1">
                <a:off x="2360845" y="2655094"/>
                <a:ext cx="1190620" cy="81353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flipH="1">
                <a:off x="4481853" y="3917156"/>
                <a:ext cx="873581" cy="84364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>
                <a:off x="4481853" y="2658496"/>
                <a:ext cx="873579" cy="80146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>
                <a:off x="2426494" y="3717132"/>
                <a:ext cx="1180080" cy="103788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flipH="1" flipV="1">
                <a:off x="1451713" y="3677331"/>
                <a:ext cx="991455" cy="4218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flipH="1" flipV="1">
                <a:off x="3606575" y="4755018"/>
                <a:ext cx="878681" cy="95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flipV="1">
                <a:off x="5352710" y="3449412"/>
                <a:ext cx="1" cy="47965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/>
              <p:cNvCxnSpPr/>
              <p:nvPr/>
            </p:nvCxnSpPr>
            <p:spPr>
              <a:xfrm flipH="1">
                <a:off x="3195978" y="4645139"/>
                <a:ext cx="275545" cy="346982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/>
              <p:nvPr/>
            </p:nvCxnSpPr>
            <p:spPr>
              <a:xfrm flipH="1" flipV="1">
                <a:off x="5581651" y="2430236"/>
                <a:ext cx="300037" cy="280988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 flipH="1">
                <a:off x="4456341" y="1649867"/>
                <a:ext cx="113959" cy="1008629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 flipH="1">
                <a:off x="4813527" y="1694090"/>
                <a:ext cx="294254" cy="869156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flipH="1">
                <a:off x="4971710" y="2194152"/>
                <a:ext cx="819831" cy="91508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>
                <a:off x="2707821" y="2083594"/>
                <a:ext cx="113960" cy="651442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/>
              <p:cNvCxnSpPr/>
              <p:nvPr/>
            </p:nvCxnSpPr>
            <p:spPr>
              <a:xfrm flipH="1">
                <a:off x="4082143" y="1382826"/>
                <a:ext cx="1701" cy="595313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/>
              <p:cNvCxnSpPr/>
              <p:nvPr/>
            </p:nvCxnSpPr>
            <p:spPr>
              <a:xfrm flipH="1">
                <a:off x="5534706" y="3192576"/>
                <a:ext cx="624227" cy="105456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/>
              <p:nvPr/>
            </p:nvCxnSpPr>
            <p:spPr>
              <a:xfrm flipH="1" flipV="1">
                <a:off x="3566772" y="1597139"/>
                <a:ext cx="1701" cy="1051152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flipH="1">
                <a:off x="5361214" y="3742645"/>
                <a:ext cx="917804" cy="11226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flipH="1">
                <a:off x="1451712" y="3177268"/>
                <a:ext cx="4254" cy="506866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Curved Connector 456"/>
              <p:cNvCxnSpPr/>
              <p:nvPr/>
            </p:nvCxnSpPr>
            <p:spPr>
              <a:xfrm>
                <a:off x="370796" y="2872129"/>
                <a:ext cx="1068160" cy="305139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8" name="Rectangle 457"/>
              <p:cNvSpPr/>
              <p:nvPr/>
            </p:nvSpPr>
            <p:spPr>
              <a:xfrm>
                <a:off x="1489983" y="3286126"/>
                <a:ext cx="147639" cy="32316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9" tIns="45715" rIns="91429" bIns="45715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9" name="Rectangle 458"/>
              <p:cNvSpPr/>
              <p:nvPr/>
            </p:nvSpPr>
            <p:spPr>
              <a:xfrm>
                <a:off x="1512094" y="3039494"/>
                <a:ext cx="109537" cy="12858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scene3d>
                <a:camera prst="orthographicFront">
                  <a:rot lat="0" lon="0" rev="206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9" tIns="45715" rIns="91429" bIns="45715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0" name="Rectangle 459"/>
              <p:cNvSpPr/>
              <p:nvPr/>
            </p:nvSpPr>
            <p:spPr>
              <a:xfrm>
                <a:off x="4149159" y="1303564"/>
                <a:ext cx="62252" cy="9797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9" tIns="45715" rIns="91429" bIns="45715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61" name="Straight Connector 460"/>
              <p:cNvCxnSpPr/>
              <p:nvPr/>
            </p:nvCxnSpPr>
            <p:spPr>
              <a:xfrm flipH="1" flipV="1">
                <a:off x="3545681" y="2657475"/>
                <a:ext cx="942976" cy="476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flipV="1">
                <a:off x="1922009" y="2301310"/>
                <a:ext cx="284049" cy="882762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flipH="1" flipV="1">
                <a:off x="3109233" y="1782536"/>
                <a:ext cx="74839" cy="627629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flipH="1" flipV="1">
                <a:off x="2064034" y="2752046"/>
                <a:ext cx="142024" cy="44224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 flipV="1">
                <a:off x="2054679" y="4645139"/>
                <a:ext cx="166687" cy="52727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/>
              <p:nvPr/>
            </p:nvCxnSpPr>
            <p:spPr>
              <a:xfrm flipH="1" flipV="1">
                <a:off x="1922009" y="4272643"/>
                <a:ext cx="272144" cy="886166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/>
              <p:nvPr/>
            </p:nvCxnSpPr>
            <p:spPr>
              <a:xfrm>
                <a:off x="5561920" y="4133170"/>
                <a:ext cx="614022" cy="156482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/>
              <p:nvPr/>
            </p:nvCxnSpPr>
            <p:spPr>
              <a:xfrm flipV="1">
                <a:off x="2816679" y="4325371"/>
                <a:ext cx="280647" cy="367393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flipV="1">
                <a:off x="2649992" y="4015808"/>
                <a:ext cx="98652" cy="107157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flipH="1">
                <a:off x="5580630" y="4733585"/>
                <a:ext cx="265341" cy="236425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flipH="1" flipV="1">
                <a:off x="4947898" y="4287952"/>
                <a:ext cx="843643" cy="945697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flipH="1" flipV="1">
                <a:off x="4857750" y="4873058"/>
                <a:ext cx="256835" cy="862353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flipV="1">
                <a:off x="4989569" y="5259162"/>
                <a:ext cx="250031" cy="78241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flipH="1" flipV="1">
                <a:off x="4014109" y="4966608"/>
                <a:ext cx="45923" cy="110558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flipH="1" flipV="1">
                <a:off x="4488658" y="4760801"/>
                <a:ext cx="90146" cy="1057909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flipV="1">
                <a:off x="2728233" y="4702969"/>
                <a:ext cx="85045" cy="617425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flipV="1">
                <a:off x="3065009" y="4997224"/>
                <a:ext cx="130969" cy="710974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flipV="1">
                <a:off x="3286125" y="2971459"/>
                <a:ext cx="669131" cy="488157"/>
              </a:xfrm>
              <a:prstGeom prst="line">
                <a:avLst/>
              </a:prstGeom>
              <a:ln w="28575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 flipV="1">
                <a:off x="3553166" y="4760800"/>
                <a:ext cx="68716" cy="1088571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 flipH="1" flipV="1">
                <a:off x="4139974" y="2971460"/>
                <a:ext cx="574901" cy="493259"/>
              </a:xfrm>
              <a:prstGeom prst="line">
                <a:avLst/>
              </a:prstGeom>
              <a:ln w="28575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/>
              <p:cNvCxnSpPr/>
              <p:nvPr/>
            </p:nvCxnSpPr>
            <p:spPr>
              <a:xfrm flipH="1" flipV="1">
                <a:off x="3286125" y="3796393"/>
                <a:ext cx="671514" cy="644641"/>
              </a:xfrm>
              <a:prstGeom prst="line">
                <a:avLst/>
              </a:prstGeom>
              <a:ln w="28575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/>
              <p:cNvCxnSpPr/>
              <p:nvPr/>
            </p:nvCxnSpPr>
            <p:spPr>
              <a:xfrm flipV="1">
                <a:off x="4126367" y="3718153"/>
                <a:ext cx="734785" cy="729685"/>
              </a:xfrm>
              <a:prstGeom prst="line">
                <a:avLst/>
              </a:prstGeom>
              <a:ln w="28575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>
                <a:off x="2826884" y="2746943"/>
                <a:ext cx="178594" cy="265339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flipV="1">
                <a:off x="3471522" y="3360965"/>
                <a:ext cx="369094" cy="421822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/>
              <p:nvPr/>
            </p:nvCxnSpPr>
            <p:spPr>
              <a:xfrm flipH="1">
                <a:off x="4196103" y="4020911"/>
                <a:ext cx="137772" cy="66335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/>
              <p:nvPr/>
            </p:nvCxnSpPr>
            <p:spPr>
              <a:xfrm flipH="1" flipV="1">
                <a:off x="3512344" y="3784486"/>
                <a:ext cx="343581" cy="309563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/>
              <p:nvPr/>
            </p:nvCxnSpPr>
            <p:spPr>
              <a:xfrm flipH="1" flipV="1">
                <a:off x="4289652" y="3360964"/>
                <a:ext cx="282348" cy="41842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/>
              <p:cNvCxnSpPr/>
              <p:nvPr/>
            </p:nvCxnSpPr>
            <p:spPr>
              <a:xfrm flipH="1" flipV="1">
                <a:off x="4975112" y="2086996"/>
                <a:ext cx="222139" cy="82664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/>
              <p:nvPr/>
            </p:nvCxnSpPr>
            <p:spPr>
              <a:xfrm flipH="1">
                <a:off x="3948113" y="2974181"/>
                <a:ext cx="19526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 flipH="1" flipV="1">
                <a:off x="3952875" y="4443414"/>
                <a:ext cx="175192" cy="101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flipH="1">
                <a:off x="3874635" y="4088947"/>
                <a:ext cx="318066" cy="1701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flipH="1" flipV="1">
                <a:off x="3840616" y="3349059"/>
                <a:ext cx="438830" cy="5103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/>
              <p:nvPr/>
            </p:nvCxnSpPr>
            <p:spPr>
              <a:xfrm flipH="1">
                <a:off x="3447710" y="4396808"/>
                <a:ext cx="248331" cy="6804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/>
              <p:nvPr/>
            </p:nvCxnSpPr>
            <p:spPr>
              <a:xfrm flipH="1">
                <a:off x="3245304" y="3459617"/>
                <a:ext cx="45924" cy="331674"/>
              </a:xfrm>
              <a:prstGeom prst="line">
                <a:avLst/>
              </a:prstGeom>
              <a:ln w="28575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/>
              <p:nvPr/>
            </p:nvCxnSpPr>
            <p:spPr>
              <a:xfrm flipH="1" flipV="1">
                <a:off x="2371046" y="3466421"/>
                <a:ext cx="1700" cy="236423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/>
              <p:nvPr/>
            </p:nvCxnSpPr>
            <p:spPr>
              <a:xfrm flipH="1">
                <a:off x="4469947" y="2772456"/>
                <a:ext cx="107156" cy="107156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/>
              <p:nvPr/>
            </p:nvCxnSpPr>
            <p:spPr>
              <a:xfrm flipH="1">
                <a:off x="4721679" y="4019210"/>
                <a:ext cx="253433" cy="1701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flipH="1">
                <a:off x="4396808" y="4396808"/>
                <a:ext cx="272143" cy="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flipH="1" flipV="1">
                <a:off x="4422322" y="3051403"/>
                <a:ext cx="243227" cy="5102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flipH="1">
                <a:off x="3048001" y="3061607"/>
                <a:ext cx="639536" cy="100353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flipH="1">
                <a:off x="3097326" y="4036219"/>
                <a:ext cx="261938" cy="8504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flipH="1" flipV="1">
                <a:off x="3427640" y="2738439"/>
                <a:ext cx="50686" cy="6123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flipH="1" flipV="1">
                <a:off x="3187474" y="2420371"/>
                <a:ext cx="209210" cy="331675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flipH="1">
                <a:off x="1922009" y="3703695"/>
                <a:ext cx="13607" cy="567248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flipH="1">
                <a:off x="1879487" y="3192576"/>
                <a:ext cx="39121" cy="122464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flipH="1" flipV="1">
                <a:off x="4594112" y="4614523"/>
                <a:ext cx="253434" cy="251732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flipH="1" flipV="1">
                <a:off x="5354412" y="3929064"/>
                <a:ext cx="195602" cy="193901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/>
              <p:cNvCxnSpPr/>
              <p:nvPr/>
            </p:nvCxnSpPr>
            <p:spPr>
              <a:xfrm flipH="1">
                <a:off x="5347607" y="3301433"/>
                <a:ext cx="176893" cy="144576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/>
              <p:cNvCxnSpPr/>
              <p:nvPr/>
            </p:nvCxnSpPr>
            <p:spPr>
              <a:xfrm flipH="1">
                <a:off x="4619626" y="2566648"/>
                <a:ext cx="188799" cy="207509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/>
              <p:cNvCxnSpPr/>
              <p:nvPr/>
            </p:nvCxnSpPr>
            <p:spPr>
              <a:xfrm flipH="1" flipV="1">
                <a:off x="2966359" y="3058205"/>
                <a:ext cx="71436" cy="98652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/>
              <p:cNvCxnSpPr/>
              <p:nvPr/>
            </p:nvCxnSpPr>
            <p:spPr>
              <a:xfrm flipH="1">
                <a:off x="3343956" y="4403613"/>
                <a:ext cx="93549" cy="100352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flipH="1">
                <a:off x="2979965" y="4048125"/>
                <a:ext cx="115661" cy="136071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flipH="1" flipV="1">
                <a:off x="3689239" y="3060927"/>
                <a:ext cx="59529" cy="68716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flipH="1" flipV="1">
                <a:off x="4675755" y="4403612"/>
                <a:ext cx="64635" cy="66335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flipH="1" flipV="1">
                <a:off x="4987018" y="4027715"/>
                <a:ext cx="102054" cy="115661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flipH="1">
                <a:off x="4675754" y="2945946"/>
                <a:ext cx="120764" cy="11396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flipH="1">
                <a:off x="3364369" y="3949473"/>
                <a:ext cx="86743" cy="87766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flipH="1" flipV="1">
                <a:off x="4641737" y="3937567"/>
                <a:ext cx="96952" cy="85044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flipH="1">
                <a:off x="4344080" y="3059227"/>
                <a:ext cx="77562" cy="89126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flipH="1" flipV="1">
                <a:off x="4708071" y="3459617"/>
                <a:ext cx="153080" cy="273844"/>
              </a:xfrm>
              <a:prstGeom prst="line">
                <a:avLst/>
              </a:prstGeom>
              <a:ln w="28575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flipH="1" flipV="1">
                <a:off x="4284550" y="4285061"/>
                <a:ext cx="121784" cy="111579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 flipH="1">
                <a:off x="3704547" y="4294755"/>
                <a:ext cx="95248" cy="96271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 flipH="1" flipV="1">
                <a:off x="4082145" y="1957728"/>
                <a:ext cx="34016" cy="692264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 flipV="1">
                <a:off x="1438956" y="3179989"/>
                <a:ext cx="921889" cy="2823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524"/>
              <p:cNvCxnSpPr/>
              <p:nvPr/>
            </p:nvCxnSpPr>
            <p:spPr>
              <a:xfrm flipH="1" flipV="1">
                <a:off x="3876335" y="3437505"/>
                <a:ext cx="27214" cy="289151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flipH="1">
                <a:off x="3883139" y="3184071"/>
                <a:ext cx="39121" cy="253433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flipH="1" flipV="1">
                <a:off x="4051529" y="3673930"/>
                <a:ext cx="105454" cy="5953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flipH="1">
                <a:off x="4240327" y="3770880"/>
                <a:ext cx="1120888" cy="1530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flipH="1" flipV="1">
                <a:off x="2433979" y="3718152"/>
                <a:ext cx="865754" cy="8164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flipH="1">
                <a:off x="3294630" y="3781085"/>
                <a:ext cx="561295" cy="1530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flipH="1" flipV="1">
                <a:off x="3959679" y="3726657"/>
                <a:ext cx="51027" cy="1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flipH="1" flipV="1">
                <a:off x="3804898" y="3422197"/>
                <a:ext cx="396308" cy="66335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flipH="1" flipV="1">
                <a:off x="4196105" y="3491254"/>
                <a:ext cx="176891" cy="90827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flipH="1">
                <a:off x="3102432" y="3420496"/>
                <a:ext cx="705868" cy="96271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>
                <a:off x="3922260" y="2662239"/>
                <a:ext cx="3403" cy="517750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/>
              <p:cNvCxnSpPr/>
              <p:nvPr/>
            </p:nvCxnSpPr>
            <p:spPr>
              <a:xfrm flipV="1">
                <a:off x="3840616" y="3731080"/>
                <a:ext cx="59533" cy="408894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/>
              <p:cNvCxnSpPr/>
              <p:nvPr/>
            </p:nvCxnSpPr>
            <p:spPr>
              <a:xfrm flipV="1">
                <a:off x="3808300" y="4151879"/>
                <a:ext cx="28915" cy="130970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/>
              <p:cNvCxnSpPr/>
              <p:nvPr/>
            </p:nvCxnSpPr>
            <p:spPr>
              <a:xfrm flipH="1" flipV="1">
                <a:off x="4371297" y="3591606"/>
                <a:ext cx="976311" cy="9184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Straight Connector 538"/>
              <p:cNvCxnSpPr/>
              <p:nvPr/>
            </p:nvCxnSpPr>
            <p:spPr>
              <a:xfrm flipH="1" flipV="1">
                <a:off x="3952875" y="3728357"/>
                <a:ext cx="102054" cy="646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flipH="1">
                <a:off x="3840616" y="3668826"/>
                <a:ext cx="216013" cy="11396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flipH="1" flipV="1">
                <a:off x="3988594" y="4764542"/>
                <a:ext cx="25514" cy="193561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flipV="1">
                <a:off x="4053229" y="3549764"/>
                <a:ext cx="1" cy="110557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flipV="1">
                <a:off x="4043023" y="3721554"/>
                <a:ext cx="93549" cy="7143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flipH="1">
                <a:off x="4054929" y="3806599"/>
                <a:ext cx="1701" cy="79941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flipH="1" flipV="1">
                <a:off x="3667125" y="3578679"/>
                <a:ext cx="53750" cy="50346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>
                <a:off x="4162085" y="3354161"/>
                <a:ext cx="1702" cy="48646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flipH="1">
                <a:off x="4340679" y="3794692"/>
                <a:ext cx="178594" cy="222817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flipV="1">
                <a:off x="4089796" y="4036219"/>
                <a:ext cx="0" cy="5783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9" name="Oval 548"/>
              <p:cNvSpPr/>
              <p:nvPr/>
            </p:nvSpPr>
            <p:spPr>
              <a:xfrm>
                <a:off x="1374322" y="1040947"/>
                <a:ext cx="5245554" cy="5361214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5306" tIns="32653" rIns="65306" bIns="32653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1280773" y="2991869"/>
                <a:ext cx="109537" cy="12858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>
                  <a:rot lat="0" lon="0" rev="206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9" tIns="45715" rIns="91429" bIns="45715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1" name="Straight Connector 550"/>
              <p:cNvCxnSpPr/>
              <p:nvPr/>
            </p:nvCxnSpPr>
            <p:spPr>
              <a:xfrm flipH="1" flipV="1">
                <a:off x="4150179" y="3728357"/>
                <a:ext cx="98653" cy="6038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outhern 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Mid 2016 telescope installation achievable at </a:t>
            </a:r>
            <a:r>
              <a:rPr lang="en-GB" dirty="0" err="1" smtClean="0"/>
              <a:t>Paranal</a:t>
            </a:r>
            <a:r>
              <a:rPr lang="en-GB" dirty="0" smtClean="0"/>
              <a:t>, some delay if Aar chosen (elections in Namibia)?</a:t>
            </a:r>
          </a:p>
          <a:p>
            <a:r>
              <a:rPr lang="en-GB" dirty="0" smtClean="0"/>
              <a:t>Site survey following</a:t>
            </a:r>
            <a:br>
              <a:rPr lang="en-GB" dirty="0" smtClean="0"/>
            </a:br>
            <a:r>
              <a:rPr lang="en-GB" dirty="0" smtClean="0"/>
              <a:t>decision.</a:t>
            </a:r>
          </a:p>
          <a:p>
            <a:r>
              <a:rPr lang="en-GB" dirty="0" smtClean="0"/>
              <a:t>Design of infrastructure</a:t>
            </a:r>
            <a:br>
              <a:rPr lang="en-GB" dirty="0" smtClean="0"/>
            </a:br>
            <a:r>
              <a:rPr lang="en-GB" dirty="0" smtClean="0"/>
              <a:t>for</a:t>
            </a:r>
            <a:r>
              <a:rPr lang="en-GB" dirty="0"/>
              <a:t> </a:t>
            </a:r>
            <a:r>
              <a:rPr lang="en-GB" dirty="0" smtClean="0"/>
              <a:t>southern site progressing.</a:t>
            </a:r>
          </a:p>
          <a:p>
            <a:r>
              <a:rPr lang="en-GB" dirty="0"/>
              <a:t>L</a:t>
            </a:r>
            <a:r>
              <a:rPr lang="en-GB" dirty="0" smtClean="0"/>
              <a:t>ayout for</a:t>
            </a:r>
            <a:r>
              <a:rPr lang="en-GB" dirty="0"/>
              <a:t> </a:t>
            </a:r>
            <a:r>
              <a:rPr lang="en-GB" dirty="0" smtClean="0"/>
              <a:t>roads</a:t>
            </a:r>
            <a:r>
              <a:rPr lang="en-GB" dirty="0"/>
              <a:t>:</a:t>
            </a:r>
            <a:endParaRPr lang="en-GB" dirty="0" smtClean="0"/>
          </a:p>
          <a:p>
            <a:r>
              <a:rPr lang="en-GB" dirty="0">
                <a:solidFill>
                  <a:prstClr val="black"/>
                </a:solidFill>
              </a:rPr>
              <a:t>Road alignment to </a:t>
            </a:r>
            <a:r>
              <a:rPr lang="en-GB" dirty="0" smtClean="0">
                <a:solidFill>
                  <a:prstClr val="black"/>
                </a:solidFill>
              </a:rPr>
              <a:t>suit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interface </a:t>
            </a:r>
            <a:r>
              <a:rPr lang="en-GB" dirty="0">
                <a:solidFill>
                  <a:prstClr val="black"/>
                </a:solidFill>
              </a:rPr>
              <a:t>with </a:t>
            </a:r>
            <a:r>
              <a:rPr lang="en-GB" dirty="0" smtClean="0">
                <a:solidFill>
                  <a:prstClr val="black"/>
                </a:solidFill>
              </a:rPr>
              <a:t>apron around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each </a:t>
            </a:r>
            <a:r>
              <a:rPr lang="en-GB" dirty="0">
                <a:solidFill>
                  <a:prstClr val="black"/>
                </a:solidFill>
              </a:rPr>
              <a:t>telescope, roads </a:t>
            </a:r>
            <a:r>
              <a:rPr lang="en-GB" dirty="0" smtClean="0">
                <a:solidFill>
                  <a:prstClr val="black"/>
                </a:solidFill>
              </a:rPr>
              <a:t>series </a:t>
            </a:r>
            <a:r>
              <a:rPr lang="en-GB" dirty="0">
                <a:solidFill>
                  <a:prstClr val="black"/>
                </a:solidFill>
              </a:rPr>
              <a:t>of </a:t>
            </a:r>
            <a:r>
              <a:rPr lang="en-GB" dirty="0" smtClean="0">
                <a:solidFill>
                  <a:prstClr val="black"/>
                </a:solidFill>
              </a:rPr>
              <a:t>straights between telescopes.</a:t>
            </a:r>
          </a:p>
          <a:p>
            <a:r>
              <a:rPr lang="en-GB" dirty="0">
                <a:solidFill>
                  <a:prstClr val="black"/>
                </a:solidFill>
              </a:rPr>
              <a:t>Primary road through </a:t>
            </a:r>
            <a:r>
              <a:rPr lang="en-GB" dirty="0" smtClean="0">
                <a:solidFill>
                  <a:prstClr val="black"/>
                </a:solidFill>
              </a:rPr>
              <a:t>centre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of </a:t>
            </a:r>
            <a:r>
              <a:rPr lang="en-GB" dirty="0">
                <a:solidFill>
                  <a:prstClr val="black"/>
                </a:solidFill>
              </a:rPr>
              <a:t>array revised. </a:t>
            </a:r>
            <a:r>
              <a:rPr lang="en-GB" dirty="0" smtClean="0">
                <a:solidFill>
                  <a:prstClr val="black"/>
                </a:solidFill>
              </a:rPr>
              <a:t>Minor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revisions </a:t>
            </a:r>
            <a:r>
              <a:rPr lang="en-GB" dirty="0">
                <a:solidFill>
                  <a:prstClr val="black"/>
                </a:solidFill>
              </a:rPr>
              <a:t>to secondary roads.</a:t>
            </a:r>
          </a:p>
          <a:p>
            <a:endParaRPr lang="en-GB" dirty="0" smtClean="0"/>
          </a:p>
        </p:txBody>
      </p:sp>
      <p:sp>
        <p:nvSpPr>
          <p:cNvPr id="552" name="Content Placeholder 55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First designs available for lightning protection, power and data networks, buildings on site…</a:t>
            </a:r>
            <a:endParaRPr lang="en-GB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87" name="Group 186"/>
          <p:cNvGrpSpPr/>
          <p:nvPr/>
        </p:nvGrpSpPr>
        <p:grpSpPr>
          <a:xfrm>
            <a:off x="7612229" y="3440289"/>
            <a:ext cx="2167957" cy="2503628"/>
            <a:chOff x="6890999" y="971551"/>
            <a:chExt cx="2167957" cy="2503628"/>
          </a:xfrm>
        </p:grpSpPr>
        <p:cxnSp>
          <p:nvCxnSpPr>
            <p:cNvPr id="166" name="Straight Connector 165"/>
            <p:cNvCxnSpPr/>
            <p:nvPr/>
          </p:nvCxnSpPr>
          <p:spPr>
            <a:xfrm flipH="1">
              <a:off x="6931820" y="1724025"/>
              <a:ext cx="3071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6941345" y="1890713"/>
              <a:ext cx="307181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7315201" y="1614487"/>
              <a:ext cx="747712" cy="215444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GB" sz="800" dirty="0">
                  <a:solidFill>
                    <a:prstClr val="black"/>
                  </a:solidFill>
                </a:rPr>
                <a:t>Primary road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7301592" y="1792061"/>
              <a:ext cx="917123" cy="215433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GB" sz="800" dirty="0">
                  <a:solidFill>
                    <a:prstClr val="black"/>
                  </a:solidFill>
                </a:rPr>
                <a:t>Secondary road</a:t>
              </a:r>
            </a:p>
          </p:txBody>
        </p:sp>
        <p:cxnSp>
          <p:nvCxnSpPr>
            <p:cNvPr id="170" name="Curved Connector 169"/>
            <p:cNvCxnSpPr/>
            <p:nvPr/>
          </p:nvCxnSpPr>
          <p:spPr>
            <a:xfrm>
              <a:off x="6896100" y="1466850"/>
              <a:ext cx="328612" cy="90488"/>
            </a:xfrm>
            <a:prstGeom prst="curvedConnector3">
              <a:avLst>
                <a:gd name="adj1" fmla="val 5579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7291388" y="1414463"/>
              <a:ext cx="838200" cy="215444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GB" sz="800" dirty="0">
                  <a:solidFill>
                    <a:prstClr val="black"/>
                  </a:solidFill>
                </a:rPr>
                <a:t>Access road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6967537" y="2395539"/>
              <a:ext cx="295274" cy="1619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381876" y="2381253"/>
              <a:ext cx="1656669" cy="215433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GB" sz="800" dirty="0">
                  <a:solidFill>
                    <a:prstClr val="black"/>
                  </a:solidFill>
                </a:rPr>
                <a:t>Ops/</a:t>
              </a:r>
              <a:r>
                <a:rPr lang="en-GB" sz="800" dirty="0" err="1">
                  <a:solidFill>
                    <a:prstClr val="black"/>
                  </a:solidFill>
                </a:rPr>
                <a:t>Techl</a:t>
              </a:r>
              <a:r>
                <a:rPr lang="en-GB" sz="800" dirty="0">
                  <a:solidFill>
                    <a:prstClr val="black"/>
                  </a:solidFill>
                </a:rPr>
                <a:t>/Residence (</a:t>
              </a:r>
              <a:r>
                <a:rPr lang="en-GB" sz="800" dirty="0" err="1">
                  <a:solidFill>
                    <a:prstClr val="black"/>
                  </a:solidFill>
                </a:rPr>
                <a:t>diagramatic</a:t>
              </a:r>
              <a:r>
                <a:rPr lang="en-GB" sz="800" dirty="0">
                  <a:solidFill>
                    <a:prstClr val="black"/>
                  </a:solidFill>
                </a:rPr>
                <a:t>)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034212" y="2714624"/>
              <a:ext cx="109537" cy="12858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402287" y="2656114"/>
              <a:ext cx="1622651" cy="338544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GB" sz="800" dirty="0">
                  <a:solidFill>
                    <a:prstClr val="black"/>
                  </a:solidFill>
                </a:rPr>
                <a:t>Water treatment + back-up power (</a:t>
              </a:r>
              <a:r>
                <a:rPr lang="en-GB" sz="800" dirty="0" err="1">
                  <a:solidFill>
                    <a:prstClr val="black"/>
                  </a:solidFill>
                </a:rPr>
                <a:t>diagramatic</a:t>
              </a:r>
              <a:r>
                <a:rPr lang="en-GB" sz="800" dirty="0">
                  <a:solidFill>
                    <a:prstClr val="black"/>
                  </a:solidFill>
                </a:rPr>
                <a:t>)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038296" y="3034394"/>
              <a:ext cx="78240" cy="11294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415893" y="2971800"/>
              <a:ext cx="1643063" cy="338544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GB" sz="800" dirty="0">
                  <a:solidFill>
                    <a:prstClr val="black"/>
                  </a:solidFill>
                </a:rPr>
                <a:t>Calibration/measuring equipment (</a:t>
              </a:r>
              <a:r>
                <a:rPr lang="en-GB" sz="800" dirty="0" err="1">
                  <a:solidFill>
                    <a:prstClr val="black"/>
                  </a:solidFill>
                </a:rPr>
                <a:t>diagramatic</a:t>
              </a:r>
              <a:r>
                <a:rPr lang="en-GB" sz="800" dirty="0">
                  <a:solidFill>
                    <a:prstClr val="black"/>
                  </a:solidFill>
                </a:rPr>
                <a:t>)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8333695" y="1539649"/>
              <a:ext cx="708251" cy="830997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GB" sz="800" dirty="0">
                  <a:solidFill>
                    <a:prstClr val="black"/>
                  </a:solidFill>
                </a:rPr>
                <a:t>Power, data (&amp; if reqd. drainage &amp; lighting) networks follow roads</a:t>
              </a:r>
            </a:p>
          </p:txBody>
        </p:sp>
        <p:sp>
          <p:nvSpPr>
            <p:cNvPr id="179" name="Right Brace 178"/>
            <p:cNvSpPr/>
            <p:nvPr/>
          </p:nvSpPr>
          <p:spPr>
            <a:xfrm>
              <a:off x="8175172" y="1658030"/>
              <a:ext cx="160211" cy="59735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6943726" y="971551"/>
              <a:ext cx="685800" cy="276999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GB" sz="1200" u="sng" dirty="0">
                  <a:solidFill>
                    <a:prstClr val="black"/>
                  </a:solidFill>
                </a:rPr>
                <a:t>KEY:</a:t>
              </a:r>
            </a:p>
          </p:txBody>
        </p:sp>
        <p:cxnSp>
          <p:nvCxnSpPr>
            <p:cNvPr id="181" name="Straight Connector 180"/>
            <p:cNvCxnSpPr/>
            <p:nvPr/>
          </p:nvCxnSpPr>
          <p:spPr>
            <a:xfrm flipH="1">
              <a:off x="6934542" y="2101624"/>
              <a:ext cx="307181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7337651" y="2010456"/>
              <a:ext cx="949099" cy="189054"/>
            </a:xfrm>
            <a:prstGeom prst="rect">
              <a:avLst/>
            </a:prstGeom>
            <a:noFill/>
          </p:spPr>
          <p:txBody>
            <a:bodyPr wrap="square" lIns="65306" tIns="32653" rIns="65306" bIns="32653" rtlCol="0">
              <a:spAutoFit/>
            </a:bodyPr>
            <a:lstStyle/>
            <a:p>
              <a:r>
                <a:rPr lang="en-GB" sz="800" dirty="0">
                  <a:solidFill>
                    <a:prstClr val="black"/>
                  </a:solidFill>
                </a:rPr>
                <a:t>Construction road</a:t>
              </a:r>
            </a:p>
          </p:txBody>
        </p:sp>
        <p:cxnSp>
          <p:nvCxnSpPr>
            <p:cNvPr id="183" name="Straight Connector 182"/>
            <p:cNvCxnSpPr/>
            <p:nvPr/>
          </p:nvCxnSpPr>
          <p:spPr>
            <a:xfrm flipH="1">
              <a:off x="6890999" y="1343025"/>
              <a:ext cx="307181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7327447" y="1251857"/>
              <a:ext cx="1272268" cy="189054"/>
            </a:xfrm>
            <a:prstGeom prst="rect">
              <a:avLst/>
            </a:prstGeom>
            <a:noFill/>
          </p:spPr>
          <p:txBody>
            <a:bodyPr wrap="square" lIns="65306" tIns="32653" rIns="65306" bIns="32653" rtlCol="0">
              <a:spAutoFit/>
            </a:bodyPr>
            <a:lstStyle/>
            <a:p>
              <a:r>
                <a:rPr lang="en-GB" sz="800" dirty="0">
                  <a:solidFill>
                    <a:prstClr val="black"/>
                  </a:solidFill>
                </a:rPr>
                <a:t>Perimeter fence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036594" y="3318441"/>
              <a:ext cx="109537" cy="12858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7381875" y="3286125"/>
              <a:ext cx="1190625" cy="189054"/>
            </a:xfrm>
            <a:prstGeom prst="rect">
              <a:avLst/>
            </a:prstGeom>
            <a:noFill/>
          </p:spPr>
          <p:txBody>
            <a:bodyPr wrap="square" lIns="65306" tIns="32653" rIns="65306" bIns="32653" rtlCol="0">
              <a:spAutoFit/>
            </a:bodyPr>
            <a:lstStyle/>
            <a:p>
              <a:r>
                <a:rPr lang="en-GB" sz="800" dirty="0">
                  <a:solidFill>
                    <a:prstClr val="black"/>
                  </a:solidFill>
                </a:rPr>
                <a:t>Site security</a:t>
              </a:r>
            </a:p>
          </p:txBody>
        </p:sp>
      </p:grpSp>
      <p:sp>
        <p:nvSpPr>
          <p:cNvPr id="554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36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655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optical tolerances on</a:t>
            </a:r>
            <a:br>
              <a:rPr lang="en-GB" dirty="0" smtClean="0"/>
            </a:br>
            <a:r>
              <a:rPr lang="en-GB" dirty="0" smtClean="0"/>
              <a:t>mechanical</a:t>
            </a:r>
            <a:r>
              <a:rPr lang="en-GB" dirty="0"/>
              <a:t> </a:t>
            </a:r>
            <a:r>
              <a:rPr lang="en-GB" dirty="0" smtClean="0"/>
              <a:t>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Optical tolerances calculated using </a:t>
            </a:r>
            <a:r>
              <a:rPr lang="en-GB" dirty="0" err="1" smtClean="0"/>
              <a:t>Zemax</a:t>
            </a:r>
            <a:r>
              <a:rPr lang="en-GB" dirty="0" smtClean="0"/>
              <a:t>, verified using </a:t>
            </a:r>
            <a:r>
              <a:rPr lang="en-GB" dirty="0" err="1" smtClean="0"/>
              <a:t>MathCad</a:t>
            </a:r>
            <a:r>
              <a:rPr lang="en-GB" dirty="0" smtClean="0"/>
              <a:t> and </a:t>
            </a:r>
            <a:r>
              <a:rPr lang="en-GB" dirty="0" err="1" smtClean="0"/>
              <a:t>Robast</a:t>
            </a:r>
            <a:r>
              <a:rPr lang="en-GB" dirty="0" smtClean="0"/>
              <a:t> in-house routines.</a:t>
            </a:r>
          </a:p>
          <a:p>
            <a:r>
              <a:rPr lang="en-GB" dirty="0" smtClean="0"/>
              <a:t>The following deviations affect PSF less than 10% (after refocussing).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Allowable mirror panel misalignments: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All deviations simulated using MC to ensure that overall effects tolerable.</a:t>
            </a:r>
          </a:p>
          <a:p>
            <a:r>
              <a:rPr lang="en-GB" dirty="0" smtClean="0"/>
              <a:t>Mechanical design based on these parameters.</a:t>
            </a:r>
            <a:endParaRPr lang="en-GB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315223"/>
              </p:ext>
            </p:extLst>
          </p:nvPr>
        </p:nvGraphicFramePr>
        <p:xfrm>
          <a:off x="581487" y="3184773"/>
          <a:ext cx="4381843" cy="363004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58324"/>
                <a:gridCol w="1558324"/>
                <a:gridCol w="126519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Error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Surface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Tolerance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Distance deviation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M1 to M2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+/- 5 mm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M2 to camera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(+/- 5 mm)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Surface irregularity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 µm </a:t>
                      </a:r>
                      <a:r>
                        <a:rPr lang="en-GB" sz="1400" dirty="0" err="1">
                          <a:effectLst/>
                        </a:rPr>
                        <a:t>rms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50 µm </a:t>
                      </a:r>
                      <a:r>
                        <a:rPr lang="en-GB" sz="1400" dirty="0" err="1">
                          <a:effectLst/>
                        </a:rPr>
                        <a:t>rms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Surface roughness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µm </a:t>
                      </a:r>
                      <a:r>
                        <a:rPr lang="en-GB" sz="1400" dirty="0" err="1">
                          <a:effectLst/>
                        </a:rPr>
                        <a:t>rms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µm </a:t>
                      </a:r>
                      <a:r>
                        <a:rPr lang="en-GB" sz="1400" dirty="0" err="1">
                          <a:effectLst/>
                        </a:rPr>
                        <a:t>rms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Radius deviation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+/- 10 mm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+/- 3 mm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camera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+/- 3 mm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Element </a:t>
                      </a:r>
                      <a:r>
                        <a:rPr lang="en-GB" sz="1400" dirty="0" smtClean="0">
                          <a:effectLst/>
                        </a:rPr>
                        <a:t>decentre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+/- 5 mm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+/- 5 mm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camera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+/- 5 mm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Element tilt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+/- 0.14˚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+/- 0.14˚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camera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+/- 0.14˚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141" marR="74141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876295"/>
              </p:ext>
            </p:extLst>
          </p:nvPr>
        </p:nvGraphicFramePr>
        <p:xfrm>
          <a:off x="5190203" y="2276797"/>
          <a:ext cx="4053205" cy="114141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41450"/>
                <a:gridCol w="1441450"/>
                <a:gridCol w="1170305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Element </a:t>
                      </a:r>
                      <a:r>
                        <a:rPr lang="en-GB" sz="1400" dirty="0" smtClean="0">
                          <a:effectLst/>
                        </a:rPr>
                        <a:t>decentre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± 2 mm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± 2 mm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Element tilt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± 1’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± 3’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Focal plane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± 5’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B6E30014-49D0-4B76-B270-C82755FBE638}" type="slidenum">
              <a:rPr lang="en-GB" sz="1600"/>
              <a:t>37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808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of mechanical design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Extensive FEA carried out on structure (two analyses).</a:t>
            </a:r>
          </a:p>
          <a:p>
            <a:r>
              <a:rPr lang="en-GB" dirty="0" smtClean="0"/>
              <a:t>E.g. decentering between camera, M1 and M2 die to gravity: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Within tolerances for optical performance (± 5 mm).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Wind induced decentering for</a:t>
            </a:r>
            <a:br>
              <a:rPr lang="en-GB" dirty="0" smtClean="0"/>
            </a:br>
            <a:r>
              <a:rPr lang="en-GB" dirty="0" smtClean="0"/>
              <a:t>36 km/h wind smaller than effect of gravity.</a:t>
            </a:r>
          </a:p>
          <a:p>
            <a:r>
              <a:rPr lang="en-GB" dirty="0" smtClean="0"/>
              <a:t>Combined gravity/wind induced decentering at 20° elevation as function of wind direction: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Within tolerances.</a:t>
            </a:r>
            <a:endParaRPr lang="en-GB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8" y="3014787"/>
            <a:ext cx="387985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547447"/>
            <a:ext cx="38989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38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109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of mechanical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Actuators will be used to align mirrors and to focus the telescope.</a:t>
            </a:r>
          </a:p>
          <a:p>
            <a:r>
              <a:rPr lang="en-GB" dirty="0" smtClean="0"/>
              <a:t>Specifications chosen in accordance with the alignment tolerances.</a:t>
            </a:r>
          </a:p>
          <a:p>
            <a:r>
              <a:rPr lang="en-GB" dirty="0" smtClean="0"/>
              <a:t>Alignment procedure developed.</a:t>
            </a:r>
          </a:p>
          <a:p>
            <a:r>
              <a:rPr lang="en-GB" dirty="0" smtClean="0"/>
              <a:t>Take image, move test panel, take new image.</a:t>
            </a:r>
          </a:p>
          <a:p>
            <a:r>
              <a:rPr lang="en-GB" dirty="0" smtClean="0"/>
              <a:t>Subtract to identify image elements due to test panel.</a:t>
            </a:r>
          </a:p>
          <a:p>
            <a:r>
              <a:rPr lang="en-GB" dirty="0" smtClean="0"/>
              <a:t>Correctly align test panel.</a:t>
            </a:r>
          </a:p>
          <a:p>
            <a:r>
              <a:rPr lang="en-GB" dirty="0" smtClean="0"/>
              <a:t>Move in to second panel</a:t>
            </a:r>
          </a:p>
          <a:p>
            <a:r>
              <a:rPr lang="en-GB" dirty="0" smtClean="0"/>
              <a:t>Iterate if necessary.</a:t>
            </a:r>
          </a:p>
          <a:p>
            <a:r>
              <a:rPr lang="en-GB" dirty="0" smtClean="0"/>
              <a:t>Tested successfully on </a:t>
            </a:r>
            <a:r>
              <a:rPr lang="en-GB" baseline="30000" dirty="0" smtClean="0"/>
              <a:t>1</a:t>
            </a:r>
            <a:r>
              <a:rPr lang="en-GB" dirty="0" smtClean="0"/>
              <a:t>/</a:t>
            </a:r>
            <a:r>
              <a:rPr lang="en-GB" baseline="-25000" dirty="0" smtClean="0"/>
              <a:t>10</a:t>
            </a:r>
            <a:r>
              <a:rPr lang="en-GB" dirty="0" smtClean="0"/>
              <a:t> scale model on optical bench.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381500" cy="5135563"/>
          </a:xfrm>
        </p:spPr>
        <p:txBody>
          <a:bodyPr/>
          <a:lstStyle/>
          <a:p>
            <a:r>
              <a:rPr lang="en-GB" dirty="0" smtClean="0"/>
              <a:t>FEA used to study response to high wind speeds.</a:t>
            </a:r>
          </a:p>
          <a:p>
            <a:r>
              <a:rPr lang="en-GB" dirty="0" smtClean="0"/>
              <a:t>Maximum wind speed at which telescope steered gust of 83.5 km/h.</a:t>
            </a:r>
          </a:p>
          <a:p>
            <a:r>
              <a:rPr lang="en-GB" dirty="0" smtClean="0"/>
              <a:t>Largest absolute deformation 13 mm.</a:t>
            </a:r>
          </a:p>
          <a:p>
            <a:r>
              <a:rPr lang="en-GB" dirty="0" smtClean="0"/>
              <a:t>Maximum wind speed in parked position is gust of 200 km/h.</a:t>
            </a:r>
          </a:p>
          <a:p>
            <a:r>
              <a:rPr lang="en-GB" dirty="0" smtClean="0"/>
              <a:t>Largest absolute deformation 19 mm.</a:t>
            </a:r>
          </a:p>
          <a:p>
            <a:endParaRPr lang="en-GB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39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387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contributions to KSPs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Observing spectrum of distant HE sources allows measurement of EBL.</a:t>
            </a:r>
          </a:p>
          <a:p>
            <a:r>
              <a:rPr lang="en-GB" dirty="0" smtClean="0"/>
              <a:t>Provides information on light produced by first stars and hence on galaxy/structure evolution in the universe.</a:t>
            </a:r>
          </a:p>
          <a:p>
            <a:r>
              <a:rPr lang="en-GB" b="1" dirty="0" smtClean="0"/>
              <a:t>Searches for </a:t>
            </a:r>
            <a:r>
              <a:rPr lang="en-GB" b="1" dirty="0" err="1" smtClean="0"/>
              <a:t>axion</a:t>
            </a:r>
            <a:r>
              <a:rPr lang="en-GB" b="1" dirty="0" smtClean="0"/>
              <a:t>-like particles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dirty="0"/>
          </a:p>
          <a:p>
            <a:r>
              <a:rPr lang="en-GB" dirty="0" smtClean="0"/>
              <a:t>Spectra of sources change if photons interact in B-field to become ALPs and vice versa.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/>
              <a:t>Chadwick</a:t>
            </a:r>
            <a:r>
              <a:rPr lang="en-GB" dirty="0" smtClean="0"/>
              <a:t>,</a:t>
            </a:r>
            <a:r>
              <a:rPr lang="en-GB" b="1" dirty="0" smtClean="0"/>
              <a:t> Harris</a:t>
            </a:r>
            <a:r>
              <a:rPr lang="en-GB" dirty="0" smtClean="0"/>
              <a:t> (Durham</a:t>
            </a:r>
            <a:r>
              <a:rPr lang="en-GB" dirty="0"/>
              <a:t>) </a:t>
            </a:r>
            <a:r>
              <a:rPr lang="en-GB" dirty="0" smtClean="0"/>
              <a:t>studied some sources, identified</a:t>
            </a:r>
            <a:br>
              <a:rPr lang="en-GB" dirty="0" smtClean="0"/>
            </a:br>
            <a:r>
              <a:rPr lang="en-GB" dirty="0" smtClean="0"/>
              <a:t>PKS 2155-304 as interesting.</a:t>
            </a:r>
          </a:p>
          <a:p>
            <a:r>
              <a:rPr lang="en-GB" dirty="0" smtClean="0"/>
              <a:t>E.g. of effects on VHE spectrum:</a:t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Cover range m</a:t>
            </a:r>
            <a:r>
              <a:rPr lang="en-GB" baseline="-25000" dirty="0" smtClean="0"/>
              <a:t>a</a:t>
            </a:r>
            <a:r>
              <a:rPr lang="en-GB" dirty="0" smtClean="0"/>
              <a:t> &lt; 100 </a:t>
            </a:r>
            <a:r>
              <a:rPr lang="en-GB" dirty="0" err="1" smtClean="0"/>
              <a:t>neV</a:t>
            </a:r>
            <a:r>
              <a:rPr lang="en-GB" dirty="0" smtClean="0"/>
              <a:t> and</a:t>
            </a:r>
            <a:br>
              <a:rPr lang="en-GB" dirty="0" smtClean="0"/>
            </a:br>
            <a:r>
              <a:rPr lang="en-GB" dirty="0" smtClean="0"/>
              <a:t>g</a:t>
            </a:r>
            <a:r>
              <a:rPr lang="en-GB" baseline="-25000" dirty="0" smtClean="0"/>
              <a:t>a</a:t>
            </a:r>
            <a:r>
              <a:rPr lang="en-GB" baseline="-25000" dirty="0" smtClean="0">
                <a:latin typeface="Symbol" panose="05050102010706020507" pitchFamily="18" charset="2"/>
              </a:rPr>
              <a:t>g</a:t>
            </a:r>
            <a:r>
              <a:rPr lang="en-GB" dirty="0" smtClean="0"/>
              <a:t> &gt; 2 × 10</a:t>
            </a:r>
            <a:r>
              <a:rPr lang="en-GB" baseline="30000" dirty="0" smtClean="0"/>
              <a:t>-11</a:t>
            </a:r>
            <a:r>
              <a:rPr lang="en-GB" dirty="0" smtClean="0"/>
              <a:t> GeV (Meyer, Conrad).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5" y="3914874"/>
            <a:ext cx="4983010" cy="1624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096" y="2924218"/>
            <a:ext cx="4225603" cy="325881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688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of mechanical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Wind-induced stresses always below allowable values for steel/aluminium.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Advisable to reinforce counterweight support </a:t>
            </a:r>
            <a:r>
              <a:rPr lang="en-GB" dirty="0" smtClean="0"/>
              <a:t>and perhaps tower based to </a:t>
            </a:r>
            <a:r>
              <a:rPr lang="en-GB" dirty="0"/>
              <a:t>provide larger safety </a:t>
            </a:r>
            <a:r>
              <a:rPr lang="en-GB" dirty="0" smtClean="0"/>
              <a:t>factor</a:t>
            </a:r>
            <a:r>
              <a:rPr lang="en-GB" dirty="0"/>
              <a:t>.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21" y="2691288"/>
            <a:ext cx="6852557" cy="40557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40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418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of mechanical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FEA used to determine normal oscillation modes of structure.</a:t>
            </a:r>
          </a:p>
          <a:p>
            <a:r>
              <a:rPr lang="en-GB" dirty="0" smtClean="0"/>
              <a:t>First mode is due to rotations about vertical axis with superimposed translation along elevation axis.</a:t>
            </a:r>
          </a:p>
          <a:p>
            <a:r>
              <a:rPr lang="en-GB" dirty="0" smtClean="0"/>
              <a:t>Frequency is 2.8 Hz when pointing to horizon, higher otherwise.</a:t>
            </a:r>
          </a:p>
          <a:p>
            <a:r>
              <a:rPr lang="en-GB" dirty="0" smtClean="0"/>
              <a:t>Above CTA specification of 2.5 Hz (designed to prevent wind-induced oscillations).</a:t>
            </a:r>
          </a:p>
        </p:txBody>
      </p:sp>
      <p:pic>
        <p:nvPicPr>
          <p:cNvPr id="409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08" y="3298732"/>
            <a:ext cx="455295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4433446" y="3759888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Accel</a:t>
            </a:r>
            <a:r>
              <a:rPr lang="en-GB" dirty="0" smtClean="0"/>
              <a:t> (g)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681046" y="6283232"/>
            <a:ext cx="1049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FEA also used to investigate response </a:t>
            </a:r>
            <a:r>
              <a:rPr lang="en-GB" dirty="0"/>
              <a:t>of structure to seismic activity expected in </a:t>
            </a:r>
            <a:r>
              <a:rPr lang="en-GB" dirty="0" err="1" smtClean="0"/>
              <a:t>Paranal</a:t>
            </a:r>
            <a:r>
              <a:rPr lang="en-GB" dirty="0" smtClean="0"/>
              <a:t> (worst case).</a:t>
            </a:r>
            <a:endParaRPr lang="en-GB" dirty="0"/>
          </a:p>
          <a:p>
            <a:r>
              <a:rPr lang="en-GB" dirty="0"/>
              <a:t>Spectrum of vertical and horizontal accelerations applied:</a:t>
            </a:r>
          </a:p>
          <a:p>
            <a:endParaRPr lang="en-GB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41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879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of mechanical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Combining earthquake with</a:t>
            </a:r>
            <a:br>
              <a:rPr lang="en-GB" dirty="0" smtClean="0"/>
            </a:br>
            <a:r>
              <a:rPr lang="en-GB" dirty="0" smtClean="0"/>
              <a:t>120 km/h wind leads to some local stresses where there is little safety factor.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533525"/>
            <a:ext cx="4558683" cy="5135563"/>
          </a:xfrm>
        </p:spPr>
        <p:txBody>
          <a:bodyPr/>
          <a:lstStyle/>
          <a:p>
            <a:r>
              <a:rPr lang="en-GB" dirty="0" smtClean="0"/>
              <a:t>These areas (counterweight support, tower base – steel, two secondary mirror support ribs – Al) will be reinforced in the next design iteration.  </a:t>
            </a:r>
            <a:endParaRPr lang="en-GB" dirty="0"/>
          </a:p>
        </p:txBody>
      </p:sp>
      <p:pic>
        <p:nvPicPr>
          <p:cNvPr id="512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0" y="2926832"/>
            <a:ext cx="5802580" cy="34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831" y="3555431"/>
            <a:ext cx="4141940" cy="2472507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42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958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Descoping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Priority for CTA-UK is to ensure access to CTA data for UK scientists.</a:t>
            </a:r>
          </a:p>
          <a:p>
            <a:r>
              <a:rPr lang="en-GB" dirty="0" smtClean="0"/>
              <a:t>Requires UK in-kind contribution to CTA commensurate with GDP (exact conditions not yet defined – scale of proposed total contribution 2…3% of CTA construction costs).</a:t>
            </a:r>
          </a:p>
          <a:p>
            <a:r>
              <a:rPr lang="en-GB" dirty="0" smtClean="0"/>
              <a:t>Camera development and construction is the element that provides route to this scale of contribution, so is highest priority for CTA-UK.</a:t>
            </a:r>
          </a:p>
          <a:p>
            <a:r>
              <a:rPr lang="en-GB" dirty="0" smtClean="0"/>
              <a:t>Second priority is contribution to CTA DATA project, as this will aid in particular early UK physics studies. 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Remaining parts of programme are drive and structure studies</a:t>
            </a:r>
            <a:r>
              <a:rPr lang="en-GB" dirty="0"/>
              <a:t> </a:t>
            </a:r>
            <a:r>
              <a:rPr lang="en-GB" dirty="0" smtClean="0"/>
              <a:t>and mirror development.</a:t>
            </a:r>
          </a:p>
          <a:p>
            <a:r>
              <a:rPr lang="en-GB" dirty="0" smtClean="0"/>
              <a:t>Hardware for mirror studies purchased through capital bid.</a:t>
            </a:r>
          </a:p>
          <a:p>
            <a:r>
              <a:rPr lang="en-GB" dirty="0" smtClean="0"/>
              <a:t>Contract with Glyndwr Innovations signed and work starting.</a:t>
            </a:r>
            <a:endParaRPr lang="en-GB" dirty="0"/>
          </a:p>
          <a:p>
            <a:r>
              <a:rPr lang="en-GB" dirty="0" smtClean="0"/>
              <a:t>Drive studies would probably reduce telescope costs, but current drives will do the required job.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43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645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Reduction to 80%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3721593" cy="5135563"/>
          </a:xfrm>
        </p:spPr>
        <p:txBody>
          <a:bodyPr/>
          <a:lstStyle/>
          <a:p>
            <a:r>
              <a:rPr lang="en-GB" dirty="0" smtClean="0"/>
              <a:t>Must save ~ £400k.</a:t>
            </a:r>
          </a:p>
          <a:p>
            <a:r>
              <a:rPr lang="en-GB" dirty="0" smtClean="0"/>
              <a:t>Achieve through:</a:t>
            </a:r>
          </a:p>
          <a:p>
            <a:r>
              <a:rPr lang="en-GB" dirty="0" smtClean="0"/>
              <a:t>Removing costs of mirror hardware (capital bid), DAQ boards (capital bid), SiPMs (get from Adelaide).</a:t>
            </a:r>
          </a:p>
          <a:p>
            <a:r>
              <a:rPr lang="en-GB" dirty="0" smtClean="0"/>
              <a:t>Liverpool support for Daniel for additional 10 months, Durham for Brown 2 months.</a:t>
            </a:r>
          </a:p>
          <a:p>
            <a:r>
              <a:rPr lang="en-GB" dirty="0" smtClean="0"/>
              <a:t>Removing structure and drives studies*.</a:t>
            </a:r>
          </a:p>
          <a:p>
            <a:r>
              <a:rPr lang="en-GB" dirty="0" smtClean="0"/>
              <a:t>Removing mirror effort bar Schmoll*.</a:t>
            </a:r>
          </a:p>
          <a:p>
            <a:r>
              <a:rPr lang="en-GB" dirty="0" smtClean="0"/>
              <a:t>Removing Rose**.</a:t>
            </a:r>
          </a:p>
          <a:p>
            <a:r>
              <a:rPr lang="en-GB" dirty="0" smtClean="0"/>
              <a:t>Re-using chiller and PSU**.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436874"/>
              </p:ext>
            </p:extLst>
          </p:nvPr>
        </p:nvGraphicFramePr>
        <p:xfrm>
          <a:off x="4234646" y="1491704"/>
          <a:ext cx="5442011" cy="53130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61122"/>
                <a:gridCol w="690745"/>
                <a:gridCol w="2490144"/>
              </a:tblGrid>
              <a:tr h="214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Item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Saving (£)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Comments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</a:tr>
              <a:tr h="351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Remove WP1 consumables &amp; equipment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24588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Funded through capital bid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</a:tr>
              <a:tr h="214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Do not purchase DAQ boards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14400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Purchased by Amsterdam University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</a:tr>
              <a:tr h="214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Do not purchase SiPMs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91140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Purchased by University of Adelaide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</a:tr>
              <a:tr h="351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Reduce support for Daniel by 10 months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61926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Will be supported by University of Liverpool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</a:tr>
              <a:tr h="351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Reduce support for Brown by 2 months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10263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Will be supported by University of Durham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</a:tr>
              <a:tr h="351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Remove WP2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39191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 work on structure and drives; GCT cost probably increased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</a:tr>
              <a:tr h="351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Remove all WP1 effort etc. except Schmoll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77204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Technical risks to mirrors increased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</a:tr>
              <a:tr h="351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Remove Rose from project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44586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Lose manpower in trigger, sensor testing, physics analysis; increases risk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</a:tr>
              <a:tr h="214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Reduce Rosen to 75%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23923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Impacts on UK DATA contribution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</a:tr>
              <a:tr h="351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Do not purchase chiller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4880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Lack of chiller for Lab tests once shipped to telescope; introduces delays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</a:tr>
              <a:tr h="351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Do not purchase PSU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1840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Lack of PSU for Lab tests once shipped to telescope; introduces delays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</a:tr>
              <a:tr h="214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Total saving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393941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49" marR="38749" marT="38749" marB="3874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6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Reduction to 60%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98" y="1533525"/>
            <a:ext cx="3384243" cy="5135563"/>
          </a:xfrm>
        </p:spPr>
        <p:txBody>
          <a:bodyPr/>
          <a:lstStyle/>
          <a:p>
            <a:r>
              <a:rPr lang="en-GB" dirty="0" smtClean="0"/>
              <a:t>Must save ~ £790k.</a:t>
            </a:r>
          </a:p>
          <a:p>
            <a:r>
              <a:rPr lang="en-GB" dirty="0" smtClean="0"/>
              <a:t>Fund SiPMs and DAQ through capital bid.</a:t>
            </a:r>
          </a:p>
          <a:p>
            <a:r>
              <a:rPr lang="en-GB" dirty="0" smtClean="0"/>
              <a:t>10 months Daniel.</a:t>
            </a:r>
          </a:p>
          <a:p>
            <a:r>
              <a:rPr lang="en-GB" dirty="0"/>
              <a:t>Reuse chiller/PSU</a:t>
            </a:r>
            <a:r>
              <a:rPr lang="en-GB" dirty="0" smtClean="0"/>
              <a:t>**.</a:t>
            </a:r>
          </a:p>
          <a:p>
            <a:r>
              <a:rPr lang="en-GB" dirty="0" smtClean="0"/>
              <a:t>Remove WP1, 2 and 4**</a:t>
            </a:r>
          </a:p>
          <a:p>
            <a:r>
              <a:rPr lang="en-GB" dirty="0"/>
              <a:t>R</a:t>
            </a:r>
            <a:r>
              <a:rPr lang="en-GB" dirty="0" smtClean="0"/>
              <a:t>educe Brown to 0.6**.</a:t>
            </a:r>
          </a:p>
          <a:p>
            <a:r>
              <a:rPr lang="en-GB" dirty="0" smtClean="0"/>
              <a:t>Remove Rose**.</a:t>
            </a:r>
          </a:p>
          <a:p>
            <a:r>
              <a:rPr lang="en-GB" dirty="0" smtClean="0"/>
              <a:t>Remove PM**.</a:t>
            </a:r>
          </a:p>
          <a:p>
            <a:r>
              <a:rPr lang="en-GB" dirty="0" smtClean="0"/>
              <a:t>Reduce effort of Cotter, Clark and Greenshaw**.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    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52722"/>
              </p:ext>
            </p:extLst>
          </p:nvPr>
        </p:nvGraphicFramePr>
        <p:xfrm>
          <a:off x="3730664" y="1548968"/>
          <a:ext cx="6115043" cy="513556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98285"/>
                <a:gridCol w="790112"/>
                <a:gridCol w="3826646"/>
              </a:tblGrid>
              <a:tr h="260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Remove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Saving (£)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Comments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</a:tr>
              <a:tr h="426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WP 1, 2 and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436143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 work on structure and drives, mirrors funded largely through capital bid, no work on data pipeline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</a:tr>
              <a:tr h="260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Do not purchase SiPMs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91140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 impact, purchased by Adelaide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</a:tr>
              <a:tr h="426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Do not purchase DAQ boards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14400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Funded through capital bid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</a:tr>
              <a:tr h="260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Do not purchase chiller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4880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Lack of chiller for Lab tests once shipped to site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</a:tr>
              <a:tr h="260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Do not purchase PSU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1840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Lack of PSU for Lab tests once shipped to site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</a:tr>
              <a:tr h="426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Reduce support for Daniel by 10 months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61926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University of Liverpool support, no impact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</a:tr>
              <a:tr h="426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Remove Rose from project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44586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Lose manpower in trigger, sensor testing, physics analysis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</a:tr>
              <a:tr h="426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Reduce support for Brown to 0.6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13194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Increased impact on camera testing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</a:tr>
              <a:tr h="426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Remove Project Manager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88251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 UK in-kind contribution, impact on schedule and/or production of documentation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</a:tr>
              <a:tr h="426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Reduce effort of Cotter to 20%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9856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Loss of oversight of back end electronics development and of UK data analysis expertise.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</a:tr>
              <a:tr h="426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Reduce effort of Clark by 50%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6290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Loss of camera testing effort.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</a:tr>
              <a:tr h="426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Reduce effort of Greenshaw to 10%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21834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Impact on project oversight and schedule.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</a:tr>
              <a:tr h="260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794340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1" marR="47021" marT="47021" marB="470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Reduction to 40%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 this situation we are unable to support many of the electronic and mechanical staff key to design and construction of the camera.</a:t>
            </a:r>
          </a:p>
          <a:p>
            <a:r>
              <a:rPr lang="en-GB" dirty="0" smtClean="0"/>
              <a:t>We would seek to complete: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esting of CHEC-M (adding Backplane, testing in Leicester, testing on telescope in Meudon). </a:t>
            </a:r>
          </a:p>
          <a:p>
            <a:pPr lvl="1"/>
            <a:r>
              <a:rPr lang="en-GB" dirty="0" smtClean="0"/>
              <a:t>Construction and testing of CHEC-S (mounting of SiPMs, FE electronics and TARGET modules, DAQ boards and Backplane, testing in Lab and on telescope).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We would then pass on these </a:t>
            </a:r>
            <a:r>
              <a:rPr lang="en-GB" dirty="0" smtClean="0"/>
              <a:t>results to our GCT and CTA collaborators.</a:t>
            </a:r>
          </a:p>
          <a:p>
            <a:r>
              <a:rPr lang="en-GB" dirty="0" smtClean="0"/>
              <a:t>We would not be in a position to construct a camera for the pre-production GCTs and hence to prepare for, or make the first part of, a UK in-kind contribution to CTA.</a:t>
            </a:r>
            <a:endParaRPr lang="en-GB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46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330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contributions to KSPs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Lorentz Invariance Violation 1</a:t>
            </a:r>
          </a:p>
          <a:p>
            <a:r>
              <a:rPr lang="en-US" b="1" dirty="0" err="1" smtClean="0"/>
              <a:t>M.Fornasa</a:t>
            </a:r>
            <a:r>
              <a:rPr lang="en-US" dirty="0" smtClean="0"/>
              <a:t> </a:t>
            </a:r>
            <a:r>
              <a:rPr lang="en-US" dirty="0"/>
              <a:t>(Nottingham),</a:t>
            </a:r>
            <a:r>
              <a:rPr lang="en-US" b="1" dirty="0"/>
              <a:t> </a:t>
            </a:r>
            <a:r>
              <a:rPr lang="en-US" b="1" dirty="0" err="1" smtClean="0"/>
              <a:t>M.Wilkinson</a:t>
            </a:r>
            <a:r>
              <a:rPr lang="en-US" dirty="0" smtClean="0"/>
              <a:t> </a:t>
            </a:r>
            <a:r>
              <a:rPr lang="en-US" dirty="0"/>
              <a:t>(Leicester),</a:t>
            </a:r>
            <a:r>
              <a:rPr lang="en-US" b="1" dirty="0"/>
              <a:t> </a:t>
            </a:r>
            <a:r>
              <a:rPr lang="en-US" b="1" dirty="0" err="1" smtClean="0"/>
              <a:t>M.Daniel</a:t>
            </a:r>
            <a:r>
              <a:rPr lang="en-US" dirty="0" smtClean="0"/>
              <a:t> </a:t>
            </a:r>
            <a:r>
              <a:rPr lang="en-US" dirty="0"/>
              <a:t>(Liverpool</a:t>
            </a:r>
            <a:r>
              <a:rPr lang="en-US" dirty="0" smtClean="0"/>
              <a:t>).</a:t>
            </a:r>
          </a:p>
          <a:p>
            <a:r>
              <a:rPr lang="en-GB" dirty="0"/>
              <a:t>Refractive index of vacuum may be energy dependent.</a:t>
            </a:r>
          </a:p>
          <a:p>
            <a:r>
              <a:rPr lang="en-GB" dirty="0"/>
              <a:t>Parameterise dispersion using expansion: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Observation of </a:t>
            </a:r>
            <a:r>
              <a:rPr lang="en-GB" dirty="0">
                <a:latin typeface="Symbol" panose="05050102010706020507" pitchFamily="18" charset="2"/>
              </a:rPr>
              <a:t>g</a:t>
            </a:r>
            <a:r>
              <a:rPr lang="en-GB" dirty="0"/>
              <a:t> flares from remote AGNs or GRBs may allow detection of energy dependent time </a:t>
            </a:r>
            <a:r>
              <a:rPr lang="en-GB" dirty="0" smtClean="0"/>
              <a:t>delays.</a:t>
            </a:r>
            <a:endParaRPr lang="en-GB" dirty="0"/>
          </a:p>
          <a:p>
            <a:r>
              <a:rPr lang="en-GB" dirty="0"/>
              <a:t>Problem is disentangling source and propagation effects. 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Most constraining current results:</a:t>
            </a:r>
          </a:p>
          <a:p>
            <a:pPr lvl="1"/>
            <a:r>
              <a:rPr lang="en-GB"/>
              <a:t>Fermi-LAT observation of GeV photons from GRB 090510 </a:t>
            </a:r>
            <a:br>
              <a:rPr lang="en-GB"/>
            </a:br>
            <a:r>
              <a:rPr lang="en-GB"/>
              <a:t>imply</a:t>
            </a:r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r>
              <a:rPr lang="en-GB"/>
              <a:t>AGN flare (PKS 2155-304) seen by HESS gives  </a:t>
            </a:r>
          </a:p>
          <a:p>
            <a:pPr lvl="1"/>
            <a:endParaRPr lang="en-GB"/>
          </a:p>
          <a:p>
            <a:pPr lvl="1"/>
            <a:endParaRPr lang="en-GB"/>
          </a:p>
          <a:p>
            <a:r>
              <a:rPr lang="en-GB"/>
              <a:t>CTA will see more sources, out to larger distances.</a:t>
            </a:r>
          </a:p>
          <a:p>
            <a:r>
              <a:rPr lang="en-GB"/>
              <a:t>Limits M</a:t>
            </a:r>
            <a:r>
              <a:rPr lang="en-GB" baseline="-25000"/>
              <a:t>1</a:t>
            </a:r>
            <a:r>
              <a:rPr lang="en-GB"/>
              <a:t> ~ M</a:t>
            </a:r>
            <a:r>
              <a:rPr lang="en-GB" baseline="-25000"/>
              <a:t>Pl</a:t>
            </a:r>
            <a:r>
              <a:rPr lang="en-GB"/>
              <a:t> possible, significant improvement in constraints on M</a:t>
            </a:r>
            <a:r>
              <a:rPr lang="en-GB" baseline="-25000"/>
              <a:t>2</a:t>
            </a:r>
            <a:r>
              <a:rPr lang="en-GB"/>
              <a:t>.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823933"/>
              </p:ext>
            </p:extLst>
          </p:nvPr>
        </p:nvGraphicFramePr>
        <p:xfrm>
          <a:off x="977900" y="4156117"/>
          <a:ext cx="3835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Equation" r:id="rId3" imgW="3835080" imgH="888840" progId="Equation.DSMT4">
                  <p:embed/>
                </p:oleObj>
              </mc:Choice>
              <mc:Fallback>
                <p:oleObj name="Equation" r:id="rId3" imgW="38350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900" y="4156117"/>
                        <a:ext cx="38354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099378"/>
              </p:ext>
            </p:extLst>
          </p:nvPr>
        </p:nvGraphicFramePr>
        <p:xfrm>
          <a:off x="5886449" y="2888732"/>
          <a:ext cx="2654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Equation" r:id="rId5" imgW="2654280" imgH="672840" progId="Equation.DSMT4">
                  <p:embed/>
                </p:oleObj>
              </mc:Choice>
              <mc:Fallback>
                <p:oleObj name="Equation" r:id="rId5" imgW="26542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6449" y="2888732"/>
                        <a:ext cx="26543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051147"/>
              </p:ext>
            </p:extLst>
          </p:nvPr>
        </p:nvGraphicFramePr>
        <p:xfrm>
          <a:off x="5885922" y="4346046"/>
          <a:ext cx="2705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" name="Equation" r:id="rId7" imgW="2705040" imgH="672840" progId="Equation.DSMT4">
                  <p:embed/>
                </p:oleObj>
              </mc:Choice>
              <mc:Fallback>
                <p:oleObj name="Equation" r:id="rId7" imgW="27050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922" y="4346046"/>
                        <a:ext cx="2705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647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contributions to KSPs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Lorentz Invariance </a:t>
            </a:r>
            <a:r>
              <a:rPr lang="en-US" b="1" dirty="0" smtClean="0"/>
              <a:t>Violation 2</a:t>
            </a:r>
          </a:p>
          <a:p>
            <a:r>
              <a:rPr lang="en-US" b="1" dirty="0" err="1" smtClean="0"/>
              <a:t>M.Fairburn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b="1" dirty="0" err="1" smtClean="0"/>
              <a:t>J.Ellis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(KCL), </a:t>
            </a:r>
            <a:r>
              <a:rPr lang="en-US" b="1" dirty="0" err="1" smtClean="0"/>
              <a:t>J.Hinton</a:t>
            </a:r>
            <a:r>
              <a:rPr lang="en-US" dirty="0" smtClean="0"/>
              <a:t>, </a:t>
            </a:r>
            <a:r>
              <a:rPr lang="en-US" b="1" dirty="0" err="1" smtClean="0"/>
              <a:t>R.White</a:t>
            </a:r>
            <a:r>
              <a:rPr lang="en-US" dirty="0" smtClean="0"/>
              <a:t> (ex-Leicester).</a:t>
            </a:r>
          </a:p>
          <a:p>
            <a:r>
              <a:rPr lang="en-GB" dirty="0"/>
              <a:t>HE </a:t>
            </a:r>
            <a:r>
              <a:rPr lang="en-GB" dirty="0">
                <a:latin typeface="Symbol" panose="05050102010706020507" pitchFamily="18" charset="2"/>
              </a:rPr>
              <a:t>g</a:t>
            </a:r>
            <a:r>
              <a:rPr lang="en-GB" dirty="0"/>
              <a:t> rays interact with the EBL </a:t>
            </a:r>
            <a:br>
              <a:rPr lang="en-GB" dirty="0"/>
            </a:br>
            <a:r>
              <a:rPr lang="en-GB" dirty="0"/>
              <a:t>(for </a:t>
            </a:r>
            <a:r>
              <a:rPr lang="en-GB" dirty="0" err="1"/>
              <a:t>E</a:t>
            </a:r>
            <a:r>
              <a:rPr lang="en-GB" baseline="-25000" dirty="0" err="1">
                <a:latin typeface="Symbol" panose="05050102010706020507" pitchFamily="18" charset="2"/>
              </a:rPr>
              <a:t>g</a:t>
            </a:r>
            <a:r>
              <a:rPr lang="en-GB" dirty="0"/>
              <a:t> &gt; 1 </a:t>
            </a:r>
            <a:r>
              <a:rPr lang="en-GB" dirty="0" err="1"/>
              <a:t>TeV</a:t>
            </a:r>
            <a:r>
              <a:rPr lang="en-GB" dirty="0"/>
              <a:t>) and the CMB </a:t>
            </a:r>
            <a:br>
              <a:rPr lang="en-GB" dirty="0"/>
            </a:br>
            <a:r>
              <a:rPr lang="en-GB" dirty="0"/>
              <a:t>(for </a:t>
            </a:r>
            <a:r>
              <a:rPr lang="en-GB" dirty="0" err="1"/>
              <a:t>E</a:t>
            </a:r>
            <a:r>
              <a:rPr lang="en-GB" baseline="-25000" dirty="0" err="1">
                <a:latin typeface="Symbol" panose="05050102010706020507" pitchFamily="18" charset="2"/>
              </a:rPr>
              <a:t>g</a:t>
            </a:r>
            <a:r>
              <a:rPr lang="en-GB" dirty="0"/>
              <a:t> &gt; 100 </a:t>
            </a:r>
            <a:r>
              <a:rPr lang="en-GB" dirty="0" err="1"/>
              <a:t>TeV</a:t>
            </a:r>
            <a:r>
              <a:rPr lang="en-GB" dirty="0" smtClean="0"/>
              <a:t>).</a:t>
            </a:r>
            <a:endParaRPr lang="en-GB" dirty="0"/>
          </a:p>
          <a:p>
            <a:r>
              <a:rPr lang="en-GB" dirty="0"/>
              <a:t>Expect universe to be opaque at the highest energies.</a:t>
            </a:r>
          </a:p>
          <a:p>
            <a:r>
              <a:rPr lang="en-GB" dirty="0"/>
              <a:t>But if Lorentz invariance is violated, kinematics of pair production </a:t>
            </a:r>
            <a:r>
              <a:rPr lang="en-GB" dirty="0" smtClean="0"/>
              <a:t>change.</a:t>
            </a:r>
            <a:endParaRPr lang="en-GB" dirty="0"/>
          </a:p>
          <a:p>
            <a:r>
              <a:rPr lang="en-GB" dirty="0"/>
              <a:t>Opacity decreases again at HE.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50 hour observation of Mrk501: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Depending on assumptions made about source spectrum, allows limits M</a:t>
            </a:r>
            <a:r>
              <a:rPr lang="en-GB" baseline="-25000" dirty="0"/>
              <a:t>1</a:t>
            </a:r>
            <a:r>
              <a:rPr lang="en-GB" dirty="0"/>
              <a:t> ~ </a:t>
            </a:r>
            <a:r>
              <a:rPr lang="en-GB" dirty="0" err="1"/>
              <a:t>M</a:t>
            </a:r>
            <a:r>
              <a:rPr lang="en-GB" baseline="-25000" dirty="0" err="1"/>
              <a:t>Pl</a:t>
            </a:r>
            <a:r>
              <a:rPr lang="en-GB" dirty="0"/>
              <a:t>, M</a:t>
            </a:r>
            <a:r>
              <a:rPr lang="en-GB" baseline="-25000" dirty="0"/>
              <a:t>2</a:t>
            </a:r>
            <a:r>
              <a:rPr lang="en-GB" dirty="0"/>
              <a:t> ~ 5 × 10</a:t>
            </a:r>
            <a:r>
              <a:rPr lang="en-GB" baseline="30000" dirty="0"/>
              <a:t>11</a:t>
            </a:r>
            <a:r>
              <a:rPr lang="en-GB" dirty="0"/>
              <a:t> GeV.</a:t>
            </a:r>
          </a:p>
          <a:p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97" y="1941553"/>
            <a:ext cx="4021838" cy="287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605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contributions to KSPs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Dark Matter </a:t>
            </a:r>
            <a:r>
              <a:rPr lang="en-GB" b="1" dirty="0" smtClean="0"/>
              <a:t>Search</a:t>
            </a:r>
          </a:p>
          <a:p>
            <a:r>
              <a:rPr lang="en-US" b="1" dirty="0" err="1" smtClean="0"/>
              <a:t>M.Fornasa</a:t>
            </a:r>
            <a:r>
              <a:rPr lang="en-US" dirty="0" smtClean="0"/>
              <a:t> </a:t>
            </a:r>
            <a:r>
              <a:rPr lang="en-US" dirty="0"/>
              <a:t>(Nottingham</a:t>
            </a:r>
            <a:r>
              <a:rPr lang="en-US" dirty="0" smtClean="0"/>
              <a:t>),</a:t>
            </a:r>
            <a:r>
              <a:rPr lang="en-US" b="1" dirty="0"/>
              <a:t> </a:t>
            </a:r>
            <a:r>
              <a:rPr lang="en-US" b="1" dirty="0" err="1" smtClean="0"/>
              <a:t>M.Wilkinson</a:t>
            </a:r>
            <a:r>
              <a:rPr lang="en-US" dirty="0" smtClean="0"/>
              <a:t> </a:t>
            </a:r>
            <a:r>
              <a:rPr lang="en-US" dirty="0"/>
              <a:t>(Leicester</a:t>
            </a:r>
            <a:r>
              <a:rPr lang="en-US" dirty="0" smtClean="0"/>
              <a:t>),</a:t>
            </a:r>
            <a:r>
              <a:rPr lang="en-US" b="1" dirty="0"/>
              <a:t> </a:t>
            </a:r>
            <a:r>
              <a:rPr lang="en-US" b="1" dirty="0" err="1" smtClean="0"/>
              <a:t>M.Daniel</a:t>
            </a:r>
            <a:r>
              <a:rPr lang="en-US" dirty="0" smtClean="0"/>
              <a:t> </a:t>
            </a:r>
            <a:r>
              <a:rPr lang="en-US" dirty="0"/>
              <a:t>(Liverpool</a:t>
            </a:r>
            <a:r>
              <a:rPr lang="en-US" dirty="0" smtClean="0"/>
              <a:t>).</a:t>
            </a:r>
          </a:p>
          <a:p>
            <a:r>
              <a:rPr lang="en-US" dirty="0" smtClean="0"/>
              <a:t>Look for evidence of DM through annihilation to photons.</a:t>
            </a:r>
          </a:p>
          <a:p>
            <a:r>
              <a:rPr lang="en-US" dirty="0" smtClean="0"/>
              <a:t>Signal depends on square of DM density, BG on co-located astrophysical sources.</a:t>
            </a:r>
          </a:p>
          <a:p>
            <a:r>
              <a:rPr lang="en-US" dirty="0" smtClean="0"/>
              <a:t>Galactic Centre large signal and BG, </a:t>
            </a:r>
            <a:r>
              <a:rPr lang="en-US" dirty="0"/>
              <a:t>Dwarf </a:t>
            </a:r>
            <a:r>
              <a:rPr lang="en-US" dirty="0" smtClean="0"/>
              <a:t>Galaxies smaller signal but less BG.</a:t>
            </a:r>
          </a:p>
          <a:p>
            <a:r>
              <a:rPr lang="en-GB" dirty="0" smtClean="0"/>
              <a:t>GC observations </a:t>
            </a:r>
            <a:r>
              <a:rPr lang="en-GB" dirty="0"/>
              <a:t>(500 hours) with CTA </a:t>
            </a:r>
            <a:r>
              <a:rPr lang="en-GB" dirty="0" smtClean="0"/>
              <a:t>rule </a:t>
            </a:r>
            <a:r>
              <a:rPr lang="en-GB" dirty="0"/>
              <a:t>out 50% of WIMPs in </a:t>
            </a:r>
            <a:r>
              <a:rPr lang="en-GB" dirty="0" err="1"/>
              <a:t>pMSSM</a:t>
            </a:r>
            <a:r>
              <a:rPr lang="en-GB" dirty="0"/>
              <a:t> at 95% </a:t>
            </a:r>
            <a:r>
              <a:rPr lang="en-GB" dirty="0" smtClean="0"/>
              <a:t>CL.</a:t>
            </a:r>
            <a:endParaRPr lang="en-GB" dirty="0"/>
          </a:p>
          <a:p>
            <a:endParaRPr lang="en-US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Sensitivity of CTA for GC and Sculptor compared with </a:t>
            </a:r>
            <a:r>
              <a:rPr lang="en-GB" dirty="0" err="1"/>
              <a:t>pMSSM</a:t>
            </a:r>
            <a:r>
              <a:rPr lang="en-GB" dirty="0"/>
              <a:t> models. </a:t>
            </a:r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49" y="2494622"/>
            <a:ext cx="4687463" cy="357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0710" y="6125007"/>
            <a:ext cx="2519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Wood et al, arXiv:13050302</a:t>
            </a:r>
            <a:endParaRPr lang="en-GB" sz="1600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7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606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contributions to KSPs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Transients</a:t>
            </a:r>
          </a:p>
          <a:p>
            <a:r>
              <a:rPr lang="en-GB" b="1" dirty="0" err="1" smtClean="0"/>
              <a:t>P.O’Brien</a:t>
            </a:r>
            <a:r>
              <a:rPr lang="en-GB" dirty="0" smtClean="0"/>
              <a:t> </a:t>
            </a:r>
            <a:r>
              <a:rPr lang="en-GB" dirty="0"/>
              <a:t>(Leicester</a:t>
            </a:r>
            <a:r>
              <a:rPr lang="en-GB" dirty="0" smtClean="0"/>
              <a:t>), </a:t>
            </a:r>
            <a:r>
              <a:rPr lang="en-GB" b="1" dirty="0" err="1" smtClean="0"/>
              <a:t>M.Daniel</a:t>
            </a:r>
            <a:r>
              <a:rPr lang="en-GB" dirty="0" smtClean="0"/>
              <a:t> </a:t>
            </a:r>
            <a:r>
              <a:rPr lang="en-GB" dirty="0"/>
              <a:t>(Liverpool), </a:t>
            </a:r>
            <a:r>
              <a:rPr lang="en-GB" b="1" dirty="0" err="1" smtClean="0"/>
              <a:t>J.Osborne</a:t>
            </a:r>
            <a:r>
              <a:rPr lang="en-GB" dirty="0" smtClean="0"/>
              <a:t> </a:t>
            </a:r>
            <a:r>
              <a:rPr lang="en-GB" dirty="0"/>
              <a:t>(Leicester</a:t>
            </a:r>
            <a:r>
              <a:rPr lang="en-GB" dirty="0" smtClean="0"/>
              <a:t>), </a:t>
            </a:r>
            <a:r>
              <a:rPr lang="en-GB" b="1" dirty="0" err="1" smtClean="0"/>
              <a:t>C.Mundell</a:t>
            </a:r>
            <a:r>
              <a:rPr lang="en-GB" b="1" dirty="0" smtClean="0"/>
              <a:t> </a:t>
            </a:r>
            <a:r>
              <a:rPr lang="en-GB" dirty="0"/>
              <a:t>(Bath</a:t>
            </a:r>
            <a:r>
              <a:rPr lang="en-GB" dirty="0" smtClean="0"/>
              <a:t>).</a:t>
            </a:r>
          </a:p>
          <a:p>
            <a:r>
              <a:rPr lang="en-US" dirty="0"/>
              <a:t>F</a:t>
            </a:r>
            <a:r>
              <a:rPr lang="en-US" dirty="0" smtClean="0"/>
              <a:t>ollow-up of:</a:t>
            </a:r>
            <a:endParaRPr lang="en-GB" dirty="0"/>
          </a:p>
          <a:p>
            <a:pPr lvl="1"/>
            <a:r>
              <a:rPr lang="en-US" dirty="0" smtClean="0"/>
              <a:t>Gamma-ray bursts.</a:t>
            </a:r>
            <a:endParaRPr lang="en-GB" dirty="0"/>
          </a:p>
          <a:p>
            <a:pPr lvl="1"/>
            <a:r>
              <a:rPr lang="en-US" dirty="0" smtClean="0"/>
              <a:t>Galactic transients.</a:t>
            </a:r>
            <a:endParaRPr lang="en-GB" dirty="0"/>
          </a:p>
          <a:p>
            <a:pPr lvl="1"/>
            <a:r>
              <a:rPr lang="en-US" dirty="0" smtClean="0"/>
              <a:t>High-energy </a:t>
            </a:r>
            <a:r>
              <a:rPr lang="en-US" dirty="0"/>
              <a:t>neutrino </a:t>
            </a:r>
            <a:r>
              <a:rPr lang="en-US" dirty="0" smtClean="0"/>
              <a:t>transients.</a:t>
            </a:r>
            <a:endParaRPr lang="en-GB" dirty="0"/>
          </a:p>
          <a:p>
            <a:pPr lvl="1"/>
            <a:r>
              <a:rPr lang="en-US" dirty="0" smtClean="0"/>
              <a:t>Gravitational waves.</a:t>
            </a:r>
            <a:endParaRPr lang="en-GB" dirty="0"/>
          </a:p>
          <a:p>
            <a:pPr lvl="1"/>
            <a:r>
              <a:rPr lang="en-US" dirty="0" smtClean="0"/>
              <a:t>Optical </a:t>
            </a:r>
            <a:r>
              <a:rPr lang="en-US" dirty="0"/>
              <a:t>and radio </a:t>
            </a:r>
            <a:r>
              <a:rPr lang="en-US" dirty="0" smtClean="0"/>
              <a:t>transients.</a:t>
            </a:r>
            <a:endParaRPr lang="en-GB" dirty="0"/>
          </a:p>
          <a:p>
            <a:r>
              <a:rPr lang="en-US" dirty="0" smtClean="0"/>
              <a:t>VHE </a:t>
            </a:r>
            <a:r>
              <a:rPr lang="en-US" dirty="0"/>
              <a:t>transients, discovered via real-time analysis (RTA) during scheduled CTA </a:t>
            </a:r>
            <a:r>
              <a:rPr lang="en-US" dirty="0" smtClean="0"/>
              <a:t>observations.</a:t>
            </a:r>
          </a:p>
          <a:p>
            <a:r>
              <a:rPr lang="en-US" dirty="0" smtClean="0"/>
              <a:t>VHE </a:t>
            </a:r>
            <a:r>
              <a:rPr lang="en-US" dirty="0"/>
              <a:t>transient survey, utilizing divergent pointing observations.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Galaxy </a:t>
            </a:r>
            <a:r>
              <a:rPr lang="en-US" b="1" dirty="0" smtClean="0"/>
              <a:t>Clusters</a:t>
            </a:r>
          </a:p>
          <a:p>
            <a:r>
              <a:rPr lang="en-US" b="1" dirty="0" err="1" smtClean="0"/>
              <a:t>M.Fornasa</a:t>
            </a:r>
            <a:r>
              <a:rPr lang="en-US" b="1" dirty="0" smtClean="0"/>
              <a:t> </a:t>
            </a:r>
            <a:r>
              <a:rPr lang="en-US" dirty="0"/>
              <a:t>(Nottingham), </a:t>
            </a:r>
            <a:r>
              <a:rPr lang="en-US" b="1" dirty="0" err="1" smtClean="0"/>
              <a:t>M.Wilkinson</a:t>
            </a:r>
            <a:r>
              <a:rPr lang="en-US" dirty="0" smtClean="0"/>
              <a:t> </a:t>
            </a:r>
            <a:r>
              <a:rPr lang="en-US" dirty="0"/>
              <a:t>(Leicester), </a:t>
            </a:r>
            <a:r>
              <a:rPr lang="en-US" b="1" dirty="0" err="1" smtClean="0"/>
              <a:t>M.Daniel</a:t>
            </a:r>
            <a:r>
              <a:rPr lang="en-GB" dirty="0" smtClean="0"/>
              <a:t> </a:t>
            </a:r>
            <a:r>
              <a:rPr lang="en-GB" dirty="0"/>
              <a:t>(Liverpool),</a:t>
            </a:r>
            <a:r>
              <a:rPr lang="en-US" b="1" dirty="0"/>
              <a:t> </a:t>
            </a:r>
            <a:r>
              <a:rPr lang="en-US" b="1" dirty="0" err="1" smtClean="0"/>
              <a:t>A.Edge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Durham).</a:t>
            </a:r>
          </a:p>
          <a:p>
            <a:r>
              <a:rPr lang="en-US" dirty="0" smtClean="0"/>
              <a:t>Evidence of CRs (electrons and protons) accelerated by e.g. AGN.</a:t>
            </a:r>
          </a:p>
          <a:p>
            <a:r>
              <a:rPr lang="en-US" dirty="0" smtClean="0"/>
              <a:t>Diffuse emission, study of IGMF.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285" y="4119240"/>
            <a:ext cx="5093871" cy="1970843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366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interest in CTA physics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UK scientists will gain access to CTA data and observing time through CTA-UK in-kind contributions to the observatory.</a:t>
            </a:r>
          </a:p>
          <a:p>
            <a:r>
              <a:rPr lang="en-GB" dirty="0" smtClean="0"/>
              <a:t>Interest expressed by many in UK:</a:t>
            </a:r>
          </a:p>
          <a:p>
            <a:r>
              <a:rPr lang="en-US" b="1" dirty="0"/>
              <a:t>Tony </a:t>
            </a:r>
            <a:r>
              <a:rPr lang="en-US" b="1" dirty="0" smtClean="0"/>
              <a:t>Bell </a:t>
            </a:r>
            <a:r>
              <a:rPr lang="en-US" dirty="0" smtClean="0"/>
              <a:t>(Oxford). CTA </a:t>
            </a:r>
            <a:r>
              <a:rPr lang="en-US" dirty="0"/>
              <a:t>will be the ideal instrument to settle the question of the origin of Galactic cosmic rays </a:t>
            </a:r>
            <a:r>
              <a:rPr lang="en-US" dirty="0" smtClean="0"/>
              <a:t>…first </a:t>
            </a:r>
            <a:r>
              <a:rPr lang="en-US" dirty="0"/>
              <a:t>telescope to image gamma-rays produced by cosmic rays with energies above a </a:t>
            </a:r>
            <a:r>
              <a:rPr lang="en-US" dirty="0" err="1" smtClean="0"/>
              <a:t>PeV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Subir</a:t>
            </a:r>
            <a:r>
              <a:rPr lang="en-US" b="1" dirty="0" smtClean="0"/>
              <a:t> Sarkar </a:t>
            </a:r>
            <a:r>
              <a:rPr lang="en-US" dirty="0" smtClean="0"/>
              <a:t>(Oxford). </a:t>
            </a:r>
            <a:r>
              <a:rPr lang="en-US" dirty="0"/>
              <a:t>The search for </a:t>
            </a:r>
            <a:r>
              <a:rPr lang="en-US" dirty="0" smtClean="0"/>
              <a:t>DM </a:t>
            </a:r>
            <a:r>
              <a:rPr lang="en-US" dirty="0"/>
              <a:t>annihilation in the Galaxy will be extended by CTA to much heavier particles than has been possible so far in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 astronomy.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/>
              <a:t>Martin Hardcastle</a:t>
            </a:r>
            <a:r>
              <a:rPr lang="en-GB" dirty="0" smtClean="0"/>
              <a:t> (Hertfordshire). </a:t>
            </a:r>
            <a:r>
              <a:rPr lang="en-US" dirty="0"/>
              <a:t>CTA's combination of sensitivity and resolution will allow us to </a:t>
            </a:r>
            <a:r>
              <a:rPr lang="en-US" dirty="0" smtClean="0"/>
              <a:t>detect…structures [in radio loud active galaxies] in </a:t>
            </a:r>
            <a:r>
              <a:rPr lang="en-US" dirty="0"/>
              <a:t>inverse-Compton emission at </a:t>
            </a:r>
            <a:r>
              <a:rPr lang="en-US" dirty="0" err="1"/>
              <a:t>TeV</a:t>
            </a:r>
            <a:r>
              <a:rPr lang="en-US" dirty="0"/>
              <a:t> energies and, crucially, to spatially separate them from emission from the active nucleus </a:t>
            </a:r>
            <a:r>
              <a:rPr lang="en-US" dirty="0" smtClean="0"/>
              <a:t>itself.</a:t>
            </a:r>
          </a:p>
          <a:p>
            <a:r>
              <a:rPr lang="en-US" b="1" dirty="0" smtClean="0"/>
              <a:t>Brian Reville</a:t>
            </a:r>
            <a:r>
              <a:rPr lang="en-US" dirty="0" smtClean="0"/>
              <a:t> (QUB). Directly </a:t>
            </a:r>
            <a:r>
              <a:rPr lang="en-US" dirty="0"/>
              <a:t>probe the physics at the </a:t>
            </a:r>
            <a:r>
              <a:rPr lang="en-US" dirty="0" smtClean="0"/>
              <a:t>knee.</a:t>
            </a:r>
          </a:p>
          <a:p>
            <a:r>
              <a:rPr lang="en-US" b="1" dirty="0" smtClean="0"/>
              <a:t>Alastair Edge</a:t>
            </a:r>
            <a:r>
              <a:rPr lang="en-US" dirty="0" smtClean="0"/>
              <a:t> (Durham). AGN. </a:t>
            </a:r>
          </a:p>
          <a:p>
            <a:r>
              <a:rPr lang="en-US" b="1" dirty="0" smtClean="0"/>
              <a:t>Will Potter</a:t>
            </a:r>
            <a:r>
              <a:rPr lang="en-US" dirty="0" smtClean="0"/>
              <a:t> (Oxford). Black hole jets.</a:t>
            </a:r>
          </a:p>
          <a:p>
            <a:r>
              <a:rPr lang="en-GB" b="1" dirty="0"/>
              <a:t>Dimitris </a:t>
            </a:r>
            <a:r>
              <a:rPr lang="en-GB" b="1" dirty="0" smtClean="0"/>
              <a:t>Emmanoulopoulos </a:t>
            </a:r>
            <a:r>
              <a:rPr lang="en-GB" dirty="0" smtClean="0"/>
              <a:t>(Southampton). LIV.</a:t>
            </a:r>
            <a:endParaRPr lang="en-GB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/>
              <a:t>9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692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AnumA4">
  <a:themeElements>
    <a:clrScheme name="TimA4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A4Landscap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mA4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444B3F16-A300-48BD-9616-617BECE0A069}" vid="{ABFC1DE9-8C14-46A9-9120-76A952569A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8258</TotalTime>
  <Words>3850</Words>
  <Application>Microsoft Office PowerPoint</Application>
  <PresentationFormat>A4 Paper (210x297 mm)</PresentationFormat>
  <Paragraphs>585</Paragraphs>
  <Slides>46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Symbol</vt:lpstr>
      <vt:lpstr>Times New Roman</vt:lpstr>
      <vt:lpstr>CTAnumA4</vt:lpstr>
      <vt:lpstr>Equation</vt:lpstr>
      <vt:lpstr>UK participation in the pre-production phase of CTA 2015 – 2017</vt:lpstr>
      <vt:lpstr>Stretching the schedule</vt:lpstr>
      <vt:lpstr>UK contributions to CTA KSPs</vt:lpstr>
      <vt:lpstr>UK contributions to KSPs</vt:lpstr>
      <vt:lpstr>UK contributions to KSPs</vt:lpstr>
      <vt:lpstr>UK contributions to KSPs</vt:lpstr>
      <vt:lpstr>UK contributions to KSPs</vt:lpstr>
      <vt:lpstr>UK contributions to KSPs</vt:lpstr>
      <vt:lpstr>UK interest in CTA physics</vt:lpstr>
      <vt:lpstr>UK interest in CTA physics</vt:lpstr>
      <vt:lpstr>CTA data rights</vt:lpstr>
      <vt:lpstr>SST contribution</vt:lpstr>
      <vt:lpstr>SST contribution</vt:lpstr>
      <vt:lpstr>Non-UK GCT contribution</vt:lpstr>
      <vt:lpstr>Non-UK GCT contribution – camera</vt:lpstr>
      <vt:lpstr>Non-UK contributions to the GCT</vt:lpstr>
      <vt:lpstr>CTA-UK management and interfaces with GCT and CTA</vt:lpstr>
      <vt:lpstr>GCT management</vt:lpstr>
      <vt:lpstr>UK data centre</vt:lpstr>
      <vt:lpstr>Proposed data pipeline activities and CTA schedule</vt:lpstr>
      <vt:lpstr>Strategy for physics exploitation</vt:lpstr>
      <vt:lpstr>Strategy for physics exploitation</vt:lpstr>
      <vt:lpstr>Management and effect of delays</vt:lpstr>
      <vt:lpstr>Ability of GCT collaborators to cover UK funding deficit</vt:lpstr>
      <vt:lpstr>Ability of GCT/CTA collaborators to cover UK funding deficit</vt:lpstr>
      <vt:lpstr>Risk register</vt:lpstr>
      <vt:lpstr>Risk register</vt:lpstr>
      <vt:lpstr>Risk register</vt:lpstr>
      <vt:lpstr>Risk register</vt:lpstr>
      <vt:lpstr>Risk register</vt:lpstr>
      <vt:lpstr>Risk register</vt:lpstr>
      <vt:lpstr>Consequences of not supporting project management</vt:lpstr>
      <vt:lpstr>CTA project status</vt:lpstr>
      <vt:lpstr>Camera specifications and their verification</vt:lpstr>
      <vt:lpstr>Glyndwr Innovations</vt:lpstr>
      <vt:lpstr>Southern site</vt:lpstr>
      <vt:lpstr>Impact of optical tolerances on mechanical design</vt:lpstr>
      <vt:lpstr>Study of mechanical design </vt:lpstr>
      <vt:lpstr>Study of mechanical design</vt:lpstr>
      <vt:lpstr>Study of mechanical design</vt:lpstr>
      <vt:lpstr>Study of mechanical design</vt:lpstr>
      <vt:lpstr>Study of mechanical design</vt:lpstr>
      <vt:lpstr>Descoping</vt:lpstr>
      <vt:lpstr>Reduction to 80%</vt:lpstr>
      <vt:lpstr>Reduction to 60%</vt:lpstr>
      <vt:lpstr>Reduction to 40%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participation in the pre-production phase of CTA 2015 – 2017</dc:title>
  <dc:creator>Tim Greenshaw</dc:creator>
  <cp:lastModifiedBy>Tim Greenshaw</cp:lastModifiedBy>
  <cp:revision>309</cp:revision>
  <dcterms:created xsi:type="dcterms:W3CDTF">2015-01-13T14:46:37Z</dcterms:created>
  <dcterms:modified xsi:type="dcterms:W3CDTF">2015-04-10T09:50:54Z</dcterms:modified>
</cp:coreProperties>
</file>