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307" r:id="rId2"/>
    <p:sldId id="318" r:id="rId3"/>
    <p:sldId id="317" r:id="rId4"/>
    <p:sldId id="314" r:id="rId5"/>
    <p:sldId id="319" r:id="rId6"/>
    <p:sldId id="316" r:id="rId7"/>
    <p:sldId id="315" r:id="rId8"/>
    <p:sldId id="320" r:id="rId9"/>
    <p:sldId id="310" r:id="rId10"/>
    <p:sldId id="322" r:id="rId11"/>
    <p:sldId id="313" r:id="rId12"/>
    <p:sldId id="321" r:id="rId13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493" autoAdjust="0"/>
  </p:normalViewPr>
  <p:slideViewPr>
    <p:cSldViewPr snapToGrid="0">
      <p:cViewPr>
        <p:scale>
          <a:sx n="66" d="100"/>
          <a:sy n="66" d="100"/>
        </p:scale>
        <p:origin x="1052" y="1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4653"/>
            <a:ext cx="5435708" cy="446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5" tIns="46453" rIns="92905" bIns="4645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dirty="0"/>
          </a:p>
          <a:p>
            <a:r>
              <a:rPr lang="en-GB" dirty="0"/>
              <a:t>Remember the Ellis/White paper.</a:t>
            </a:r>
          </a:p>
          <a:p>
            <a:r>
              <a:rPr lang="en-GB" dirty="0"/>
              <a:t>Include EBL studies.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participation in 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3692653" cy="5135563"/>
          </a:xfrm>
        </p:spPr>
        <p:txBody>
          <a:bodyPr/>
          <a:lstStyle/>
          <a:p>
            <a:r>
              <a:rPr lang="en-GB" dirty="0"/>
              <a:t>Overview of progress since January 2017 for:</a:t>
            </a:r>
          </a:p>
          <a:p>
            <a:pPr lvl="1"/>
            <a:r>
              <a:rPr lang="en-GB" dirty="0"/>
              <a:t>CTA Consortium (CTAC)</a:t>
            </a:r>
          </a:p>
          <a:p>
            <a:pPr lvl="1"/>
            <a:r>
              <a:rPr lang="en-GB" dirty="0"/>
              <a:t>CTA Observatory (CTAO)</a:t>
            </a:r>
          </a:p>
          <a:p>
            <a:pPr lvl="1"/>
            <a:r>
              <a:rPr lang="en-GB" dirty="0"/>
              <a:t>The Gamma-ray Cherenkov Telescope (GCT)</a:t>
            </a:r>
          </a:p>
          <a:p>
            <a:pPr lvl="1"/>
            <a:r>
              <a:rPr lang="en-GB" dirty="0"/>
              <a:t>Compact High-Energy Camera (CHEC)</a:t>
            </a:r>
          </a:p>
          <a:p>
            <a:r>
              <a:rPr lang="en-GB" dirty="0"/>
              <a:t>Next steps for CTA-UK</a:t>
            </a:r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 rotWithShape="1">
          <a:blip r:embed="rId3" cstate="print"/>
          <a:srcRect l="13357" r="20636"/>
          <a:stretch/>
        </p:blipFill>
        <p:spPr>
          <a:xfrm>
            <a:off x="4187952" y="1524561"/>
            <a:ext cx="5574121" cy="48521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/>
          <a:p>
            <a:r>
              <a:rPr lang="en-GB" dirty="0"/>
              <a:t>Tested doors in Durham wind tunnel.</a:t>
            </a:r>
          </a:p>
          <a:p>
            <a:r>
              <a:rPr lang="en-GB" dirty="0"/>
              <a:t>Wind speeds: </a:t>
            </a:r>
          </a:p>
          <a:p>
            <a:pPr lvl="1"/>
            <a:r>
              <a:rPr lang="en-GB" dirty="0"/>
              <a:t>9 m/s (operating, CTA Req.).</a:t>
            </a:r>
          </a:p>
          <a:p>
            <a:pPr lvl="1"/>
            <a:r>
              <a:rPr lang="en-GB" dirty="0"/>
              <a:t>12.5 m/s (transition, CTA Req.).</a:t>
            </a:r>
          </a:p>
          <a:p>
            <a:pPr lvl="1"/>
            <a:r>
              <a:rPr lang="en-GB" dirty="0"/>
              <a:t>15 m/s (operating, CHEC goal).</a:t>
            </a:r>
          </a:p>
          <a:p>
            <a:pPr lvl="1"/>
            <a:r>
              <a:rPr lang="en-GB" dirty="0"/>
              <a:t>30 m/s (closed only, survival, CTA Req.). </a:t>
            </a:r>
          </a:p>
          <a:p>
            <a:r>
              <a:rPr lang="en-GB" dirty="0"/>
              <a:t>Wind directions: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255" y="1543318"/>
            <a:ext cx="4381500" cy="5135563"/>
          </a:xfrm>
        </p:spPr>
        <p:txBody>
          <a:bodyPr/>
          <a:lstStyle/>
          <a:p>
            <a:r>
              <a:rPr lang="en-GB" dirty="0"/>
              <a:t>Opening and closing of doors functioned to 15 m/s.</a:t>
            </a:r>
          </a:p>
          <a:p>
            <a:r>
              <a:rPr lang="en-GB" dirty="0"/>
              <a:t>Here at 90°, 12.5 m/s: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Camera survived maximum wind speed of 30.7 m/s without problems.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48040" y="4073886"/>
            <a:ext cx="1855071" cy="2604994"/>
            <a:chOff x="2248040" y="4073886"/>
            <a:chExt cx="1855071" cy="2604994"/>
          </a:xfrm>
        </p:grpSpPr>
        <p:grpSp>
          <p:nvGrpSpPr>
            <p:cNvPr id="5" name="Group 4"/>
            <p:cNvGrpSpPr/>
            <p:nvPr/>
          </p:nvGrpSpPr>
          <p:grpSpPr>
            <a:xfrm>
              <a:off x="2248040" y="4833657"/>
              <a:ext cx="1855071" cy="1069975"/>
              <a:chOff x="0" y="0"/>
              <a:chExt cx="3490502" cy="1981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0" y="0"/>
                <a:ext cx="2057400" cy="1981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0" y="762000"/>
                <a:ext cx="2057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2195101" y="975014"/>
                <a:ext cx="129540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rot="5400000" flipH="1">
              <a:off x="2449448" y="6334652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rot="16200000" flipH="1" flipV="1">
              <a:off x="2454065" y="4418115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rot="2700000" flipH="1" flipV="1">
              <a:off x="3243779" y="6131463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10</a:t>
            </a:fld>
            <a:endParaRPr lang="en-GB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128C3A-7C57-4CDF-98E8-536AD9358489}"/>
              </a:ext>
            </a:extLst>
          </p:cNvPr>
          <p:cNvCxnSpPr>
            <a:cxnSpLocks/>
          </p:cNvCxnSpPr>
          <p:nvPr/>
        </p:nvCxnSpPr>
        <p:spPr>
          <a:xfrm rot="18900000" flipH="1" flipV="1">
            <a:off x="3214035" y="4554074"/>
            <a:ext cx="68845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14DE8B-2462-4D9A-8CC4-9657F60333A1}"/>
              </a:ext>
            </a:extLst>
          </p:cNvPr>
          <p:cNvSpPr txBox="1"/>
          <p:nvPr/>
        </p:nvSpPr>
        <p:spPr>
          <a:xfrm>
            <a:off x="2767924" y="4014332"/>
            <a:ext cx="49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90°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DFC4FC-24B3-4D58-AA35-C2C0629842BB}"/>
              </a:ext>
            </a:extLst>
          </p:cNvPr>
          <p:cNvSpPr txBox="1"/>
          <p:nvPr/>
        </p:nvSpPr>
        <p:spPr>
          <a:xfrm>
            <a:off x="3546859" y="4420735"/>
            <a:ext cx="49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45°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08515B-2053-4259-B000-E5D175831442}"/>
              </a:ext>
            </a:extLst>
          </p:cNvPr>
          <p:cNvSpPr txBox="1"/>
          <p:nvPr/>
        </p:nvSpPr>
        <p:spPr>
          <a:xfrm>
            <a:off x="3665395" y="5318209"/>
            <a:ext cx="49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0°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BF59C-109F-4683-9280-17632BE14D19}"/>
              </a:ext>
            </a:extLst>
          </p:cNvPr>
          <p:cNvSpPr txBox="1"/>
          <p:nvPr/>
        </p:nvSpPr>
        <p:spPr>
          <a:xfrm>
            <a:off x="3208190" y="6122548"/>
            <a:ext cx="555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-45°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E39672-BF84-45F0-B816-B24E2CD1B519}"/>
              </a:ext>
            </a:extLst>
          </p:cNvPr>
          <p:cNvSpPr txBox="1"/>
          <p:nvPr/>
        </p:nvSpPr>
        <p:spPr>
          <a:xfrm>
            <a:off x="2299215" y="6274948"/>
            <a:ext cx="573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-90°</a:t>
            </a:r>
          </a:p>
        </p:txBody>
      </p:sp>
      <p:pic>
        <p:nvPicPr>
          <p:cNvPr id="16" name="7260011">
            <a:hlinkClick r:id="" action="ppaction://media"/>
            <a:extLst>
              <a:ext uri="{FF2B5EF4-FFF2-40B4-BE49-F238E27FC236}">
                <a16:creationId xmlns:a16="http://schemas.microsoft.com/office/drawing/2014/main" id="{FD8CFE82-FED6-4740-8700-0445754AA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0047" y="2647206"/>
            <a:ext cx="4690872" cy="26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39D4-D3F2-4B63-BC5F-4E693D56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CHEC-S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2B643-D380-467D-B496-AC7B0ED577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Rain test: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0B768-060B-4B91-8D93-CF3EAD1AD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1842" y="1533525"/>
            <a:ext cx="4028858" cy="5135563"/>
          </a:xfrm>
        </p:spPr>
        <p:txBody>
          <a:bodyPr/>
          <a:lstStyle/>
          <a:p>
            <a:r>
              <a:rPr lang="en-GB" dirty="0"/>
              <a:t>Hail test:</a:t>
            </a:r>
          </a:p>
        </p:txBody>
      </p:sp>
      <p:pic>
        <p:nvPicPr>
          <p:cNvPr id="8" name="Picture 7" descr="A picture containing thing, object, luggage, sitting&#10;&#10;Description generated with very high confidence">
            <a:extLst>
              <a:ext uri="{FF2B5EF4-FFF2-40B4-BE49-F238E27FC236}">
                <a16:creationId xmlns:a16="http://schemas.microsoft.com/office/drawing/2014/main" id="{4319CB93-4AE5-487E-8229-E72FAD056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" y="2015070"/>
            <a:ext cx="2097540" cy="1573155"/>
          </a:xfrm>
          <a:prstGeom prst="rect">
            <a:avLst/>
          </a:prstGeom>
        </p:spPr>
      </p:pic>
      <p:pic>
        <p:nvPicPr>
          <p:cNvPr id="10" name="Picture 9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A89D3C16-4666-4671-A4C1-F3E7307D4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1832" y="2293567"/>
            <a:ext cx="2302081" cy="1726561"/>
          </a:xfrm>
          <a:prstGeom prst="rect">
            <a:avLst/>
          </a:prstGeom>
        </p:spPr>
      </p:pic>
      <p:pic>
        <p:nvPicPr>
          <p:cNvPr id="12" name="Picture 11" descr="A picture containing indoor, cup, orange, table&#10;&#10;Description generated with very high confidence">
            <a:extLst>
              <a:ext uri="{FF2B5EF4-FFF2-40B4-BE49-F238E27FC236}">
                <a16:creationId xmlns:a16="http://schemas.microsoft.com/office/drawing/2014/main" id="{225F99D1-D910-4A2F-BD01-23C6EE996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01256" y="2295439"/>
            <a:ext cx="2317046" cy="173778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45C1051-C52A-48D3-9DD6-2D735B1D1454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11</a:t>
            </a:fld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559DE-12EA-4B02-A64D-188E82F4F9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2" y="3730453"/>
            <a:ext cx="3537795" cy="2653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DE1F0F-1532-475D-A3AC-9A1D4EDB6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89" y="2015070"/>
            <a:ext cx="2097540" cy="1573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4848C6-9B91-4951-B9BB-6AC15315A6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88" y="4495892"/>
            <a:ext cx="1737784" cy="1303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8273DB-68D0-44F6-BE07-A98D1DB07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69" y="4495892"/>
            <a:ext cx="1737784" cy="130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BE8A-6BCD-4F37-A2A7-4FC7A8F4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for CTA-UK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7E470-427C-49DD-BF8A-245265B945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Current grant ends June 2018.</a:t>
            </a:r>
          </a:p>
          <a:p>
            <a:r>
              <a:rPr lang="en-GB" dirty="0"/>
              <a:t>Allows completion of PPRR for CHEC.</a:t>
            </a:r>
          </a:p>
          <a:p>
            <a:pPr lvl="1"/>
            <a:r>
              <a:rPr lang="en-GB" dirty="0"/>
              <a:t>CHEC-S is the pre-production camera, with exception of choice of final SiPMs.</a:t>
            </a:r>
          </a:p>
          <a:p>
            <a:r>
              <a:rPr lang="en-GB" dirty="0"/>
              <a:t>Bridging period 2…3 months.</a:t>
            </a:r>
          </a:p>
          <a:p>
            <a:r>
              <a:rPr lang="en-GB" dirty="0"/>
              <a:t>Next grant: request funding for UK contribution required for CHEC to instrument of all GCT and some ASTRI telescopes in threshold arrays (MoUs prepared) and for preparation of physics analysis.</a:t>
            </a:r>
          </a:p>
          <a:p>
            <a:r>
              <a:rPr lang="en-GB" dirty="0"/>
              <a:t>Start end 2018/beginning 2019.</a:t>
            </a:r>
          </a:p>
          <a:p>
            <a:r>
              <a:rPr lang="en-GB" dirty="0"/>
              <a:t>Run for 3 years.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5F58C-9EB3-4C33-B838-F9911445D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199" y="1533525"/>
            <a:ext cx="4798195" cy="5135563"/>
          </a:xfrm>
        </p:spPr>
        <p:txBody>
          <a:bodyPr/>
          <a:lstStyle/>
          <a:p>
            <a:r>
              <a:rPr lang="en-GB" dirty="0"/>
              <a:t>Produce CHEC with partners in Australia, Germany, Japan, Netherlands.</a:t>
            </a:r>
          </a:p>
          <a:p>
            <a:r>
              <a:rPr lang="en-GB" dirty="0"/>
              <a:t>UK will, for all cameras:</a:t>
            </a:r>
          </a:p>
          <a:p>
            <a:pPr lvl="1"/>
            <a:r>
              <a:rPr lang="en-GB" dirty="0"/>
              <a:t>Provide Front End Electronics (TARGET modules, FE buffers).</a:t>
            </a:r>
          </a:p>
          <a:p>
            <a:pPr lvl="1"/>
            <a:r>
              <a:rPr lang="en-GB" dirty="0"/>
              <a:t>Provide Flasher systems.</a:t>
            </a:r>
          </a:p>
          <a:p>
            <a:pPr lvl="1"/>
            <a:r>
              <a:rPr lang="en-GB" dirty="0"/>
              <a:t>Provide doors and door control.</a:t>
            </a:r>
          </a:p>
          <a:p>
            <a:pPr lvl="1"/>
            <a:r>
              <a:rPr lang="en-GB" dirty="0"/>
              <a:t>Provide camera windows.</a:t>
            </a:r>
          </a:p>
          <a:p>
            <a:r>
              <a:rPr lang="en-GB" dirty="0"/>
              <a:t>Assemble 12 or 13 cameras.</a:t>
            </a:r>
          </a:p>
          <a:p>
            <a:r>
              <a:rPr lang="en-GB" dirty="0"/>
              <a:t>Provide UAV-borne </a:t>
            </a:r>
            <a:r>
              <a:rPr lang="en-GB" dirty="0" err="1"/>
              <a:t>calib</a:t>
            </a:r>
            <a:r>
              <a:rPr lang="en-GB" dirty="0"/>
              <a:t>. light source.</a:t>
            </a:r>
          </a:p>
          <a:p>
            <a:r>
              <a:rPr lang="en-GB" dirty="0"/>
              <a:t>Work on CHEC software.</a:t>
            </a:r>
          </a:p>
          <a:p>
            <a:r>
              <a:rPr lang="en-GB" dirty="0"/>
              <a:t>Contribute to CHEC/CTA pipeline.</a:t>
            </a:r>
          </a:p>
          <a:p>
            <a:r>
              <a:rPr lang="en-GB" dirty="0"/>
              <a:t>Prepare for early data analysis. </a:t>
            </a:r>
          </a:p>
          <a:p>
            <a:r>
              <a:rPr lang="en-GB"/>
              <a:t>Sign </a:t>
            </a:r>
            <a:r>
              <a:rPr lang="en-GB" dirty="0"/>
              <a:t>CTA MoU.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75E4FA-DA2B-4196-9CAF-755B51D3EC2F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614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18C9-BC2A-49C6-857E-E07E0AFC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81877-EC21-4DA9-AB16-29EAB6B147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Progress with La Palma site: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With Paranal site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423AA-1DF9-49BD-A645-F09BA2D08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667640" cy="5135563"/>
          </a:xfrm>
        </p:spPr>
        <p:txBody>
          <a:bodyPr/>
          <a:lstStyle/>
          <a:p>
            <a:r>
              <a:rPr lang="en-GB" dirty="0"/>
              <a:t>Progress of prototypes: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Started procedure to change ESFRI status from “project” to “landmark” (implies have moved to implementation/</a:t>
            </a:r>
            <a:br>
              <a:rPr lang="en-GB" dirty="0"/>
            </a:br>
            <a:r>
              <a:rPr lang="en-GB" dirty="0"/>
              <a:t>construction or operation phases).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CF7BB8-C5C3-48AE-BC20-09B68E8DAE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4" b="15638"/>
          <a:stretch/>
        </p:blipFill>
        <p:spPr>
          <a:xfrm>
            <a:off x="715008" y="1938867"/>
            <a:ext cx="384048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8A91EC-6C7C-475A-9787-D39A6F419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49"/>
          <a:stretch/>
        </p:blipFill>
        <p:spPr>
          <a:xfrm>
            <a:off x="715008" y="4487332"/>
            <a:ext cx="1617131" cy="2056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D7346-0ED9-4DDA-86C5-BBA2DDE57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2" r="13345"/>
          <a:stretch/>
        </p:blipFill>
        <p:spPr>
          <a:xfrm>
            <a:off x="2473113" y="4487332"/>
            <a:ext cx="2082375" cy="20586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4E450AA-A185-4E49-A45D-DAFF439E463C}"/>
              </a:ext>
            </a:extLst>
          </p:cNvPr>
          <p:cNvGrpSpPr>
            <a:grpSpLocks noChangeAspect="1"/>
          </p:cNvGrpSpPr>
          <p:nvPr/>
        </p:nvGrpSpPr>
        <p:grpSpPr>
          <a:xfrm>
            <a:off x="4826161" y="2006599"/>
            <a:ext cx="4876133" cy="3169755"/>
            <a:chOff x="851916" y="1471475"/>
            <a:chExt cx="8174736" cy="53140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F661A7-760D-4B0B-9FF0-0BA336115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916" y="1471475"/>
              <a:ext cx="8165593" cy="529559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673C1B-1DA4-4290-BD00-DB69607F3684}"/>
                </a:ext>
              </a:extLst>
            </p:cNvPr>
            <p:cNvSpPr/>
            <p:nvPr/>
          </p:nvSpPr>
          <p:spPr>
            <a:xfrm>
              <a:off x="3538728" y="1872429"/>
              <a:ext cx="3246120" cy="239305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CB026D-99B5-4CE8-9EC5-FAF649CC23CB}"/>
                </a:ext>
              </a:extLst>
            </p:cNvPr>
            <p:cNvSpPr/>
            <p:nvPr/>
          </p:nvSpPr>
          <p:spPr>
            <a:xfrm>
              <a:off x="6800088" y="1613349"/>
              <a:ext cx="2226564" cy="239305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747697-8DF2-4B87-AD1B-B85784867B3C}"/>
                </a:ext>
              </a:extLst>
            </p:cNvPr>
            <p:cNvSpPr/>
            <p:nvPr/>
          </p:nvSpPr>
          <p:spPr>
            <a:xfrm>
              <a:off x="1434164" y="4973689"/>
              <a:ext cx="2306614" cy="17741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F2A0F8-28EB-4628-A4EB-B55E5D6D3E54}"/>
                </a:ext>
              </a:extLst>
            </p:cNvPr>
            <p:cNvSpPr/>
            <p:nvPr/>
          </p:nvSpPr>
          <p:spPr>
            <a:xfrm>
              <a:off x="3897107" y="4471018"/>
              <a:ext cx="2354740" cy="19286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F7CFE3-05CD-468C-87C6-1175A6583AFB}"/>
                </a:ext>
              </a:extLst>
            </p:cNvPr>
            <p:cNvSpPr/>
            <p:nvPr/>
          </p:nvSpPr>
          <p:spPr>
            <a:xfrm>
              <a:off x="6397595" y="4719667"/>
              <a:ext cx="2505774" cy="20281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D809A9-688D-49F0-9569-C3FFC08E1F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8715" y="4456824"/>
              <a:ext cx="2414561" cy="1976361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06F132-1CDD-4C0F-927F-BCEE8C4997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2647" y="4671760"/>
              <a:ext cx="2601715" cy="2113744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B7EE8FED-4689-4C41-B303-21CF9266C580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4530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457700" cy="5135563"/>
          </a:xfrm>
        </p:spPr>
        <p:txBody>
          <a:bodyPr/>
          <a:lstStyle/>
          <a:p>
            <a:r>
              <a:rPr lang="en-GB" dirty="0"/>
              <a:t>Most recent CTAC meeting in Rio de Janeiro, 15</a:t>
            </a:r>
            <a:r>
              <a:rPr lang="en-GB" baseline="30000" dirty="0"/>
              <a:t>th</a:t>
            </a:r>
            <a:r>
              <a:rPr lang="en-GB" dirty="0"/>
              <a:t> to 19</a:t>
            </a:r>
            <a:r>
              <a:rPr lang="en-GB" baseline="30000" dirty="0"/>
              <a:t>th</a:t>
            </a:r>
            <a:r>
              <a:rPr lang="en-GB" dirty="0"/>
              <a:t> May 2017.</a:t>
            </a:r>
          </a:p>
          <a:p>
            <a:r>
              <a:rPr lang="en-GB" dirty="0"/>
              <a:t>MoU for construction, commissioning and operation of CTA discussed.</a:t>
            </a:r>
          </a:p>
          <a:p>
            <a:r>
              <a:rPr lang="en-GB" dirty="0"/>
              <a:t>Two membership classes:</a:t>
            </a:r>
          </a:p>
          <a:p>
            <a:r>
              <a:rPr lang="en-GB" dirty="0"/>
              <a:t>Category 1)</a:t>
            </a:r>
          </a:p>
          <a:p>
            <a:pPr lvl="1"/>
            <a:r>
              <a:rPr lang="en-GB" dirty="0"/>
              <a:t>Contribute in a commensurate fashion to CTAC duties.</a:t>
            </a:r>
          </a:p>
          <a:p>
            <a:pPr lvl="1"/>
            <a:r>
              <a:rPr lang="en-GB" dirty="0"/>
              <a:t>Invest in the long-term one half or more of research time in CTAC.</a:t>
            </a:r>
          </a:p>
          <a:p>
            <a:pPr lvl="1"/>
            <a:r>
              <a:rPr lang="en-GB" dirty="0"/>
              <a:t>Have well defined contribution (hardware, software, analysis, infrastructure, management).</a:t>
            </a:r>
          </a:p>
          <a:p>
            <a:pPr lvl="1"/>
            <a:r>
              <a:rPr lang="en-GB" dirty="0"/>
              <a:t>Can opt-in to all CTAC publications.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533525"/>
            <a:ext cx="4502727" cy="5135563"/>
          </a:xfrm>
        </p:spPr>
        <p:txBody>
          <a:bodyPr/>
          <a:lstStyle/>
          <a:p>
            <a:r>
              <a:rPr lang="en-GB" dirty="0"/>
              <a:t>Category 2)</a:t>
            </a:r>
          </a:p>
          <a:p>
            <a:pPr lvl="1"/>
            <a:r>
              <a:rPr lang="en-GB" dirty="0"/>
              <a:t>Do not satisfy above requirements, but bring identifiable benefit to CTAC.</a:t>
            </a:r>
          </a:p>
          <a:p>
            <a:pPr lvl="1"/>
            <a:r>
              <a:rPr lang="en-GB" dirty="0"/>
              <a:t>Can be invited to participate in individual CTAC publications.</a:t>
            </a:r>
          </a:p>
          <a:p>
            <a:r>
              <a:rPr lang="en-GB" dirty="0"/>
              <a:t>Cat 1) members have free access to all CTAC data, software, tools, documents under control of CTAC. </a:t>
            </a:r>
          </a:p>
          <a:p>
            <a:r>
              <a:rPr lang="en-GB" dirty="0"/>
              <a:t>Finalise at next CTAC meeting in November on La Palma.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590A3-4314-4E26-9727-45714E569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707" y="5319583"/>
            <a:ext cx="4298557" cy="10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20B5-F9D1-4F5F-BCD1-B65F059B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CTAO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32AF-7892-4FE0-A9E5-9BF147735C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In Kind Contribution process.</a:t>
            </a:r>
          </a:p>
          <a:p>
            <a:r>
              <a:rPr lang="en-GB" dirty="0"/>
              <a:t>Start from European Spallation Source example:</a:t>
            </a:r>
          </a:p>
          <a:p>
            <a:pPr lvl="1"/>
            <a:r>
              <a:rPr lang="en-GB" dirty="0"/>
              <a:t>Need to allow for many contributors from different shareholders (countries).</a:t>
            </a:r>
          </a:p>
          <a:p>
            <a:pPr lvl="1"/>
            <a:r>
              <a:rPr lang="en-GB" dirty="0"/>
              <a:t>Require coordinating institute for each IKC.</a:t>
            </a:r>
          </a:p>
          <a:p>
            <a:pPr lvl="1"/>
            <a:r>
              <a:rPr lang="en-GB" dirty="0"/>
              <a:t>Council wants relationship between CTAO and coordinating institute to be legally binding.</a:t>
            </a:r>
          </a:p>
          <a:p>
            <a:pPr lvl="1"/>
            <a:r>
              <a:rPr lang="en-GB" dirty="0"/>
              <a:t>Relationship between coordinating institute and other contributors can be MoU based.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A1221-5504-4C83-AB92-BC832354E5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For threshold array, allocate following contributions.</a:t>
            </a:r>
          </a:p>
          <a:p>
            <a:pPr lvl="1"/>
            <a:r>
              <a:rPr lang="en-GB" dirty="0"/>
              <a:t>North	South</a:t>
            </a:r>
            <a:br>
              <a:rPr lang="en-GB" dirty="0"/>
            </a:br>
            <a:r>
              <a:rPr lang="en-GB" dirty="0"/>
              <a:t>4 LSTs	15 MSTs</a:t>
            </a:r>
            <a:br>
              <a:rPr lang="en-GB" dirty="0"/>
            </a:br>
            <a:r>
              <a:rPr lang="en-GB" dirty="0"/>
              <a:t>5 MSTs	50 SSTs</a:t>
            </a:r>
          </a:p>
          <a:p>
            <a:pPr lvl="1"/>
            <a:r>
              <a:rPr lang="en-GB" dirty="0"/>
              <a:t>Software blocks</a:t>
            </a:r>
          </a:p>
          <a:p>
            <a:pPr lvl="1"/>
            <a:r>
              <a:rPr lang="en-GB" dirty="0"/>
              <a:t>Calibration instruments…</a:t>
            </a:r>
          </a:p>
          <a:p>
            <a:r>
              <a:rPr lang="en-GB" dirty="0"/>
              <a:t>Later call(s) for baseline array, after all threshold components allocated:</a:t>
            </a:r>
          </a:p>
          <a:p>
            <a:pPr lvl="1"/>
            <a:r>
              <a:rPr lang="en-GB" dirty="0"/>
              <a:t>North	South</a:t>
            </a:r>
            <a:br>
              <a:rPr lang="en-GB" dirty="0"/>
            </a:br>
            <a:r>
              <a:rPr lang="en-GB" dirty="0"/>
              <a:t>10 MSTs	4 LSTs</a:t>
            </a:r>
            <a:br>
              <a:rPr lang="en-GB" dirty="0"/>
            </a:br>
            <a:r>
              <a:rPr lang="en-GB" dirty="0"/>
              <a:t>		10 MSTs</a:t>
            </a:r>
            <a:br>
              <a:rPr lang="en-GB" dirty="0"/>
            </a:br>
            <a:r>
              <a:rPr lang="en-GB" dirty="0"/>
              <a:t>		20 SSTs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8B05B-66E8-444A-9FAD-E0DAD775A4E4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6249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960EA-FA8E-4240-AF91-D9295D100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CTAO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06DB-21E1-4496-BD12-EDBE0AB8BF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Move to Bologna complete.</a:t>
            </a:r>
          </a:p>
          <a:p>
            <a:r>
              <a:rPr lang="en-GB" dirty="0"/>
              <a:t>Project Committee meetings now held in Bologna.</a:t>
            </a:r>
          </a:p>
          <a:p>
            <a:r>
              <a:rPr lang="en-GB" dirty="0"/>
              <a:t>New Project Manager hired, Wolfgang Wild: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Full-time from September, some availability before then.</a:t>
            </a:r>
          </a:p>
          <a:p>
            <a:r>
              <a:rPr lang="en-GB" dirty="0"/>
              <a:t>CTAO now has 20 staff.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65CAE5-6ADF-43C7-9E74-4700454184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Meeting with ministries on ERIC organised for September.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Restructured Analysis and Simulations Working Group making rapid progress.</a:t>
            </a:r>
          </a:p>
          <a:p>
            <a:r>
              <a:rPr lang="en-GB" dirty="0"/>
              <a:t>“Boot camp” in Zeuthen (June) attended by several UK personnel.</a:t>
            </a:r>
          </a:p>
          <a:p>
            <a:r>
              <a:rPr lang="en-GB" dirty="0"/>
              <a:t>CTA and related software now running at CHEC institutes.</a:t>
            </a:r>
          </a:p>
          <a:p>
            <a:r>
              <a:rPr lang="en-GB" dirty="0"/>
              <a:t>Meetings organised to present and discuss UK (+ Ireland) analyses.</a:t>
            </a:r>
          </a:p>
          <a:p>
            <a:r>
              <a:rPr lang="en-GB" dirty="0"/>
              <a:t>Next is in Dublin on 28</a:t>
            </a:r>
            <a:r>
              <a:rPr lang="en-GB" baseline="30000" dirty="0"/>
              <a:t>th</a:t>
            </a:r>
            <a:r>
              <a:rPr lang="en-GB" dirty="0"/>
              <a:t> August.</a:t>
            </a:r>
          </a:p>
          <a:p>
            <a:r>
              <a:rPr lang="en-GB" dirty="0"/>
              <a:t>UK work will be summarised by Garrett.</a:t>
            </a:r>
          </a:p>
          <a:p>
            <a:endParaRPr lang="en-GB" dirty="0"/>
          </a:p>
        </p:txBody>
      </p:sp>
      <p:pic>
        <p:nvPicPr>
          <p:cNvPr id="10" name="Content Placeholder 7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453787E8-9014-478C-ABFC-51920424E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924" y="3298778"/>
            <a:ext cx="3747516" cy="21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5B6EF0-B7D3-45CF-939D-B192AC777154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9011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20B5-F9D1-4F5F-BCD1-B65F059B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CTAO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32AF-7892-4FE0-A9E5-9BF147735C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IKC process – next steps:</a:t>
            </a:r>
          </a:p>
          <a:p>
            <a:pPr lvl="1"/>
            <a:r>
              <a:rPr lang="en-GB" dirty="0"/>
              <a:t>Get Council approval of IKC framework.</a:t>
            </a:r>
          </a:p>
          <a:p>
            <a:pPr lvl="1"/>
            <a:r>
              <a:rPr lang="en-GB" dirty="0"/>
              <a:t>Issue a call for Proposals for Construction (</a:t>
            </a:r>
            <a:r>
              <a:rPr lang="en-GB" dirty="0" err="1"/>
              <a:t>PfCs</a:t>
            </a:r>
            <a:r>
              <a:rPr lang="en-GB" dirty="0"/>
              <a:t>) according to the catalogue.</a:t>
            </a:r>
          </a:p>
          <a:p>
            <a:r>
              <a:rPr lang="en-GB" dirty="0"/>
              <a:t>Each IKC contributor expected to define a lead institution and some management structure, described in an MoU.</a:t>
            </a:r>
          </a:p>
          <a:p>
            <a:r>
              <a:rPr lang="en-GB" dirty="0"/>
              <a:t>CTAO management receives </a:t>
            </a:r>
            <a:r>
              <a:rPr lang="en-GB" dirty="0" err="1"/>
              <a:t>PfCs</a:t>
            </a:r>
            <a:r>
              <a:rPr lang="en-GB" dirty="0"/>
              <a:t> and approves, with the support of the In Kind Review Committee, a number of Potential Contributors.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A1221-5504-4C83-AB92-BC832354E5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Potential Contributors undergo Preproduction Readiness Review (PPRR) and IKC assessment with the support of the IKRC.</a:t>
            </a:r>
          </a:p>
          <a:p>
            <a:r>
              <a:rPr lang="en-GB" dirty="0"/>
              <a:t>IKC agreement (Allocation Agreement) is worked out; could be common for each contribution, or one for each shareholder involved. </a:t>
            </a:r>
          </a:p>
          <a:p>
            <a:r>
              <a:rPr lang="en-GB" dirty="0"/>
              <a:t>To be approved by Council.</a:t>
            </a:r>
          </a:p>
          <a:p>
            <a:r>
              <a:rPr lang="en-GB" dirty="0"/>
              <a:t>Start pre-production once PPRR passed.</a:t>
            </a:r>
          </a:p>
          <a:p>
            <a:r>
              <a:rPr lang="en-GB" dirty="0"/>
              <a:t>Pre-production Deployment Review.</a:t>
            </a:r>
          </a:p>
          <a:p>
            <a:r>
              <a:rPr lang="en-GB" dirty="0"/>
              <a:t>Commission pre-prod items on site.</a:t>
            </a:r>
          </a:p>
          <a:p>
            <a:r>
              <a:rPr lang="en-GB" dirty="0"/>
              <a:t>Production readiness review.</a:t>
            </a:r>
          </a:p>
          <a:p>
            <a:r>
              <a:rPr lang="en-GB" dirty="0"/>
              <a:t>Complete production and installation.</a:t>
            </a:r>
          </a:p>
          <a:p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2FCF68-A5BF-40B7-AD0F-183805C876E6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5492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20B5-F9D1-4F5F-BCD1-B65F059B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32AF-7892-4FE0-A9E5-9BF147735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915400" cy="5135563"/>
          </a:xfrm>
        </p:spPr>
        <p:txBody>
          <a:bodyPr/>
          <a:lstStyle/>
          <a:p>
            <a:r>
              <a:rPr lang="en-GB" dirty="0"/>
              <a:t>As presented at July Project Committee meeting: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8024B-9777-47B7-B50A-00E1CD8EC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24" y="1964773"/>
            <a:ext cx="8268751" cy="4603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58C49-2E17-426C-A5C7-F630B7F23857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6792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A1597E6-D9D2-43A3-B63F-C0587D8AE56D}"/>
              </a:ext>
            </a:extLst>
          </p:cNvPr>
          <p:cNvGrpSpPr>
            <a:grpSpLocks noChangeAspect="1"/>
          </p:cNvGrpSpPr>
          <p:nvPr/>
        </p:nvGrpSpPr>
        <p:grpSpPr>
          <a:xfrm>
            <a:off x="5962864" y="4410258"/>
            <a:ext cx="2411216" cy="1983166"/>
            <a:chOff x="6115265" y="530423"/>
            <a:chExt cx="3014020" cy="2478958"/>
          </a:xfrm>
        </p:grpSpPr>
        <p:pic>
          <p:nvPicPr>
            <p:cNvPr id="9" name="Picture 8" descr="all_peak_time_images (dragged).pdf">
              <a:extLst>
                <a:ext uri="{FF2B5EF4-FFF2-40B4-BE49-F238E27FC236}">
                  <a16:creationId xmlns:a16="http://schemas.microsoft.com/office/drawing/2014/main" id="{582A5329-2D57-4E59-8EC2-827A2276F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23039" r="31062" b="21785"/>
            <a:stretch/>
          </p:blipFill>
          <p:spPr>
            <a:xfrm>
              <a:off x="6115265" y="530424"/>
              <a:ext cx="2461998" cy="2478957"/>
            </a:xfrm>
            <a:prstGeom prst="rect">
              <a:avLst/>
            </a:prstGeom>
          </p:spPr>
        </p:pic>
        <p:pic>
          <p:nvPicPr>
            <p:cNvPr id="11" name="Picture 10" descr="all_peak_time_images (dragged).pdf">
              <a:extLst>
                <a:ext uri="{FF2B5EF4-FFF2-40B4-BE49-F238E27FC236}">
                  <a16:creationId xmlns:a16="http://schemas.microsoft.com/office/drawing/2014/main" id="{A41477DA-2FB7-43F6-8F72-91274BAF1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06" t="11105" r="8747" b="10126"/>
            <a:stretch/>
          </p:blipFill>
          <p:spPr>
            <a:xfrm>
              <a:off x="8550891" y="530423"/>
              <a:ext cx="578394" cy="244328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E6A696-451D-40C3-A98C-37620DCD9518}"/>
              </a:ext>
            </a:extLst>
          </p:cNvPr>
          <p:cNvGrpSpPr>
            <a:grpSpLocks noChangeAspect="1"/>
          </p:cNvGrpSpPr>
          <p:nvPr/>
        </p:nvGrpSpPr>
        <p:grpSpPr>
          <a:xfrm>
            <a:off x="5949892" y="2177092"/>
            <a:ext cx="2520175" cy="1995378"/>
            <a:chOff x="2686050" y="526093"/>
            <a:chExt cx="3150219" cy="2494222"/>
          </a:xfrm>
        </p:grpSpPr>
        <p:pic>
          <p:nvPicPr>
            <p:cNvPr id="8" name="Picture 7" descr="all_images (dragged).pdf">
              <a:extLst>
                <a:ext uri="{FF2B5EF4-FFF2-40B4-BE49-F238E27FC236}">
                  <a16:creationId xmlns:a16="http://schemas.microsoft.com/office/drawing/2014/main" id="{0BA40FCE-78DD-4277-9B72-A57257994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9" t="23060" r="31062" b="22144"/>
            <a:stretch/>
          </p:blipFill>
          <p:spPr>
            <a:xfrm>
              <a:off x="2686050" y="541358"/>
              <a:ext cx="2496311" cy="2478957"/>
            </a:xfrm>
            <a:prstGeom prst="rect">
              <a:avLst/>
            </a:prstGeom>
          </p:spPr>
        </p:pic>
        <p:pic>
          <p:nvPicPr>
            <p:cNvPr id="10" name="Picture 9" descr="all_images (dragged).pdf">
              <a:extLst>
                <a:ext uri="{FF2B5EF4-FFF2-40B4-BE49-F238E27FC236}">
                  <a16:creationId xmlns:a16="http://schemas.microsoft.com/office/drawing/2014/main" id="{6DD6D2B2-8A83-426E-8CA7-B90BFF6EE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86" t="10746" r="4942" b="8203"/>
            <a:stretch/>
          </p:blipFill>
          <p:spPr>
            <a:xfrm>
              <a:off x="5157053" y="526093"/>
              <a:ext cx="679216" cy="24942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0F26DA-7D5F-47CA-8579-D42E4532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GCT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532B4-DF0B-406B-BF06-8CB547E45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231778" cy="5135563"/>
          </a:xfrm>
        </p:spPr>
        <p:txBody>
          <a:bodyPr/>
          <a:lstStyle/>
          <a:p>
            <a:r>
              <a:rPr lang="en-GB" dirty="0"/>
              <a:t>GCT tests (Paris, March), included tracking of sources.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CHEC-M since operated routinely on telescope by telescope team.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126D9-ACC3-4863-BD27-9D77B2E847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Example of event taken in March.</a:t>
            </a:r>
          </a:p>
          <a:p>
            <a:pPr lvl="1"/>
            <a:r>
              <a:rPr lang="en-GB" dirty="0"/>
              <a:t>Signal amplitude: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Timing: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More in Jon’s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292FCA-BF29-4B18-B643-E053675E2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9"/>
          <a:stretch/>
        </p:blipFill>
        <p:spPr>
          <a:xfrm>
            <a:off x="567266" y="2250877"/>
            <a:ext cx="4033852" cy="359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7B02F-DFE6-4C98-8993-0DFF022F3B9D}"/>
              </a:ext>
            </a:extLst>
          </p:cNvPr>
          <p:cNvSpPr txBox="1"/>
          <p:nvPr/>
        </p:nvSpPr>
        <p:spPr>
          <a:xfrm>
            <a:off x="4457159" y="971448"/>
            <a:ext cx="211935" cy="423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C781A3B-0B3D-44DE-9DFD-C2028AC705A6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7369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320CB-2394-4B5A-B85C-DAD522718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72" y="1747283"/>
            <a:ext cx="8574937" cy="5095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638D6-0F50-496F-A556-68DBF6AC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EA183-029E-4FFB-80F0-21341EFF5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9245466" cy="5135563"/>
          </a:xfrm>
        </p:spPr>
        <p:txBody>
          <a:bodyPr/>
          <a:lstStyle/>
          <a:p>
            <a:r>
              <a:rPr lang="en-GB" dirty="0"/>
              <a:t>Progress with CHEC-S electronics will be discussed by Jon.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DA567-6517-4747-87FD-B7DB53C9CA70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67283453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CTAnumA4</Template>
  <TotalTime>5849</TotalTime>
  <Words>1071</Words>
  <Application>Microsoft Office PowerPoint</Application>
  <PresentationFormat>A4 Paper (210x297 mm)</PresentationFormat>
  <Paragraphs>178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CTAnumA4</vt:lpstr>
      <vt:lpstr>UK participation in CTA</vt:lpstr>
      <vt:lpstr>Status of CTA</vt:lpstr>
      <vt:lpstr>Status of CTA</vt:lpstr>
      <vt:lpstr>CTAO progress</vt:lpstr>
      <vt:lpstr>CTAO progress</vt:lpstr>
      <vt:lpstr>CTAO progress</vt:lpstr>
      <vt:lpstr>CTA schedule</vt:lpstr>
      <vt:lpstr>Status of GCT</vt:lpstr>
      <vt:lpstr>Status of CHEC</vt:lpstr>
      <vt:lpstr>Status of CHEC</vt:lpstr>
      <vt:lpstr>CHEC-S tests</vt:lpstr>
      <vt:lpstr>Next steps for CTA-UK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</dc:title>
  <dc:creator>green</dc:creator>
  <cp:lastModifiedBy>Tim Greenshaw</cp:lastModifiedBy>
  <cp:revision>173</cp:revision>
  <cp:lastPrinted>2017-07-31T14:22:08Z</cp:lastPrinted>
  <dcterms:created xsi:type="dcterms:W3CDTF">2014-06-27T08:24:21Z</dcterms:created>
  <dcterms:modified xsi:type="dcterms:W3CDTF">2017-07-31T16:19:34Z</dcterms:modified>
</cp:coreProperties>
</file>