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60" r:id="rId4"/>
    <p:sldId id="261" r:id="rId5"/>
    <p:sldId id="265" r:id="rId6"/>
    <p:sldId id="266" r:id="rId7"/>
    <p:sldId id="268" r:id="rId8"/>
    <p:sldId id="270" r:id="rId9"/>
    <p:sldId id="271" r:id="rId10"/>
    <p:sldId id="273" r:id="rId11"/>
    <p:sldId id="277" r:id="rId12"/>
    <p:sldId id="274" r:id="rId13"/>
    <p:sldId id="275" r:id="rId14"/>
    <p:sldId id="281" r:id="rId15"/>
    <p:sldId id="300" r:id="rId16"/>
    <p:sldId id="301" r:id="rId17"/>
    <p:sldId id="302" r:id="rId18"/>
    <p:sldId id="282" r:id="rId19"/>
    <p:sldId id="283" r:id="rId20"/>
    <p:sldId id="284" r:id="rId21"/>
    <p:sldId id="278" r:id="rId22"/>
    <p:sldId id="292" r:id="rId23"/>
    <p:sldId id="287" r:id="rId24"/>
    <p:sldId id="288" r:id="rId25"/>
    <p:sldId id="289" r:id="rId26"/>
    <p:sldId id="290" r:id="rId27"/>
    <p:sldId id="291" r:id="rId28"/>
    <p:sldId id="280" r:id="rId29"/>
    <p:sldId id="293" r:id="rId30"/>
    <p:sldId id="294" r:id="rId31"/>
    <p:sldId id="295" r:id="rId32"/>
    <p:sldId id="296" r:id="rId33"/>
    <p:sldId id="297" r:id="rId34"/>
    <p:sldId id="298" r:id="rId35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47489" autoAdjust="0"/>
  </p:normalViewPr>
  <p:slideViewPr>
    <p:cSldViewPr snapToGrid="0">
      <p:cViewPr varScale="1">
        <p:scale>
          <a:sx n="71" d="100"/>
          <a:sy n="71" d="100"/>
        </p:scale>
        <p:origin x="924" y="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Mould pre bake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2993.4</c:v>
                </c:pt>
                <c:pt idx="1">
                  <c:v>2993.5</c:v>
                </c:pt>
                <c:pt idx="2">
                  <c:v>2993.5</c:v>
                </c:pt>
                <c:pt idx="3">
                  <c:v>2993.7</c:v>
                </c:pt>
                <c:pt idx="4">
                  <c:v>2993.4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2-45D9-835E-942EDAB78481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Mould post bake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2999.67</c:v>
                </c:pt>
                <c:pt idx="1">
                  <c:v>2999.52</c:v>
                </c:pt>
                <c:pt idx="2">
                  <c:v>2999.85</c:v>
                </c:pt>
                <c:pt idx="3">
                  <c:v>3000.19</c:v>
                </c:pt>
                <c:pt idx="4">
                  <c:v>2999.67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02-45D9-835E-942EDAB78481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Part 1</c:v>
                </c:pt>
              </c:strCache>
            </c:strRef>
          </c:tx>
          <c:spPr>
            <a:ln w="28575" cap="rnd" cmpd="sng" algn="ctr">
              <a:solidFill>
                <a:schemeClr val="accent6">
                  <a:tint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3006.41</c:v>
                </c:pt>
                <c:pt idx="1">
                  <c:v>3005.97</c:v>
                </c:pt>
                <c:pt idx="2">
                  <c:v>3006</c:v>
                </c:pt>
                <c:pt idx="3">
                  <c:v>3006.55</c:v>
                </c:pt>
                <c:pt idx="4">
                  <c:v>3006.41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02-45D9-835E-942EDAB78481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Part 2</c:v>
                </c:pt>
              </c:strCache>
            </c:strRef>
          </c:tx>
          <c:spPr>
            <a:ln w="28575" cap="rnd" cmpd="sng" algn="ctr">
              <a:solidFill>
                <a:schemeClr val="accent6">
                  <a:tint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Sheet1!$B$8:$F$8</c:f>
              <c:numCache>
                <c:formatCode>General</c:formatCode>
                <c:ptCount val="5"/>
                <c:pt idx="0">
                  <c:v>2969.54</c:v>
                </c:pt>
                <c:pt idx="1">
                  <c:v>2969.94</c:v>
                </c:pt>
                <c:pt idx="2">
                  <c:v>2968.89</c:v>
                </c:pt>
                <c:pt idx="3">
                  <c:v>2969.73</c:v>
                </c:pt>
                <c:pt idx="4">
                  <c:v>2969.54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02-45D9-835E-942EDAB78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7413488"/>
        <c:axId val="717415448"/>
      </c:lineChart>
      <c:catAx>
        <c:axId val="71741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415448"/>
        <c:crosses val="autoZero"/>
        <c:auto val="1"/>
        <c:lblAlgn val="ctr"/>
        <c:lblOffset val="100"/>
        <c:noMultiLvlLbl val="0"/>
      </c:catAx>
      <c:valAx>
        <c:axId val="7174154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41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7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43574"/>
            <a:ext cx="2228850" cy="51255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543574"/>
            <a:ext cx="6534150" cy="51255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7215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1543574"/>
            <a:ext cx="5537200" cy="47000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552546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5396219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1526796"/>
            <a:ext cx="5943600" cy="3796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962957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Gamma-ray Cherenkov Telescope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665150" cy="5135563"/>
          </a:xfrm>
        </p:spPr>
        <p:txBody>
          <a:bodyPr/>
          <a:lstStyle/>
          <a:p>
            <a:r>
              <a:rPr lang="en-GB" dirty="0" smtClean="0"/>
              <a:t>Pre-history, theory and experiment.</a:t>
            </a:r>
          </a:p>
          <a:p>
            <a:r>
              <a:rPr lang="en-GB" dirty="0" smtClean="0"/>
              <a:t>CTA and the SSTs.</a:t>
            </a:r>
          </a:p>
          <a:p>
            <a:r>
              <a:rPr lang="en-GB" dirty="0" smtClean="0"/>
              <a:t>GCT optical design.</a:t>
            </a:r>
          </a:p>
          <a:p>
            <a:r>
              <a:rPr lang="en-GB" dirty="0" smtClean="0"/>
              <a:t>GCT mechanics.</a:t>
            </a:r>
          </a:p>
          <a:p>
            <a:r>
              <a:rPr lang="en-GB" dirty="0" smtClean="0"/>
              <a:t>Camera.</a:t>
            </a:r>
          </a:p>
          <a:p>
            <a:r>
              <a:rPr lang="en-GB" dirty="0" smtClean="0"/>
              <a:t>First Cherenkov light.</a:t>
            </a:r>
          </a:p>
          <a:p>
            <a:r>
              <a:rPr lang="en-GB" dirty="0" smtClean="0"/>
              <a:t>Some things we have already learnt?</a:t>
            </a:r>
          </a:p>
          <a:p>
            <a:r>
              <a:rPr lang="en-GB" dirty="0" smtClean="0"/>
              <a:t>What next?</a:t>
            </a:r>
          </a:p>
          <a:p>
            <a:r>
              <a:rPr lang="en-GB" dirty="0" smtClean="0"/>
              <a:t>Summary.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>
          <a:blip r:embed="rId2" cstate="print"/>
          <a:srcRect l="8803" r="18661"/>
          <a:stretch>
            <a:fillRect/>
          </a:stretch>
        </p:blipFill>
        <p:spPr>
          <a:xfrm>
            <a:off x="3453062" y="1524561"/>
            <a:ext cx="6224390" cy="4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Telescope optics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505579" cy="5135563"/>
          </a:xfrm>
        </p:spPr>
        <p:txBody>
          <a:bodyPr/>
          <a:lstStyle/>
          <a:p>
            <a:r>
              <a:rPr lang="en-GB" dirty="0" smtClean="0"/>
              <a:t>Scan (s, K) space: “best” telescope has s = 1.56, K = </a:t>
            </a:r>
            <a:r>
              <a:rPr lang="en-GB" dirty="0"/>
              <a:t>0.224, F = 2.28 </a:t>
            </a:r>
            <a:r>
              <a:rPr lang="en-GB" dirty="0" smtClean="0"/>
              <a:t>m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dirty="0" smtClean="0"/>
              <a:t>D</a:t>
            </a:r>
            <a:r>
              <a:rPr lang="en-GB" baseline="-25000" dirty="0" smtClean="0"/>
              <a:t>1</a:t>
            </a:r>
            <a:r>
              <a:rPr lang="en-GB" dirty="0" smtClean="0"/>
              <a:t> = 4 m, D</a:t>
            </a:r>
            <a:r>
              <a:rPr lang="en-GB" baseline="-25000" dirty="0" smtClean="0"/>
              <a:t>2</a:t>
            </a:r>
            <a:r>
              <a:rPr lang="en-GB" dirty="0" smtClean="0"/>
              <a:t> = 2 m, f = 0.57.</a:t>
            </a:r>
          </a:p>
          <a:p>
            <a:r>
              <a:rPr lang="en-GB" dirty="0"/>
              <a:t>Focal surface spherical, </a:t>
            </a:r>
            <a:r>
              <a:rPr lang="en-GB" dirty="0">
                <a:latin typeface="Symbol" panose="05050102010706020507" pitchFamily="18" charset="2"/>
              </a:rPr>
              <a:t>r</a:t>
            </a:r>
            <a:r>
              <a:rPr lang="en-GB" dirty="0"/>
              <a:t> </a:t>
            </a:r>
            <a:r>
              <a:rPr lang="en-GB" dirty="0" smtClean="0"/>
              <a:t>= 1 </a:t>
            </a:r>
            <a:r>
              <a:rPr lang="en-GB" dirty="0"/>
              <a:t>m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533525"/>
            <a:ext cx="4810715" cy="5135563"/>
          </a:xfrm>
        </p:spPr>
        <p:txBody>
          <a:bodyPr/>
          <a:lstStyle/>
          <a:p>
            <a:r>
              <a:rPr lang="en-GB" dirty="0" smtClean="0"/>
              <a:t>Numerical optimisation using ZEMAX.</a:t>
            </a:r>
          </a:p>
          <a:p>
            <a:r>
              <a:rPr lang="en-GB" dirty="0" smtClean="0"/>
              <a:t>Sacrifice on-axis PSF for improved performance at large field angles.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651501" y="3148557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r>
              <a:rPr lang="en-GB" baseline="-25000" dirty="0" smtClean="0"/>
              <a:t>80</a:t>
            </a:r>
            <a:r>
              <a:rPr lang="en-GB" dirty="0" smtClean="0"/>
              <a:t> (m)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00069" y="5902285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 smtClean="0"/>
              <a:t> (°)</a:t>
            </a:r>
            <a:endParaRPr lang="en-GB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b="11542"/>
          <a:stretch/>
        </p:blipFill>
        <p:spPr bwMode="auto">
          <a:xfrm>
            <a:off x="5341923" y="2667332"/>
            <a:ext cx="4149779" cy="32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57216" y="3178679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Exact Optics</a:t>
            </a:r>
          </a:p>
          <a:p>
            <a:r>
              <a:rPr lang="en-GB" dirty="0" smtClean="0"/>
              <a:t>ZEMAX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357948" y="3397164"/>
            <a:ext cx="4656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64692" y="3695220"/>
            <a:ext cx="465632" cy="0"/>
          </a:xfrm>
          <a:prstGeom prst="line">
            <a:avLst/>
          </a:prstGeom>
          <a:ln w="19050">
            <a:solidFill>
              <a:srgbClr val="3333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10</a:t>
            </a:fld>
            <a:endParaRPr lang="en-GB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4" t="3422" r="12093" b="10222"/>
          <a:stretch/>
        </p:blipFill>
        <p:spPr bwMode="auto">
          <a:xfrm>
            <a:off x="916292" y="3074974"/>
            <a:ext cx="3722336" cy="35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1086223" y="3422931"/>
            <a:ext cx="0" cy="322647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4492" y="4887590"/>
            <a:ext cx="6832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3.56 m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95576" y="3433288"/>
            <a:ext cx="0" cy="401865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76094" y="3486398"/>
            <a:ext cx="6832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0</a:t>
            </a:r>
            <a:r>
              <a:rPr lang="en-GB" sz="1400" dirty="0" smtClean="0"/>
              <a:t>.51 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2313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21" y="2014363"/>
            <a:ext cx="2795700" cy="29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-1"/>
          <a:stretch/>
        </p:blipFill>
        <p:spPr bwMode="auto">
          <a:xfrm>
            <a:off x="7192143" y="2016890"/>
            <a:ext cx="2683864" cy="29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Telescope optics</a:t>
            </a:r>
            <a:endParaRPr lang="fr-FR" altLang="en-US" cap="small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863636" cy="5135563"/>
          </a:xfrm>
        </p:spPr>
        <p:txBody>
          <a:bodyPr/>
          <a:lstStyle/>
          <a:p>
            <a:r>
              <a:rPr lang="en-GB" dirty="0" smtClean="0"/>
              <a:t>ZEMAX design: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97594" y="1533525"/>
            <a:ext cx="5013106" cy="5135563"/>
          </a:xfrm>
        </p:spPr>
        <p:txBody>
          <a:bodyPr/>
          <a:lstStyle/>
          <a:p>
            <a:r>
              <a:rPr lang="en-GB" dirty="0" smtClean="0"/>
              <a:t>Images of point source at infinity: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For field angles below about 5, over 80% of the light from a point source at infinity (or at 10 km with refocusing) is contained in a 6 × 6 mm</a:t>
            </a:r>
            <a:r>
              <a:rPr lang="en-GB" baseline="30000" dirty="0" smtClean="0"/>
              <a:t>2</a:t>
            </a:r>
            <a:r>
              <a:rPr lang="en-GB" dirty="0" smtClean="0"/>
              <a:t> pixel.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8199" name="Slide Number Placeholder 4"/>
          <p:cNvSpPr txBox="1">
            <a:spLocks noGrp="1"/>
          </p:cNvSpPr>
          <p:nvPr/>
        </p:nvSpPr>
        <p:spPr bwMode="auto">
          <a:xfrm>
            <a:off x="7391400" y="648652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 eaLnBrk="1" hangingPunct="1"/>
            <a:fld id="{2352D4B5-2085-4A6E-81BD-8298D3EE67D3}" type="slidenum">
              <a:rPr lang="en-US" altLang="en-US" sz="1200" b="0">
                <a:latin typeface="Helvetica Neue" charset="0"/>
              </a:rPr>
              <a:pPr algn="r" eaLnBrk="1" hangingPunct="1"/>
              <a:t>11</a:t>
            </a:fld>
            <a:endParaRPr lang="en-US" altLang="en-US" sz="1200" b="0">
              <a:latin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795" y="2133425"/>
            <a:ext cx="7175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0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023" y="2168935"/>
            <a:ext cx="715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4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pic>
        <p:nvPicPr>
          <p:cNvPr id="82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8" y="1951579"/>
            <a:ext cx="3671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87" y="1625171"/>
            <a:ext cx="2825304" cy="454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echanical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Durham 2011.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Long fork.</a:t>
            </a:r>
          </a:p>
          <a:p>
            <a:r>
              <a:rPr lang="en-GB" dirty="0" smtClean="0"/>
              <a:t>Central tube supports camera.</a:t>
            </a:r>
          </a:p>
          <a:p>
            <a:r>
              <a:rPr lang="en-GB" dirty="0" smtClean="0"/>
              <a:t>Tripod supports secondary mirror</a:t>
            </a:r>
          </a:p>
          <a:p>
            <a:r>
              <a:rPr lang="en-GB" dirty="0" smtClean="0"/>
              <a:t>Electronics in counterweight.</a:t>
            </a:r>
          </a:p>
          <a:p>
            <a:r>
              <a:rPr lang="en-GB" dirty="0" smtClean="0"/>
              <a:t>Aluminium structure.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Paris, 2012.</a:t>
            </a:r>
          </a:p>
          <a:p>
            <a:r>
              <a:rPr lang="en-GB" dirty="0" smtClean="0"/>
              <a:t>Short fork.</a:t>
            </a:r>
          </a:p>
          <a:p>
            <a:r>
              <a:rPr lang="en-GB" dirty="0" smtClean="0"/>
              <a:t>Primary dish</a:t>
            </a:r>
            <a:br>
              <a:rPr lang="en-GB" dirty="0" smtClean="0"/>
            </a:br>
            <a:r>
              <a:rPr lang="en-GB" dirty="0" smtClean="0"/>
              <a:t>support</a:t>
            </a:r>
            <a:br>
              <a:rPr lang="en-GB" dirty="0" smtClean="0"/>
            </a:br>
            <a:r>
              <a:rPr lang="en-GB" dirty="0" smtClean="0"/>
              <a:t>separated from</a:t>
            </a:r>
            <a:br>
              <a:rPr lang="en-GB" dirty="0" smtClean="0"/>
            </a:br>
            <a:r>
              <a:rPr lang="en-GB" dirty="0" smtClean="0"/>
              <a:t>secondary </a:t>
            </a:r>
            <a:br>
              <a:rPr lang="en-GB" dirty="0" smtClean="0"/>
            </a:br>
            <a:r>
              <a:rPr lang="en-GB" dirty="0" smtClean="0"/>
              <a:t>support.</a:t>
            </a:r>
          </a:p>
          <a:p>
            <a:r>
              <a:rPr lang="en-GB" dirty="0" smtClean="0"/>
              <a:t>Camera </a:t>
            </a:r>
            <a:br>
              <a:rPr lang="en-GB" dirty="0" smtClean="0"/>
            </a:br>
            <a:r>
              <a:rPr lang="en-GB" dirty="0" smtClean="0"/>
              <a:t>attached to</a:t>
            </a:r>
            <a:br>
              <a:rPr lang="en-GB" dirty="0" smtClean="0"/>
            </a:br>
            <a:r>
              <a:rPr lang="en-GB" dirty="0" smtClean="0"/>
              <a:t>secondary.</a:t>
            </a:r>
          </a:p>
          <a:p>
            <a:r>
              <a:rPr lang="en-GB" dirty="0" smtClean="0"/>
              <a:t>Shaped </a:t>
            </a:r>
            <a:br>
              <a:rPr lang="en-GB" dirty="0" smtClean="0"/>
            </a:br>
            <a:r>
              <a:rPr lang="en-GB" dirty="0" smtClean="0"/>
              <a:t>counterweight.</a:t>
            </a:r>
          </a:p>
          <a:p>
            <a:r>
              <a:rPr lang="en-GB" dirty="0" smtClean="0"/>
              <a:t>Steel structure,</a:t>
            </a:r>
            <a:br>
              <a:rPr lang="en-GB" dirty="0" smtClean="0"/>
            </a:br>
            <a:r>
              <a:rPr lang="en-GB" dirty="0" smtClean="0"/>
              <a:t>aluminium mirrors.</a:t>
            </a:r>
          </a:p>
        </p:txBody>
      </p:sp>
      <p:pic>
        <p:nvPicPr>
          <p:cNvPr id="5" name="Content Placeholder 3" descr="New Picture (2).jpg"/>
          <p:cNvPicPr>
            <a:picLocks noChangeAspect="1"/>
          </p:cNvPicPr>
          <p:nvPr/>
        </p:nvPicPr>
        <p:blipFill rotWithShape="1">
          <a:blip r:embed="rId3" cstate="print"/>
          <a:srcRect l="10193" t="1844" r="15619"/>
          <a:stretch/>
        </p:blipFill>
        <p:spPr bwMode="auto">
          <a:xfrm>
            <a:off x="953491" y="1997476"/>
            <a:ext cx="3174626" cy="280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8586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echanical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443209" cy="5135563"/>
          </a:xfrm>
        </p:spPr>
        <p:txBody>
          <a:bodyPr/>
          <a:lstStyle/>
          <a:p>
            <a:r>
              <a:rPr lang="en-GB" dirty="0" smtClean="0"/>
              <a:t>Paris 2015.</a:t>
            </a:r>
          </a:p>
          <a:p>
            <a:r>
              <a:rPr lang="en-GB" dirty="0" smtClean="0"/>
              <a:t>Four masts to</a:t>
            </a:r>
            <a:br>
              <a:rPr lang="en-GB" dirty="0" smtClean="0"/>
            </a:br>
            <a:r>
              <a:rPr lang="en-GB" dirty="0" smtClean="0"/>
              <a:t>support secondary.</a:t>
            </a:r>
          </a:p>
          <a:p>
            <a:r>
              <a:rPr lang="en-GB" dirty="0" smtClean="0"/>
              <a:t>Same motors on both axes.</a:t>
            </a:r>
          </a:p>
          <a:p>
            <a:r>
              <a:rPr lang="en-GB" dirty="0" smtClean="0"/>
              <a:t>Primary</a:t>
            </a:r>
            <a:r>
              <a:rPr lang="en-GB" dirty="0"/>
              <a:t> </a:t>
            </a:r>
            <a:r>
              <a:rPr lang="en-GB" dirty="0" smtClean="0"/>
              <a:t>mirror rotation mechanism to facilitate mirror installation.</a:t>
            </a:r>
          </a:p>
          <a:p>
            <a:r>
              <a:rPr lang="en-GB" dirty="0" smtClean="0"/>
              <a:t>Camera removal mechanism.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8" y="1590847"/>
            <a:ext cx="64801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4352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710844" cy="5135563"/>
          </a:xfrm>
        </p:spPr>
        <p:txBody>
          <a:bodyPr/>
          <a:lstStyle/>
          <a:p>
            <a:r>
              <a:rPr lang="en-GB" dirty="0" smtClean="0"/>
              <a:t>Structure assembled in Meudon in April, visited by ESO team in September.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>
          <a:xfrm>
            <a:off x="832837" y="1966071"/>
            <a:ext cx="8213509" cy="4720773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9052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Dual Mirror – alternative Italian design</a:t>
            </a:r>
            <a:endParaRPr lang="en-GB" dirty="0"/>
          </a:p>
        </p:txBody>
      </p:sp>
      <p:grpSp>
        <p:nvGrpSpPr>
          <p:cNvPr id="35" name="Group 34"/>
          <p:cNvGrpSpPr/>
          <p:nvPr/>
        </p:nvGrpSpPr>
        <p:grpSpPr>
          <a:xfrm>
            <a:off x="1335540" y="1485146"/>
            <a:ext cx="7784734" cy="5327650"/>
            <a:chOff x="1335540" y="1485146"/>
            <a:chExt cx="7784734" cy="5327650"/>
          </a:xfrm>
        </p:grpSpPr>
        <p:pic>
          <p:nvPicPr>
            <p:cNvPr id="15" name="Picture 2" descr="2mirror_4m_007_c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27" t="11926" r="16849"/>
            <a:stretch>
              <a:fillRect/>
            </a:stretch>
          </p:blipFill>
          <p:spPr bwMode="auto">
            <a:xfrm>
              <a:off x="2845838" y="1647071"/>
              <a:ext cx="5184775" cy="5165725"/>
            </a:xfrm>
            <a:prstGeom prst="rect">
              <a:avLst/>
            </a:prstGeom>
            <a:noFill/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103139" y="2762247"/>
              <a:ext cx="1439862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dirty="0"/>
                <a:t>Camera</a:t>
              </a: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V="1">
              <a:off x="3404946" y="2420182"/>
              <a:ext cx="1098242" cy="49145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335540" y="3652000"/>
              <a:ext cx="20510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Mast structure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3332757" y="3285371"/>
              <a:ext cx="1097406" cy="56473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7248612" y="4088732"/>
              <a:ext cx="1871662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/>
                <a:t>Counterweight</a:t>
              </a:r>
              <a:endParaRPr lang="en-US" dirty="0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 flipV="1">
              <a:off x="6303412" y="4077532"/>
              <a:ext cx="1047891" cy="21773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7007893" y="1485146"/>
              <a:ext cx="2051050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Primary mirror with sector panels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flipH="1">
              <a:off x="5943050" y="1840829"/>
              <a:ext cx="1227779" cy="43647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2033790" y="5426825"/>
              <a:ext cx="223202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Concrete pedestal and foundation</a:t>
              </a: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 flipV="1">
              <a:off x="6230388" y="4580771"/>
              <a:ext cx="1144979" cy="50858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4042620" y="5228470"/>
              <a:ext cx="1468631" cy="47449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1443919" y="2108208"/>
              <a:ext cx="20510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Secondary mirror</a:t>
              </a: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3404947" y="2322091"/>
              <a:ext cx="737880" cy="2665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7236658" y="4921997"/>
              <a:ext cx="16557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Worm </a:t>
              </a:r>
              <a:r>
                <a:rPr lang="en-US" dirty="0" smtClean="0"/>
                <a:t>drive</a:t>
              </a:r>
              <a:endParaRPr lang="en-US" dirty="0"/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6971954" y="2659471"/>
              <a:ext cx="14398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M1 dish</a:t>
              </a: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V="1">
              <a:off x="3609483" y="3572707"/>
              <a:ext cx="1901768" cy="108351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1802934" y="4180136"/>
              <a:ext cx="1800225" cy="1006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Elevation universal joint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Cardan</a:t>
              </a:r>
              <a:r>
                <a:rPr lang="en-US" dirty="0" smtClean="0"/>
                <a:t> </a:t>
              </a:r>
              <a:r>
                <a:rPr lang="en-US" dirty="0"/>
                <a:t>joint)</a:t>
              </a: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H="1" flipV="1">
              <a:off x="6087513" y="2564646"/>
              <a:ext cx="1071286" cy="2868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1346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393346" y="1543801"/>
            <a:ext cx="7388348" cy="5059362"/>
            <a:chOff x="2369282" y="1543801"/>
            <a:chExt cx="7388348" cy="5059362"/>
          </a:xfrm>
        </p:grpSpPr>
        <p:pic>
          <p:nvPicPr>
            <p:cNvPr id="35" name="Picture 5" descr="2mirror_4m_006_c"/>
            <p:cNvPicPr>
              <a:picLocks noChangeAspect="1" noChangeArrowheads="1"/>
            </p:cNvPicPr>
            <p:nvPr/>
          </p:nvPicPr>
          <p:blipFill>
            <a:blip r:embed="rId2" cstate="print"/>
            <a:srcRect l="1564" r="6305" b="14064"/>
            <a:stretch>
              <a:fillRect/>
            </a:stretch>
          </p:blipFill>
          <p:spPr bwMode="auto">
            <a:xfrm>
              <a:off x="2526632" y="1543801"/>
              <a:ext cx="7230998" cy="5059362"/>
            </a:xfrm>
            <a:prstGeom prst="rect">
              <a:avLst/>
            </a:prstGeom>
            <a:noFill/>
          </p:spPr>
        </p:pic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4561863" y="4128084"/>
              <a:ext cx="21605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Elevation 90° </a:t>
              </a:r>
              <a:endParaRPr lang="en-US" sz="3200" dirty="0">
                <a:latin typeface="+mn-lt"/>
              </a:endParaRP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6672403" y="1684424"/>
              <a:ext cx="216058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Elevation 30°</a:t>
              </a:r>
            </a:p>
            <a:p>
              <a:pPr algn="ctr"/>
              <a:r>
                <a:rPr lang="en-US" sz="1800" dirty="0">
                  <a:latin typeface="+mn-lt"/>
                </a:rPr>
                <a:t>Azimuth 180° </a:t>
              </a:r>
              <a:endParaRPr lang="en-US" sz="3200" dirty="0">
                <a:latin typeface="+mn-lt"/>
              </a:endParaRP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2369282" y="5337008"/>
              <a:ext cx="216058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Elevation 30°</a:t>
              </a:r>
            </a:p>
            <a:p>
              <a:pPr algn="ctr"/>
              <a:r>
                <a:rPr lang="en-US" sz="1800" dirty="0">
                  <a:latin typeface="+mn-lt"/>
                </a:rPr>
                <a:t>Azimuth 0° </a:t>
              </a:r>
              <a:endParaRPr lang="en-US" sz="3200" dirty="0">
                <a:latin typeface="+mn-lt"/>
              </a:endParaRPr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6167167" y="5306595"/>
              <a:ext cx="21605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Elevation 30°</a:t>
              </a:r>
            </a:p>
            <a:p>
              <a:pPr algn="ctr"/>
              <a:r>
                <a:rPr lang="en-US" sz="1800" dirty="0">
                  <a:latin typeface="+mn-lt"/>
                </a:rPr>
                <a:t>Azimuth 90° </a:t>
              </a:r>
              <a:endParaRPr lang="en-US" sz="3200" dirty="0">
                <a:latin typeface="+mn-lt"/>
              </a:endParaRP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452749" y="2310090"/>
              <a:ext cx="216058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Elevation 30°</a:t>
              </a:r>
            </a:p>
            <a:p>
              <a:pPr algn="ctr"/>
              <a:r>
                <a:rPr lang="en-US" sz="1800" dirty="0">
                  <a:latin typeface="+mn-lt"/>
                </a:rPr>
                <a:t>Azimuth </a:t>
              </a:r>
              <a:r>
                <a:rPr lang="en-GB" sz="1800" dirty="0" smtClean="0"/>
                <a:t>–</a:t>
              </a:r>
              <a:r>
                <a:rPr lang="en-US" sz="1800" dirty="0" smtClean="0">
                  <a:latin typeface="+mn-lt"/>
                </a:rPr>
                <a:t>90</a:t>
              </a:r>
              <a:r>
                <a:rPr lang="en-US" sz="1800" dirty="0">
                  <a:latin typeface="+mn-lt"/>
                </a:rPr>
                <a:t>° </a:t>
              </a:r>
              <a:endParaRPr lang="en-US" sz="3200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Dual Mirror – alternative Italian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199774" cy="5135563"/>
          </a:xfrm>
        </p:spPr>
        <p:txBody>
          <a:bodyPr/>
          <a:lstStyle/>
          <a:p>
            <a:r>
              <a:rPr lang="en-GB" dirty="0" smtClean="0"/>
              <a:t>Illustration of functioning of </a:t>
            </a:r>
            <a:r>
              <a:rPr lang="en-GB" dirty="0" err="1" smtClean="0"/>
              <a:t>Cardan</a:t>
            </a:r>
            <a:r>
              <a:rPr lang="en-GB" dirty="0" smtClean="0"/>
              <a:t> joint and worm drives.</a:t>
            </a:r>
          </a:p>
          <a:p>
            <a:r>
              <a:rPr lang="en-GB" dirty="0" smtClean="0"/>
              <a:t>Give access to:</a:t>
            </a:r>
          </a:p>
          <a:p>
            <a:pPr lvl="1"/>
            <a:r>
              <a:rPr lang="en-GB" dirty="0" smtClean="0"/>
              <a:t>Elevation 30...90°.</a:t>
            </a:r>
          </a:p>
          <a:p>
            <a:pPr lvl="1"/>
            <a:r>
              <a:rPr lang="en-GB" dirty="0" smtClean="0"/>
              <a:t>Azimuth </a:t>
            </a:r>
            <a:br>
              <a:rPr lang="en-GB" dirty="0" smtClean="0"/>
            </a:br>
            <a:r>
              <a:rPr lang="en-GB" dirty="0" smtClean="0"/>
              <a:t>–180...180°. </a:t>
            </a:r>
            <a:endParaRPr lang="en-GB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4621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ASTRI – prototype design</a:t>
            </a:r>
            <a:endParaRPr lang="en-GB" dirty="0"/>
          </a:p>
        </p:txBody>
      </p:sp>
      <p:grpSp>
        <p:nvGrpSpPr>
          <p:cNvPr id="34" name="Gruppo 30"/>
          <p:cNvGrpSpPr/>
          <p:nvPr/>
        </p:nvGrpSpPr>
        <p:grpSpPr>
          <a:xfrm>
            <a:off x="1006621" y="1626696"/>
            <a:ext cx="8362688" cy="5009726"/>
            <a:chOff x="202256" y="876780"/>
            <a:chExt cx="8690224" cy="5612116"/>
          </a:xfrm>
        </p:grpSpPr>
        <p:pic>
          <p:nvPicPr>
            <p:cNvPr id="35" name="Immagin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56" y="876780"/>
              <a:ext cx="8690224" cy="56121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CasellaDiTesto 3"/>
            <p:cNvSpPr txBox="1"/>
            <p:nvPr/>
          </p:nvSpPr>
          <p:spPr>
            <a:xfrm>
              <a:off x="611560" y="5877272"/>
              <a:ext cx="625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Base</a:t>
              </a:r>
            </a:p>
          </p:txBody>
        </p:sp>
        <p:cxnSp>
          <p:nvCxnSpPr>
            <p:cNvPr id="37" name="Connettore 2 4"/>
            <p:cNvCxnSpPr>
              <a:stCxn id="36" idx="0"/>
            </p:cNvCxnSpPr>
            <p:nvPr/>
          </p:nvCxnSpPr>
          <p:spPr bwMode="auto">
            <a:xfrm flipV="1">
              <a:off x="924525" y="5373216"/>
              <a:ext cx="623139" cy="5040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CasellaDiTesto 5"/>
            <p:cNvSpPr txBox="1"/>
            <p:nvPr/>
          </p:nvSpPr>
          <p:spPr>
            <a:xfrm>
              <a:off x="3419872" y="5229200"/>
              <a:ext cx="93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M1 dish</a:t>
              </a:r>
            </a:p>
          </p:txBody>
        </p:sp>
        <p:cxnSp>
          <p:nvCxnSpPr>
            <p:cNvPr id="39" name="Connettore 2 6"/>
            <p:cNvCxnSpPr/>
            <p:nvPr/>
          </p:nvCxnSpPr>
          <p:spPr bwMode="auto">
            <a:xfrm flipH="1" flipV="1">
              <a:off x="1835696" y="4005064"/>
              <a:ext cx="1008113" cy="187220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Connettore 2 7"/>
            <p:cNvCxnSpPr>
              <a:stCxn id="38" idx="0"/>
            </p:cNvCxnSpPr>
            <p:nvPr/>
          </p:nvCxnSpPr>
          <p:spPr bwMode="auto">
            <a:xfrm flipH="1" flipV="1">
              <a:off x="3347865" y="4221088"/>
              <a:ext cx="540514" cy="100811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CasellaDiTesto 8"/>
            <p:cNvSpPr txBox="1"/>
            <p:nvPr/>
          </p:nvSpPr>
          <p:spPr>
            <a:xfrm>
              <a:off x="2533939" y="5877272"/>
              <a:ext cx="1844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M1 active surface</a:t>
              </a:r>
            </a:p>
          </p:txBody>
        </p:sp>
        <p:sp>
          <p:nvSpPr>
            <p:cNvPr id="42" name="CasellaDiTesto 9"/>
            <p:cNvSpPr txBox="1"/>
            <p:nvPr/>
          </p:nvSpPr>
          <p:spPr>
            <a:xfrm>
              <a:off x="3131840" y="908720"/>
              <a:ext cx="2258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M2 Back-Up Structure</a:t>
              </a:r>
            </a:p>
          </p:txBody>
        </p:sp>
        <p:cxnSp>
          <p:nvCxnSpPr>
            <p:cNvPr id="43" name="Connettore 2 10"/>
            <p:cNvCxnSpPr>
              <a:stCxn id="42" idx="2"/>
            </p:cNvCxnSpPr>
            <p:nvPr/>
          </p:nvCxnSpPr>
          <p:spPr bwMode="auto">
            <a:xfrm flipH="1">
              <a:off x="2987824" y="1278052"/>
              <a:ext cx="1273404" cy="13472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Connettore 2 11"/>
            <p:cNvCxnSpPr>
              <a:stCxn id="45" idx="1"/>
            </p:cNvCxnSpPr>
            <p:nvPr/>
          </p:nvCxnSpPr>
          <p:spPr bwMode="auto">
            <a:xfrm flipH="1">
              <a:off x="3281465" y="1741458"/>
              <a:ext cx="426439" cy="6794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CasellaDiTesto 12"/>
            <p:cNvSpPr txBox="1"/>
            <p:nvPr/>
          </p:nvSpPr>
          <p:spPr>
            <a:xfrm>
              <a:off x="3707904" y="1556792"/>
              <a:ext cx="66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Mast</a:t>
              </a:r>
            </a:p>
          </p:txBody>
        </p:sp>
        <p:cxnSp>
          <p:nvCxnSpPr>
            <p:cNvPr id="46" name="Connettore 2 14"/>
            <p:cNvCxnSpPr/>
            <p:nvPr/>
          </p:nvCxnSpPr>
          <p:spPr bwMode="auto">
            <a:xfrm>
              <a:off x="251520" y="2420888"/>
              <a:ext cx="144017" cy="23042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Connettore 2 15"/>
            <p:cNvCxnSpPr>
              <a:stCxn id="48" idx="1"/>
            </p:cNvCxnSpPr>
            <p:nvPr/>
          </p:nvCxnSpPr>
          <p:spPr bwMode="auto">
            <a:xfrm flipH="1" flipV="1">
              <a:off x="4716019" y="5517232"/>
              <a:ext cx="792085" cy="61671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CasellaDiTesto 16"/>
            <p:cNvSpPr txBox="1"/>
            <p:nvPr/>
          </p:nvSpPr>
          <p:spPr>
            <a:xfrm>
              <a:off x="5508104" y="5949280"/>
              <a:ext cx="124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EL actuator</a:t>
              </a:r>
            </a:p>
          </p:txBody>
        </p:sp>
        <p:sp>
          <p:nvSpPr>
            <p:cNvPr id="49" name="CasellaDiTesto 17"/>
            <p:cNvSpPr txBox="1"/>
            <p:nvPr/>
          </p:nvSpPr>
          <p:spPr>
            <a:xfrm>
              <a:off x="7213966" y="5445224"/>
              <a:ext cx="856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AZ fork</a:t>
              </a:r>
            </a:p>
          </p:txBody>
        </p:sp>
        <p:cxnSp>
          <p:nvCxnSpPr>
            <p:cNvPr id="50" name="Connettore 2 18"/>
            <p:cNvCxnSpPr>
              <a:stCxn id="49" idx="1"/>
            </p:cNvCxnSpPr>
            <p:nvPr/>
          </p:nvCxnSpPr>
          <p:spPr bwMode="auto">
            <a:xfrm flipH="1" flipV="1">
              <a:off x="5724128" y="4221088"/>
              <a:ext cx="1489838" cy="140880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CasellaDiTesto 19"/>
            <p:cNvSpPr txBox="1"/>
            <p:nvPr/>
          </p:nvSpPr>
          <p:spPr>
            <a:xfrm>
              <a:off x="7241806" y="4725144"/>
              <a:ext cx="800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EL axis</a:t>
              </a:r>
            </a:p>
          </p:txBody>
        </p:sp>
        <p:cxnSp>
          <p:nvCxnSpPr>
            <p:cNvPr id="52" name="Connettore 2 20"/>
            <p:cNvCxnSpPr>
              <a:stCxn id="51" idx="1"/>
            </p:cNvCxnSpPr>
            <p:nvPr/>
          </p:nvCxnSpPr>
          <p:spPr bwMode="auto">
            <a:xfrm flipH="1" flipV="1">
              <a:off x="6660232" y="3861048"/>
              <a:ext cx="581574" cy="10487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CasellaDiTesto 21"/>
            <p:cNvSpPr txBox="1"/>
            <p:nvPr/>
          </p:nvSpPr>
          <p:spPr>
            <a:xfrm>
              <a:off x="6876256" y="5949280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Electrical cabinets</a:t>
              </a:r>
            </a:p>
          </p:txBody>
        </p:sp>
        <p:cxnSp>
          <p:nvCxnSpPr>
            <p:cNvPr id="54" name="Connettore 2 22"/>
            <p:cNvCxnSpPr>
              <a:stCxn id="53" idx="1"/>
            </p:cNvCxnSpPr>
            <p:nvPr/>
          </p:nvCxnSpPr>
          <p:spPr bwMode="auto">
            <a:xfrm flipH="1" flipV="1">
              <a:off x="5724130" y="4869160"/>
              <a:ext cx="1152126" cy="12647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CasellaDiTesto 23"/>
            <p:cNvSpPr txBox="1"/>
            <p:nvPr/>
          </p:nvSpPr>
          <p:spPr>
            <a:xfrm>
              <a:off x="8308894" y="3284984"/>
              <a:ext cx="514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M2</a:t>
              </a:r>
            </a:p>
          </p:txBody>
        </p:sp>
        <p:cxnSp>
          <p:nvCxnSpPr>
            <p:cNvPr id="56" name="Connettore 2 24"/>
            <p:cNvCxnSpPr>
              <a:stCxn id="55" idx="0"/>
            </p:cNvCxnSpPr>
            <p:nvPr/>
          </p:nvCxnSpPr>
          <p:spPr bwMode="auto">
            <a:xfrm flipH="1" flipV="1">
              <a:off x="8028385" y="2276872"/>
              <a:ext cx="537540" cy="100811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CasellaDiTesto 25"/>
            <p:cNvSpPr txBox="1"/>
            <p:nvPr/>
          </p:nvSpPr>
          <p:spPr>
            <a:xfrm>
              <a:off x="6588224" y="908720"/>
              <a:ext cx="219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M1 electrical boxes</a:t>
              </a:r>
            </a:p>
          </p:txBody>
        </p:sp>
        <p:cxnSp>
          <p:nvCxnSpPr>
            <p:cNvPr id="58" name="Connettore 2 26"/>
            <p:cNvCxnSpPr>
              <a:stCxn id="57" idx="1"/>
            </p:cNvCxnSpPr>
            <p:nvPr/>
          </p:nvCxnSpPr>
          <p:spPr bwMode="auto">
            <a:xfrm flipH="1">
              <a:off x="6444208" y="1093386"/>
              <a:ext cx="144016" cy="75143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CasellaDiTesto 27"/>
            <p:cNvSpPr txBox="1"/>
            <p:nvPr/>
          </p:nvSpPr>
          <p:spPr>
            <a:xfrm>
              <a:off x="3635896" y="2060848"/>
              <a:ext cx="139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 smtClean="0">
                  <a:latin typeface="Calibri"/>
                  <a:cs typeface="Calibri"/>
                </a:rPr>
                <a:t>Snow shields</a:t>
              </a:r>
            </a:p>
          </p:txBody>
        </p:sp>
        <p:cxnSp>
          <p:nvCxnSpPr>
            <p:cNvPr id="60" name="Connettore 2 28"/>
            <p:cNvCxnSpPr>
              <a:stCxn id="59" idx="2"/>
            </p:cNvCxnSpPr>
            <p:nvPr/>
          </p:nvCxnSpPr>
          <p:spPr bwMode="auto">
            <a:xfrm flipH="1">
              <a:off x="3779913" y="2430180"/>
              <a:ext cx="553406" cy="4947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2" name="CasellaDiTesto 13"/>
          <p:cNvSpPr txBox="1"/>
          <p:nvPr/>
        </p:nvSpPr>
        <p:spPr>
          <a:xfrm>
            <a:off x="184635" y="2620270"/>
            <a:ext cx="1732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Counterweight</a:t>
            </a:r>
          </a:p>
        </p:txBody>
      </p:sp>
    </p:spTree>
    <p:extLst>
      <p:ext uri="{BB962C8B-B14F-4D97-AF65-F5344CB8AC3E}">
        <p14:creationId xmlns:p14="http://schemas.microsoft.com/office/powerpoint/2010/main" val="4078806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design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65231" y="1624238"/>
            <a:ext cx="8652184" cy="4743884"/>
            <a:chOff x="536255" y="2077001"/>
            <a:chExt cx="8652184" cy="474388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081978" y="4742974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7099791" y="4923911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3545623" y="2077001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34868" y="24399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803381" y="2392843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 rot="16200000">
              <a:off x="6381410" y="3522053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14" name="Straight Connector 13"/>
            <p:cNvCxnSpPr>
              <a:stCxn id="20" idx="3"/>
              <a:endCxn id="12" idx="1"/>
            </p:cNvCxnSpPr>
            <p:nvPr/>
          </p:nvCxnSpPr>
          <p:spPr>
            <a:xfrm flipV="1">
              <a:off x="5511281" y="2800303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>
              <a:endCxn id="12" idx="1"/>
            </p:cNvCxnSpPr>
            <p:nvPr/>
          </p:nvCxnSpPr>
          <p:spPr>
            <a:xfrm flipV="1">
              <a:off x="5206481" y="2800303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6" name="Straight Connector 15"/>
            <p:cNvCxnSpPr>
              <a:endCxn id="12" idx="1"/>
            </p:cNvCxnSpPr>
            <p:nvPr/>
          </p:nvCxnSpPr>
          <p:spPr>
            <a:xfrm>
              <a:off x="5206481" y="2680181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7" name="Straight Connector 16"/>
            <p:cNvCxnSpPr>
              <a:endCxn id="12" idx="1"/>
            </p:cNvCxnSpPr>
            <p:nvPr/>
          </p:nvCxnSpPr>
          <p:spPr>
            <a:xfrm>
              <a:off x="5054081" y="2575406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8" name="Rounded Rectangle 17"/>
            <p:cNvSpPr/>
            <p:nvPr/>
          </p:nvSpPr>
          <p:spPr>
            <a:xfrm>
              <a:off x="3887268" y="25923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39668" y="27447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92068" y="28971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21" name="Straight Connector 20"/>
            <p:cNvCxnSpPr>
              <a:stCxn id="28" idx="3"/>
              <a:endCxn id="20" idx="1"/>
            </p:cNvCxnSpPr>
            <p:nvPr/>
          </p:nvCxnSpPr>
          <p:spPr>
            <a:xfrm>
              <a:off x="3245473" y="3155111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2" name="Straight Connector 21"/>
            <p:cNvCxnSpPr>
              <a:endCxn id="19" idx="1"/>
            </p:cNvCxnSpPr>
            <p:nvPr/>
          </p:nvCxnSpPr>
          <p:spPr>
            <a:xfrm>
              <a:off x="3226868" y="30019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3043305" y="28495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4" name="Straight Connector 23"/>
            <p:cNvCxnSpPr>
              <a:endCxn id="11" idx="1"/>
            </p:cNvCxnSpPr>
            <p:nvPr/>
          </p:nvCxnSpPr>
          <p:spPr>
            <a:xfrm>
              <a:off x="2922068" y="26971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5" name="Rounded Rectangle 24"/>
            <p:cNvSpPr/>
            <p:nvPr/>
          </p:nvSpPr>
          <p:spPr>
            <a:xfrm>
              <a:off x="1470648" y="24399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623048" y="25923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75448" y="27447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27848" y="28971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29" name="Straight Connector 28"/>
            <p:cNvCxnSpPr>
              <a:endCxn id="28" idx="1"/>
            </p:cNvCxnSpPr>
            <p:nvPr/>
          </p:nvCxnSpPr>
          <p:spPr>
            <a:xfrm>
              <a:off x="1199186" y="2925717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7" idx="1"/>
            </p:cNvCxnSpPr>
            <p:nvPr/>
          </p:nvCxnSpPr>
          <p:spPr>
            <a:xfrm>
              <a:off x="1199186" y="2925717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 flipV="1">
              <a:off x="1199186" y="2849517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2" name="Straight Connector 31"/>
            <p:cNvCxnSpPr>
              <a:endCxn id="25" idx="1"/>
            </p:cNvCxnSpPr>
            <p:nvPr/>
          </p:nvCxnSpPr>
          <p:spPr>
            <a:xfrm flipV="1">
              <a:off x="1199186" y="2697117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3" name="Straight Connector 32"/>
            <p:cNvCxnSpPr>
              <a:stCxn id="12" idx="3"/>
            </p:cNvCxnSpPr>
            <p:nvPr/>
          </p:nvCxnSpPr>
          <p:spPr>
            <a:xfrm>
              <a:off x="7076556" y="2800303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4" name="Rounded Rectangle 33"/>
            <p:cNvSpPr/>
            <p:nvPr/>
          </p:nvSpPr>
          <p:spPr>
            <a:xfrm>
              <a:off x="6625641" y="5649410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8090170" y="4942740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>
              <a:stCxn id="40" idx="3"/>
              <a:endCxn id="37" idx="1"/>
            </p:cNvCxnSpPr>
            <p:nvPr/>
          </p:nvCxnSpPr>
          <p:spPr>
            <a:xfrm flipH="1" flipV="1">
              <a:off x="1019498" y="3565566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37" name="Rounded Rectangle 36"/>
            <p:cNvSpPr/>
            <p:nvPr/>
          </p:nvSpPr>
          <p:spPr>
            <a:xfrm rot="16200000">
              <a:off x="377540" y="2621804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518689" y="3316771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9" name="Rounded Rectangle 38"/>
            <p:cNvSpPr/>
            <p:nvPr/>
          </p:nvSpPr>
          <p:spPr>
            <a:xfrm rot="16200000">
              <a:off x="6637301" y="3350301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6200000">
              <a:off x="381492" y="468768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1" name="Content Placeholder 2"/>
            <p:cNvSpPr txBox="1">
              <a:spLocks/>
            </p:cNvSpPr>
            <p:nvPr/>
          </p:nvSpPr>
          <p:spPr bwMode="auto">
            <a:xfrm>
              <a:off x="4622474" y="2104976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  <a:endParaRPr lang="en-US" sz="1200" i="1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045845" y="5787370"/>
              <a:ext cx="1127392" cy="730628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Peripherals (calibration, lid, </a:t>
              </a:r>
              <a:r>
                <a:rPr lang="en-US" sz="1100" kern="0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etc</a:t>
              </a:r>
              <a:r>
                <a:rPr lang="en-US" sz="1100" kern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)</a:t>
              </a:r>
              <a:endParaRPr lang="en-US" sz="1100" kern="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3" name="Content Placeholder 2"/>
            <p:cNvSpPr txBox="1">
              <a:spLocks/>
            </p:cNvSpPr>
            <p:nvPr/>
          </p:nvSpPr>
          <p:spPr bwMode="auto">
            <a:xfrm>
              <a:off x="6745791" y="3324904"/>
              <a:ext cx="1105678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Trigger</a:t>
              </a:r>
            </a:p>
          </p:txBody>
        </p:sp>
        <p:sp>
          <p:nvSpPr>
            <p:cNvPr id="44" name="Content Placeholder 2"/>
            <p:cNvSpPr txBox="1">
              <a:spLocks/>
            </p:cNvSpPr>
            <p:nvPr/>
          </p:nvSpPr>
          <p:spPr bwMode="auto">
            <a:xfrm>
              <a:off x="7076472" y="2339326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536255" y="3769732"/>
              <a:ext cx="150706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dirty="0" err="1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x</a:t>
              </a:r>
              <a:r>
                <a:rPr lang="en-US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32</a:t>
              </a:r>
            </a:p>
          </p:txBody>
        </p:sp>
        <p:sp>
          <p:nvSpPr>
            <p:cNvPr id="46" name="Content Placeholder 2"/>
            <p:cNvSpPr txBox="1">
              <a:spLocks/>
            </p:cNvSpPr>
            <p:nvPr/>
          </p:nvSpPr>
          <p:spPr bwMode="auto">
            <a:xfrm>
              <a:off x="1668425" y="3865505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Amplification and shaping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47" name="Straight Connector 46"/>
            <p:cNvCxnSpPr>
              <a:stCxn id="28" idx="2"/>
            </p:cNvCxnSpPr>
            <p:nvPr/>
          </p:nvCxnSpPr>
          <p:spPr>
            <a:xfrm>
              <a:off x="2586661" y="3413079"/>
              <a:ext cx="115824" cy="38995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48" name="Content Placeholder 2"/>
            <p:cNvSpPr txBox="1">
              <a:spLocks/>
            </p:cNvSpPr>
            <p:nvPr/>
          </p:nvSpPr>
          <p:spPr bwMode="auto">
            <a:xfrm>
              <a:off x="3353636" y="402376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err="1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Digitisation</a:t>
              </a: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and Trigger 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49" name="Straight Connector 48"/>
            <p:cNvCxnSpPr>
              <a:stCxn id="20" idx="2"/>
              <a:endCxn id="48" idx="0"/>
            </p:cNvCxnSpPr>
            <p:nvPr/>
          </p:nvCxnSpPr>
          <p:spPr>
            <a:xfrm flipH="1">
              <a:off x="4264332" y="3413079"/>
              <a:ext cx="587343" cy="610689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0" name="Content Placeholder 2"/>
            <p:cNvSpPr txBox="1">
              <a:spLocks/>
            </p:cNvSpPr>
            <p:nvPr/>
          </p:nvSpPr>
          <p:spPr bwMode="auto">
            <a:xfrm>
              <a:off x="5003657" y="3658399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Buffering and </a:t>
              </a:r>
              <a:r>
                <a:rPr lang="en-US" sz="1200" dirty="0" err="1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Serialisation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51" name="Straight Connector 50"/>
            <p:cNvCxnSpPr>
              <a:stCxn id="12" idx="2"/>
              <a:endCxn id="50" idx="0"/>
            </p:cNvCxnSpPr>
            <p:nvPr/>
          </p:nvCxnSpPr>
          <p:spPr>
            <a:xfrm flipH="1">
              <a:off x="5914353" y="3207762"/>
              <a:ext cx="525616" cy="450637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2" name="Content Placeholder 2"/>
            <p:cNvSpPr txBox="1">
              <a:spLocks/>
            </p:cNvSpPr>
            <p:nvPr/>
          </p:nvSpPr>
          <p:spPr bwMode="auto">
            <a:xfrm>
              <a:off x="5859180" y="420403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Camera Trigger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53" name="Straight Connector 52"/>
            <p:cNvCxnSpPr>
              <a:stCxn id="43" idx="3"/>
              <a:endCxn id="52" idx="0"/>
            </p:cNvCxnSpPr>
            <p:nvPr/>
          </p:nvCxnSpPr>
          <p:spPr>
            <a:xfrm flipH="1">
              <a:off x="6769876" y="3775305"/>
              <a:ext cx="1081593" cy="42873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7528248" y="6178659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 flipV="1">
              <a:off x="8555745" y="5533906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H="1">
              <a:off x="6086556" y="4742973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7" name="Rounded Rectangle 56"/>
            <p:cNvSpPr/>
            <p:nvPr/>
          </p:nvSpPr>
          <p:spPr>
            <a:xfrm>
              <a:off x="7649234" y="5220205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5607836" y="601584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Safety Boards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524716" y="6530823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60" name="Content Placeholder 2"/>
            <p:cNvSpPr txBox="1">
              <a:spLocks/>
            </p:cNvSpPr>
            <p:nvPr/>
          </p:nvSpPr>
          <p:spPr bwMode="auto">
            <a:xfrm>
              <a:off x="7399479" y="5920084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61" name="Content Placeholder 2"/>
            <p:cNvSpPr txBox="1">
              <a:spLocks/>
            </p:cNvSpPr>
            <p:nvPr/>
          </p:nvSpPr>
          <p:spPr bwMode="auto">
            <a:xfrm>
              <a:off x="7618654" y="5216350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>
              <a:off x="7086638" y="4928469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63" name="Straight Connector 62"/>
            <p:cNvCxnSpPr>
              <a:stCxn id="58" idx="1"/>
            </p:cNvCxnSpPr>
            <p:nvPr/>
          </p:nvCxnSpPr>
          <p:spPr>
            <a:xfrm flipH="1">
              <a:off x="5173237" y="6359597"/>
              <a:ext cx="434599" cy="1003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1838278" y="4199524"/>
            <a:ext cx="349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Goal – produce </a:t>
            </a:r>
            <a:r>
              <a:rPr lang="en-GB" dirty="0"/>
              <a:t>l</a:t>
            </a:r>
            <a:r>
              <a:rPr lang="en-GB" dirty="0" smtClean="0"/>
              <a:t>ow </a:t>
            </a:r>
            <a:r>
              <a:rPr lang="en-GB" dirty="0" smtClean="0"/>
              <a:t>cost camera</a:t>
            </a:r>
          </a:p>
          <a:p>
            <a:r>
              <a:rPr lang="en-GB" dirty="0" smtClean="0"/>
              <a:t>with full-waveform readout</a:t>
            </a:r>
            <a:endParaRPr lang="en-GB" dirty="0"/>
          </a:p>
        </p:txBody>
      </p:sp>
      <p:sp>
        <p:nvSpPr>
          <p:cNvPr id="6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4772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14337474035_29d786717b_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226" flipH="1">
            <a:off x="656003" y="2592274"/>
            <a:ext cx="3843689" cy="239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the camera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Leicester 2012, start construction of camera with MAPMs – CHEC-M.</a:t>
            </a:r>
          </a:p>
          <a:p>
            <a:r>
              <a:rPr lang="en-GB" dirty="0" smtClean="0"/>
              <a:t>Electronics based around TARGET (Hawaii/SLAC</a:t>
            </a:r>
            <a:r>
              <a:rPr lang="en-GB" dirty="0"/>
              <a:t> </a:t>
            </a:r>
            <a:r>
              <a:rPr lang="en-GB" dirty="0" smtClean="0"/>
              <a:t>and Erlangen).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DAQ </a:t>
            </a:r>
            <a:r>
              <a:rPr lang="en-GB" dirty="0"/>
              <a:t>using White </a:t>
            </a:r>
            <a:r>
              <a:rPr lang="en-GB" dirty="0" smtClean="0"/>
              <a:t>Rabbit for timing </a:t>
            </a:r>
            <a:r>
              <a:rPr lang="en-GB" dirty="0"/>
              <a:t>(Amsterdam).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Backplane, </a:t>
            </a:r>
            <a:r>
              <a:rPr lang="en-GB" dirty="0"/>
              <a:t>common with SCT (Washington University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Flashers (Durham) and Peripherals Board (Liverpool) complete camera.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69" name="Picture 68" descr="IMG_35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9863" y="2404048"/>
            <a:ext cx="3951391" cy="2963542"/>
          </a:xfrm>
          <a:prstGeom prst="rect">
            <a:avLst/>
          </a:prstGeom>
        </p:spPr>
      </p:pic>
      <p:pic>
        <p:nvPicPr>
          <p:cNvPr id="70" name="Picture 39" descr="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61" y="5034305"/>
            <a:ext cx="3358346" cy="155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7704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055629" y="3071168"/>
            <a:ext cx="4421401" cy="3602850"/>
            <a:chOff x="5055629" y="3133314"/>
            <a:chExt cx="4421401" cy="36028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55629" y="3133314"/>
              <a:ext cx="4421401" cy="332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7033235" y="3436051"/>
              <a:ext cx="2265770" cy="400110"/>
              <a:chOff x="7201911" y="6037211"/>
              <a:chExt cx="2265770" cy="40011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7201911" y="6247603"/>
                <a:ext cx="226577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8229600" y="6037211"/>
                <a:ext cx="42672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sF</a:t>
                </a:r>
                <a:endParaRPr lang="en-GB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033235" y="6336054"/>
              <a:ext cx="1270450" cy="400110"/>
              <a:chOff x="7201911" y="6327175"/>
              <a:chExt cx="1270450" cy="400110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7201911" y="6538121"/>
                <a:ext cx="127045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605168" y="6327175"/>
                <a:ext cx="51328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K</a:t>
                </a:r>
                <a:r>
                  <a:rPr lang="en-GB" dirty="0" smtClean="0"/>
                  <a:t>F</a:t>
                </a:r>
                <a:endParaRPr lang="en-GB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7565624" cy="1143000"/>
          </a:xfrm>
        </p:spPr>
        <p:txBody>
          <a:bodyPr/>
          <a:lstStyle/>
          <a:p>
            <a:r>
              <a:rPr lang="en-GB" dirty="0" smtClean="0"/>
              <a:t>Schwarzschild-Couder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/>
          <a:p>
            <a:r>
              <a:rPr lang="en-GB" dirty="0"/>
              <a:t>In 2002, Lynden-Bell described all spherical aberration and coma free dual mirror telescopes, in terms of:</a:t>
            </a:r>
          </a:p>
          <a:p>
            <a:pPr lvl="1"/>
            <a:r>
              <a:rPr lang="en-GB" dirty="0"/>
              <a:t>s × F – mirror separation.</a:t>
            </a:r>
          </a:p>
          <a:p>
            <a:pPr lvl="1"/>
            <a:r>
              <a:rPr lang="en-GB" dirty="0"/>
              <a:t>K × F – secondary to focus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8822" y="1533525"/>
            <a:ext cx="43815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Times New Roman" pitchFamily="18" charset="0"/>
              <a:buChar char="♦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In 1905, Schwarzschild described a telescope with two concave mirrors</a:t>
            </a:r>
            <a:r>
              <a:rPr lang="en-GB" kern="0" dirty="0"/>
              <a:t> </a:t>
            </a:r>
            <a:r>
              <a:rPr lang="en-GB" kern="0" dirty="0" smtClean="0"/>
              <a:t>and the focal plane between the mirrors.</a:t>
            </a:r>
          </a:p>
          <a:p>
            <a:r>
              <a:rPr lang="en-GB" kern="0" dirty="0" smtClean="0"/>
              <a:t>He showed this suffered no spherical aberration or coma, but significant astigmatism, partly as focal surface assumed flat.</a:t>
            </a:r>
          </a:p>
          <a:p>
            <a:r>
              <a:rPr lang="en-GB" kern="0" dirty="0" smtClean="0"/>
              <a:t>Couder (Paris Observatory) modified this design in 1926, allowing the focal surface to be curved and curing (some of) the astigmatism. </a:t>
            </a:r>
          </a:p>
          <a:p>
            <a:r>
              <a:rPr lang="en-GB" kern="0" dirty="0" smtClean="0"/>
              <a:t>Figured mirrors in 1930s, but telescope never built (because 6 m long for primary diameter</a:t>
            </a:r>
            <a:r>
              <a:rPr lang="en-GB" kern="0" dirty="0"/>
              <a:t> </a:t>
            </a:r>
            <a:r>
              <a:rPr lang="en-GB" kern="0" dirty="0" smtClean="0"/>
              <a:t>D = 0.8 m and focal length F = 2.4 m?).</a:t>
            </a:r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81031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the camera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5315682" cy="5135563"/>
          </a:xfrm>
        </p:spPr>
        <p:txBody>
          <a:bodyPr/>
          <a:lstStyle/>
          <a:p>
            <a:r>
              <a:rPr lang="en-GB" dirty="0" smtClean="0"/>
              <a:t>Leicester </a:t>
            </a:r>
            <a:r>
              <a:rPr lang="en-GB" dirty="0"/>
              <a:t>2015, </a:t>
            </a:r>
            <a:r>
              <a:rPr lang="en-GB" dirty="0" smtClean="0"/>
              <a:t>CHEC-M complete.</a:t>
            </a:r>
            <a:endParaRPr lang="en-GB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1553602" y="1983427"/>
            <a:ext cx="6564353" cy="4742856"/>
            <a:chOff x="692458" y="1646073"/>
            <a:chExt cx="6564353" cy="4742856"/>
          </a:xfrm>
        </p:grpSpPr>
        <p:pic>
          <p:nvPicPr>
            <p:cNvPr id="134" name="Picture 133" descr="003609-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909" r="8211"/>
            <a:stretch/>
          </p:blipFill>
          <p:spPr>
            <a:xfrm>
              <a:off x="1322772" y="1672334"/>
              <a:ext cx="5530789" cy="4644578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1308153" y="2042855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motor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92458" y="5698453"/>
              <a:ext cx="2207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Motor Bulk-head Connectors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62065" y="5155030"/>
              <a:ext cx="1955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Locking Mechanism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96648" y="2595446"/>
              <a:ext cx="1813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Photodetectors and front end electronics 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577739" y="1805441"/>
              <a:ext cx="390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198484" y="1646073"/>
              <a:ext cx="1190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Pointing LEDs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250439" y="3898779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LED Flasher Units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58431" y="5978670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Enclosure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077375" y="6111930"/>
              <a:ext cx="1861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Thermal Exchange Unit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V="1">
              <a:off x="2352583" y="1803461"/>
              <a:ext cx="423591" cy="1980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 flipH="1">
              <a:off x="5234082" y="1984099"/>
              <a:ext cx="394803" cy="104935"/>
              <a:chOff x="1958935" y="230412"/>
              <a:chExt cx="526682" cy="139988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 flipH="1" flipV="1">
              <a:off x="3961669" y="3010508"/>
              <a:ext cx="354278" cy="1036270"/>
              <a:chOff x="1995824" y="257026"/>
              <a:chExt cx="526682" cy="139988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821918" y="3010506"/>
              <a:ext cx="320110" cy="1036274"/>
              <a:chOff x="1888733" y="279475"/>
              <a:chExt cx="376442" cy="129063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 flipV="1">
                <a:off x="1888733" y="279475"/>
                <a:ext cx="0" cy="5938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888737" y="338862"/>
                <a:ext cx="376438" cy="6967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 flipH="1" flipV="1">
              <a:off x="5215738" y="5771106"/>
              <a:ext cx="693827" cy="352953"/>
              <a:chOff x="1958935" y="230412"/>
              <a:chExt cx="526682" cy="139988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 flipV="1">
              <a:off x="3896356" y="6016759"/>
              <a:ext cx="419591" cy="244485"/>
              <a:chOff x="1958935" y="230412"/>
              <a:chExt cx="526682" cy="139988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TextBox 149"/>
            <p:cNvSpPr txBox="1"/>
            <p:nvPr/>
          </p:nvSpPr>
          <p:spPr>
            <a:xfrm>
              <a:off x="4978003" y="3437117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Mounting eyelets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854229" y="4748104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Focal plane plate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200728" y="4203209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Desiccator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 flipH="1" flipV="1">
              <a:off x="6055410" y="3588146"/>
              <a:ext cx="346913" cy="772297"/>
              <a:chOff x="1958937" y="230412"/>
              <a:chExt cx="526680" cy="139988"/>
            </a:xfrm>
          </p:grpSpPr>
          <p:cxnSp>
            <p:nvCxnSpPr>
              <p:cNvPr id="168" name="Straight Connector 16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 flipV="1">
              <a:off x="2862393" y="5605601"/>
              <a:ext cx="637558" cy="244485"/>
              <a:chOff x="1958935" y="230412"/>
              <a:chExt cx="526682" cy="139988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 rot="16200000">
              <a:off x="2025991" y="4789736"/>
              <a:ext cx="329841" cy="510224"/>
              <a:chOff x="2147611" y="230412"/>
              <a:chExt cx="338006" cy="139988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rot="5400000" flipV="1">
                <a:off x="2258810" y="119213"/>
                <a:ext cx="0" cy="22239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 flipH="1" flipV="1">
              <a:off x="3527561" y="4194331"/>
              <a:ext cx="354278" cy="715574"/>
              <a:chOff x="1995824" y="257026"/>
              <a:chExt cx="526682" cy="13998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 rot="5400000" flipH="1">
              <a:off x="5092820" y="3140354"/>
              <a:ext cx="282521" cy="411443"/>
              <a:chOff x="1995824" y="257026"/>
              <a:chExt cx="526682" cy="139988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Connector 157"/>
            <p:cNvCxnSpPr/>
            <p:nvPr/>
          </p:nvCxnSpPr>
          <p:spPr>
            <a:xfrm flipV="1">
              <a:off x="2601157" y="1984100"/>
              <a:ext cx="718148" cy="217562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2077375" y="2201662"/>
              <a:ext cx="523782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20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40879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Completing the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GCT prototype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Camera mounted on telescope on Friday 20</a:t>
            </a:r>
            <a:r>
              <a:rPr lang="en-GB" baseline="30000" dirty="0" smtClean="0"/>
              <a:t>th</a:t>
            </a:r>
            <a:r>
              <a:rPr lang="en-GB" dirty="0" smtClean="0"/>
              <a:t> November…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" y="2431924"/>
            <a:ext cx="4821278" cy="3205397"/>
          </a:xfrm>
          <a:prstGeom prst="rect">
            <a:avLst/>
          </a:prstGeom>
        </p:spPr>
      </p:pic>
      <p:pic>
        <p:nvPicPr>
          <p:cNvPr id="2050" name="63F00987-BB41-40D7-B40F-83A23BC78BE3" descr="F7965430-72EF-48E9-8348-E398B05DB4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9" y="8878"/>
            <a:ext cx="4551813" cy="684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1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Verify camera operation on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Check that</a:t>
            </a:r>
            <a:br>
              <a:rPr lang="en-GB" dirty="0" smtClean="0"/>
            </a:br>
            <a:r>
              <a:rPr lang="en-GB" dirty="0" smtClean="0"/>
              <a:t>operation</a:t>
            </a:r>
            <a:br>
              <a:rPr lang="en-GB" dirty="0" smtClean="0"/>
            </a:br>
            <a:r>
              <a:rPr lang="en-GB" dirty="0" smtClean="0"/>
              <a:t>safe, e.g.</a:t>
            </a:r>
            <a:br>
              <a:rPr lang="en-GB" dirty="0" smtClean="0"/>
            </a:br>
            <a:r>
              <a:rPr lang="en-GB" dirty="0" smtClean="0"/>
              <a:t>TARGET</a:t>
            </a:r>
            <a:br>
              <a:rPr lang="en-GB" dirty="0" smtClean="0"/>
            </a:br>
            <a:r>
              <a:rPr lang="en-GB" dirty="0" smtClean="0"/>
              <a:t>module</a:t>
            </a:r>
            <a:br>
              <a:rPr lang="en-GB" dirty="0" smtClean="0"/>
            </a:br>
            <a:r>
              <a:rPr lang="en-GB" dirty="0" smtClean="0"/>
              <a:t>temperatures.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Check</a:t>
            </a:r>
            <a:br>
              <a:rPr lang="en-GB" dirty="0" smtClean="0"/>
            </a:br>
            <a:r>
              <a:rPr lang="en-GB" dirty="0" smtClean="0"/>
              <a:t>electronics</a:t>
            </a:r>
            <a:br>
              <a:rPr lang="en-GB" dirty="0" smtClean="0"/>
            </a:br>
            <a:r>
              <a:rPr lang="en-GB" dirty="0" smtClean="0"/>
              <a:t>performance,</a:t>
            </a:r>
            <a:br>
              <a:rPr lang="en-GB" dirty="0" smtClean="0"/>
            </a:br>
            <a:r>
              <a:rPr lang="en-GB" dirty="0" smtClean="0"/>
              <a:t>e.g. transfer</a:t>
            </a:r>
            <a:br>
              <a:rPr lang="en-GB" dirty="0" smtClean="0"/>
            </a:br>
            <a:r>
              <a:rPr lang="en-GB" dirty="0" smtClean="0"/>
              <a:t>functions.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Check that MAPMs functioning as expected – look for single photo-electron peak: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7" y="1533525"/>
            <a:ext cx="2424939" cy="2274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000" y="2568337"/>
            <a:ext cx="4277700" cy="31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80" y="3932806"/>
            <a:ext cx="2453138" cy="2337185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22</a:t>
            </a:fld>
            <a:r>
              <a:rPr lang="en-GB" sz="1400" dirty="0" smtClean="0"/>
              <a:t>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7763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9252382" cy="5135563"/>
          </a:xfrm>
        </p:spPr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>Nov, night </a:t>
            </a:r>
            <a:r>
              <a:rPr lang="en-GB" dirty="0"/>
              <a:t>sky </a:t>
            </a:r>
            <a:r>
              <a:rPr lang="en-GB" dirty="0" smtClean="0"/>
              <a:t>background </a:t>
            </a:r>
            <a:r>
              <a:rPr lang="en-GB" dirty="0"/>
              <a:t>20 to 100 times higher than </a:t>
            </a:r>
            <a:r>
              <a:rPr lang="en-GB" dirty="0" smtClean="0"/>
              <a:t>CTA </a:t>
            </a:r>
            <a:r>
              <a:rPr lang="en-GB" dirty="0"/>
              <a:t>sites…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5430"/>
          <a:stretch/>
        </p:blipFill>
        <p:spPr>
          <a:xfrm>
            <a:off x="674707" y="2016203"/>
            <a:ext cx="8922054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7376" cy="5135563"/>
          </a:xfrm>
        </p:spPr>
        <p:txBody>
          <a:bodyPr/>
          <a:lstStyle/>
          <a:p>
            <a:r>
              <a:rPr lang="en-GB" dirty="0" smtClean="0"/>
              <a:t>…but successfully observed Cherenkov light from ~ 50 TeV showers.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" y="2218666"/>
            <a:ext cx="9615174" cy="294814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24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3126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25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0" y="1960036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4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26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9" y="1972143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05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27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72" y="1981021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89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have we learnt?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All the stuff you have heard in the telescope and camera talks, plus..</a:t>
            </a:r>
          </a:p>
          <a:p>
            <a:r>
              <a:rPr lang="en-GB" dirty="0" smtClean="0"/>
              <a:t>Time invested in simplifying installation/maintenance procedures is time well spent – need handles on camera!</a:t>
            </a:r>
          </a:p>
          <a:p>
            <a:r>
              <a:rPr lang="en-GB" dirty="0"/>
              <a:t>P</a:t>
            </a:r>
            <a:r>
              <a:rPr lang="en-GB" dirty="0" smtClean="0"/>
              <a:t>rototype helps identify problems you wouldn’t otherwise spot.</a:t>
            </a:r>
          </a:p>
          <a:p>
            <a:r>
              <a:rPr lang="en-GB" dirty="0" smtClean="0"/>
              <a:t>E.g. need for “dummy connectors” to which tubes and cables can be attached when the camera is not on the telescope – prevents things flapping around and keeps them clean.</a:t>
            </a:r>
          </a:p>
          <a:p>
            <a:r>
              <a:rPr lang="en-GB" dirty="0" smtClean="0"/>
              <a:t>Prototype aids production and checking documentation.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76" y="1501927"/>
            <a:ext cx="4004667" cy="5170113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28</a:t>
            </a:fld>
            <a:r>
              <a:rPr lang="en-GB" sz="1400" dirty="0" smtClean="0"/>
              <a:t>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1997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have we learnt?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487753" cy="5135563"/>
          </a:xfrm>
        </p:spPr>
        <p:txBody>
          <a:bodyPr/>
          <a:lstStyle/>
          <a:p>
            <a:r>
              <a:rPr lang="en-GB" dirty="0" smtClean="0"/>
              <a:t>We need to work on mirrors and  mirror production processes.</a:t>
            </a:r>
          </a:p>
          <a:p>
            <a:r>
              <a:rPr lang="en-GB" dirty="0" smtClean="0"/>
              <a:t>Can see by eye that two panels of the secondary are of poor quality (despite nominally all being same). </a:t>
            </a:r>
          </a:p>
          <a:p>
            <a:r>
              <a:rPr lang="en-GB" dirty="0" smtClean="0"/>
              <a:t>Try casting aluminium, machining, applying nickel layer, polishing, coating with aluminium and SiO</a:t>
            </a:r>
            <a:r>
              <a:rPr lang="en-GB" baseline="-25000" dirty="0" smtClean="0"/>
              <a:t>2</a:t>
            </a:r>
            <a:r>
              <a:rPr lang="en-GB" dirty="0" smtClean="0"/>
              <a:t>.</a:t>
            </a:r>
          </a:p>
          <a:p>
            <a:r>
              <a:rPr lang="en-GB" dirty="0" smtClean="0"/>
              <a:t>Nickel layer improves surface quality, but also needed if mirror to be recoated, otherwise old Al coating cannot be stripped off.</a:t>
            </a:r>
          </a:p>
          <a:p>
            <a:r>
              <a:rPr lang="en-GB" dirty="0" smtClean="0"/>
              <a:t>Good quality control needed.</a:t>
            </a:r>
          </a:p>
          <a:p>
            <a:r>
              <a:rPr lang="en-GB" dirty="0" smtClean="0"/>
              <a:t>Casting should also reduce cost.</a:t>
            </a:r>
          </a:p>
          <a:p>
            <a:r>
              <a:rPr lang="en-GB" dirty="0" smtClean="0"/>
              <a:t>(Applies also to structural elements.)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Bad panel in GCT secondary.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1125" y="2590294"/>
            <a:ext cx="4671503" cy="3503627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29</a:t>
            </a:fld>
            <a:r>
              <a:rPr lang="en-GB" sz="1400" dirty="0" smtClean="0"/>
              <a:t>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0492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light from air showers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first detection of Cherenkov light from air showers was made in 1953: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Seen by Galbraith </a:t>
            </a:r>
            <a:r>
              <a:rPr lang="en-GB" dirty="0"/>
              <a:t>and </a:t>
            </a:r>
            <a:r>
              <a:rPr lang="en-GB" dirty="0" smtClean="0"/>
              <a:t>Jelley using a parabolic mirror viewed by a phototube.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An early “dual mirror” gamma ray telescope, Porter and Jelley, </a:t>
            </a:r>
            <a:r>
              <a:rPr lang="en-GB" dirty="0" err="1" smtClean="0"/>
              <a:t>Glencullen</a:t>
            </a:r>
            <a:r>
              <a:rPr lang="en-GB" dirty="0" smtClean="0"/>
              <a:t> (Ireland), 1962.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Gun mount and searchlight mirrors from WWII.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r="15043"/>
          <a:stretch/>
        </p:blipFill>
        <p:spPr bwMode="auto">
          <a:xfrm>
            <a:off x="970500" y="2267485"/>
            <a:ext cx="3830507" cy="321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</a:t>
            </a:fld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3447"/>
          <a:stretch/>
        </p:blipFill>
        <p:spPr>
          <a:xfrm>
            <a:off x="5922816" y="2524940"/>
            <a:ext cx="2910462" cy="32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81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glass mirror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Hot slump glass mirrors using concave mould.</a:t>
            </a:r>
          </a:p>
          <a:p>
            <a:r>
              <a:rPr lang="en-GB" dirty="0" smtClean="0"/>
              <a:t>Proof-of-principle studies.</a:t>
            </a:r>
          </a:p>
          <a:p>
            <a:r>
              <a:rPr lang="en-GB" dirty="0" smtClean="0"/>
              <a:t>Grind a ceramic mould with radius of curvature of 3 m.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Level mould in oven and slump</a:t>
            </a:r>
            <a:br>
              <a:rPr lang="en-GB" dirty="0" smtClean="0"/>
            </a:br>
            <a:r>
              <a:rPr lang="en-GB" dirty="0" smtClean="0"/>
              <a:t>4 </a:t>
            </a:r>
            <a:r>
              <a:rPr lang="en-GB" dirty="0"/>
              <a:t>mm </a:t>
            </a:r>
            <a:r>
              <a:rPr lang="en-GB" dirty="0" smtClean="0"/>
              <a:t>thick glass sheet, 35 cm diameter, using carefully controlled temperature cycle.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1" y="3362907"/>
            <a:ext cx="4455079" cy="330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98" y="2835210"/>
            <a:ext cx="3987702" cy="302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09366" y="6457890"/>
            <a:ext cx="887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30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50563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/>
          </p:nvPr>
        </p:nvGraphicFramePr>
        <p:xfrm>
          <a:off x="526187" y="2181840"/>
          <a:ext cx="4350613" cy="253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glass mirror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Measure </a:t>
            </a:r>
            <a:r>
              <a:rPr lang="en-GB" dirty="0" err="1" smtClean="0"/>
              <a:t>RoC</a:t>
            </a:r>
            <a:r>
              <a:rPr lang="en-GB" dirty="0"/>
              <a:t> </a:t>
            </a:r>
            <a:r>
              <a:rPr lang="en-GB" dirty="0" smtClean="0"/>
              <a:t>of glass samples and mould.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Mould relaxes slightly after baking.</a:t>
            </a:r>
          </a:p>
          <a:p>
            <a:r>
              <a:rPr lang="en-GB" dirty="0" smtClean="0"/>
              <a:t>Part 1, slumped simultaneously with  mould baking, during power cut.</a:t>
            </a:r>
          </a:p>
          <a:p>
            <a:r>
              <a:rPr lang="en-GB" dirty="0" smtClean="0"/>
              <a:t>Part 2, smaller </a:t>
            </a:r>
            <a:r>
              <a:rPr lang="en-GB" dirty="0" err="1" smtClean="0"/>
              <a:t>RoC</a:t>
            </a:r>
            <a:r>
              <a:rPr lang="en-GB" dirty="0" smtClean="0"/>
              <a:t> than mould as expected.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Glass follows shape of mould.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Deviations about ± 25 nm.</a:t>
            </a:r>
          </a:p>
          <a:p>
            <a:r>
              <a:rPr lang="en-GB" dirty="0" smtClean="0"/>
              <a:t>Next steps, larger samples, petal shapes, smaller </a:t>
            </a:r>
            <a:r>
              <a:rPr lang="en-GB" dirty="0" err="1" smtClean="0"/>
              <a:t>RoC</a:t>
            </a:r>
            <a:r>
              <a:rPr lang="en-GB" dirty="0" smtClean="0"/>
              <a:t>, coating…</a:t>
            </a:r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5" b="24413"/>
          <a:stretch/>
        </p:blipFill>
        <p:spPr bwMode="auto">
          <a:xfrm>
            <a:off x="5093193" y="1884210"/>
            <a:ext cx="4317507" cy="3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09366" y="6457890"/>
            <a:ext cx="887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31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799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glass mirror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Tender put out for GCT mirror panels (thanks to MPI and Andreas Foerster!).</a:t>
            </a:r>
          </a:p>
          <a:p>
            <a:r>
              <a:rPr lang="en-GB" dirty="0" smtClean="0"/>
              <a:t>Specifications included table of required mirror surface quality: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 smtClean="0"/>
              <a:t>Flabeg</a:t>
            </a:r>
            <a:r>
              <a:rPr lang="en-GB" dirty="0" smtClean="0"/>
              <a:t> cannot meet “waviness” criteria: 20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(M1</a:t>
            </a:r>
            <a:r>
              <a:rPr lang="en-GB" dirty="0"/>
              <a:t>)</a:t>
            </a:r>
            <a:r>
              <a:rPr lang="en-GB" dirty="0" smtClean="0"/>
              <a:t> 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(M2).</a:t>
            </a:r>
          </a:p>
          <a:p>
            <a:r>
              <a:rPr lang="en-GB" dirty="0" smtClean="0"/>
              <a:t>Need to clarify this: parameters understood? What is the ASTRI experience?</a:t>
            </a:r>
          </a:p>
          <a:p>
            <a:r>
              <a:rPr lang="en-GB" dirty="0" err="1" smtClean="0"/>
              <a:t>Flabeg</a:t>
            </a:r>
            <a:r>
              <a:rPr lang="en-GB" dirty="0" smtClean="0"/>
              <a:t> suggest using thinner glass is possible approach.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Another reason for working on mirrors is cost…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02" y="3263572"/>
            <a:ext cx="3858274" cy="970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b="3370"/>
          <a:stretch/>
        </p:blipFill>
        <p:spPr>
          <a:xfrm>
            <a:off x="5343802" y="2306461"/>
            <a:ext cx="3971209" cy="4032448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3</a:t>
            </a:r>
            <a:fld id="{7621FCE2-413B-48CC-B7EE-934290784A8D}" type="slidenum">
              <a:rPr lang="en-GB" sz="1400" smtClean="0"/>
              <a:pPr algn="r"/>
              <a:t>32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75543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Immediate 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GCT</a:t>
            </a:r>
          </a:p>
          <a:p>
            <a:pPr lvl="1"/>
            <a:r>
              <a:rPr lang="en-GB" dirty="0" smtClean="0"/>
              <a:t>Complete commissioning and testing of GCT camera and structure.</a:t>
            </a:r>
          </a:p>
          <a:p>
            <a:pPr lvl="1"/>
            <a:r>
              <a:rPr lang="en-GB" dirty="0" smtClean="0"/>
              <a:t>Put together Expressions of Interest for Project Office that cover construction of 35 GCTs.</a:t>
            </a:r>
          </a:p>
          <a:p>
            <a:pPr lvl="1"/>
            <a:r>
              <a:rPr lang="en-GB" dirty="0" smtClean="0"/>
              <a:t>Design pre-production camera and telescope.</a:t>
            </a:r>
          </a:p>
          <a:p>
            <a:pPr lvl="1"/>
            <a:r>
              <a:rPr lang="en-GB" dirty="0" smtClean="0"/>
              <a:t>Review design.</a:t>
            </a:r>
          </a:p>
          <a:p>
            <a:pPr lvl="1"/>
            <a:r>
              <a:rPr lang="en-GB" dirty="0" smtClean="0"/>
              <a:t>Get more money!</a:t>
            </a:r>
          </a:p>
          <a:p>
            <a:r>
              <a:rPr lang="en-GB" dirty="0" smtClean="0"/>
              <a:t>SST</a:t>
            </a:r>
          </a:p>
          <a:p>
            <a:pPr lvl="1"/>
            <a:r>
              <a:rPr lang="en-GB" dirty="0" smtClean="0"/>
              <a:t>Need </a:t>
            </a:r>
            <a:r>
              <a:rPr lang="en-GB" dirty="0"/>
              <a:t>foundation suitable for all </a:t>
            </a:r>
            <a:r>
              <a:rPr lang="en-GB" dirty="0" smtClean="0"/>
              <a:t>SSTs</a:t>
            </a:r>
            <a:r>
              <a:rPr lang="en-GB" dirty="0"/>
              <a:t> </a:t>
            </a:r>
            <a:r>
              <a:rPr lang="en-GB" dirty="0" smtClean="0"/>
              <a:t>(for TDR update?).</a:t>
            </a:r>
          </a:p>
          <a:p>
            <a:pPr lvl="1"/>
            <a:r>
              <a:rPr lang="en-GB" dirty="0" smtClean="0"/>
              <a:t>Common actuators (ditto?).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CTA</a:t>
            </a:r>
          </a:p>
          <a:p>
            <a:pPr lvl="1"/>
            <a:r>
              <a:rPr lang="en-GB" dirty="0" smtClean="0"/>
              <a:t>Site and information on site.</a:t>
            </a:r>
            <a:endParaRPr lang="en-GB" dirty="0"/>
          </a:p>
          <a:p>
            <a:pPr lvl="1"/>
            <a:r>
              <a:rPr lang="en-GB" dirty="0"/>
              <a:t>A</a:t>
            </a:r>
            <a:r>
              <a:rPr lang="en-GB" dirty="0" smtClean="0"/>
              <a:t>greement </a:t>
            </a:r>
            <a:r>
              <a:rPr lang="en-GB" dirty="0"/>
              <a:t>on </a:t>
            </a:r>
            <a:r>
              <a:rPr lang="en-GB" dirty="0" smtClean="0"/>
              <a:t>common control systems (e.g. PLCs) would be good </a:t>
            </a:r>
            <a:r>
              <a:rPr lang="en-GB" dirty="0"/>
              <a:t>(tied with </a:t>
            </a:r>
            <a:r>
              <a:rPr lang="en-GB" dirty="0" smtClean="0"/>
              <a:t>site negotiations</a:t>
            </a:r>
            <a:r>
              <a:rPr lang="en-GB" dirty="0"/>
              <a:t>?) to reduce amount of effort invested in this area.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33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25688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Thanks</a:t>
            </a:r>
            <a:br>
              <a:rPr lang="en-GB" dirty="0" smtClean="0"/>
            </a:br>
            <a:r>
              <a:rPr lang="en-GB" dirty="0" smtClean="0"/>
              <a:t>for</a:t>
            </a:r>
            <a:br>
              <a:rPr lang="en-GB" dirty="0" smtClean="0"/>
            </a:br>
            <a:r>
              <a:rPr lang="en-GB" dirty="0" smtClean="0"/>
              <a:t>coming</a:t>
            </a:r>
            <a:br>
              <a:rPr lang="en-GB" dirty="0" smtClean="0"/>
            </a:br>
            <a:r>
              <a:rPr lang="en-GB" dirty="0" smtClean="0"/>
              <a:t>to the</a:t>
            </a:r>
            <a:br>
              <a:rPr lang="en-GB" dirty="0" smtClean="0"/>
            </a:br>
            <a:r>
              <a:rPr lang="en-GB" dirty="0" smtClean="0"/>
              <a:t>party!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4" y="1437689"/>
            <a:ext cx="8130466" cy="54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TeV source…</a:t>
            </a:r>
            <a:endParaRPr lang="en-GB" dirty="0"/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4</a:t>
            </a:fld>
            <a:endParaRPr lang="en-GB" sz="14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2" y="2304178"/>
            <a:ext cx="9334855" cy="454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610692" y="-48683"/>
            <a:ext cx="4291210" cy="3578323"/>
            <a:chOff x="5610692" y="-48683"/>
            <a:chExt cx="4291210" cy="3578323"/>
          </a:xfrm>
        </p:grpSpPr>
        <p:sp>
          <p:nvSpPr>
            <p:cNvPr id="30" name="Rectangle 29"/>
            <p:cNvSpPr/>
            <p:nvPr/>
          </p:nvSpPr>
          <p:spPr>
            <a:xfrm>
              <a:off x="5610692" y="687388"/>
              <a:ext cx="630313" cy="1416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http://ned.ipac.caltech.edu/level5/Sept04/Catanese/Figures/figure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1" r="4273"/>
            <a:stretch/>
          </p:blipFill>
          <p:spPr bwMode="auto">
            <a:xfrm>
              <a:off x="6187737" y="12219"/>
              <a:ext cx="3714165" cy="351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134465" y="-48683"/>
              <a:ext cx="3368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Whipple, completed 1968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62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Imaging Atmospheric Cherenkov</a:t>
            </a:r>
            <a:br>
              <a:rPr lang="en-GB" dirty="0" smtClean="0"/>
            </a:br>
            <a:r>
              <a:rPr lang="en-GB" dirty="0" smtClean="0"/>
              <a:t>Telescope arrays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VERITAS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HESS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2" name="Picture 2" descr="http://www.mpi-hd.mpg.de/hfm/HESS/pages/press/2012/HESS_II_first_light/images/Image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6" b="14892"/>
          <a:stretch/>
        </p:blipFill>
        <p:spPr bwMode="auto">
          <a:xfrm>
            <a:off x="964042" y="4508811"/>
            <a:ext cx="8422383" cy="19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veritas.sao.arizona.edu/images/stories/veritas_and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7633" r="198" b="10055"/>
          <a:stretch/>
        </p:blipFill>
        <p:spPr bwMode="auto">
          <a:xfrm>
            <a:off x="948077" y="1930712"/>
            <a:ext cx="8414070" cy="20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5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860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Atmospheric Cherenkov</a:t>
            </a:r>
            <a:br>
              <a:rPr lang="en-GB" dirty="0"/>
            </a:br>
            <a:r>
              <a:rPr lang="en-GB" dirty="0"/>
              <a:t>Telescope arrays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978834" cy="5135563"/>
          </a:xfrm>
        </p:spPr>
        <p:txBody>
          <a:bodyPr/>
          <a:lstStyle/>
          <a:p>
            <a:r>
              <a:rPr lang="en-GB" dirty="0" smtClean="0"/>
              <a:t>MAGIC</a:t>
            </a:r>
          </a:p>
        </p:txBody>
      </p:sp>
      <p:pic>
        <p:nvPicPr>
          <p:cNvPr id="8206" name="Picture 14" descr="http://www.terrastro.com/wp-content/gallery/starmus/magic-star-trai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7"/>
          <a:stretch/>
        </p:blipFill>
        <p:spPr bwMode="auto">
          <a:xfrm>
            <a:off x="932410" y="1937971"/>
            <a:ext cx="8025472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6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9755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a_aspera_image"/>
          <p:cNvPicPr>
            <a:picLocks noChangeAspect="1" noChangeArrowheads="1"/>
          </p:cNvPicPr>
          <p:nvPr/>
        </p:nvPicPr>
        <p:blipFill>
          <a:blip r:embed="rId2" cstate="print"/>
          <a:srcRect t="8596" r="979"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he Cherenkov Telescope Array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982" y="1405976"/>
            <a:ext cx="26726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Low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Four 23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4…5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592428" y="3019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78889" y="1413992"/>
            <a:ext cx="34745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Medium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About twenty-five 12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6…8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0.18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909244" y="3027941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57434" y="1409984"/>
            <a:ext cx="334856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High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About seventy 4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8…10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1000…2000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0.17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…0.23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8238092" y="3023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347544"/>
            <a:ext cx="93846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SSTs – take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214265" cy="5135563"/>
          </a:xfrm>
        </p:spPr>
        <p:txBody>
          <a:bodyPr/>
          <a:lstStyle/>
          <a:p>
            <a:r>
              <a:rPr lang="en-GB" dirty="0"/>
              <a:t>Davies-Cotton 7 m telescope designed for CTA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This is a viable solution for the SST.</a:t>
            </a:r>
          </a:p>
          <a:p>
            <a:r>
              <a:rPr lang="en-GB" dirty="0" smtClean="0"/>
              <a:t>But, the camera: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as a diameter of about 1.6 m.</a:t>
            </a:r>
          </a:p>
          <a:p>
            <a:pPr lvl="1"/>
            <a:r>
              <a:rPr lang="en-GB" dirty="0" smtClean="0"/>
              <a:t>Weighs about 2 tonnes.</a:t>
            </a:r>
          </a:p>
          <a:p>
            <a:pPr lvl="1"/>
            <a:r>
              <a:rPr lang="en-GB" dirty="0" smtClean="0"/>
              <a:t>Is expensive, in no small part because of the price of the </a:t>
            </a:r>
            <a:r>
              <a:rPr lang="en-GB" dirty="0" err="1" smtClean="0"/>
              <a:t>PMTs.</a:t>
            </a:r>
            <a:endParaRPr lang="en-GB" dirty="0" smtClean="0"/>
          </a:p>
          <a:p>
            <a:r>
              <a:rPr lang="en-GB" dirty="0"/>
              <a:t>T</a:t>
            </a:r>
            <a:r>
              <a:rPr lang="en-GB" dirty="0" smtClean="0"/>
              <a:t>he cost of the camera dominates that of the telescope.</a:t>
            </a:r>
          </a:p>
          <a:p>
            <a:r>
              <a:rPr lang="en-GB" dirty="0" smtClean="0"/>
              <a:t>Making it cheaper would allow the construction of more telescopes and hence improve CTA performance. 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8</a:t>
            </a:fld>
            <a:endParaRPr lang="en-GB" sz="1400" dirty="0"/>
          </a:p>
        </p:txBody>
      </p:sp>
      <p:grpSp>
        <p:nvGrpSpPr>
          <p:cNvPr id="9" name="Group 8"/>
          <p:cNvGrpSpPr/>
          <p:nvPr/>
        </p:nvGrpSpPr>
        <p:grpSpPr>
          <a:xfrm flipH="1">
            <a:off x="445063" y="2214873"/>
            <a:ext cx="4049558" cy="4469147"/>
            <a:chOff x="794925" y="2093495"/>
            <a:chExt cx="3804020" cy="41023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9587" t="1668" b="40110"/>
            <a:stretch>
              <a:fillRect/>
            </a:stretch>
          </p:blipFill>
          <p:spPr bwMode="auto">
            <a:xfrm>
              <a:off x="794925" y="2106398"/>
              <a:ext cx="3804020" cy="408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689615" y="2093495"/>
              <a:ext cx="1906447" cy="830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568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SSTs – take two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481302" cy="5135563"/>
          </a:xfrm>
        </p:spPr>
        <p:txBody>
          <a:bodyPr/>
          <a:lstStyle/>
          <a:p>
            <a:r>
              <a:rPr lang="en-GB" dirty="0" smtClean="0"/>
              <a:t>Can we use </a:t>
            </a:r>
            <a:r>
              <a:rPr lang="en-GB" dirty="0"/>
              <a:t>cheaper sensors </a:t>
            </a:r>
            <a:r>
              <a:rPr lang="en-GB" dirty="0" smtClean="0"/>
              <a:t>(e.g. SiPMs) in a compact camera?</a:t>
            </a:r>
            <a:endParaRPr lang="en-GB" dirty="0"/>
          </a:p>
          <a:p>
            <a:r>
              <a:rPr lang="en-GB" dirty="0"/>
              <a:t>Must have </a:t>
            </a:r>
            <a:r>
              <a:rPr lang="en-GB" dirty="0" smtClean="0"/>
              <a:t>F ~ 2 m </a:t>
            </a:r>
            <a:r>
              <a:rPr lang="en-GB" dirty="0"/>
              <a:t>so </a:t>
            </a:r>
            <a:r>
              <a:rPr lang="en-GB" dirty="0" smtClean="0"/>
              <a:t>~ </a:t>
            </a:r>
            <a:r>
              <a:rPr lang="en-GB" dirty="0"/>
              <a:t>6 × 6 mm</a:t>
            </a:r>
            <a:r>
              <a:rPr lang="en-GB" baseline="30000" dirty="0"/>
              <a:t>2</a:t>
            </a:r>
            <a:r>
              <a:rPr lang="en-GB" dirty="0"/>
              <a:t> pixels </a:t>
            </a:r>
            <a:r>
              <a:rPr lang="en-GB" dirty="0" smtClean="0"/>
              <a:t>commercially available match </a:t>
            </a:r>
            <a:r>
              <a:rPr lang="en-GB" dirty="0"/>
              <a:t>required angular resolution </a:t>
            </a:r>
            <a:r>
              <a:rPr lang="en-GB" dirty="0" smtClean="0"/>
              <a:t>of ~ 0.2°.</a:t>
            </a:r>
            <a:endParaRPr lang="en-GB" dirty="0"/>
          </a:p>
          <a:p>
            <a:r>
              <a:rPr lang="en-GB" dirty="0"/>
              <a:t>Need reasonable area, </a:t>
            </a:r>
            <a:r>
              <a:rPr lang="en-GB" dirty="0" smtClean="0"/>
              <a:t>D &gt; 3 m, hence </a:t>
            </a:r>
            <a:r>
              <a:rPr lang="en-GB" dirty="0"/>
              <a:t>“fast” focal ratio (f = F/D small</a:t>
            </a:r>
            <a:r>
              <a:rPr lang="en-GB" dirty="0" smtClean="0"/>
              <a:t>).</a:t>
            </a:r>
          </a:p>
          <a:p>
            <a:r>
              <a:rPr lang="en-GB" dirty="0" smtClean="0"/>
              <a:t>Primary aberrations:</a:t>
            </a:r>
          </a:p>
          <a:p>
            <a:pPr lvl="1"/>
            <a:r>
              <a:rPr lang="en-GB" dirty="0" smtClean="0"/>
              <a:t>Spherical ~ 1/f</a:t>
            </a:r>
            <a:r>
              <a:rPr lang="en-GB" baseline="30000" dirty="0" smtClean="0"/>
              <a:t>3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Coma (1</a:t>
            </a:r>
            <a:r>
              <a:rPr lang="en-GB" baseline="30000" dirty="0" smtClean="0"/>
              <a:t>st</a:t>
            </a:r>
            <a:r>
              <a:rPr lang="en-GB" dirty="0" smtClean="0"/>
              <a:t> order) ~ </a:t>
            </a:r>
            <a:r>
              <a:rPr lang="en-GB" dirty="0" smtClean="0">
                <a:latin typeface="Symbol" panose="05050102010706020507" pitchFamily="18" charset="2"/>
              </a:rPr>
              <a:t>d</a:t>
            </a:r>
            <a:r>
              <a:rPr lang="en-GB" dirty="0" smtClean="0"/>
              <a:t>/f</a:t>
            </a:r>
            <a:r>
              <a:rPr lang="en-GB" baseline="30000" dirty="0" smtClean="0"/>
              <a:t>2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Require </a:t>
            </a:r>
            <a:r>
              <a:rPr lang="en-GB" dirty="0" smtClean="0"/>
              <a:t>sophisticated </a:t>
            </a:r>
            <a:r>
              <a:rPr lang="en-GB" dirty="0"/>
              <a:t>optics </a:t>
            </a:r>
            <a:r>
              <a:rPr lang="en-GB" dirty="0" smtClean="0"/>
              <a:t>to </a:t>
            </a:r>
            <a:r>
              <a:rPr lang="en-GB" dirty="0"/>
              <a:t>correct for aberrations at large field angles</a:t>
            </a:r>
            <a:r>
              <a:rPr lang="en-GB" dirty="0" smtClean="0"/>
              <a:t>.</a:t>
            </a:r>
          </a:p>
          <a:p>
            <a:r>
              <a:rPr lang="en-GB" dirty="0"/>
              <a:t>Look at two-mirror telescope </a:t>
            </a:r>
            <a:r>
              <a:rPr lang="en-GB" dirty="0" smtClean="0"/>
              <a:t>designs, proposed by Vassiliev for AGIS.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9</a:t>
            </a:fld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863"/>
          <a:stretch/>
        </p:blipFill>
        <p:spPr>
          <a:xfrm>
            <a:off x="5192310" y="1533525"/>
            <a:ext cx="3806031" cy="48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22052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44B3F16-A300-48BD-9616-617BECE0A069}" vid="{ABFC1DE9-8C14-46A9-9120-76A952569A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TimsCTAtemplate</Template>
  <TotalTime>3108</TotalTime>
  <Words>1562</Words>
  <Application>Microsoft Office PowerPoint</Application>
  <PresentationFormat>A4 Paper (210x297 mm)</PresentationFormat>
  <Paragraphs>428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Futura Std Book</vt:lpstr>
      <vt:lpstr>Helvetica</vt:lpstr>
      <vt:lpstr>Helvetica Neue</vt:lpstr>
      <vt:lpstr>ＭＳ Ｐゴシック</vt:lpstr>
      <vt:lpstr>Symbol</vt:lpstr>
      <vt:lpstr>Times New Roman</vt:lpstr>
      <vt:lpstr>ヒラギノ角ゴ ProN W3</vt:lpstr>
      <vt:lpstr>CTAnumA4</vt:lpstr>
      <vt:lpstr>The Gamma-ray Cherenkov Telescope</vt:lpstr>
      <vt:lpstr>Schwarzschild-Couder telescopes</vt:lpstr>
      <vt:lpstr>Cherenkov light from air showers</vt:lpstr>
      <vt:lpstr>The first TeV source…</vt:lpstr>
      <vt:lpstr>Imaging Atmospheric Cherenkov Telescope arrays</vt:lpstr>
      <vt:lpstr>Imaging Atmospheric Cherenkov Telescope arrays</vt:lpstr>
      <vt:lpstr>The Cherenkov Telescope Array</vt:lpstr>
      <vt:lpstr>The SSTs – take one</vt:lpstr>
      <vt:lpstr>The SSTs – take two</vt:lpstr>
      <vt:lpstr>Telescope optics</vt:lpstr>
      <vt:lpstr>Telescope optics</vt:lpstr>
      <vt:lpstr>Mechanical design</vt:lpstr>
      <vt:lpstr>Mechanical design</vt:lpstr>
      <vt:lpstr>Mechanical structure</vt:lpstr>
      <vt:lpstr>Dual Mirror – alternative Italian design</vt:lpstr>
      <vt:lpstr>Dual Mirror – alternative Italian design</vt:lpstr>
      <vt:lpstr>ASTRI – prototype design</vt:lpstr>
      <vt:lpstr>Camera design</vt:lpstr>
      <vt:lpstr>Development of the camera</vt:lpstr>
      <vt:lpstr>Development of the camera</vt:lpstr>
      <vt:lpstr>Completing the  GCT prototype</vt:lpstr>
      <vt:lpstr>Verify camera operation on telescope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What have we learnt?</vt:lpstr>
      <vt:lpstr>What have we learnt?</vt:lpstr>
      <vt:lpstr>First glass mirror studies</vt:lpstr>
      <vt:lpstr>First glass mirror studies</vt:lpstr>
      <vt:lpstr>Further glass mirror studies</vt:lpstr>
      <vt:lpstr>Immediate next steps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GCT</dc:title>
  <dc:creator>Tim Greenshaw</dc:creator>
  <cp:lastModifiedBy>Tim Greenshaw</cp:lastModifiedBy>
  <cp:revision>84</cp:revision>
  <dcterms:created xsi:type="dcterms:W3CDTF">2015-11-25T14:32:33Z</dcterms:created>
  <dcterms:modified xsi:type="dcterms:W3CDTF">2016-01-08T11:30:48Z</dcterms:modified>
</cp:coreProperties>
</file>