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6" r:id="rId2"/>
    <p:sldId id="282" r:id="rId3"/>
    <p:sldId id="285" r:id="rId4"/>
    <p:sldId id="270" r:id="rId5"/>
    <p:sldId id="258" r:id="rId6"/>
    <p:sldId id="286" r:id="rId7"/>
    <p:sldId id="274" r:id="rId8"/>
    <p:sldId id="275" r:id="rId9"/>
    <p:sldId id="290" r:id="rId10"/>
    <p:sldId id="293" r:id="rId11"/>
    <p:sldId id="276" r:id="rId12"/>
    <p:sldId id="292" r:id="rId13"/>
    <p:sldId id="291" r:id="rId14"/>
    <p:sldId id="278" r:id="rId15"/>
    <p:sldId id="287" r:id="rId16"/>
    <p:sldId id="289" r:id="rId17"/>
    <p:sldId id="296" r:id="rId18"/>
    <p:sldId id="297" r:id="rId19"/>
    <p:sldId id="298" r:id="rId20"/>
    <p:sldId id="280" r:id="rId21"/>
    <p:sldId id="279" r:id="rId22"/>
  </p:sldIdLst>
  <p:sldSz cx="9906000" cy="6858000" type="A4"/>
  <p:notesSz cx="7099300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47489" autoAdjust="0"/>
  </p:normalViewPr>
  <p:slideViewPr>
    <p:cSldViewPr snapToGrid="0">
      <p:cViewPr varScale="1">
        <p:scale>
          <a:sx n="71" d="100"/>
          <a:sy n="71" d="100"/>
        </p:scale>
        <p:origin x="924" y="44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77875" y="766763"/>
            <a:ext cx="554355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39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9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FF1C52D4-C0F1-424B-BBAA-A110CCC3FC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8826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1C52D4-C0F1-424B-BBAA-A110CCC3FCDC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8789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1543574"/>
            <a:ext cx="2228850" cy="512551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543574"/>
            <a:ext cx="6534150" cy="512551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4381500" cy="5135563"/>
          </a:xfrm>
        </p:spPr>
        <p:txBody>
          <a:bodyPr/>
          <a:lstStyle>
            <a:lvl1pPr>
              <a:buClr>
                <a:schemeClr val="accent6"/>
              </a:buClr>
              <a:defRPr sz="2000"/>
            </a:lvl1pPr>
            <a:lvl2pPr>
              <a:buClr>
                <a:schemeClr val="accent6"/>
              </a:buClr>
              <a:defRPr sz="2000"/>
            </a:lvl2pPr>
            <a:lvl3pPr>
              <a:buClr>
                <a:schemeClr val="accent6"/>
              </a:buCl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533525"/>
            <a:ext cx="4381500" cy="5135563"/>
          </a:xfrm>
        </p:spPr>
        <p:txBody>
          <a:bodyPr/>
          <a:lstStyle>
            <a:lvl1pPr>
              <a:buClr>
                <a:schemeClr val="accent6"/>
              </a:buClr>
              <a:defRPr sz="2000"/>
            </a:lvl1pPr>
            <a:lvl2pPr>
              <a:buClr>
                <a:schemeClr val="accent6"/>
              </a:buClr>
              <a:defRPr sz="2000"/>
            </a:lvl2pPr>
            <a:lvl3pPr>
              <a:buClr>
                <a:schemeClr val="accent6"/>
              </a:buCl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9879" y="136728"/>
            <a:ext cx="1826121" cy="119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47215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1543574"/>
            <a:ext cx="5537200" cy="47000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552546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5396219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1526796"/>
            <a:ext cx="5943600" cy="379639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962957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11588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33525"/>
            <a:ext cx="89154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1384300"/>
            <a:ext cx="9424988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1155" y="74334"/>
            <a:ext cx="1826121" cy="119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Font typeface="Arial" charset="0"/>
        <a:buChar char="■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Font typeface="Times New Roman" pitchFamily="18" charset="0"/>
        <a:buChar char="♦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Gamma-ray Cherenkov Telescope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95299" y="1533525"/>
            <a:ext cx="2878215" cy="5135563"/>
          </a:xfrm>
        </p:spPr>
        <p:txBody>
          <a:bodyPr/>
          <a:lstStyle/>
          <a:p>
            <a:r>
              <a:rPr lang="en-GB" dirty="0" smtClean="0"/>
              <a:t>Detecting HE </a:t>
            </a:r>
            <a:r>
              <a:rPr lang="en-GB" dirty="0" smtClean="0">
                <a:latin typeface="Symbol" panose="05050102010706020507" pitchFamily="18" charset="2"/>
              </a:rPr>
              <a:t>g</a:t>
            </a:r>
            <a:r>
              <a:rPr lang="en-GB" dirty="0" smtClean="0"/>
              <a:t>-rays.</a:t>
            </a:r>
          </a:p>
          <a:p>
            <a:r>
              <a:rPr lang="en-GB" dirty="0" smtClean="0"/>
              <a:t>The CTA concept.</a:t>
            </a:r>
          </a:p>
          <a:p>
            <a:r>
              <a:rPr lang="en-GB" dirty="0" smtClean="0"/>
              <a:t>Schwarzschild-Couder optics – a dual mirror SST design.</a:t>
            </a:r>
          </a:p>
          <a:p>
            <a:r>
              <a:rPr lang="en-GB" dirty="0" smtClean="0"/>
              <a:t>Development of the GCT telescope.</a:t>
            </a:r>
          </a:p>
          <a:p>
            <a:r>
              <a:rPr lang="en-GB" dirty="0" smtClean="0"/>
              <a:t>Development of the GCT camera.</a:t>
            </a:r>
          </a:p>
          <a:p>
            <a:r>
              <a:rPr lang="en-GB" dirty="0" smtClean="0"/>
              <a:t>Installation of camera on telescope.</a:t>
            </a:r>
          </a:p>
          <a:p>
            <a:r>
              <a:rPr lang="en-GB" dirty="0" smtClean="0"/>
              <a:t>First tests of complete GCT.</a:t>
            </a:r>
          </a:p>
          <a:p>
            <a:r>
              <a:rPr lang="en-GB" dirty="0" smtClean="0"/>
              <a:t>Next steps.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pic>
        <p:nvPicPr>
          <p:cNvPr id="7" name="Picture 6" descr="CTA_Uebersichtsgrafik_1_2012.jpg"/>
          <p:cNvPicPr>
            <a:picLocks noChangeAspect="1"/>
          </p:cNvPicPr>
          <p:nvPr/>
        </p:nvPicPr>
        <p:blipFill>
          <a:blip r:embed="rId2" cstate="print"/>
          <a:srcRect l="8803" r="18661"/>
          <a:stretch>
            <a:fillRect/>
          </a:stretch>
        </p:blipFill>
        <p:spPr>
          <a:xfrm>
            <a:off x="3453062" y="1524561"/>
            <a:ext cx="6224390" cy="485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98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Camera design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465231" y="1624238"/>
            <a:ext cx="8652184" cy="4743884"/>
            <a:chOff x="536255" y="2077001"/>
            <a:chExt cx="8652184" cy="4743884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6081978" y="4742974"/>
              <a:ext cx="1902600" cy="971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>
            <a:xfrm flipV="1">
              <a:off x="7099791" y="4923911"/>
              <a:ext cx="894481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10" name="Rounded Rectangle 9"/>
            <p:cNvSpPr/>
            <p:nvPr/>
          </p:nvSpPr>
          <p:spPr>
            <a:xfrm>
              <a:off x="3545623" y="2077001"/>
              <a:ext cx="3720460" cy="1436699"/>
            </a:xfrm>
            <a:prstGeom prst="roundRect">
              <a:avLst>
                <a:gd name="adj" fmla="val 1687"/>
              </a:avLst>
            </a:prstGeom>
            <a:solidFill>
              <a:schemeClr val="bg1">
                <a:lumMod val="95000"/>
              </a:schemeClr>
            </a:solidFill>
            <a:ln w="6350" cap="flat" cmpd="sng" algn="ctr">
              <a:solidFill>
                <a:schemeClr val="tx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734868" y="2439942"/>
              <a:ext cx="1319213" cy="515937"/>
            </a:xfrm>
            <a:prstGeom prst="roundRect">
              <a:avLst/>
            </a:prstGeom>
            <a:solidFill>
              <a:srgbClr val="00BFFF">
                <a:lumMod val="6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Target </a:t>
              </a:r>
              <a:r>
                <a:rPr lang="en-US" kern="0" dirty="0" err="1">
                  <a:solidFill>
                    <a:srgbClr val="FFFFFF"/>
                  </a:solidFill>
                  <a:latin typeface="Helvetica"/>
                  <a:cs typeface="Helvetica"/>
                </a:rPr>
                <a:t>Asic</a:t>
              </a:r>
              <a:endParaRPr lang="en-US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803381" y="2392843"/>
              <a:ext cx="1273175" cy="814919"/>
            </a:xfrm>
            <a:prstGeom prst="roundRect">
              <a:avLst/>
            </a:prstGeom>
            <a:solidFill>
              <a:srgbClr val="008000"/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FPGA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 rot="16200000">
              <a:off x="6381410" y="3522053"/>
              <a:ext cx="3892550" cy="1155700"/>
            </a:xfrm>
            <a:prstGeom prst="roundRect">
              <a:avLst/>
            </a:prstGeom>
            <a:noFill/>
            <a:ln w="635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Backplane</a:t>
              </a:r>
            </a:p>
          </p:txBody>
        </p:sp>
        <p:cxnSp>
          <p:nvCxnSpPr>
            <p:cNvPr id="14" name="Straight Connector 13"/>
            <p:cNvCxnSpPr>
              <a:stCxn id="20" idx="3"/>
              <a:endCxn id="12" idx="1"/>
            </p:cNvCxnSpPr>
            <p:nvPr/>
          </p:nvCxnSpPr>
          <p:spPr>
            <a:xfrm flipV="1">
              <a:off x="5511281" y="2800303"/>
              <a:ext cx="292100" cy="354808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15" name="Straight Connector 14"/>
            <p:cNvCxnSpPr>
              <a:endCxn id="12" idx="1"/>
            </p:cNvCxnSpPr>
            <p:nvPr/>
          </p:nvCxnSpPr>
          <p:spPr>
            <a:xfrm flipV="1">
              <a:off x="5206481" y="2800303"/>
              <a:ext cx="596900" cy="79904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16" name="Straight Connector 15"/>
            <p:cNvCxnSpPr>
              <a:endCxn id="12" idx="1"/>
            </p:cNvCxnSpPr>
            <p:nvPr/>
          </p:nvCxnSpPr>
          <p:spPr>
            <a:xfrm>
              <a:off x="5206481" y="2680181"/>
              <a:ext cx="596900" cy="120122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17" name="Straight Connector 16"/>
            <p:cNvCxnSpPr>
              <a:endCxn id="12" idx="1"/>
            </p:cNvCxnSpPr>
            <p:nvPr/>
          </p:nvCxnSpPr>
          <p:spPr>
            <a:xfrm>
              <a:off x="5054081" y="2575406"/>
              <a:ext cx="749300" cy="224897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18" name="Rounded Rectangle 17"/>
            <p:cNvSpPr/>
            <p:nvPr/>
          </p:nvSpPr>
          <p:spPr>
            <a:xfrm>
              <a:off x="3887268" y="2592342"/>
              <a:ext cx="1319213" cy="515937"/>
            </a:xfrm>
            <a:prstGeom prst="roundRect">
              <a:avLst/>
            </a:prstGeom>
            <a:solidFill>
              <a:srgbClr val="00BFFF">
                <a:lumMod val="6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Target </a:t>
              </a:r>
              <a:r>
                <a:rPr lang="en-US" kern="0" dirty="0" err="1">
                  <a:solidFill>
                    <a:srgbClr val="FFFFFF"/>
                  </a:solidFill>
                  <a:latin typeface="Helvetica"/>
                  <a:cs typeface="Helvetica"/>
                </a:rPr>
                <a:t>Asic</a:t>
              </a:r>
              <a:endParaRPr lang="en-US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039668" y="2744742"/>
              <a:ext cx="1319213" cy="515937"/>
            </a:xfrm>
            <a:prstGeom prst="roundRect">
              <a:avLst/>
            </a:prstGeom>
            <a:solidFill>
              <a:srgbClr val="00BFFF">
                <a:lumMod val="6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Target </a:t>
              </a:r>
              <a:r>
                <a:rPr lang="en-US" kern="0" dirty="0" err="1">
                  <a:solidFill>
                    <a:srgbClr val="FFFFFF"/>
                  </a:solidFill>
                  <a:latin typeface="Helvetica"/>
                  <a:cs typeface="Helvetica"/>
                </a:rPr>
                <a:t>Asic</a:t>
              </a:r>
              <a:endParaRPr lang="en-US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192068" y="2897142"/>
              <a:ext cx="1319213" cy="515937"/>
            </a:xfrm>
            <a:prstGeom prst="roundRect">
              <a:avLst/>
            </a:prstGeom>
            <a:solidFill>
              <a:srgbClr val="00BFFF">
                <a:lumMod val="6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TARGET ASIC</a:t>
              </a:r>
              <a:endParaRPr lang="en-US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cxnSp>
          <p:nvCxnSpPr>
            <p:cNvPr id="21" name="Straight Connector 20"/>
            <p:cNvCxnSpPr>
              <a:stCxn id="28" idx="3"/>
              <a:endCxn id="20" idx="1"/>
            </p:cNvCxnSpPr>
            <p:nvPr/>
          </p:nvCxnSpPr>
          <p:spPr>
            <a:xfrm>
              <a:off x="3245473" y="3155111"/>
              <a:ext cx="946595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22" name="Straight Connector 21"/>
            <p:cNvCxnSpPr>
              <a:endCxn id="19" idx="1"/>
            </p:cNvCxnSpPr>
            <p:nvPr/>
          </p:nvCxnSpPr>
          <p:spPr>
            <a:xfrm>
              <a:off x="3226868" y="3001917"/>
              <a:ext cx="812800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>
            <a:xfrm>
              <a:off x="3043305" y="2849517"/>
              <a:ext cx="812800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24" name="Straight Connector 23"/>
            <p:cNvCxnSpPr>
              <a:endCxn id="11" idx="1"/>
            </p:cNvCxnSpPr>
            <p:nvPr/>
          </p:nvCxnSpPr>
          <p:spPr>
            <a:xfrm>
              <a:off x="2922068" y="2697117"/>
              <a:ext cx="812800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25" name="Rounded Rectangle 24"/>
            <p:cNvSpPr/>
            <p:nvPr/>
          </p:nvSpPr>
          <p:spPr>
            <a:xfrm>
              <a:off x="1470648" y="2439942"/>
              <a:ext cx="1317625" cy="515937"/>
            </a:xfrm>
            <a:prstGeom prst="roundRect">
              <a:avLst/>
            </a:prstGeom>
            <a:solidFill>
              <a:srgbClr val="D9DBEB">
                <a:lumMod val="7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16 x Preamps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623048" y="2592342"/>
              <a:ext cx="1317625" cy="515937"/>
            </a:xfrm>
            <a:prstGeom prst="roundRect">
              <a:avLst/>
            </a:prstGeom>
            <a:solidFill>
              <a:srgbClr val="D9DBEB">
                <a:lumMod val="7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16 x Preamps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1775448" y="2744742"/>
              <a:ext cx="1317625" cy="515937"/>
            </a:xfrm>
            <a:prstGeom prst="roundRect">
              <a:avLst/>
            </a:prstGeom>
            <a:solidFill>
              <a:srgbClr val="D9DBEB">
                <a:lumMod val="7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16 x Preamps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927848" y="2897142"/>
              <a:ext cx="1317625" cy="515937"/>
            </a:xfrm>
            <a:prstGeom prst="roundRect">
              <a:avLst/>
            </a:prstGeom>
            <a:solidFill>
              <a:srgbClr val="D9DBEB">
                <a:lumMod val="7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16 x Preamp</a:t>
              </a:r>
            </a:p>
          </p:txBody>
        </p:sp>
        <p:cxnSp>
          <p:nvCxnSpPr>
            <p:cNvPr id="29" name="Straight Connector 28"/>
            <p:cNvCxnSpPr>
              <a:endCxn id="28" idx="1"/>
            </p:cNvCxnSpPr>
            <p:nvPr/>
          </p:nvCxnSpPr>
          <p:spPr>
            <a:xfrm>
              <a:off x="1199186" y="2925717"/>
              <a:ext cx="728662" cy="22860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30" name="Straight Connector 29"/>
            <p:cNvCxnSpPr>
              <a:endCxn id="27" idx="1"/>
            </p:cNvCxnSpPr>
            <p:nvPr/>
          </p:nvCxnSpPr>
          <p:spPr>
            <a:xfrm>
              <a:off x="1199186" y="2925717"/>
              <a:ext cx="576262" cy="7620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31" name="Straight Connector 30"/>
            <p:cNvCxnSpPr>
              <a:endCxn id="26" idx="1"/>
            </p:cNvCxnSpPr>
            <p:nvPr/>
          </p:nvCxnSpPr>
          <p:spPr>
            <a:xfrm flipV="1">
              <a:off x="1199186" y="2849517"/>
              <a:ext cx="423862" cy="7620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32" name="Straight Connector 31"/>
            <p:cNvCxnSpPr>
              <a:endCxn id="25" idx="1"/>
            </p:cNvCxnSpPr>
            <p:nvPr/>
          </p:nvCxnSpPr>
          <p:spPr>
            <a:xfrm flipV="1">
              <a:off x="1199186" y="2697117"/>
              <a:ext cx="271462" cy="22860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33" name="Straight Connector 32"/>
            <p:cNvCxnSpPr>
              <a:stCxn id="12" idx="3"/>
            </p:cNvCxnSpPr>
            <p:nvPr/>
          </p:nvCxnSpPr>
          <p:spPr>
            <a:xfrm>
              <a:off x="7076556" y="2800303"/>
              <a:ext cx="702697" cy="7875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34" name="Rounded Rectangle 33"/>
            <p:cNvSpPr/>
            <p:nvPr/>
          </p:nvSpPr>
          <p:spPr>
            <a:xfrm>
              <a:off x="6625641" y="5649410"/>
              <a:ext cx="902607" cy="687507"/>
            </a:xfrm>
            <a:prstGeom prst="roundRect">
              <a:avLst/>
            </a:prstGeom>
            <a:solidFill>
              <a:srgbClr val="FF0000">
                <a:lumMod val="50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kern="0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Timing Board</a:t>
              </a:r>
              <a:endParaRPr lang="en-US" sz="1100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 flipH="1">
              <a:off x="8090170" y="4942740"/>
              <a:ext cx="8575" cy="264334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36" name="Straight Connector 35"/>
            <p:cNvCxnSpPr>
              <a:stCxn id="40" idx="3"/>
              <a:endCxn id="37" idx="1"/>
            </p:cNvCxnSpPr>
            <p:nvPr/>
          </p:nvCxnSpPr>
          <p:spPr>
            <a:xfrm flipH="1" flipV="1">
              <a:off x="1019498" y="3565566"/>
              <a:ext cx="3951" cy="781964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dash"/>
              <a:tailEnd type="oval"/>
            </a:ln>
            <a:effectLst/>
          </p:spPr>
        </p:cxnSp>
        <p:sp>
          <p:nvSpPr>
            <p:cNvPr id="37" name="Rounded Rectangle 36"/>
            <p:cNvSpPr/>
            <p:nvPr/>
          </p:nvSpPr>
          <p:spPr>
            <a:xfrm rot="16200000">
              <a:off x="377540" y="2621804"/>
              <a:ext cx="1283914" cy="603609"/>
            </a:xfrm>
            <a:prstGeom prst="roundRect">
              <a:avLst/>
            </a:prstGeom>
            <a:solidFill>
              <a:srgbClr val="3366FF"/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64 Pixel Module</a:t>
              </a:r>
              <a:endParaRPr lang="en-US" sz="1100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5518689" y="3316771"/>
              <a:ext cx="2273393" cy="3017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39" name="Rounded Rectangle 38"/>
            <p:cNvSpPr/>
            <p:nvPr/>
          </p:nvSpPr>
          <p:spPr>
            <a:xfrm rot="16200000">
              <a:off x="6637301" y="3350301"/>
              <a:ext cx="2889250" cy="556230"/>
            </a:xfrm>
            <a:prstGeom prst="roundRect">
              <a:avLst/>
            </a:prstGeom>
            <a:solidFill>
              <a:srgbClr val="0000CC"/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Backplane Board</a:t>
              </a:r>
              <a:endParaRPr lang="en-US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 rot="16200000">
              <a:off x="381492" y="4687682"/>
              <a:ext cx="1283914" cy="603609"/>
            </a:xfrm>
            <a:prstGeom prst="roundRect">
              <a:avLst/>
            </a:prstGeom>
            <a:solidFill>
              <a:srgbClr val="3366FF"/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64 Pixel Module</a:t>
              </a:r>
              <a:endParaRPr lang="en-US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41" name="Content Placeholder 2"/>
            <p:cNvSpPr txBox="1">
              <a:spLocks/>
            </p:cNvSpPr>
            <p:nvPr/>
          </p:nvSpPr>
          <p:spPr bwMode="auto">
            <a:xfrm>
              <a:off x="4622474" y="2104976"/>
              <a:ext cx="1821391" cy="359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20000"/>
                </a:spcBef>
                <a:buFont typeface="Arial" pitchFamily="-1" charset="0"/>
                <a:buNone/>
              </a:pPr>
              <a:r>
                <a:rPr lang="en-US" sz="1200" i="1" dirty="0" smtClean="0">
                  <a:solidFill>
                    <a:srgbClr val="000000"/>
                  </a:solidFill>
                  <a:latin typeface="Helvetica"/>
                  <a:ea typeface="Futura Std Book" charset="0"/>
                  <a:cs typeface="Helvetica"/>
                </a:rPr>
                <a:t>TARGET Module</a:t>
              </a:r>
              <a:endParaRPr lang="en-US" sz="1200" i="1" dirty="0">
                <a:solidFill>
                  <a:srgbClr val="000000"/>
                </a:solidFill>
                <a:latin typeface="Helvetica"/>
                <a:ea typeface="Futura Std Book" charset="0"/>
                <a:cs typeface="Helvetica"/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4045845" y="5787370"/>
              <a:ext cx="1127392" cy="730628"/>
            </a:xfrm>
            <a:prstGeom prst="round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kern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Peripherals (calibration, lid, </a:t>
              </a:r>
              <a:r>
                <a:rPr lang="en-US" sz="1100" kern="0" dirty="0" err="1" smtClean="0">
                  <a:solidFill>
                    <a:srgbClr val="000000"/>
                  </a:solidFill>
                  <a:latin typeface="Helvetica"/>
                  <a:cs typeface="Helvetica"/>
                </a:rPr>
                <a:t>etc</a:t>
              </a:r>
              <a:r>
                <a:rPr lang="en-US" sz="1100" kern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)</a:t>
              </a:r>
              <a:endParaRPr lang="en-US" sz="1100" kern="0" dirty="0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43" name="Content Placeholder 2"/>
            <p:cNvSpPr txBox="1">
              <a:spLocks/>
            </p:cNvSpPr>
            <p:nvPr/>
          </p:nvSpPr>
          <p:spPr bwMode="auto">
            <a:xfrm>
              <a:off x="6745791" y="3324904"/>
              <a:ext cx="1105678" cy="900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>
              <a:normAutofit/>
            </a:bodyPr>
            <a:lstStyle>
              <a:lvl1pPr marL="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4572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9144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3716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18288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US" sz="1200" i="1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Trigger</a:t>
              </a:r>
            </a:p>
          </p:txBody>
        </p:sp>
        <p:sp>
          <p:nvSpPr>
            <p:cNvPr id="44" name="Content Placeholder 2"/>
            <p:cNvSpPr txBox="1">
              <a:spLocks/>
            </p:cNvSpPr>
            <p:nvPr/>
          </p:nvSpPr>
          <p:spPr bwMode="auto">
            <a:xfrm>
              <a:off x="7076472" y="2339326"/>
              <a:ext cx="696472" cy="900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>
              <a:normAutofit/>
            </a:bodyPr>
            <a:lstStyle>
              <a:lvl1pPr marL="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4572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9144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3716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18288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US" sz="1200" i="1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 UDP Data</a:t>
              </a:r>
            </a:p>
          </p:txBody>
        </p:sp>
        <p:sp>
          <p:nvSpPr>
            <p:cNvPr id="45" name="Content Placeholder 2"/>
            <p:cNvSpPr txBox="1">
              <a:spLocks/>
            </p:cNvSpPr>
            <p:nvPr/>
          </p:nvSpPr>
          <p:spPr bwMode="auto">
            <a:xfrm>
              <a:off x="536255" y="3769732"/>
              <a:ext cx="1507067" cy="28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20000"/>
                </a:spcBef>
                <a:buFont typeface="Arial" pitchFamily="-1" charset="0"/>
                <a:buNone/>
              </a:pPr>
              <a:r>
                <a:rPr lang="en-US" dirty="0" err="1">
                  <a:solidFill>
                    <a:srgbClr val="000000"/>
                  </a:solidFill>
                  <a:latin typeface="Helvetica"/>
                  <a:ea typeface="Futura Std Book" charset="0"/>
                  <a:cs typeface="Helvetica"/>
                </a:rPr>
                <a:t>x</a:t>
              </a:r>
              <a:r>
                <a:rPr lang="en-US" dirty="0">
                  <a:solidFill>
                    <a:srgbClr val="000000"/>
                  </a:solidFill>
                  <a:latin typeface="Helvetica"/>
                  <a:ea typeface="Futura Std Book" charset="0"/>
                  <a:cs typeface="Helvetica"/>
                </a:rPr>
                <a:t> 32</a:t>
              </a:r>
            </a:p>
          </p:txBody>
        </p:sp>
        <p:sp>
          <p:nvSpPr>
            <p:cNvPr id="46" name="Content Placeholder 2"/>
            <p:cNvSpPr txBox="1">
              <a:spLocks/>
            </p:cNvSpPr>
            <p:nvPr/>
          </p:nvSpPr>
          <p:spPr bwMode="auto">
            <a:xfrm>
              <a:off x="1668425" y="3865505"/>
              <a:ext cx="1821391" cy="359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20000"/>
                </a:spcBef>
                <a:buFont typeface="Arial" pitchFamily="-1" charset="0"/>
                <a:buNone/>
              </a:pPr>
              <a:r>
                <a:rPr lang="en-US" sz="1200" dirty="0" smtClean="0">
                  <a:solidFill>
                    <a:srgbClr val="000000"/>
                  </a:solidFill>
                  <a:latin typeface="Helvetica"/>
                  <a:ea typeface="Futura Std Book" charset="0"/>
                  <a:cs typeface="Helvetica"/>
                </a:rPr>
                <a:t>Amplification and shaping</a:t>
              </a:r>
              <a:endParaRPr lang="en-US" sz="1200" dirty="0">
                <a:solidFill>
                  <a:srgbClr val="000000"/>
                </a:solidFill>
                <a:latin typeface="Helvetica"/>
                <a:ea typeface="Futura Std Book" charset="0"/>
                <a:cs typeface="Helvetica"/>
              </a:endParaRPr>
            </a:p>
          </p:txBody>
        </p:sp>
        <p:cxnSp>
          <p:nvCxnSpPr>
            <p:cNvPr id="47" name="Straight Connector 46"/>
            <p:cNvCxnSpPr>
              <a:stCxn id="28" idx="2"/>
            </p:cNvCxnSpPr>
            <p:nvPr/>
          </p:nvCxnSpPr>
          <p:spPr>
            <a:xfrm>
              <a:off x="2586661" y="3413079"/>
              <a:ext cx="115824" cy="389958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tailEnd type="oval"/>
            </a:ln>
            <a:effectLst/>
          </p:spPr>
        </p:cxnSp>
        <p:sp>
          <p:nvSpPr>
            <p:cNvPr id="48" name="Content Placeholder 2"/>
            <p:cNvSpPr txBox="1">
              <a:spLocks/>
            </p:cNvSpPr>
            <p:nvPr/>
          </p:nvSpPr>
          <p:spPr bwMode="auto">
            <a:xfrm>
              <a:off x="3353636" y="4023768"/>
              <a:ext cx="1821391" cy="359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20000"/>
                </a:spcBef>
                <a:buFont typeface="Arial" pitchFamily="-1" charset="0"/>
                <a:buNone/>
              </a:pPr>
              <a:r>
                <a:rPr lang="en-US" sz="1200" dirty="0" err="1" smtClean="0">
                  <a:solidFill>
                    <a:srgbClr val="000000"/>
                  </a:solidFill>
                  <a:latin typeface="Helvetica"/>
                  <a:ea typeface="Futura Std Book" charset="0"/>
                  <a:cs typeface="Helvetica"/>
                </a:rPr>
                <a:t>Digitisation</a:t>
              </a:r>
              <a:r>
                <a:rPr lang="en-US" sz="1200" dirty="0" smtClean="0">
                  <a:solidFill>
                    <a:srgbClr val="000000"/>
                  </a:solidFill>
                  <a:latin typeface="Helvetica"/>
                  <a:ea typeface="Futura Std Book" charset="0"/>
                  <a:cs typeface="Helvetica"/>
                </a:rPr>
                <a:t> and Trigger </a:t>
              </a:r>
              <a:endParaRPr lang="en-US" sz="1200" dirty="0">
                <a:solidFill>
                  <a:srgbClr val="000000"/>
                </a:solidFill>
                <a:latin typeface="Helvetica"/>
                <a:ea typeface="Futura Std Book" charset="0"/>
                <a:cs typeface="Helvetica"/>
              </a:endParaRPr>
            </a:p>
          </p:txBody>
        </p:sp>
        <p:cxnSp>
          <p:nvCxnSpPr>
            <p:cNvPr id="49" name="Straight Connector 48"/>
            <p:cNvCxnSpPr>
              <a:stCxn id="20" idx="2"/>
              <a:endCxn id="48" idx="0"/>
            </p:cNvCxnSpPr>
            <p:nvPr/>
          </p:nvCxnSpPr>
          <p:spPr>
            <a:xfrm flipH="1">
              <a:off x="4264332" y="3413079"/>
              <a:ext cx="587343" cy="610689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tailEnd type="oval"/>
            </a:ln>
            <a:effectLst/>
          </p:spPr>
        </p:cxnSp>
        <p:sp>
          <p:nvSpPr>
            <p:cNvPr id="50" name="Content Placeholder 2"/>
            <p:cNvSpPr txBox="1">
              <a:spLocks/>
            </p:cNvSpPr>
            <p:nvPr/>
          </p:nvSpPr>
          <p:spPr bwMode="auto">
            <a:xfrm>
              <a:off x="5003657" y="3658399"/>
              <a:ext cx="1821391" cy="359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20000"/>
                </a:spcBef>
                <a:buFont typeface="Arial" pitchFamily="-1" charset="0"/>
                <a:buNone/>
              </a:pPr>
              <a:r>
                <a:rPr lang="en-US" sz="1200" dirty="0" smtClean="0">
                  <a:solidFill>
                    <a:srgbClr val="000000"/>
                  </a:solidFill>
                  <a:latin typeface="Helvetica"/>
                  <a:ea typeface="Futura Std Book" charset="0"/>
                  <a:cs typeface="Helvetica"/>
                </a:rPr>
                <a:t>Buffering and </a:t>
              </a:r>
              <a:r>
                <a:rPr lang="en-US" sz="1200" dirty="0" err="1" smtClean="0">
                  <a:solidFill>
                    <a:srgbClr val="000000"/>
                  </a:solidFill>
                  <a:latin typeface="Helvetica"/>
                  <a:ea typeface="Futura Std Book" charset="0"/>
                  <a:cs typeface="Helvetica"/>
                </a:rPr>
                <a:t>Serialisation</a:t>
              </a:r>
              <a:endParaRPr lang="en-US" sz="1200" dirty="0">
                <a:solidFill>
                  <a:srgbClr val="000000"/>
                </a:solidFill>
                <a:latin typeface="Helvetica"/>
                <a:ea typeface="Futura Std Book" charset="0"/>
                <a:cs typeface="Helvetica"/>
              </a:endParaRPr>
            </a:p>
          </p:txBody>
        </p:sp>
        <p:cxnSp>
          <p:nvCxnSpPr>
            <p:cNvPr id="51" name="Straight Connector 50"/>
            <p:cNvCxnSpPr>
              <a:stCxn id="12" idx="2"/>
              <a:endCxn id="50" idx="0"/>
            </p:cNvCxnSpPr>
            <p:nvPr/>
          </p:nvCxnSpPr>
          <p:spPr>
            <a:xfrm flipH="1">
              <a:off x="5914353" y="3207762"/>
              <a:ext cx="525616" cy="450637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tailEnd type="oval"/>
            </a:ln>
            <a:effectLst/>
          </p:spPr>
        </p:cxnSp>
        <p:sp>
          <p:nvSpPr>
            <p:cNvPr id="52" name="Content Placeholder 2"/>
            <p:cNvSpPr txBox="1">
              <a:spLocks/>
            </p:cNvSpPr>
            <p:nvPr/>
          </p:nvSpPr>
          <p:spPr bwMode="auto">
            <a:xfrm>
              <a:off x="5859180" y="4204038"/>
              <a:ext cx="1821391" cy="359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20000"/>
                </a:spcBef>
                <a:buFont typeface="Arial" pitchFamily="-1" charset="0"/>
                <a:buNone/>
              </a:pPr>
              <a:r>
                <a:rPr lang="en-US" sz="1200" dirty="0" smtClean="0">
                  <a:solidFill>
                    <a:srgbClr val="000000"/>
                  </a:solidFill>
                  <a:latin typeface="Helvetica"/>
                  <a:ea typeface="Futura Std Book" charset="0"/>
                  <a:cs typeface="Helvetica"/>
                </a:rPr>
                <a:t>Camera Trigger</a:t>
              </a:r>
              <a:endParaRPr lang="en-US" sz="1200" dirty="0">
                <a:solidFill>
                  <a:srgbClr val="000000"/>
                </a:solidFill>
                <a:latin typeface="Helvetica"/>
                <a:ea typeface="Futura Std Book" charset="0"/>
                <a:cs typeface="Helvetica"/>
              </a:endParaRPr>
            </a:p>
          </p:txBody>
        </p:sp>
        <p:cxnSp>
          <p:nvCxnSpPr>
            <p:cNvPr id="53" name="Straight Connector 52"/>
            <p:cNvCxnSpPr>
              <a:stCxn id="43" idx="3"/>
              <a:endCxn id="52" idx="0"/>
            </p:cNvCxnSpPr>
            <p:nvPr/>
          </p:nvCxnSpPr>
          <p:spPr>
            <a:xfrm flipH="1">
              <a:off x="6769876" y="3775305"/>
              <a:ext cx="1081593" cy="428733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tailEnd type="oval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>
            <a:xfrm>
              <a:off x="7528248" y="6178659"/>
              <a:ext cx="1398203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>
            <a:xfrm flipV="1">
              <a:off x="8555745" y="5533906"/>
              <a:ext cx="395998" cy="2652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56" name="Straight Connector 55"/>
            <p:cNvCxnSpPr/>
            <p:nvPr/>
          </p:nvCxnSpPr>
          <p:spPr>
            <a:xfrm flipH="1">
              <a:off x="6086556" y="4742973"/>
              <a:ext cx="10" cy="1258431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57" name="Rounded Rectangle 56"/>
            <p:cNvSpPr/>
            <p:nvPr/>
          </p:nvSpPr>
          <p:spPr>
            <a:xfrm>
              <a:off x="7649234" y="5220205"/>
              <a:ext cx="902607" cy="687507"/>
            </a:xfrm>
            <a:prstGeom prst="roundRect">
              <a:avLst/>
            </a:prstGeom>
            <a:solidFill>
              <a:srgbClr val="FF0000">
                <a:lumMod val="50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kern="0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DACQ Boards</a:t>
              </a:r>
              <a:endParaRPr lang="en-US" sz="1100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5607836" y="6015843"/>
              <a:ext cx="902607" cy="687507"/>
            </a:xfrm>
            <a:prstGeom prst="roundRect">
              <a:avLst/>
            </a:prstGeom>
            <a:solidFill>
              <a:srgbClr val="FF0000">
                <a:lumMod val="50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kern="0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Safety Boards</a:t>
              </a:r>
              <a:endParaRPr lang="en-US" sz="1100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6524716" y="6530823"/>
              <a:ext cx="2376000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60" name="Content Placeholder 2"/>
            <p:cNvSpPr txBox="1">
              <a:spLocks/>
            </p:cNvSpPr>
            <p:nvPr/>
          </p:nvSpPr>
          <p:spPr bwMode="auto">
            <a:xfrm>
              <a:off x="7399479" y="5920084"/>
              <a:ext cx="1569785" cy="900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>
              <a:normAutofit/>
            </a:bodyPr>
            <a:lstStyle>
              <a:lvl1pPr marL="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4572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9144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3716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18288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US" sz="1200" i="1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Clock, Timestamps</a:t>
              </a:r>
            </a:p>
          </p:txBody>
        </p:sp>
        <p:sp>
          <p:nvSpPr>
            <p:cNvPr id="61" name="Content Placeholder 2"/>
            <p:cNvSpPr txBox="1">
              <a:spLocks/>
            </p:cNvSpPr>
            <p:nvPr/>
          </p:nvSpPr>
          <p:spPr bwMode="auto">
            <a:xfrm>
              <a:off x="7618654" y="5216350"/>
              <a:ext cx="1569785" cy="900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>
              <a:normAutofit/>
            </a:bodyPr>
            <a:lstStyle>
              <a:lvl1pPr marL="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4572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9144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3716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18288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US" sz="1200" i="1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Data</a:t>
              </a:r>
            </a:p>
          </p:txBody>
        </p:sp>
        <p:cxnSp>
          <p:nvCxnSpPr>
            <p:cNvPr id="62" name="Straight Connector 61"/>
            <p:cNvCxnSpPr/>
            <p:nvPr/>
          </p:nvCxnSpPr>
          <p:spPr>
            <a:xfrm flipH="1">
              <a:off x="7086638" y="4928469"/>
              <a:ext cx="13153" cy="716383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63" name="Straight Connector 62"/>
            <p:cNvCxnSpPr>
              <a:stCxn id="58" idx="1"/>
            </p:cNvCxnSpPr>
            <p:nvPr/>
          </p:nvCxnSpPr>
          <p:spPr>
            <a:xfrm flipH="1">
              <a:off x="5173237" y="6359597"/>
              <a:ext cx="434599" cy="10033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</p:grpSp>
      <p:sp>
        <p:nvSpPr>
          <p:cNvPr id="64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400" dirty="0" smtClean="0"/>
              <a:t>10</a:t>
            </a:r>
            <a:endParaRPr lang="en-GB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838278" y="4199524"/>
            <a:ext cx="35782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Goal – produce </a:t>
            </a:r>
            <a:r>
              <a:rPr lang="en-GB" dirty="0" smtClean="0"/>
              <a:t>low </a:t>
            </a:r>
            <a:r>
              <a:rPr lang="en-GB" dirty="0" smtClean="0"/>
              <a:t>cost camera</a:t>
            </a:r>
          </a:p>
          <a:p>
            <a:r>
              <a:rPr lang="en-GB" dirty="0" smtClean="0"/>
              <a:t>with full-waveform readout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851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 descr="14337474035_29d786717b_k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5226" flipH="1">
            <a:off x="656003" y="2592274"/>
            <a:ext cx="3843689" cy="2396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Development of the camera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Leicester 2012, start construction of camera with MAPMs – CHEC-M.</a:t>
            </a:r>
          </a:p>
          <a:p>
            <a:r>
              <a:rPr lang="en-GB" dirty="0" smtClean="0"/>
              <a:t>Electronics based around TARGET (Hawaii/SLAC</a:t>
            </a:r>
            <a:r>
              <a:rPr lang="en-GB" dirty="0"/>
              <a:t> </a:t>
            </a:r>
            <a:r>
              <a:rPr lang="en-GB" dirty="0" smtClean="0"/>
              <a:t>and Erlangen).</a:t>
            </a:r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DAQ </a:t>
            </a:r>
            <a:r>
              <a:rPr lang="en-GB" dirty="0"/>
              <a:t>using White </a:t>
            </a:r>
            <a:r>
              <a:rPr lang="en-GB" dirty="0" smtClean="0"/>
              <a:t>Rabbit for timing </a:t>
            </a:r>
            <a:r>
              <a:rPr lang="en-GB" dirty="0"/>
              <a:t>(Amsterdam).</a:t>
            </a:r>
          </a:p>
          <a:p>
            <a:endParaRPr lang="en-GB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Backplane, </a:t>
            </a:r>
            <a:r>
              <a:rPr lang="en-GB" dirty="0"/>
              <a:t>common with SCT (Washington University</a:t>
            </a:r>
            <a:r>
              <a:rPr lang="en-GB" dirty="0" smtClean="0"/>
              <a:t>).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Flashers (Durham) and Peripherals Board (Liverpool) complete camera.</a:t>
            </a:r>
            <a:endParaRPr lang="en-GB" dirty="0"/>
          </a:p>
          <a:p>
            <a:endParaRPr lang="en-GB" dirty="0" smtClean="0"/>
          </a:p>
        </p:txBody>
      </p:sp>
      <p:pic>
        <p:nvPicPr>
          <p:cNvPr id="69" name="Picture 68" descr="IMG_351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79863" y="2404048"/>
            <a:ext cx="3951391" cy="2963542"/>
          </a:xfrm>
          <a:prstGeom prst="rect">
            <a:avLst/>
          </a:prstGeom>
        </p:spPr>
      </p:pic>
      <p:pic>
        <p:nvPicPr>
          <p:cNvPr id="70" name="Picture 39" descr="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61" y="5034305"/>
            <a:ext cx="3358346" cy="155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400" dirty="0" smtClean="0"/>
              <a:t>11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997364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Development of the camera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5315682" cy="5135563"/>
          </a:xfrm>
        </p:spPr>
        <p:txBody>
          <a:bodyPr/>
          <a:lstStyle/>
          <a:p>
            <a:r>
              <a:rPr lang="en-GB" dirty="0" smtClean="0"/>
              <a:t>Leicester </a:t>
            </a:r>
            <a:r>
              <a:rPr lang="en-GB" dirty="0"/>
              <a:t>2015, </a:t>
            </a:r>
            <a:r>
              <a:rPr lang="en-GB" dirty="0" smtClean="0"/>
              <a:t>CHEC-M complete.</a:t>
            </a:r>
            <a:endParaRPr lang="en-GB" dirty="0"/>
          </a:p>
        </p:txBody>
      </p:sp>
      <p:grpSp>
        <p:nvGrpSpPr>
          <p:cNvPr id="131" name="Group 130"/>
          <p:cNvGrpSpPr/>
          <p:nvPr/>
        </p:nvGrpSpPr>
        <p:grpSpPr>
          <a:xfrm>
            <a:off x="1553602" y="1983427"/>
            <a:ext cx="6564353" cy="4742856"/>
            <a:chOff x="692458" y="1646073"/>
            <a:chExt cx="6564353" cy="4742856"/>
          </a:xfrm>
        </p:grpSpPr>
        <p:pic>
          <p:nvPicPr>
            <p:cNvPr id="134" name="Picture 133" descr="003609-2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3123" r="94535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0909" r="8211"/>
            <a:stretch/>
          </p:blipFill>
          <p:spPr>
            <a:xfrm>
              <a:off x="1322772" y="1672334"/>
              <a:ext cx="5530789" cy="4644578"/>
            </a:xfrm>
            <a:prstGeom prst="rect">
              <a:avLst/>
            </a:prstGeom>
          </p:spPr>
        </p:pic>
        <p:sp>
          <p:nvSpPr>
            <p:cNvPr id="135" name="TextBox 134"/>
            <p:cNvSpPr txBox="1"/>
            <p:nvPr/>
          </p:nvSpPr>
          <p:spPr>
            <a:xfrm>
              <a:off x="1308153" y="2042855"/>
              <a:ext cx="8261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Lid motor</a:t>
              </a:r>
              <a:endParaRPr lang="en-US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92458" y="5698453"/>
              <a:ext cx="22073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Motor Bulk-head Connectors</a:t>
              </a:r>
              <a:endParaRPr lang="en-US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862065" y="5155030"/>
              <a:ext cx="19552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Lid Locking Mechanism</a:t>
              </a:r>
              <a:endParaRPr lang="en-US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896648" y="2595446"/>
              <a:ext cx="18135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Photodetectors and front end electronics </a:t>
              </a:r>
              <a:endParaRPr lang="en-US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5577739" y="1805441"/>
              <a:ext cx="3900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Lid</a:t>
              </a:r>
              <a:endParaRPr lang="en-US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198484" y="1646073"/>
              <a:ext cx="11909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Pointing LEDs</a:t>
              </a:r>
              <a:endParaRPr lang="en-US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4250439" y="3898779"/>
              <a:ext cx="10628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  <a:latin typeface="Arial"/>
                  <a:ea typeface="ＭＳ Ｐゴシック"/>
                  <a:cs typeface="Arial"/>
                </a:rPr>
                <a:t>LED Flasher Units</a:t>
              </a:r>
              <a:endParaRPr lang="en-US" sz="1200" dirty="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5858431" y="5978670"/>
              <a:ext cx="10560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Enclosure</a:t>
              </a:r>
              <a:endParaRPr lang="en-US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2077375" y="6111930"/>
              <a:ext cx="18612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Thermal Exchange Unit</a:t>
              </a:r>
              <a:endParaRPr lang="en-US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</p:txBody>
        </p:sp>
        <p:cxnSp>
          <p:nvCxnSpPr>
            <p:cNvPr id="144" name="Straight Connector 143"/>
            <p:cNvCxnSpPr/>
            <p:nvPr/>
          </p:nvCxnSpPr>
          <p:spPr>
            <a:xfrm flipV="1">
              <a:off x="2352583" y="1803461"/>
              <a:ext cx="423591" cy="1980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5" name="Group 144"/>
            <p:cNvGrpSpPr/>
            <p:nvPr/>
          </p:nvGrpSpPr>
          <p:grpSpPr>
            <a:xfrm flipH="1">
              <a:off x="5234082" y="1984099"/>
              <a:ext cx="394803" cy="104935"/>
              <a:chOff x="1958935" y="230412"/>
              <a:chExt cx="526682" cy="139988"/>
            </a:xfrm>
          </p:grpSpPr>
          <p:cxnSp>
            <p:nvCxnSpPr>
              <p:cNvPr id="178" name="Straight Connector 177"/>
              <p:cNvCxnSpPr/>
              <p:nvPr/>
            </p:nvCxnSpPr>
            <p:spPr>
              <a:xfrm>
                <a:off x="1958935" y="230412"/>
                <a:ext cx="411075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2370010" y="230412"/>
                <a:ext cx="115607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/>
            <p:cNvGrpSpPr/>
            <p:nvPr/>
          </p:nvGrpSpPr>
          <p:grpSpPr>
            <a:xfrm flipH="1" flipV="1">
              <a:off x="3961669" y="3010508"/>
              <a:ext cx="354278" cy="1036270"/>
              <a:chOff x="1995824" y="257026"/>
              <a:chExt cx="526682" cy="139988"/>
            </a:xfrm>
          </p:grpSpPr>
          <p:cxnSp>
            <p:nvCxnSpPr>
              <p:cNvPr id="176" name="Straight Connector 175"/>
              <p:cNvCxnSpPr/>
              <p:nvPr/>
            </p:nvCxnSpPr>
            <p:spPr>
              <a:xfrm flipV="1">
                <a:off x="1995824" y="257026"/>
                <a:ext cx="275124" cy="0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2270949" y="257026"/>
                <a:ext cx="251557" cy="139988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/>
            <p:cNvGrpSpPr/>
            <p:nvPr/>
          </p:nvGrpSpPr>
          <p:grpSpPr>
            <a:xfrm>
              <a:off x="1821918" y="3010506"/>
              <a:ext cx="320110" cy="1036274"/>
              <a:chOff x="1888733" y="279475"/>
              <a:chExt cx="376442" cy="129063"/>
            </a:xfrm>
          </p:grpSpPr>
          <p:cxnSp>
            <p:nvCxnSpPr>
              <p:cNvPr id="174" name="Straight Connector 173"/>
              <p:cNvCxnSpPr/>
              <p:nvPr/>
            </p:nvCxnSpPr>
            <p:spPr>
              <a:xfrm flipV="1">
                <a:off x="1888733" y="279475"/>
                <a:ext cx="0" cy="59387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1888737" y="338862"/>
                <a:ext cx="376438" cy="69676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/>
            <p:cNvGrpSpPr/>
            <p:nvPr/>
          </p:nvGrpSpPr>
          <p:grpSpPr>
            <a:xfrm flipH="1" flipV="1">
              <a:off x="5215738" y="5771106"/>
              <a:ext cx="693827" cy="352953"/>
              <a:chOff x="1958935" y="230412"/>
              <a:chExt cx="526682" cy="139988"/>
            </a:xfrm>
          </p:grpSpPr>
          <p:cxnSp>
            <p:nvCxnSpPr>
              <p:cNvPr id="172" name="Straight Connector 171"/>
              <p:cNvCxnSpPr/>
              <p:nvPr/>
            </p:nvCxnSpPr>
            <p:spPr>
              <a:xfrm>
                <a:off x="1958935" y="230412"/>
                <a:ext cx="411075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2370010" y="230412"/>
                <a:ext cx="115607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 148"/>
            <p:cNvGrpSpPr/>
            <p:nvPr/>
          </p:nvGrpSpPr>
          <p:grpSpPr>
            <a:xfrm flipV="1">
              <a:off x="3896356" y="6016759"/>
              <a:ext cx="419591" cy="244485"/>
              <a:chOff x="1958935" y="230412"/>
              <a:chExt cx="526682" cy="139988"/>
            </a:xfrm>
          </p:grpSpPr>
          <p:cxnSp>
            <p:nvCxnSpPr>
              <p:cNvPr id="170" name="Straight Connector 169"/>
              <p:cNvCxnSpPr/>
              <p:nvPr/>
            </p:nvCxnSpPr>
            <p:spPr>
              <a:xfrm>
                <a:off x="1958935" y="230412"/>
                <a:ext cx="411075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2370010" y="230412"/>
                <a:ext cx="115607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0" name="TextBox 149"/>
            <p:cNvSpPr txBox="1"/>
            <p:nvPr/>
          </p:nvSpPr>
          <p:spPr>
            <a:xfrm>
              <a:off x="4978003" y="3437117"/>
              <a:ext cx="10628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  <a:latin typeface="Arial"/>
                  <a:ea typeface="ＭＳ Ｐゴシック"/>
                  <a:cs typeface="Arial"/>
                </a:rPr>
                <a:t>Mounting eyelets</a:t>
              </a:r>
              <a:endParaRPr lang="en-US" sz="1200" dirty="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854229" y="4748104"/>
              <a:ext cx="10628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  <a:latin typeface="Arial"/>
                  <a:ea typeface="ＭＳ Ｐゴシック"/>
                  <a:cs typeface="Arial"/>
                </a:rPr>
                <a:t>Focal plane plate</a:t>
              </a:r>
              <a:endParaRPr lang="en-US" sz="1200" dirty="0">
                <a:solidFill>
                  <a:srgbClr val="FFFFFF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6200728" y="4203209"/>
              <a:ext cx="10560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Desiccator</a:t>
              </a:r>
              <a:endParaRPr lang="en-US" sz="1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</p:txBody>
        </p:sp>
        <p:grpSp>
          <p:nvGrpSpPr>
            <p:cNvPr id="153" name="Group 152"/>
            <p:cNvGrpSpPr/>
            <p:nvPr/>
          </p:nvGrpSpPr>
          <p:grpSpPr>
            <a:xfrm flipH="1" flipV="1">
              <a:off x="6055410" y="3588146"/>
              <a:ext cx="346913" cy="772297"/>
              <a:chOff x="1958937" y="230412"/>
              <a:chExt cx="526680" cy="139988"/>
            </a:xfrm>
          </p:grpSpPr>
          <p:cxnSp>
            <p:nvCxnSpPr>
              <p:cNvPr id="168" name="Straight Connector 167"/>
              <p:cNvCxnSpPr/>
              <p:nvPr/>
            </p:nvCxnSpPr>
            <p:spPr>
              <a:xfrm>
                <a:off x="1958935" y="230412"/>
                <a:ext cx="411075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2370010" y="230412"/>
                <a:ext cx="115607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/>
            <p:cNvGrpSpPr/>
            <p:nvPr/>
          </p:nvGrpSpPr>
          <p:grpSpPr>
            <a:xfrm flipV="1">
              <a:off x="2862393" y="5605601"/>
              <a:ext cx="637558" cy="244485"/>
              <a:chOff x="1958935" y="230412"/>
              <a:chExt cx="526682" cy="139988"/>
            </a:xfrm>
          </p:grpSpPr>
          <p:cxnSp>
            <p:nvCxnSpPr>
              <p:cNvPr id="166" name="Straight Connector 165"/>
              <p:cNvCxnSpPr/>
              <p:nvPr/>
            </p:nvCxnSpPr>
            <p:spPr>
              <a:xfrm>
                <a:off x="1958935" y="230412"/>
                <a:ext cx="411075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2370010" y="230412"/>
                <a:ext cx="115607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5" name="Group 154"/>
            <p:cNvGrpSpPr/>
            <p:nvPr/>
          </p:nvGrpSpPr>
          <p:grpSpPr>
            <a:xfrm rot="16200000">
              <a:off x="2025991" y="4789736"/>
              <a:ext cx="329841" cy="510224"/>
              <a:chOff x="2147611" y="230412"/>
              <a:chExt cx="338006" cy="139988"/>
            </a:xfrm>
          </p:grpSpPr>
          <p:cxnSp>
            <p:nvCxnSpPr>
              <p:cNvPr id="164" name="Straight Connector 163"/>
              <p:cNvCxnSpPr/>
              <p:nvPr/>
            </p:nvCxnSpPr>
            <p:spPr>
              <a:xfrm rot="5400000" flipV="1">
                <a:off x="2258810" y="119213"/>
                <a:ext cx="0" cy="222397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2370010" y="230412"/>
                <a:ext cx="115607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6" name="Group 155"/>
            <p:cNvGrpSpPr/>
            <p:nvPr/>
          </p:nvGrpSpPr>
          <p:grpSpPr>
            <a:xfrm flipH="1" flipV="1">
              <a:off x="3527561" y="4194331"/>
              <a:ext cx="354278" cy="715574"/>
              <a:chOff x="1995824" y="257026"/>
              <a:chExt cx="526682" cy="139988"/>
            </a:xfrm>
          </p:grpSpPr>
          <p:cxnSp>
            <p:nvCxnSpPr>
              <p:cNvPr id="162" name="Straight Connector 161"/>
              <p:cNvCxnSpPr/>
              <p:nvPr/>
            </p:nvCxnSpPr>
            <p:spPr>
              <a:xfrm flipV="1">
                <a:off x="1995824" y="257026"/>
                <a:ext cx="275124" cy="0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2270949" y="257026"/>
                <a:ext cx="251557" cy="139988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7" name="Group 156"/>
            <p:cNvGrpSpPr/>
            <p:nvPr/>
          </p:nvGrpSpPr>
          <p:grpSpPr>
            <a:xfrm rot="5400000" flipH="1">
              <a:off x="5092820" y="3140354"/>
              <a:ext cx="282521" cy="411443"/>
              <a:chOff x="1995824" y="257026"/>
              <a:chExt cx="526682" cy="139988"/>
            </a:xfrm>
          </p:grpSpPr>
          <p:cxnSp>
            <p:nvCxnSpPr>
              <p:cNvPr id="160" name="Straight Connector 159"/>
              <p:cNvCxnSpPr/>
              <p:nvPr/>
            </p:nvCxnSpPr>
            <p:spPr>
              <a:xfrm flipV="1">
                <a:off x="1995824" y="257026"/>
                <a:ext cx="275124" cy="0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2270949" y="257026"/>
                <a:ext cx="251557" cy="139988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8" name="Straight Connector 157"/>
            <p:cNvCxnSpPr/>
            <p:nvPr/>
          </p:nvCxnSpPr>
          <p:spPr>
            <a:xfrm flipV="1">
              <a:off x="2601157" y="1984100"/>
              <a:ext cx="718148" cy="217562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flipH="1">
              <a:off x="2077375" y="2201662"/>
              <a:ext cx="523782" cy="0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0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400" dirty="0" smtClean="0"/>
              <a:t>12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093117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Camera tests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Camera in dark box with laser mounted on robot arm.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Lab. tests results (here with external trigger).</a:t>
            </a:r>
            <a:endParaRPr lang="en-GB" dirty="0"/>
          </a:p>
        </p:txBody>
      </p:sp>
      <p:pic>
        <p:nvPicPr>
          <p:cNvPr id="5" name="Picture 4" descr="BoxL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25" t="7212" r="23725"/>
          <a:stretch/>
        </p:blipFill>
        <p:spPr>
          <a:xfrm>
            <a:off x="337352" y="2352581"/>
            <a:ext cx="4534399" cy="4185821"/>
          </a:xfrm>
          <a:prstGeom prst="rect">
            <a:avLst/>
          </a:prstGeom>
        </p:spPr>
      </p:pic>
      <p:pic>
        <p:nvPicPr>
          <p:cNvPr id="6" name="Picture 5" descr="Tota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156" y="2352581"/>
            <a:ext cx="4375455" cy="4243531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400" dirty="0" smtClean="0"/>
              <a:t>13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027667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Installation of camera on telescope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Friday 13</a:t>
            </a:r>
            <a:r>
              <a:rPr lang="en-GB" baseline="30000" dirty="0" smtClean="0"/>
              <a:t>th</a:t>
            </a:r>
            <a:r>
              <a:rPr lang="en-GB" dirty="0" smtClean="0"/>
              <a:t> November, camera arrives in Paris, performance checks carried out.</a:t>
            </a:r>
          </a:p>
          <a:p>
            <a:r>
              <a:rPr lang="en-GB" dirty="0"/>
              <a:t>C</a:t>
            </a:r>
            <a:r>
              <a:rPr lang="en-GB" dirty="0" smtClean="0"/>
              <a:t>amera mounted </a:t>
            </a:r>
            <a:r>
              <a:rPr lang="en-GB" dirty="0"/>
              <a:t>on telescope, Friday 20</a:t>
            </a:r>
            <a:r>
              <a:rPr lang="en-GB" baseline="30000" dirty="0"/>
              <a:t>th</a:t>
            </a:r>
            <a:r>
              <a:rPr lang="en-GB" dirty="0"/>
              <a:t> </a:t>
            </a:r>
            <a:r>
              <a:rPr lang="en-GB" dirty="0" smtClean="0"/>
              <a:t>November…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Check that</a:t>
            </a:r>
            <a:br>
              <a:rPr lang="en-GB" dirty="0"/>
            </a:br>
            <a:r>
              <a:rPr lang="en-GB" dirty="0"/>
              <a:t>monitoring </a:t>
            </a:r>
            <a:br>
              <a:rPr lang="en-GB" dirty="0"/>
            </a:br>
            <a:r>
              <a:rPr lang="en-GB" dirty="0"/>
              <a:t>functions,</a:t>
            </a:r>
            <a:br>
              <a:rPr lang="en-GB" dirty="0"/>
            </a:br>
            <a:r>
              <a:rPr lang="en-GB" dirty="0" smtClean="0"/>
              <a:t>e.g. TARGET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module</a:t>
            </a:r>
            <a:br>
              <a:rPr lang="en-GB" dirty="0"/>
            </a:br>
            <a:r>
              <a:rPr lang="en-GB" dirty="0" smtClean="0"/>
              <a:t>temperatures…</a:t>
            </a:r>
          </a:p>
          <a:p>
            <a:endParaRPr lang="en-GB" dirty="0"/>
          </a:p>
          <a:p>
            <a:r>
              <a:rPr lang="en-GB" dirty="0" smtClean="0"/>
              <a:t>…and that MAPMs behaving</a:t>
            </a:r>
            <a:endParaRPr lang="en-GB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1" y="3355758"/>
            <a:ext cx="4574267" cy="30411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395" y="1533525"/>
            <a:ext cx="2424939" cy="22749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287" y="4184707"/>
            <a:ext cx="3690324" cy="248438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400" dirty="0" smtClean="0"/>
              <a:t>14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955716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First tests of the GCT prototype on sky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9252382" cy="5135563"/>
          </a:xfrm>
        </p:spPr>
        <p:txBody>
          <a:bodyPr/>
          <a:lstStyle/>
          <a:p>
            <a:r>
              <a:rPr lang="en-GB" dirty="0"/>
              <a:t>Thursday 26</a:t>
            </a:r>
            <a:r>
              <a:rPr lang="en-GB" baseline="30000" dirty="0"/>
              <a:t>th</a:t>
            </a:r>
            <a:r>
              <a:rPr lang="en-GB" dirty="0"/>
              <a:t> </a:t>
            </a:r>
            <a:r>
              <a:rPr lang="en-GB" dirty="0" smtClean="0"/>
              <a:t>Nov, night </a:t>
            </a:r>
            <a:r>
              <a:rPr lang="en-GB" dirty="0"/>
              <a:t>sky </a:t>
            </a:r>
            <a:r>
              <a:rPr lang="en-GB" dirty="0" smtClean="0"/>
              <a:t>background </a:t>
            </a:r>
            <a:r>
              <a:rPr lang="en-GB" dirty="0"/>
              <a:t>20 to 100 times higher than </a:t>
            </a:r>
            <a:r>
              <a:rPr lang="en-GB" dirty="0" smtClean="0"/>
              <a:t>CTA </a:t>
            </a:r>
            <a:r>
              <a:rPr lang="en-GB" dirty="0"/>
              <a:t>sites…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" b="5430"/>
          <a:stretch/>
        </p:blipFill>
        <p:spPr>
          <a:xfrm>
            <a:off x="674707" y="2016203"/>
            <a:ext cx="8922054" cy="474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57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First tests of the GCT prototype on sky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8817376" cy="5135563"/>
          </a:xfrm>
        </p:spPr>
        <p:txBody>
          <a:bodyPr/>
          <a:lstStyle/>
          <a:p>
            <a:r>
              <a:rPr lang="en-GB" dirty="0" smtClean="0"/>
              <a:t>…but successfully observed Cherenkov light from ~ 50 TeV showers.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91" y="2218666"/>
            <a:ext cx="9615174" cy="2948140"/>
          </a:xfrm>
          <a:prstGeom prst="rect">
            <a:avLst/>
          </a:prstGeom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400" dirty="0" smtClean="0"/>
              <a:t>16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724545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First tests of the GCT prototype on sky</a:t>
            </a:r>
            <a:endParaRPr lang="en-GB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17</a:t>
            </a:fld>
            <a:endParaRPr lang="en-GB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Thursday 26</a:t>
            </a:r>
            <a:r>
              <a:rPr lang="en-GB" baseline="30000" dirty="0"/>
              <a:t>th</a:t>
            </a:r>
            <a:r>
              <a:rPr lang="en-GB" dirty="0"/>
              <a:t> November</a:t>
            </a:r>
            <a:r>
              <a:rPr lang="en-GB" dirty="0" smtClean="0"/>
              <a:t>. 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10" y="1960036"/>
            <a:ext cx="71247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80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First tests of the GCT prototype on sky</a:t>
            </a:r>
            <a:endParaRPr lang="en-GB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18</a:t>
            </a:fld>
            <a:endParaRPr lang="en-GB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Thursday 26</a:t>
            </a:r>
            <a:r>
              <a:rPr lang="en-GB" baseline="30000" dirty="0"/>
              <a:t>th</a:t>
            </a:r>
            <a:r>
              <a:rPr lang="en-GB" dirty="0"/>
              <a:t> November</a:t>
            </a:r>
            <a:r>
              <a:rPr lang="en-GB" dirty="0" smtClean="0"/>
              <a:t>.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69" y="1972143"/>
            <a:ext cx="71247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43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First tests of the GCT prototype on sky</a:t>
            </a:r>
            <a:endParaRPr lang="en-GB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19</a:t>
            </a:fld>
            <a:endParaRPr lang="en-GB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Thursday 26</a:t>
            </a:r>
            <a:r>
              <a:rPr lang="en-GB" baseline="30000" dirty="0"/>
              <a:t>th</a:t>
            </a:r>
            <a:r>
              <a:rPr lang="en-GB" dirty="0"/>
              <a:t> November</a:t>
            </a:r>
            <a:r>
              <a:rPr lang="en-GB" dirty="0" smtClean="0"/>
              <a:t>.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72" y="1981021"/>
            <a:ext cx="71247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11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785718" y="15770"/>
            <a:ext cx="2122472" cy="3465093"/>
            <a:chOff x="7785718" y="15770"/>
            <a:chExt cx="2122472" cy="3465093"/>
          </a:xfrm>
        </p:grpSpPr>
        <p:sp>
          <p:nvSpPr>
            <p:cNvPr id="194" name="Rectangle 193"/>
            <p:cNvSpPr/>
            <p:nvPr/>
          </p:nvSpPr>
          <p:spPr>
            <a:xfrm>
              <a:off x="7785718" y="15770"/>
              <a:ext cx="2122472" cy="3465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01" name="Group 200"/>
            <p:cNvGrpSpPr/>
            <p:nvPr/>
          </p:nvGrpSpPr>
          <p:grpSpPr>
            <a:xfrm>
              <a:off x="7889937" y="146611"/>
              <a:ext cx="1866566" cy="3214462"/>
              <a:chOff x="5580961" y="380359"/>
              <a:chExt cx="1866566" cy="3214462"/>
            </a:xfrm>
          </p:grpSpPr>
          <p:grpSp>
            <p:nvGrpSpPr>
              <p:cNvPr id="192" name="Group 191"/>
              <p:cNvGrpSpPr/>
              <p:nvPr/>
            </p:nvGrpSpPr>
            <p:grpSpPr>
              <a:xfrm>
                <a:off x="5580961" y="380359"/>
                <a:ext cx="1866566" cy="3214462"/>
                <a:chOff x="5881761" y="2798791"/>
                <a:chExt cx="1866566" cy="3214462"/>
              </a:xfrm>
              <a:solidFill>
                <a:schemeClr val="bg1"/>
              </a:solidFill>
            </p:grpSpPr>
            <p:grpSp>
              <p:nvGrpSpPr>
                <p:cNvPr id="191" name="Group 190"/>
                <p:cNvGrpSpPr/>
                <p:nvPr/>
              </p:nvGrpSpPr>
              <p:grpSpPr>
                <a:xfrm>
                  <a:off x="6719873" y="2798791"/>
                  <a:ext cx="197504" cy="775939"/>
                  <a:chOff x="6719873" y="2798791"/>
                  <a:chExt cx="197504" cy="775939"/>
                </a:xfrm>
                <a:grpFill/>
              </p:grpSpPr>
              <p:grpSp>
                <p:nvGrpSpPr>
                  <p:cNvPr id="155" name="Group 24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6719873" y="2798791"/>
                    <a:ext cx="197504" cy="190938"/>
                    <a:chOff x="1008" y="5093"/>
                    <a:chExt cx="193" cy="188"/>
                  </a:xfrm>
                  <a:grpFill/>
                </p:grpSpPr>
                <p:sp>
                  <p:nvSpPr>
                    <p:cNvPr id="171" name="Arc 20"/>
                    <p:cNvSpPr>
                      <a:spLocks/>
                    </p:cNvSpPr>
                    <p:nvPr/>
                  </p:nvSpPr>
                  <p:spPr bwMode="auto">
                    <a:xfrm rot="16200000">
                      <a:off x="1032" y="5165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72" name="Arc 21"/>
                    <p:cNvSpPr>
                      <a:spLocks/>
                    </p:cNvSpPr>
                    <p:nvPr/>
                  </p:nvSpPr>
                  <p:spPr bwMode="auto">
                    <a:xfrm rot="16200000">
                      <a:off x="1037" y="5213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73" name="Arc 22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133" y="5069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74" name="Arc 23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128" y="5117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</p:grpSp>
              <p:grpSp>
                <p:nvGrpSpPr>
                  <p:cNvPr id="156" name="Group 29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6719873" y="2993791"/>
                    <a:ext cx="197504" cy="190938"/>
                    <a:chOff x="1008" y="4901"/>
                    <a:chExt cx="193" cy="188"/>
                  </a:xfrm>
                  <a:grpFill/>
                </p:grpSpPr>
                <p:sp>
                  <p:nvSpPr>
                    <p:cNvPr id="167" name="Arc 25"/>
                    <p:cNvSpPr>
                      <a:spLocks/>
                    </p:cNvSpPr>
                    <p:nvPr/>
                  </p:nvSpPr>
                  <p:spPr bwMode="auto">
                    <a:xfrm rot="16200000">
                      <a:off x="1032" y="4973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68" name="Arc 26"/>
                    <p:cNvSpPr>
                      <a:spLocks/>
                    </p:cNvSpPr>
                    <p:nvPr/>
                  </p:nvSpPr>
                  <p:spPr bwMode="auto">
                    <a:xfrm rot="16200000">
                      <a:off x="1037" y="5021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69" name="Arc 2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133" y="4877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70" name="Arc 28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128" y="4925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</p:grpSp>
              <p:grpSp>
                <p:nvGrpSpPr>
                  <p:cNvPr id="157" name="Group 34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6719873" y="3188792"/>
                    <a:ext cx="197504" cy="190938"/>
                    <a:chOff x="1008" y="4709"/>
                    <a:chExt cx="193" cy="188"/>
                  </a:xfrm>
                  <a:grpFill/>
                </p:grpSpPr>
                <p:sp>
                  <p:nvSpPr>
                    <p:cNvPr id="163" name="Arc 30"/>
                    <p:cNvSpPr>
                      <a:spLocks/>
                    </p:cNvSpPr>
                    <p:nvPr/>
                  </p:nvSpPr>
                  <p:spPr bwMode="auto">
                    <a:xfrm rot="16200000">
                      <a:off x="1032" y="4781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64" name="Arc 31"/>
                    <p:cNvSpPr>
                      <a:spLocks/>
                    </p:cNvSpPr>
                    <p:nvPr/>
                  </p:nvSpPr>
                  <p:spPr bwMode="auto">
                    <a:xfrm rot="16200000">
                      <a:off x="1037" y="4829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65" name="Arc 32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133" y="4685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66" name="Arc 33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128" y="4733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</p:grpSp>
              <p:grpSp>
                <p:nvGrpSpPr>
                  <p:cNvPr id="158" name="Group 39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6719873" y="3383792"/>
                    <a:ext cx="197504" cy="190938"/>
                    <a:chOff x="1008" y="4517"/>
                    <a:chExt cx="193" cy="188"/>
                  </a:xfrm>
                  <a:grpFill/>
                </p:grpSpPr>
                <p:sp>
                  <p:nvSpPr>
                    <p:cNvPr id="159" name="Arc 35"/>
                    <p:cNvSpPr>
                      <a:spLocks/>
                    </p:cNvSpPr>
                    <p:nvPr/>
                  </p:nvSpPr>
                  <p:spPr bwMode="auto">
                    <a:xfrm rot="16200000">
                      <a:off x="1032" y="4589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60" name="Arc 36"/>
                    <p:cNvSpPr>
                      <a:spLocks/>
                    </p:cNvSpPr>
                    <p:nvPr/>
                  </p:nvSpPr>
                  <p:spPr bwMode="auto">
                    <a:xfrm rot="16200000">
                      <a:off x="1037" y="4637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61" name="Arc 3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133" y="4493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62" name="Arc 38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128" y="4541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</p:grpSp>
            </p:grpSp>
            <p:sp>
              <p:nvSpPr>
                <p:cNvPr id="50" name="Line 101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6569443" y="3583871"/>
                  <a:ext cx="253787" cy="528126"/>
                </a:xfrm>
                <a:prstGeom prst="line">
                  <a:avLst/>
                </a:prstGeom>
                <a:grpFill/>
                <a:ln w="19050">
                  <a:solidFill>
                    <a:srgbClr val="3333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1" name="Line 102"/>
                <p:cNvSpPr>
                  <a:spLocks noChangeShapeType="1"/>
                </p:cNvSpPr>
                <p:nvPr/>
              </p:nvSpPr>
              <p:spPr bwMode="auto">
                <a:xfrm rot="10800000">
                  <a:off x="6823231" y="3583871"/>
                  <a:ext cx="286534" cy="1064378"/>
                </a:xfrm>
                <a:prstGeom prst="line">
                  <a:avLst/>
                </a:prstGeom>
                <a:grpFill/>
                <a:ln w="19050">
                  <a:solidFill>
                    <a:srgbClr val="3333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2" name="Line 103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6864164" y="4656374"/>
                  <a:ext cx="253787" cy="528126"/>
                </a:xfrm>
                <a:prstGeom prst="line">
                  <a:avLst/>
                </a:prstGeom>
                <a:grpFill/>
                <a:ln w="19050">
                  <a:solidFill>
                    <a:srgbClr val="3333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3" name="Line 104"/>
                <p:cNvSpPr>
                  <a:spLocks noChangeShapeType="1"/>
                </p:cNvSpPr>
                <p:nvPr/>
              </p:nvSpPr>
              <p:spPr bwMode="auto">
                <a:xfrm rot="10800000">
                  <a:off x="6872351" y="5192626"/>
                  <a:ext cx="384775" cy="820627"/>
                </a:xfrm>
                <a:prstGeom prst="line">
                  <a:avLst/>
                </a:prstGeom>
                <a:grpFill/>
                <a:ln w="19050">
                  <a:solidFill>
                    <a:srgbClr val="3333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grpSp>
              <p:nvGrpSpPr>
                <p:cNvPr id="54" name="Group 120"/>
                <p:cNvGrpSpPr>
                  <a:grpSpLocks/>
                </p:cNvGrpSpPr>
                <p:nvPr/>
              </p:nvGrpSpPr>
              <p:grpSpPr bwMode="auto">
                <a:xfrm rot="10800000">
                  <a:off x="6320772" y="4115044"/>
                  <a:ext cx="302908" cy="580939"/>
                  <a:chOff x="1295" y="3413"/>
                  <a:chExt cx="296" cy="572"/>
                </a:xfrm>
                <a:grpFill/>
              </p:grpSpPr>
              <p:grpSp>
                <p:nvGrpSpPr>
                  <p:cNvPr id="92" name="Group 109"/>
                  <p:cNvGrpSpPr>
                    <a:grpSpLocks/>
                  </p:cNvGrpSpPr>
                  <p:nvPr/>
                </p:nvGrpSpPr>
                <p:grpSpPr bwMode="auto">
                  <a:xfrm>
                    <a:off x="1295" y="3774"/>
                    <a:ext cx="165" cy="211"/>
                    <a:chOff x="1295" y="3774"/>
                    <a:chExt cx="165" cy="211"/>
                  </a:xfrm>
                  <a:grpFill/>
                </p:grpSpPr>
                <p:sp>
                  <p:nvSpPr>
                    <p:cNvPr id="103" name="Arc 105"/>
                    <p:cNvSpPr>
                      <a:spLocks/>
                    </p:cNvSpPr>
                    <p:nvPr/>
                  </p:nvSpPr>
                  <p:spPr bwMode="auto">
                    <a:xfrm rot="6600000">
                      <a:off x="1392" y="3872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04" name="Arc 106"/>
                    <p:cNvSpPr>
                      <a:spLocks/>
                    </p:cNvSpPr>
                    <p:nvPr/>
                  </p:nvSpPr>
                  <p:spPr bwMode="auto">
                    <a:xfrm rot="6600000">
                      <a:off x="1371" y="3917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05" name="Arc 107"/>
                    <p:cNvSpPr>
                      <a:spLocks/>
                    </p:cNvSpPr>
                    <p:nvPr/>
                  </p:nvSpPr>
                  <p:spPr bwMode="auto">
                    <a:xfrm rot="17400000">
                      <a:off x="1330" y="3750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06" name="Arc 108"/>
                    <p:cNvSpPr>
                      <a:spLocks/>
                    </p:cNvSpPr>
                    <p:nvPr/>
                  </p:nvSpPr>
                  <p:spPr bwMode="auto">
                    <a:xfrm rot="17400000">
                      <a:off x="1319" y="3795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</p:grpSp>
              <p:grpSp>
                <p:nvGrpSpPr>
                  <p:cNvPr id="93" name="Group 114"/>
                  <p:cNvGrpSpPr>
                    <a:grpSpLocks/>
                  </p:cNvGrpSpPr>
                  <p:nvPr/>
                </p:nvGrpSpPr>
                <p:grpSpPr bwMode="auto">
                  <a:xfrm>
                    <a:off x="1360" y="3593"/>
                    <a:ext cx="166" cy="212"/>
                    <a:chOff x="1360" y="3593"/>
                    <a:chExt cx="166" cy="212"/>
                  </a:xfrm>
                  <a:grpFill/>
                </p:grpSpPr>
                <p:sp>
                  <p:nvSpPr>
                    <p:cNvPr id="99" name="Arc 110"/>
                    <p:cNvSpPr>
                      <a:spLocks/>
                    </p:cNvSpPr>
                    <p:nvPr/>
                  </p:nvSpPr>
                  <p:spPr bwMode="auto">
                    <a:xfrm rot="6600000">
                      <a:off x="1458" y="3692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00" name="Arc 111"/>
                    <p:cNvSpPr>
                      <a:spLocks/>
                    </p:cNvSpPr>
                    <p:nvPr/>
                  </p:nvSpPr>
                  <p:spPr bwMode="auto">
                    <a:xfrm rot="6600000">
                      <a:off x="1436" y="3737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01" name="Arc 112"/>
                    <p:cNvSpPr>
                      <a:spLocks/>
                    </p:cNvSpPr>
                    <p:nvPr/>
                  </p:nvSpPr>
                  <p:spPr bwMode="auto">
                    <a:xfrm rot="17400000">
                      <a:off x="1396" y="3569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02" name="Arc 113"/>
                    <p:cNvSpPr>
                      <a:spLocks/>
                    </p:cNvSpPr>
                    <p:nvPr/>
                  </p:nvSpPr>
                  <p:spPr bwMode="auto">
                    <a:xfrm rot="17400000">
                      <a:off x="1384" y="3614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</p:grpSp>
              <p:grpSp>
                <p:nvGrpSpPr>
                  <p:cNvPr id="94" name="Group 119"/>
                  <p:cNvGrpSpPr>
                    <a:grpSpLocks/>
                  </p:cNvGrpSpPr>
                  <p:nvPr/>
                </p:nvGrpSpPr>
                <p:grpSpPr bwMode="auto">
                  <a:xfrm>
                    <a:off x="1426" y="3413"/>
                    <a:ext cx="165" cy="211"/>
                    <a:chOff x="1426" y="3413"/>
                    <a:chExt cx="165" cy="211"/>
                  </a:xfrm>
                  <a:grpFill/>
                </p:grpSpPr>
                <p:sp>
                  <p:nvSpPr>
                    <p:cNvPr id="95" name="Arc 115"/>
                    <p:cNvSpPr>
                      <a:spLocks/>
                    </p:cNvSpPr>
                    <p:nvPr/>
                  </p:nvSpPr>
                  <p:spPr bwMode="auto">
                    <a:xfrm rot="6600000">
                      <a:off x="1523" y="3511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96" name="Arc 116"/>
                    <p:cNvSpPr>
                      <a:spLocks/>
                    </p:cNvSpPr>
                    <p:nvPr/>
                  </p:nvSpPr>
                  <p:spPr bwMode="auto">
                    <a:xfrm rot="6600000">
                      <a:off x="1502" y="3556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97" name="Arc 117"/>
                    <p:cNvSpPr>
                      <a:spLocks/>
                    </p:cNvSpPr>
                    <p:nvPr/>
                  </p:nvSpPr>
                  <p:spPr bwMode="auto">
                    <a:xfrm rot="17400000">
                      <a:off x="1461" y="3389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98" name="Arc 118"/>
                    <p:cNvSpPr>
                      <a:spLocks/>
                    </p:cNvSpPr>
                    <p:nvPr/>
                  </p:nvSpPr>
                  <p:spPr bwMode="auto">
                    <a:xfrm rot="17400000">
                      <a:off x="1450" y="3434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</p:grpSp>
            </p:grpSp>
            <p:sp>
              <p:nvSpPr>
                <p:cNvPr id="55" name="Line 121"/>
                <p:cNvSpPr>
                  <a:spLocks noChangeShapeType="1"/>
                </p:cNvSpPr>
                <p:nvPr/>
              </p:nvSpPr>
              <p:spPr bwMode="auto">
                <a:xfrm rot="10800000">
                  <a:off x="6577630" y="4120123"/>
                  <a:ext cx="237414" cy="528126"/>
                </a:xfrm>
                <a:prstGeom prst="line">
                  <a:avLst/>
                </a:prstGeom>
                <a:grpFill/>
                <a:ln w="19050">
                  <a:solidFill>
                    <a:srgbClr val="3333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6" name="Line 122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5881761" y="4656374"/>
                  <a:ext cx="450268" cy="138125"/>
                </a:xfrm>
                <a:prstGeom prst="line">
                  <a:avLst/>
                </a:prstGeom>
                <a:grpFill/>
                <a:ln w="19050">
                  <a:solidFill>
                    <a:srgbClr val="3333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7" name="Line 123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6225602" y="4656374"/>
                  <a:ext cx="106427" cy="381876"/>
                </a:xfrm>
                <a:prstGeom prst="line">
                  <a:avLst/>
                </a:prstGeom>
                <a:grpFill/>
                <a:ln w="19050">
                  <a:solidFill>
                    <a:srgbClr val="3333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grpSp>
              <p:nvGrpSpPr>
                <p:cNvPr id="58" name="Group 139"/>
                <p:cNvGrpSpPr>
                  <a:grpSpLocks/>
                </p:cNvGrpSpPr>
                <p:nvPr/>
              </p:nvGrpSpPr>
              <p:grpSpPr bwMode="auto">
                <a:xfrm rot="10800000">
                  <a:off x="7095438" y="4642155"/>
                  <a:ext cx="360214" cy="550470"/>
                  <a:chOff x="482" y="2924"/>
                  <a:chExt cx="352" cy="542"/>
                </a:xfrm>
                <a:grpFill/>
              </p:grpSpPr>
              <p:grpSp>
                <p:nvGrpSpPr>
                  <p:cNvPr id="77" name="Group 128"/>
                  <p:cNvGrpSpPr>
                    <a:grpSpLocks/>
                  </p:cNvGrpSpPr>
                  <p:nvPr/>
                </p:nvGrpSpPr>
                <p:grpSpPr bwMode="auto">
                  <a:xfrm>
                    <a:off x="686" y="3250"/>
                    <a:ext cx="148" cy="216"/>
                    <a:chOff x="686" y="3250"/>
                    <a:chExt cx="148" cy="216"/>
                  </a:xfrm>
                  <a:grpFill/>
                </p:grpSpPr>
                <p:sp>
                  <p:nvSpPr>
                    <p:cNvPr id="88" name="Arc 124"/>
                    <p:cNvSpPr>
                      <a:spLocks/>
                    </p:cNvSpPr>
                    <p:nvPr/>
                  </p:nvSpPr>
                  <p:spPr bwMode="auto">
                    <a:xfrm rot="14280000">
                      <a:off x="710" y="3357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89" name="Arc 125"/>
                    <p:cNvSpPr>
                      <a:spLocks/>
                    </p:cNvSpPr>
                    <p:nvPr/>
                  </p:nvSpPr>
                  <p:spPr bwMode="auto">
                    <a:xfrm rot="14280000">
                      <a:off x="740" y="3398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90" name="Arc 126"/>
                    <p:cNvSpPr>
                      <a:spLocks/>
                    </p:cNvSpPr>
                    <p:nvPr/>
                  </p:nvSpPr>
                  <p:spPr bwMode="auto">
                    <a:xfrm rot="3480000">
                      <a:off x="745" y="3226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91" name="Arc 127"/>
                    <p:cNvSpPr>
                      <a:spLocks/>
                    </p:cNvSpPr>
                    <p:nvPr/>
                  </p:nvSpPr>
                  <p:spPr bwMode="auto">
                    <a:xfrm rot="3480000">
                      <a:off x="766" y="3267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</p:grpSp>
              <p:grpSp>
                <p:nvGrpSpPr>
                  <p:cNvPr id="78" name="Group 133"/>
                  <p:cNvGrpSpPr>
                    <a:grpSpLocks/>
                  </p:cNvGrpSpPr>
                  <p:nvPr/>
                </p:nvGrpSpPr>
                <p:grpSpPr bwMode="auto">
                  <a:xfrm>
                    <a:off x="584" y="3087"/>
                    <a:ext cx="148" cy="216"/>
                    <a:chOff x="584" y="3087"/>
                    <a:chExt cx="148" cy="216"/>
                  </a:xfrm>
                  <a:grpFill/>
                </p:grpSpPr>
                <p:sp>
                  <p:nvSpPr>
                    <p:cNvPr id="84" name="Arc 129"/>
                    <p:cNvSpPr>
                      <a:spLocks/>
                    </p:cNvSpPr>
                    <p:nvPr/>
                  </p:nvSpPr>
                  <p:spPr bwMode="auto">
                    <a:xfrm rot="14280000">
                      <a:off x="608" y="3195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85" name="Arc 130"/>
                    <p:cNvSpPr>
                      <a:spLocks/>
                    </p:cNvSpPr>
                    <p:nvPr/>
                  </p:nvSpPr>
                  <p:spPr bwMode="auto">
                    <a:xfrm rot="14280000">
                      <a:off x="638" y="3235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86" name="Arc 131"/>
                    <p:cNvSpPr>
                      <a:spLocks/>
                    </p:cNvSpPr>
                    <p:nvPr/>
                  </p:nvSpPr>
                  <p:spPr bwMode="auto">
                    <a:xfrm rot="3480000">
                      <a:off x="644" y="3063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87" name="Arc 132"/>
                    <p:cNvSpPr>
                      <a:spLocks/>
                    </p:cNvSpPr>
                    <p:nvPr/>
                  </p:nvSpPr>
                  <p:spPr bwMode="auto">
                    <a:xfrm rot="3480000">
                      <a:off x="664" y="3103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</p:grpSp>
              <p:grpSp>
                <p:nvGrpSpPr>
                  <p:cNvPr id="79" name="Group 138"/>
                  <p:cNvGrpSpPr>
                    <a:grpSpLocks/>
                  </p:cNvGrpSpPr>
                  <p:nvPr/>
                </p:nvGrpSpPr>
                <p:grpSpPr bwMode="auto">
                  <a:xfrm>
                    <a:off x="482" y="2924"/>
                    <a:ext cx="148" cy="216"/>
                    <a:chOff x="482" y="2924"/>
                    <a:chExt cx="148" cy="216"/>
                  </a:xfrm>
                  <a:grpFill/>
                </p:grpSpPr>
                <p:sp>
                  <p:nvSpPr>
                    <p:cNvPr id="80" name="Arc 134"/>
                    <p:cNvSpPr>
                      <a:spLocks/>
                    </p:cNvSpPr>
                    <p:nvPr/>
                  </p:nvSpPr>
                  <p:spPr bwMode="auto">
                    <a:xfrm rot="14280000">
                      <a:off x="506" y="3031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81" name="Arc 135"/>
                    <p:cNvSpPr>
                      <a:spLocks/>
                    </p:cNvSpPr>
                    <p:nvPr/>
                  </p:nvSpPr>
                  <p:spPr bwMode="auto">
                    <a:xfrm rot="14280000">
                      <a:off x="537" y="3072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82" name="Arc 136"/>
                    <p:cNvSpPr>
                      <a:spLocks/>
                    </p:cNvSpPr>
                    <p:nvPr/>
                  </p:nvSpPr>
                  <p:spPr bwMode="auto">
                    <a:xfrm rot="3480000">
                      <a:off x="542" y="2900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83" name="Arc 137"/>
                    <p:cNvSpPr>
                      <a:spLocks/>
                    </p:cNvSpPr>
                    <p:nvPr/>
                  </p:nvSpPr>
                  <p:spPr bwMode="auto">
                    <a:xfrm rot="3480000">
                      <a:off x="562" y="2941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</p:grpSp>
            </p:grpSp>
            <p:sp>
              <p:nvSpPr>
                <p:cNvPr id="59" name="Line 140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7306246" y="5168251"/>
                  <a:ext cx="106427" cy="381876"/>
                </a:xfrm>
                <a:prstGeom prst="line">
                  <a:avLst/>
                </a:prstGeom>
                <a:grpFill/>
                <a:ln w="19050">
                  <a:solidFill>
                    <a:srgbClr val="3333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60" name="Line 141"/>
                <p:cNvSpPr>
                  <a:spLocks noChangeShapeType="1"/>
                </p:cNvSpPr>
                <p:nvPr/>
              </p:nvSpPr>
              <p:spPr bwMode="auto">
                <a:xfrm rot="10800000">
                  <a:off x="7412673" y="5168251"/>
                  <a:ext cx="335654" cy="284376"/>
                </a:xfrm>
                <a:prstGeom prst="line">
                  <a:avLst/>
                </a:prstGeom>
                <a:grpFill/>
                <a:ln w="19050">
                  <a:solidFill>
                    <a:srgbClr val="3333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grpSp>
              <p:nvGrpSpPr>
                <p:cNvPr id="61" name="Group 157"/>
                <p:cNvGrpSpPr>
                  <a:grpSpLocks/>
                </p:cNvGrpSpPr>
                <p:nvPr/>
              </p:nvGrpSpPr>
              <p:grpSpPr bwMode="auto">
                <a:xfrm rot="10800000">
                  <a:off x="6615493" y="5163172"/>
                  <a:ext cx="302908" cy="580939"/>
                  <a:chOff x="1007" y="2381"/>
                  <a:chExt cx="296" cy="572"/>
                </a:xfrm>
                <a:grpFill/>
              </p:grpSpPr>
              <p:grpSp>
                <p:nvGrpSpPr>
                  <p:cNvPr id="62" name="Group 146"/>
                  <p:cNvGrpSpPr>
                    <a:grpSpLocks/>
                  </p:cNvGrpSpPr>
                  <p:nvPr/>
                </p:nvGrpSpPr>
                <p:grpSpPr bwMode="auto">
                  <a:xfrm>
                    <a:off x="1007" y="2742"/>
                    <a:ext cx="165" cy="211"/>
                    <a:chOff x="1007" y="2742"/>
                    <a:chExt cx="165" cy="211"/>
                  </a:xfrm>
                  <a:grpFill/>
                </p:grpSpPr>
                <p:sp>
                  <p:nvSpPr>
                    <p:cNvPr id="73" name="Arc 142"/>
                    <p:cNvSpPr>
                      <a:spLocks/>
                    </p:cNvSpPr>
                    <p:nvPr/>
                  </p:nvSpPr>
                  <p:spPr bwMode="auto">
                    <a:xfrm rot="6600000">
                      <a:off x="1104" y="2840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74" name="Arc 143"/>
                    <p:cNvSpPr>
                      <a:spLocks/>
                    </p:cNvSpPr>
                    <p:nvPr/>
                  </p:nvSpPr>
                  <p:spPr bwMode="auto">
                    <a:xfrm rot="6600000">
                      <a:off x="1083" y="2885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75" name="Arc 144"/>
                    <p:cNvSpPr>
                      <a:spLocks/>
                    </p:cNvSpPr>
                    <p:nvPr/>
                  </p:nvSpPr>
                  <p:spPr bwMode="auto">
                    <a:xfrm rot="17400000">
                      <a:off x="1042" y="2718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76" name="Arc 145"/>
                    <p:cNvSpPr>
                      <a:spLocks/>
                    </p:cNvSpPr>
                    <p:nvPr/>
                  </p:nvSpPr>
                  <p:spPr bwMode="auto">
                    <a:xfrm rot="17400000">
                      <a:off x="1031" y="2763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</p:grpSp>
              <p:grpSp>
                <p:nvGrpSpPr>
                  <p:cNvPr id="63" name="Group 151"/>
                  <p:cNvGrpSpPr>
                    <a:grpSpLocks/>
                  </p:cNvGrpSpPr>
                  <p:nvPr/>
                </p:nvGrpSpPr>
                <p:grpSpPr bwMode="auto">
                  <a:xfrm>
                    <a:off x="1072" y="2561"/>
                    <a:ext cx="166" cy="212"/>
                    <a:chOff x="1072" y="2561"/>
                    <a:chExt cx="166" cy="212"/>
                  </a:xfrm>
                  <a:grpFill/>
                </p:grpSpPr>
                <p:sp>
                  <p:nvSpPr>
                    <p:cNvPr id="69" name="Arc 147"/>
                    <p:cNvSpPr>
                      <a:spLocks/>
                    </p:cNvSpPr>
                    <p:nvPr/>
                  </p:nvSpPr>
                  <p:spPr bwMode="auto">
                    <a:xfrm rot="6600000">
                      <a:off x="1170" y="2660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70" name="Arc 148"/>
                    <p:cNvSpPr>
                      <a:spLocks/>
                    </p:cNvSpPr>
                    <p:nvPr/>
                  </p:nvSpPr>
                  <p:spPr bwMode="auto">
                    <a:xfrm rot="6600000">
                      <a:off x="1148" y="2705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71" name="Arc 149"/>
                    <p:cNvSpPr>
                      <a:spLocks/>
                    </p:cNvSpPr>
                    <p:nvPr/>
                  </p:nvSpPr>
                  <p:spPr bwMode="auto">
                    <a:xfrm rot="17400000">
                      <a:off x="1108" y="2537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72" name="Arc 150"/>
                    <p:cNvSpPr>
                      <a:spLocks/>
                    </p:cNvSpPr>
                    <p:nvPr/>
                  </p:nvSpPr>
                  <p:spPr bwMode="auto">
                    <a:xfrm rot="17400000">
                      <a:off x="1096" y="2582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</p:grpSp>
              <p:grpSp>
                <p:nvGrpSpPr>
                  <p:cNvPr id="64" name="Group 156"/>
                  <p:cNvGrpSpPr>
                    <a:grpSpLocks/>
                  </p:cNvGrpSpPr>
                  <p:nvPr/>
                </p:nvGrpSpPr>
                <p:grpSpPr bwMode="auto">
                  <a:xfrm>
                    <a:off x="1138" y="2381"/>
                    <a:ext cx="165" cy="211"/>
                    <a:chOff x="1138" y="2381"/>
                    <a:chExt cx="165" cy="211"/>
                  </a:xfrm>
                  <a:grpFill/>
                </p:grpSpPr>
                <p:sp>
                  <p:nvSpPr>
                    <p:cNvPr id="65" name="Arc 152"/>
                    <p:cNvSpPr>
                      <a:spLocks/>
                    </p:cNvSpPr>
                    <p:nvPr/>
                  </p:nvSpPr>
                  <p:spPr bwMode="auto">
                    <a:xfrm rot="6600000">
                      <a:off x="1235" y="2479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66" name="Arc 153"/>
                    <p:cNvSpPr>
                      <a:spLocks/>
                    </p:cNvSpPr>
                    <p:nvPr/>
                  </p:nvSpPr>
                  <p:spPr bwMode="auto">
                    <a:xfrm rot="6600000">
                      <a:off x="1214" y="2524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67" name="Arc 154"/>
                    <p:cNvSpPr>
                      <a:spLocks/>
                    </p:cNvSpPr>
                    <p:nvPr/>
                  </p:nvSpPr>
                  <p:spPr bwMode="auto">
                    <a:xfrm rot="17400000">
                      <a:off x="1173" y="2357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68" name="Arc 155"/>
                    <p:cNvSpPr>
                      <a:spLocks/>
                    </p:cNvSpPr>
                    <p:nvPr/>
                  </p:nvSpPr>
                  <p:spPr bwMode="auto">
                    <a:xfrm rot="17400000">
                      <a:off x="1162" y="2402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</p:grpSp>
            </p:grpSp>
          </p:grpSp>
          <p:sp>
            <p:nvSpPr>
              <p:cNvPr id="36" name="Rectangle 42"/>
              <p:cNvSpPr>
                <a:spLocks noChangeArrowheads="1"/>
              </p:cNvSpPr>
              <p:nvPr/>
            </p:nvSpPr>
            <p:spPr bwMode="auto">
              <a:xfrm>
                <a:off x="6101726" y="545172"/>
                <a:ext cx="327025" cy="5159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US" dirty="0">
                    <a:latin typeface="Symbol" pitchFamily="18" charset="2"/>
                  </a:rPr>
                  <a:t></a:t>
                </a:r>
              </a:p>
            </p:txBody>
          </p:sp>
          <p:sp>
            <p:nvSpPr>
              <p:cNvPr id="196" name="Rectangle 42"/>
              <p:cNvSpPr>
                <a:spLocks noChangeArrowheads="1"/>
              </p:cNvSpPr>
              <p:nvPr/>
            </p:nvSpPr>
            <p:spPr bwMode="auto">
              <a:xfrm>
                <a:off x="6073653" y="1202898"/>
                <a:ext cx="389531" cy="39754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US" dirty="0" smtClean="0">
                    <a:latin typeface="+mn-lt"/>
                  </a:rPr>
                  <a:t>e</a:t>
                </a:r>
                <a:r>
                  <a:rPr lang="en-US" baseline="30000" dirty="0" smtClean="0">
                    <a:latin typeface="Symbol" pitchFamily="18" charset="2"/>
                  </a:rPr>
                  <a:t>+</a:t>
                </a:r>
                <a:endParaRPr lang="en-US" dirty="0">
                  <a:latin typeface="Symbol" pitchFamily="18" charset="2"/>
                </a:endParaRPr>
              </a:p>
            </p:txBody>
          </p:sp>
          <p:sp>
            <p:nvSpPr>
              <p:cNvPr id="197" name="Rectangle 42"/>
              <p:cNvSpPr>
                <a:spLocks noChangeArrowheads="1"/>
              </p:cNvSpPr>
              <p:nvPr/>
            </p:nvSpPr>
            <p:spPr bwMode="auto">
              <a:xfrm>
                <a:off x="6647173" y="1535778"/>
                <a:ext cx="391134" cy="39754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US" dirty="0" smtClean="0">
                    <a:latin typeface="+mn-lt"/>
                  </a:rPr>
                  <a:t>e</a:t>
                </a:r>
                <a:r>
                  <a:rPr lang="en-US" baseline="30000" dirty="0" smtClean="0">
                    <a:latin typeface="Symbol" pitchFamily="18" charset="2"/>
                  </a:rPr>
                  <a:t>-</a:t>
                </a:r>
                <a:endParaRPr lang="en-US" dirty="0">
                  <a:latin typeface="Symbol" pitchFamily="18" charset="2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Detecting high energy </a:t>
            </a:r>
            <a:r>
              <a:rPr lang="en-GB" dirty="0" smtClean="0">
                <a:latin typeface="Symbol" pitchFamily="18" charset="2"/>
              </a:rPr>
              <a:t>g</a:t>
            </a:r>
            <a:r>
              <a:rPr lang="en-GB" dirty="0" smtClean="0"/>
              <a:t> rays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7935" y="1448108"/>
            <a:ext cx="4304728" cy="4837282"/>
          </a:xfrm>
        </p:spPr>
        <p:txBody>
          <a:bodyPr/>
          <a:lstStyle/>
          <a:p>
            <a:r>
              <a:rPr lang="en-GB" dirty="0" smtClean="0"/>
              <a:t>Cherenkov light</a:t>
            </a:r>
            <a:br>
              <a:rPr lang="en-GB" dirty="0" smtClean="0"/>
            </a:br>
            <a:r>
              <a:rPr lang="en-GB" dirty="0" smtClean="0"/>
              <a:t>emitted from </a:t>
            </a:r>
            <a:r>
              <a:rPr lang="en-GB" dirty="0" err="1" smtClean="0"/>
              <a:t>e</a:t>
            </a:r>
            <a:r>
              <a:rPr lang="en-GB" baseline="30000" dirty="0" err="1" smtClean="0"/>
              <a:t>+</a:t>
            </a:r>
            <a:r>
              <a:rPr lang="en-GB" dirty="0" err="1" smtClean="0"/>
              <a:t>e</a:t>
            </a:r>
            <a:r>
              <a:rPr lang="en-GB" baseline="30000" dirty="0" smtClean="0"/>
              <a:t>–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shower initiated by</a:t>
            </a:r>
            <a:br>
              <a:rPr lang="en-GB" dirty="0" smtClean="0"/>
            </a:br>
            <a:r>
              <a:rPr lang="en-GB" dirty="0" smtClean="0"/>
              <a:t>photon.</a:t>
            </a:r>
          </a:p>
          <a:p>
            <a:r>
              <a:rPr lang="en-GB" dirty="0"/>
              <a:t>F</a:t>
            </a:r>
            <a:r>
              <a:rPr lang="en-GB" dirty="0" smtClean="0"/>
              <a:t>lash lasts ~ </a:t>
            </a:r>
            <a:r>
              <a:rPr lang="en-GB" dirty="0"/>
              <a:t>10 ns</a:t>
            </a:r>
            <a:r>
              <a:rPr lang="en-GB" dirty="0" smtClean="0"/>
              <a:t>.</a:t>
            </a:r>
          </a:p>
          <a:p>
            <a:r>
              <a:rPr lang="en-GB" dirty="0"/>
              <a:t>Detect with “camera” made of </a:t>
            </a:r>
            <a:r>
              <a:rPr lang="en-GB" dirty="0" smtClean="0"/>
              <a:t>high speed </a:t>
            </a:r>
            <a:r>
              <a:rPr lang="en-GB" dirty="0" err="1" smtClean="0"/>
              <a:t>photosensors</a:t>
            </a:r>
            <a:r>
              <a:rPr lang="en-GB" dirty="0" smtClean="0"/>
              <a:t>.</a:t>
            </a:r>
            <a:endParaRPr lang="en-GB" dirty="0"/>
          </a:p>
          <a:p>
            <a:endParaRPr lang="en-GB" dirty="0"/>
          </a:p>
        </p:txBody>
      </p:sp>
      <p:grpSp>
        <p:nvGrpSpPr>
          <p:cNvPr id="24" name="Group 23"/>
          <p:cNvGrpSpPr/>
          <p:nvPr/>
        </p:nvGrpSpPr>
        <p:grpSpPr>
          <a:xfrm>
            <a:off x="132352" y="1503948"/>
            <a:ext cx="5137475" cy="5197642"/>
            <a:chOff x="0" y="878305"/>
            <a:chExt cx="6641432" cy="5979695"/>
          </a:xfrm>
        </p:grpSpPr>
        <p:sp>
          <p:nvSpPr>
            <p:cNvPr id="23" name="Rectangle 22"/>
            <p:cNvSpPr/>
            <p:nvPr/>
          </p:nvSpPr>
          <p:spPr>
            <a:xfrm>
              <a:off x="0" y="878305"/>
              <a:ext cx="6641432" cy="597969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95488" y="1152525"/>
              <a:ext cx="2338387" cy="35941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6" name="Freeform 4"/>
            <p:cNvSpPr>
              <a:spLocks noChangeArrowheads="1"/>
            </p:cNvSpPr>
            <p:nvPr/>
          </p:nvSpPr>
          <p:spPr bwMode="auto">
            <a:xfrm>
              <a:off x="0" y="4860925"/>
              <a:ext cx="1501775" cy="1277938"/>
            </a:xfrm>
            <a:custGeom>
              <a:avLst/>
              <a:gdLst>
                <a:gd name="T0" fmla="*/ 0 w 4173"/>
                <a:gd name="T1" fmla="*/ 0 h 3552"/>
                <a:gd name="T2" fmla="*/ 1501415 w 4173"/>
                <a:gd name="T3" fmla="*/ 78792 h 3552"/>
                <a:gd name="T4" fmla="*/ 478639 w 4173"/>
                <a:gd name="T5" fmla="*/ 1277578 h 3552"/>
                <a:gd name="T6" fmla="*/ 84212 w 4173"/>
                <a:gd name="T7" fmla="*/ 1232966 h 3552"/>
                <a:gd name="T8" fmla="*/ 0 w 4173"/>
                <a:gd name="T9" fmla="*/ 0 h 35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73"/>
                <a:gd name="T16" fmla="*/ 0 h 3552"/>
                <a:gd name="T17" fmla="*/ 4173 w 4173"/>
                <a:gd name="T18" fmla="*/ 3552 h 35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73" h="3552">
                  <a:moveTo>
                    <a:pt x="0" y="0"/>
                  </a:moveTo>
                  <a:lnTo>
                    <a:pt x="4172" y="219"/>
                  </a:lnTo>
                  <a:lnTo>
                    <a:pt x="1330" y="3551"/>
                  </a:lnTo>
                  <a:lnTo>
                    <a:pt x="234" y="3427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" name="Freeform 15"/>
            <p:cNvSpPr>
              <a:spLocks noChangeArrowheads="1"/>
            </p:cNvSpPr>
            <p:nvPr/>
          </p:nvSpPr>
          <p:spPr bwMode="auto">
            <a:xfrm>
              <a:off x="0" y="5168900"/>
              <a:ext cx="6604000" cy="1524000"/>
            </a:xfrm>
            <a:custGeom>
              <a:avLst/>
              <a:gdLst>
                <a:gd name="T0" fmla="*/ 0 w 18345"/>
                <a:gd name="T1" fmla="*/ 1523640 h 4234"/>
                <a:gd name="T2" fmla="*/ 6603640 w 18345"/>
                <a:gd name="T3" fmla="*/ 1523640 h 4234"/>
                <a:gd name="T4" fmla="*/ 5650028 w 18345"/>
                <a:gd name="T5" fmla="*/ 0 h 4234"/>
                <a:gd name="T6" fmla="*/ 953611 w 18345"/>
                <a:gd name="T7" fmla="*/ 0 h 4234"/>
                <a:gd name="T8" fmla="*/ 0 w 18345"/>
                <a:gd name="T9" fmla="*/ 1523640 h 42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45"/>
                <a:gd name="T16" fmla="*/ 0 h 4234"/>
                <a:gd name="T17" fmla="*/ 18345 w 18345"/>
                <a:gd name="T18" fmla="*/ 4234 h 42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45" h="4234">
                  <a:moveTo>
                    <a:pt x="0" y="4233"/>
                  </a:moveTo>
                  <a:lnTo>
                    <a:pt x="18344" y="4233"/>
                  </a:lnTo>
                  <a:lnTo>
                    <a:pt x="15695" y="0"/>
                  </a:lnTo>
                  <a:lnTo>
                    <a:pt x="2649" y="0"/>
                  </a:lnTo>
                  <a:lnTo>
                    <a:pt x="0" y="4233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FFFFFF"/>
                </a:gs>
              </a:gsLst>
              <a:lin ang="5400000" scaled="1"/>
            </a:gra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Line 17"/>
            <p:cNvSpPr>
              <a:spLocks noChangeShapeType="1"/>
            </p:cNvSpPr>
            <p:nvPr/>
          </p:nvSpPr>
          <p:spPr bwMode="auto">
            <a:xfrm>
              <a:off x="3159125" y="1189038"/>
              <a:ext cx="4763" cy="452437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 Box 18"/>
            <p:cNvSpPr txBox="1">
              <a:spLocks noChangeArrowheads="1"/>
            </p:cNvSpPr>
            <p:nvPr/>
          </p:nvSpPr>
          <p:spPr bwMode="auto">
            <a:xfrm>
              <a:off x="3317250" y="1271919"/>
              <a:ext cx="1831029" cy="39360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/>
            <a:lstStyle/>
            <a:p>
              <a:pPr algn="l" defTabSz="457200" eaLnBrk="1" hangingPunct="1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2000" dirty="0">
                  <a:solidFill>
                    <a:srgbClr val="FFFFFF"/>
                  </a:solidFill>
                  <a:latin typeface="+mn-lt"/>
                </a:rPr>
                <a:t>Primary </a:t>
              </a:r>
              <a:r>
                <a:rPr lang="en-GB" sz="2000" dirty="0" smtClean="0">
                  <a:solidFill>
                    <a:srgbClr val="FFFFFF"/>
                  </a:solidFill>
                  <a:latin typeface="Symbol" pitchFamily="18" charset="2"/>
                </a:rPr>
                <a:t>g</a:t>
              </a:r>
              <a:r>
                <a:rPr lang="en-GB" dirty="0" smtClean="0">
                  <a:solidFill>
                    <a:srgbClr val="FFFFFF"/>
                  </a:solidFill>
                  <a:latin typeface="+mn-lt"/>
                </a:rPr>
                <a:t> </a:t>
              </a:r>
              <a:r>
                <a:rPr lang="en-GB" sz="2000" dirty="0" smtClean="0">
                  <a:solidFill>
                    <a:srgbClr val="FFFFFF"/>
                  </a:solidFill>
                  <a:latin typeface="+mn-lt"/>
                </a:rPr>
                <a:t>ray</a:t>
              </a:r>
              <a:endParaRPr lang="en-GB" sz="2000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0" name="Freeform 19"/>
            <p:cNvSpPr>
              <a:spLocks noChangeArrowheads="1"/>
            </p:cNvSpPr>
            <p:nvPr/>
          </p:nvSpPr>
          <p:spPr bwMode="auto">
            <a:xfrm>
              <a:off x="874713" y="2614613"/>
              <a:ext cx="4743450" cy="3341687"/>
            </a:xfrm>
            <a:custGeom>
              <a:avLst/>
              <a:gdLst>
                <a:gd name="T0" fmla="*/ 2259238 w 2994"/>
                <a:gd name="T1" fmla="*/ 27376 h 1831"/>
                <a:gd name="T2" fmla="*/ 0 w 2994"/>
                <a:gd name="T3" fmla="*/ 3341687 h 1831"/>
                <a:gd name="T4" fmla="*/ 4743450 w 2994"/>
                <a:gd name="T5" fmla="*/ 3323436 h 1831"/>
                <a:gd name="T6" fmla="*/ 2259238 w 2994"/>
                <a:gd name="T7" fmla="*/ 0 h 18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94"/>
                <a:gd name="T13" fmla="*/ 0 h 1831"/>
                <a:gd name="T14" fmla="*/ 2994 w 2994"/>
                <a:gd name="T15" fmla="*/ 1831 h 18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94" h="1831">
                  <a:moveTo>
                    <a:pt x="1426" y="15"/>
                  </a:moveTo>
                  <a:lnTo>
                    <a:pt x="0" y="1831"/>
                  </a:lnTo>
                  <a:lnTo>
                    <a:pt x="2994" y="1821"/>
                  </a:lnTo>
                  <a:lnTo>
                    <a:pt x="1426" y="0"/>
                  </a:lnTo>
                </a:path>
              </a:pathLst>
            </a:custGeom>
            <a:solidFill>
              <a:schemeClr val="accent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AutoShape 21"/>
            <p:cNvSpPr>
              <a:spLocks noChangeArrowheads="1"/>
            </p:cNvSpPr>
            <p:nvPr/>
          </p:nvSpPr>
          <p:spPr bwMode="auto">
            <a:xfrm>
              <a:off x="1704975" y="2452688"/>
              <a:ext cx="1100138" cy="701675"/>
            </a:xfrm>
            <a:prstGeom prst="roundRect">
              <a:avLst>
                <a:gd name="adj" fmla="val 222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4" name="Group 23"/>
            <p:cNvGrpSpPr>
              <a:grpSpLocks/>
            </p:cNvGrpSpPr>
            <p:nvPr/>
          </p:nvGrpSpPr>
          <p:grpSpPr bwMode="auto">
            <a:xfrm>
              <a:off x="173038" y="5200652"/>
              <a:ext cx="6118224" cy="1568451"/>
              <a:chOff x="109" y="3276"/>
              <a:chExt cx="3854" cy="988"/>
            </a:xfrm>
          </p:grpSpPr>
          <p:pic>
            <p:nvPicPr>
              <p:cNvPr id="15" name="Picture 2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09" y="3276"/>
                <a:ext cx="3854" cy="98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sp>
            <p:nvSpPr>
              <p:cNvPr id="17" name="Text Box 26"/>
              <p:cNvSpPr txBox="1">
                <a:spLocks noChangeArrowheads="1"/>
              </p:cNvSpPr>
              <p:nvPr/>
            </p:nvSpPr>
            <p:spPr bwMode="auto">
              <a:xfrm>
                <a:off x="841" y="3691"/>
                <a:ext cx="862" cy="2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46800" rIns="90000" bIns="46800"/>
              <a:lstStyle/>
              <a:p>
                <a:pPr algn="l" defTabSz="457200" eaLnBrk="1" hangingPunct="1">
                  <a:spcBef>
                    <a:spcPts val="1250"/>
                  </a:spcBef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2000" dirty="0">
                    <a:solidFill>
                      <a:srgbClr val="000000"/>
                    </a:solidFill>
                    <a:latin typeface="+mn-lt"/>
                  </a:rPr>
                  <a:t>~ 100 m</a:t>
                </a:r>
              </a:p>
            </p:txBody>
          </p:sp>
        </p:grpSp>
        <p:grpSp>
          <p:nvGrpSpPr>
            <p:cNvPr id="18" name="Group 27"/>
            <p:cNvGrpSpPr>
              <a:grpSpLocks/>
            </p:cNvGrpSpPr>
            <p:nvPr/>
          </p:nvGrpSpPr>
          <p:grpSpPr bwMode="auto">
            <a:xfrm>
              <a:off x="274638" y="1712913"/>
              <a:ext cx="1374776" cy="4098924"/>
              <a:chOff x="173" y="1079"/>
              <a:chExt cx="866" cy="2582"/>
            </a:xfrm>
          </p:grpSpPr>
          <p:sp>
            <p:nvSpPr>
              <p:cNvPr id="19" name="Line 28"/>
              <p:cNvSpPr>
                <a:spLocks noChangeShapeType="1"/>
              </p:cNvSpPr>
              <p:nvPr/>
            </p:nvSpPr>
            <p:spPr bwMode="auto">
              <a:xfrm>
                <a:off x="643" y="1398"/>
                <a:ext cx="1" cy="2263"/>
              </a:xfrm>
              <a:prstGeom prst="line">
                <a:avLst/>
              </a:prstGeom>
              <a:noFill/>
              <a:ln w="9360">
                <a:solidFill>
                  <a:srgbClr val="FFFFFF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0" name="Group 29"/>
              <p:cNvGrpSpPr>
                <a:grpSpLocks/>
              </p:cNvGrpSpPr>
              <p:nvPr/>
            </p:nvGrpSpPr>
            <p:grpSpPr bwMode="auto">
              <a:xfrm>
                <a:off x="173" y="1079"/>
                <a:ext cx="866" cy="250"/>
                <a:chOff x="173" y="1079"/>
                <a:chExt cx="866" cy="250"/>
              </a:xfrm>
            </p:grpSpPr>
            <p:sp>
              <p:nvSpPr>
                <p:cNvPr id="21" name="AutoShape 30"/>
                <p:cNvSpPr>
                  <a:spLocks noChangeArrowheads="1"/>
                </p:cNvSpPr>
                <p:nvPr/>
              </p:nvSpPr>
              <p:spPr bwMode="auto">
                <a:xfrm>
                  <a:off x="173" y="1079"/>
                  <a:ext cx="705" cy="250"/>
                </a:xfrm>
                <a:prstGeom prst="roundRect">
                  <a:avLst>
                    <a:gd name="adj" fmla="val 398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2" name="AutoShape 31"/>
                <p:cNvSpPr>
                  <a:spLocks noChangeArrowheads="1"/>
                </p:cNvSpPr>
                <p:nvPr/>
              </p:nvSpPr>
              <p:spPr bwMode="auto">
                <a:xfrm>
                  <a:off x="173" y="1079"/>
                  <a:ext cx="866" cy="250"/>
                </a:xfrm>
                <a:prstGeom prst="roundRect">
                  <a:avLst>
                    <a:gd name="adj" fmla="val 398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lIns="90000" tIns="46800" rIns="90000" bIns="46800"/>
                <a:lstStyle/>
                <a:p>
                  <a:pPr algn="l" defTabSz="457200" eaLnBrk="1" hangingPunct="1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GB" sz="2000" dirty="0">
                      <a:solidFill>
                        <a:srgbClr val="FFFFFF"/>
                      </a:solidFill>
                      <a:latin typeface="+mn-lt"/>
                    </a:rPr>
                    <a:t>~ 10 km</a:t>
                  </a:r>
                </a:p>
              </p:txBody>
            </p:sp>
          </p:grpSp>
        </p:grpSp>
      </p:grpSp>
      <p:cxnSp>
        <p:nvCxnSpPr>
          <p:cNvPr id="200" name="Straight Arrow Connector 199"/>
          <p:cNvCxnSpPr/>
          <p:nvPr/>
        </p:nvCxnSpPr>
        <p:spPr>
          <a:xfrm>
            <a:off x="854242" y="5847347"/>
            <a:ext cx="1732547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/>
          <p:cNvGrpSpPr>
            <a:grpSpLocks noChangeAspect="1"/>
          </p:cNvGrpSpPr>
          <p:nvPr/>
        </p:nvGrpSpPr>
        <p:grpSpPr>
          <a:xfrm>
            <a:off x="6159857" y="3828164"/>
            <a:ext cx="2886441" cy="2932809"/>
            <a:chOff x="5652955" y="2429094"/>
            <a:chExt cx="3984498" cy="4048506"/>
          </a:xfrm>
        </p:grpSpPr>
        <p:pic>
          <p:nvPicPr>
            <p:cNvPr id="111" name="Picture 2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52955" y="2429094"/>
              <a:ext cx="3984498" cy="40485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12" name="Picture 20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53898" t="37908" r="8937" b="43186"/>
            <a:stretch/>
          </p:blipFill>
          <p:spPr bwMode="auto">
            <a:xfrm rot="7200000">
              <a:off x="6505996" y="5017826"/>
              <a:ext cx="1480842" cy="7687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13" name="TextBox 112"/>
            <p:cNvSpPr txBox="1"/>
            <p:nvPr/>
          </p:nvSpPr>
          <p:spPr>
            <a:xfrm>
              <a:off x="7320605" y="3969299"/>
              <a:ext cx="50366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b="1" dirty="0">
                  <a:solidFill>
                    <a:schemeClr val="bg1"/>
                  </a:solidFill>
                  <a:latin typeface="+mn-lt"/>
                </a:rPr>
                <a:t>×</a:t>
              </a:r>
            </a:p>
          </p:txBody>
        </p:sp>
        <p:cxnSp>
          <p:nvCxnSpPr>
            <p:cNvPr id="114" name="Straight Connector 113"/>
            <p:cNvCxnSpPr/>
            <p:nvPr/>
          </p:nvCxnSpPr>
          <p:spPr>
            <a:xfrm flipH="1">
              <a:off x="7566056" y="4255192"/>
              <a:ext cx="1749228" cy="20255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rot="7200000" flipH="1">
              <a:off x="6415644" y="5176332"/>
              <a:ext cx="1749228" cy="20255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4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5606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Next steps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Complete commissioning of GCT.</a:t>
            </a:r>
          </a:p>
          <a:p>
            <a:r>
              <a:rPr lang="en-GB" dirty="0" smtClean="0"/>
              <a:t>Test structure and MAPM camera.</a:t>
            </a:r>
          </a:p>
          <a:p>
            <a:r>
              <a:rPr lang="en-GB" dirty="0" smtClean="0"/>
              <a:t>Complete SiPM-based camera (CHEC-S), test in Lab and on GCT.</a:t>
            </a:r>
          </a:p>
          <a:p>
            <a:r>
              <a:rPr lang="en-GB" dirty="0"/>
              <a:t>Finalise </a:t>
            </a:r>
            <a:r>
              <a:rPr lang="en-GB" dirty="0" smtClean="0"/>
              <a:t>and review pre-production telescope and camera design.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533525"/>
            <a:ext cx="4558683" cy="5135563"/>
          </a:xfrm>
        </p:spPr>
        <p:txBody>
          <a:bodyPr/>
          <a:lstStyle/>
          <a:p>
            <a:r>
              <a:rPr lang="en-GB" dirty="0" smtClean="0"/>
              <a:t>Install </a:t>
            </a:r>
            <a:r>
              <a:rPr lang="en-GB" dirty="0"/>
              <a:t>three </a:t>
            </a:r>
            <a:r>
              <a:rPr lang="en-GB" dirty="0" smtClean="0"/>
              <a:t>pre-production telescopes on Paranal site, 2016…2017.</a:t>
            </a:r>
            <a:endParaRPr lang="en-GB" dirty="0"/>
          </a:p>
          <a:p>
            <a:r>
              <a:rPr lang="en-GB" dirty="0" smtClean="0"/>
              <a:t>Further test and review.</a:t>
            </a:r>
          </a:p>
          <a:p>
            <a:r>
              <a:rPr lang="en-GB" dirty="0" smtClean="0"/>
              <a:t>Construct further 32 production GCTs and spares, providing total of 35 GCTs to CTA Observatory.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88" y="3746376"/>
            <a:ext cx="9409874" cy="286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78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Many thanks to the GCT team</a:t>
            </a:r>
            <a:endParaRPr lang="en-GB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438189"/>
              </p:ext>
            </p:extLst>
          </p:nvPr>
        </p:nvGraphicFramePr>
        <p:xfrm>
          <a:off x="646959" y="1557451"/>
          <a:ext cx="7982136" cy="43294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0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03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03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03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03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303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88193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Name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Institute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Name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Institute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Name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Institute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193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Abchiche, Abdelkader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DT-INSU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 dirty="0">
                          <a:effectLst/>
                        </a:rPr>
                        <a:t>Graham, Jamie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Durham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Ross, Duncan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 dirty="0">
                          <a:effectLst/>
                        </a:rPr>
                        <a:t>Leicester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193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Allan, David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Durham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 dirty="0">
                          <a:effectLst/>
                        </a:rPr>
                        <a:t>Greenshaw, Tim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Liverpool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Rowell, Gavin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 dirty="0">
                          <a:effectLst/>
                        </a:rPr>
                        <a:t>Adelaide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193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Amans, Jean-Philippe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GEPI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 dirty="0" err="1">
                          <a:effectLst/>
                        </a:rPr>
                        <a:t>Hervet</a:t>
                      </a:r>
                      <a:r>
                        <a:rPr lang="en-GB" sz="1000" u="none" strike="noStrike" dirty="0">
                          <a:effectLst/>
                        </a:rPr>
                        <a:t>, Olivier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 dirty="0">
                          <a:effectLst/>
                        </a:rPr>
                        <a:t>LUTH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 dirty="0">
                          <a:effectLst/>
                        </a:rPr>
                        <a:t>Sato, Yuta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 dirty="0">
                          <a:effectLst/>
                        </a:rPr>
                        <a:t>ISEE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8193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Armstrong, Thomas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Durham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Hidaka, Naoya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ISEE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Sayède, Frédéric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GEPI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8193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Balzer, Arnim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Amsterdam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Hinton, Jim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MPIK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Schmoll, Jürgen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Durham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8193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Berge, David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Amsterdam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Huet, Jean-Michel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GEPI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Schoorlemmer, Harm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MPIK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8193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Boisson, Catherine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LUTH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Jegouzo, Isabelle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GEPI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Servillat, Mathieu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LUTH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8193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Bousquet, Jean-Jacques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GEPI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Jogler, Tobias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Erlangen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Sol, Helene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LUTH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8193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Brown, Anthony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Durham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Kawashima, Takanori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ISEE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Stamatescu, Victor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Adelaide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8193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Bryan, Mark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Amsterdam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Kraus, Manuel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Erlangen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Stephan, Maurice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Amsterdam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8193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Buchholtz, Gilles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DT-INSU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Lapington, Jon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Leicester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Stuik, Remko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Leiden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8193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Chadwick, Paula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Durham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Laporte, Philippe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GEPI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Sykes, Jon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Leicester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8193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Costantini, Heide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CPPM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Lefaucheur, Julien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LUTH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Tajima, Hiroyasu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ISEE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8193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Cotter, Garret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Oxford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Markoff, Sera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Amsterdam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 dirty="0">
                          <a:effectLst/>
                        </a:rPr>
                        <a:t>Thornhill, Julian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Leicester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8193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Daniel, Michael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Liverpool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Melse, Thierry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GEPI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Tibaldo, Luigi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MPIK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8193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De Franco, Andrea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Oxford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Mohrmann, Lars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Erlangen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Trichard, Cyril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CPPM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8193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De Frondat, Fatima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GEPI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Molyneux, Philippa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Leicester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Vink, Jacco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Amsterdam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8193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Dournaux, Jean-Laurent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GEPI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Nolan, Sam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Durham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Watson, Jason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Oxford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8193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Dumas, Delphine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GEPI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Okumura, Akira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ISEE; MPIK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White, Richard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MPIK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8193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Fasola, Gilles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GEPI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Osborne, Julian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Leicester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Yamane, Nobuhito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ISEE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8193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Funk, Stefan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Erlangen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Parsons, Dan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MPIK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Zech, Andreas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LUTH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8193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Gironnet, Johann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DT-INSU; GEPI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Rosen, Simon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Leicester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>
                          <a:effectLst/>
                        </a:rPr>
                        <a:t>Zink, Adrian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000" u="none" strike="noStrike" dirty="0">
                          <a:effectLst/>
                        </a:rPr>
                        <a:t>Erlangen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94803" y="6027935"/>
            <a:ext cx="3812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(Total of 66 authors, 14 institutes and 7 countries.)</a:t>
            </a:r>
            <a:endParaRPr lang="en-GB" sz="1400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400" dirty="0" smtClean="0"/>
              <a:t>22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288286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ta_aspera_image"/>
          <p:cNvPicPr>
            <a:picLocks noChangeAspect="1" noChangeArrowheads="1"/>
          </p:cNvPicPr>
          <p:nvPr/>
        </p:nvPicPr>
        <p:blipFill>
          <a:blip r:embed="rId2" cstate="print"/>
          <a:srcRect t="8596" r="979"/>
          <a:stretch>
            <a:fillRect/>
          </a:stretch>
        </p:blipFill>
        <p:spPr bwMode="auto">
          <a:xfrm>
            <a:off x="0" y="0"/>
            <a:ext cx="9906000" cy="6858001"/>
          </a:xfrm>
          <a:prstGeom prst="rect">
            <a:avLst/>
          </a:prstGeom>
          <a:noFill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The Cherenkov Telescope Array concept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50982" y="1405976"/>
            <a:ext cx="267269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Low energy</a:t>
            </a:r>
            <a:endParaRPr lang="en-US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Four 23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m telescopes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4…5</a:t>
            </a:r>
            <a:r>
              <a:rPr lang="en-US" baseline="42000" dirty="0" smtClean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FoV</a:t>
            </a:r>
            <a:endParaRPr lang="en-US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~2000 pixels</a:t>
            </a:r>
            <a:br>
              <a:rPr lang="en-US" dirty="0" smtClean="0">
                <a:solidFill>
                  <a:schemeClr val="bg1"/>
                </a:solidFill>
                <a:latin typeface="+mn-lt"/>
              </a:rPr>
            </a:br>
            <a:r>
              <a:rPr lang="en-US" dirty="0" smtClean="0">
                <a:solidFill>
                  <a:schemeClr val="bg1"/>
                </a:solidFill>
                <a:latin typeface="+mn-lt"/>
              </a:rPr>
              <a:t>~ 0.1</a:t>
            </a:r>
            <a:r>
              <a:rPr lang="en-US" baseline="42000" dirty="0" smtClean="0">
                <a:solidFill>
                  <a:schemeClr val="bg1"/>
                </a:solidFill>
                <a:latin typeface="+mn-lt"/>
              </a:rPr>
              <a:t>o</a:t>
            </a:r>
            <a:endParaRPr lang="en-US" baseline="4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1592428" y="3019925"/>
            <a:ext cx="0" cy="139758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178889" y="1413992"/>
            <a:ext cx="347457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Medium energy</a:t>
            </a:r>
            <a:endParaRPr lang="en-US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About twenty-five 12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m telescopes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6…8</a:t>
            </a:r>
            <a:r>
              <a:rPr lang="en-US" baseline="42000" dirty="0" smtClean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FoV</a:t>
            </a:r>
            <a:endParaRPr lang="en-US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~2000 pixels</a:t>
            </a:r>
            <a:br>
              <a:rPr lang="en-US" dirty="0" smtClean="0">
                <a:solidFill>
                  <a:schemeClr val="bg1"/>
                </a:solidFill>
                <a:latin typeface="+mn-lt"/>
              </a:rPr>
            </a:br>
            <a:r>
              <a:rPr lang="en-US" dirty="0" smtClean="0">
                <a:solidFill>
                  <a:schemeClr val="bg1"/>
                </a:solidFill>
                <a:latin typeface="+mn-lt"/>
              </a:rPr>
              <a:t>~ 0.18</a:t>
            </a:r>
            <a:r>
              <a:rPr lang="en-US" baseline="42000" dirty="0" smtClean="0">
                <a:solidFill>
                  <a:schemeClr val="bg1"/>
                </a:solidFill>
                <a:latin typeface="+mn-lt"/>
              </a:rPr>
              <a:t>o</a:t>
            </a:r>
            <a:endParaRPr lang="en-US" baseline="4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4909244" y="3027941"/>
            <a:ext cx="0" cy="139758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6557434" y="1409984"/>
            <a:ext cx="334856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High energy</a:t>
            </a:r>
            <a:endParaRPr lang="en-US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About seventy 4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m telescopes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8…10</a:t>
            </a:r>
            <a:r>
              <a:rPr lang="en-US" baseline="42000" dirty="0" smtClean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FoV</a:t>
            </a:r>
            <a:endParaRPr lang="en-US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1000…2000 pixels</a:t>
            </a:r>
            <a:br>
              <a:rPr lang="en-US" dirty="0" smtClean="0">
                <a:solidFill>
                  <a:schemeClr val="bg1"/>
                </a:solidFill>
                <a:latin typeface="+mn-lt"/>
              </a:rPr>
            </a:br>
            <a:r>
              <a:rPr lang="en-US" dirty="0" smtClean="0">
                <a:solidFill>
                  <a:schemeClr val="bg1"/>
                </a:solidFill>
                <a:latin typeface="+mn-lt"/>
              </a:rPr>
              <a:t>~ 0.17</a:t>
            </a:r>
            <a:r>
              <a:rPr lang="en-US" baseline="42000" dirty="0" smtClean="0">
                <a:solidFill>
                  <a:schemeClr val="bg1"/>
                </a:solidFill>
                <a:latin typeface="+mn-lt"/>
              </a:rPr>
              <a:t>o</a:t>
            </a:r>
            <a:r>
              <a:rPr lang="en-US" dirty="0" smtClean="0">
                <a:solidFill>
                  <a:schemeClr val="bg1"/>
                </a:solidFill>
              </a:rPr>
              <a:t>…0.23</a:t>
            </a:r>
            <a:r>
              <a:rPr lang="en-US" baseline="42000" dirty="0" smtClean="0">
                <a:solidFill>
                  <a:schemeClr val="bg1"/>
                </a:solidFill>
              </a:rPr>
              <a:t>o</a:t>
            </a:r>
            <a:endParaRPr lang="en-US" baseline="4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>
            <a:off x="8238092" y="3023925"/>
            <a:ext cx="0" cy="139758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1347544"/>
            <a:ext cx="938463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83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</a:t>
            </a:r>
            <a:r>
              <a:rPr lang="en-GB" dirty="0" smtClean="0"/>
              <a:t>irst SST designs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4214265" cy="5135563"/>
          </a:xfrm>
        </p:spPr>
        <p:txBody>
          <a:bodyPr/>
          <a:lstStyle/>
          <a:p>
            <a:r>
              <a:rPr lang="en-GB" dirty="0"/>
              <a:t>Davies-Cotton 7 m telescope designed for CTA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This is a viable solution, but…</a:t>
            </a:r>
          </a:p>
          <a:p>
            <a:r>
              <a:rPr lang="en-GB" dirty="0"/>
              <a:t>T</a:t>
            </a:r>
            <a:r>
              <a:rPr lang="en-GB" dirty="0" smtClean="0"/>
              <a:t>he camera:</a:t>
            </a:r>
          </a:p>
          <a:p>
            <a:pPr lvl="1"/>
            <a:r>
              <a:rPr lang="en-GB" dirty="0"/>
              <a:t>H</a:t>
            </a:r>
            <a:r>
              <a:rPr lang="en-GB" dirty="0" smtClean="0"/>
              <a:t>as a diameter of about 1.6 m.</a:t>
            </a:r>
          </a:p>
          <a:p>
            <a:pPr lvl="1"/>
            <a:r>
              <a:rPr lang="en-GB" dirty="0" smtClean="0"/>
              <a:t>Weighs about 2 tonnes.</a:t>
            </a:r>
          </a:p>
          <a:p>
            <a:pPr lvl="1"/>
            <a:r>
              <a:rPr lang="en-GB" dirty="0" smtClean="0"/>
              <a:t>Is expensive, largely because of the price of the photomultiplier tubes.</a:t>
            </a:r>
          </a:p>
          <a:p>
            <a:r>
              <a:rPr lang="en-GB" dirty="0" smtClean="0"/>
              <a:t>Making it cheaper would allow the construction of more telescopes and hence improve CTA performance.</a:t>
            </a:r>
          </a:p>
          <a:p>
            <a:r>
              <a:rPr lang="en-GB" dirty="0" smtClean="0"/>
              <a:t>One way of doing this is to use a two mirror “Schwarzschild-Couder” optical design (GCT, ASTRI).</a:t>
            </a:r>
          </a:p>
          <a:p>
            <a:r>
              <a:rPr lang="en-GB" dirty="0" smtClean="0"/>
              <a:t>Second is Davies-Cotton design with SiPM based camera (SST-1M).</a:t>
            </a:r>
          </a:p>
        </p:txBody>
      </p:sp>
      <p:sp>
        <p:nvSpPr>
          <p:cNvPr id="20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4</a:t>
            </a:fld>
            <a:endParaRPr lang="en-GB" sz="1400" dirty="0"/>
          </a:p>
        </p:txBody>
      </p:sp>
      <p:grpSp>
        <p:nvGrpSpPr>
          <p:cNvPr id="9" name="Group 8"/>
          <p:cNvGrpSpPr/>
          <p:nvPr/>
        </p:nvGrpSpPr>
        <p:grpSpPr>
          <a:xfrm flipH="1">
            <a:off x="445063" y="2214873"/>
            <a:ext cx="4049558" cy="4469147"/>
            <a:chOff x="794925" y="2093495"/>
            <a:chExt cx="3804020" cy="4102342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69587" t="1668" b="40110"/>
            <a:stretch>
              <a:fillRect/>
            </a:stretch>
          </p:blipFill>
          <p:spPr bwMode="auto">
            <a:xfrm>
              <a:off x="794925" y="2106398"/>
              <a:ext cx="3804020" cy="4089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2689615" y="2093495"/>
              <a:ext cx="1906447" cy="8301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65687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Schwarzschild-Couder telescopes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518" y="1533525"/>
            <a:ext cx="4381500" cy="5135563"/>
          </a:xfrm>
        </p:spPr>
        <p:txBody>
          <a:bodyPr/>
          <a:lstStyle/>
          <a:p>
            <a:r>
              <a:rPr lang="en-GB" dirty="0" smtClean="0"/>
              <a:t>The SC design languished in the pages of journals until Vassiliev realised it was ideally suited for the small focal</a:t>
            </a:r>
            <a:br>
              <a:rPr lang="en-GB" dirty="0" smtClean="0"/>
            </a:br>
            <a:r>
              <a:rPr lang="en-GB" dirty="0" smtClean="0"/>
              <a:t>ratio and</a:t>
            </a:r>
            <a:br>
              <a:rPr lang="en-GB" dirty="0" smtClean="0"/>
            </a:br>
            <a:r>
              <a:rPr lang="en-GB" dirty="0" smtClean="0"/>
              <a:t>large FoV</a:t>
            </a:r>
            <a:br>
              <a:rPr lang="en-GB" dirty="0" smtClean="0"/>
            </a:br>
            <a:r>
              <a:rPr lang="en-GB" dirty="0" smtClean="0"/>
              <a:t>telescopes</a:t>
            </a:r>
            <a:br>
              <a:rPr lang="en-GB" dirty="0" smtClean="0"/>
            </a:br>
            <a:r>
              <a:rPr lang="en-GB" dirty="0" smtClean="0"/>
              <a:t>needed </a:t>
            </a:r>
            <a:r>
              <a:rPr lang="en-GB" dirty="0" smtClean="0">
                <a:latin typeface="Symbol" panose="05050102010706020507" pitchFamily="18" charset="2"/>
              </a:rPr>
              <a:t>g</a:t>
            </a:r>
            <a:r>
              <a:rPr lang="en-GB" dirty="0" smtClean="0"/>
              <a:t>-ray</a:t>
            </a:r>
            <a:br>
              <a:rPr lang="en-GB" dirty="0" smtClean="0"/>
            </a:br>
            <a:r>
              <a:rPr lang="en-GB" dirty="0" smtClean="0"/>
              <a:t>astronomy…</a:t>
            </a:r>
          </a:p>
          <a:p>
            <a:r>
              <a:rPr lang="en-GB" dirty="0" smtClean="0"/>
              <a:t>…and later</a:t>
            </a:r>
            <a:br>
              <a:rPr lang="en-GB" dirty="0" smtClean="0"/>
            </a:br>
            <a:r>
              <a:rPr lang="en-GB" dirty="0" smtClean="0"/>
              <a:t>Hinton</a:t>
            </a:r>
            <a:br>
              <a:rPr lang="en-GB" dirty="0" smtClean="0"/>
            </a:br>
            <a:r>
              <a:rPr lang="en-GB" dirty="0" smtClean="0"/>
              <a:t>decided it</a:t>
            </a:r>
            <a:br>
              <a:rPr lang="en-GB" dirty="0" smtClean="0"/>
            </a:br>
            <a:r>
              <a:rPr lang="en-GB" dirty="0" smtClean="0"/>
              <a:t>could also</a:t>
            </a:r>
            <a:br>
              <a:rPr lang="en-GB" dirty="0" smtClean="0"/>
            </a:br>
            <a:r>
              <a:rPr lang="en-GB" dirty="0" smtClean="0"/>
              <a:t>be used for</a:t>
            </a:r>
            <a:br>
              <a:rPr lang="en-GB" dirty="0" smtClean="0"/>
            </a:br>
            <a:r>
              <a:rPr lang="en-GB" dirty="0" smtClean="0"/>
              <a:t>the SSTs.</a:t>
            </a:r>
          </a:p>
          <a:p>
            <a:r>
              <a:rPr lang="en-GB" dirty="0" smtClean="0"/>
              <a:t>Built by ASTRI and GCT groups.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38822" y="1533525"/>
            <a:ext cx="4206292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Font typeface="Arial" charset="0"/>
              <a:buChar char="■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Font typeface="Times New Roman" pitchFamily="18" charset="0"/>
              <a:buChar char="♦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Font typeface="Arial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Font typeface="Arial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Font typeface="Arial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Font typeface="Arial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Font typeface="Arial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 smtClean="0"/>
              <a:t>In 1905, Schwarzschild described a telescope with two concave mirrors, between which is the focal plane.</a:t>
            </a:r>
          </a:p>
          <a:p>
            <a:r>
              <a:rPr lang="en-GB" kern="0" dirty="0"/>
              <a:t>N</a:t>
            </a:r>
            <a:r>
              <a:rPr lang="en-GB" kern="0" dirty="0" smtClean="0"/>
              <a:t>o spherical aberration or coma, but significant astigmatism, partly as focal surface assumed flat.</a:t>
            </a:r>
          </a:p>
          <a:p>
            <a:r>
              <a:rPr lang="en-GB" kern="0" dirty="0" smtClean="0"/>
              <a:t>Schwarzschild better remembered for his 1916 solution to GR equations.</a:t>
            </a:r>
          </a:p>
          <a:p>
            <a:r>
              <a:rPr lang="en-GB" kern="0" dirty="0" smtClean="0"/>
              <a:t>Couder (Paris Observatory) modified design in 1926, curved focal surface, largely curing  astigmatism. </a:t>
            </a:r>
          </a:p>
          <a:p>
            <a:r>
              <a:rPr lang="en-GB" kern="0" dirty="0"/>
              <a:t>F</a:t>
            </a:r>
            <a:r>
              <a:rPr lang="en-GB" kern="0" dirty="0" smtClean="0"/>
              <a:t>igured mirrors in 1930s, but telescope never built. (Perhaps because 6 m long?)</a:t>
            </a:r>
          </a:p>
          <a:p>
            <a:endParaRPr lang="en-GB" kern="0" dirty="0" smtClean="0"/>
          </a:p>
          <a:p>
            <a:endParaRPr lang="en-GB" kern="0" dirty="0" smtClean="0"/>
          </a:p>
          <a:p>
            <a:endParaRPr lang="en-GB" kern="0" dirty="0" smtClean="0"/>
          </a:p>
          <a:p>
            <a:endParaRPr lang="en-GB" kern="0" dirty="0" smtClean="0"/>
          </a:p>
          <a:p>
            <a:endParaRPr lang="en-GB" kern="0" dirty="0" smtClean="0"/>
          </a:p>
          <a:p>
            <a:endParaRPr lang="en-GB" kern="0" dirty="0" smtClean="0"/>
          </a:p>
          <a:p>
            <a:endParaRPr lang="en-GB" kern="0" dirty="0" smtClean="0"/>
          </a:p>
          <a:p>
            <a:endParaRPr lang="en-GB" kern="0" dirty="0" smtClean="0"/>
          </a:p>
          <a:p>
            <a:endParaRPr lang="en-GB" kern="0" dirty="0" smtClean="0"/>
          </a:p>
          <a:p>
            <a:endParaRPr lang="en-GB" kern="0" dirty="0" smtClean="0"/>
          </a:p>
          <a:p>
            <a:endParaRPr lang="en-GB" kern="0" dirty="0" smtClean="0"/>
          </a:p>
          <a:p>
            <a:endParaRPr lang="en-GB" kern="0" dirty="0" smtClean="0"/>
          </a:p>
          <a:p>
            <a:endParaRPr lang="en-GB" kern="0" dirty="0" smtClean="0"/>
          </a:p>
          <a:p>
            <a:endParaRPr lang="en-GB" kern="0" dirty="0" smtClean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b="1863"/>
          <a:stretch/>
        </p:blipFill>
        <p:spPr>
          <a:xfrm>
            <a:off x="6666001" y="2585445"/>
            <a:ext cx="2760103" cy="3549022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4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81031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58" y="1898312"/>
            <a:ext cx="3671887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021" y="2014363"/>
            <a:ext cx="2795700" cy="2912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" r="-1"/>
          <a:stretch/>
        </p:blipFill>
        <p:spPr bwMode="auto">
          <a:xfrm>
            <a:off x="7192143" y="2016890"/>
            <a:ext cx="2683864" cy="291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Dual mirror SST – GCT optics</a:t>
            </a:r>
            <a:endParaRPr lang="fr-FR" altLang="en-US" cap="small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3863636" cy="5135563"/>
          </a:xfrm>
        </p:spPr>
        <p:txBody>
          <a:bodyPr/>
          <a:lstStyle/>
          <a:p>
            <a:r>
              <a:rPr lang="en-GB" dirty="0" smtClean="0"/>
              <a:t>Optical design (Schmoll).</a:t>
            </a:r>
          </a:p>
          <a:p>
            <a:r>
              <a:rPr lang="en-GB" dirty="0" smtClean="0"/>
              <a:t>F = 2.28 m, f = 0.57. 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397594" y="1533525"/>
            <a:ext cx="5013106" cy="5135563"/>
          </a:xfrm>
        </p:spPr>
        <p:txBody>
          <a:bodyPr/>
          <a:lstStyle/>
          <a:p>
            <a:r>
              <a:rPr lang="en-GB" dirty="0" smtClean="0"/>
              <a:t>Images of point source at infinity: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For field angles below about 5°, over 80% of the light from a point source at infinity (or at 10 km with refocusing) is contained in a 6 × 6 mm</a:t>
            </a:r>
            <a:r>
              <a:rPr lang="en-GB" baseline="30000" dirty="0" smtClean="0"/>
              <a:t>2</a:t>
            </a:r>
            <a:r>
              <a:rPr lang="en-GB" dirty="0" smtClean="0"/>
              <a:t> pixel.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8199" name="Slide Number Placeholder 4"/>
          <p:cNvSpPr txBox="1">
            <a:spLocks noGrp="1"/>
          </p:cNvSpPr>
          <p:nvPr/>
        </p:nvSpPr>
        <p:spPr bwMode="auto">
          <a:xfrm>
            <a:off x="7391400" y="6486526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5613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1pPr>
            <a:lvl2pPr marL="742950" indent="-285750" defTabSz="455613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2pPr>
            <a:lvl3pPr marL="1143000" indent="-228600" defTabSz="455613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3pPr>
            <a:lvl4pPr marL="1600200" indent="-228600" defTabSz="455613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4pPr>
            <a:lvl5pPr marL="2057400" indent="-228600" defTabSz="455613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9pPr>
          </a:lstStyle>
          <a:p>
            <a:pPr algn="r" eaLnBrk="1" hangingPunct="1"/>
            <a:fld id="{2352D4B5-2085-4A6E-81BD-8298D3EE67D3}" type="slidenum">
              <a:rPr lang="en-US" altLang="en-US" sz="1200" b="0">
                <a:latin typeface="Helvetica Neue" charset="0"/>
              </a:rPr>
              <a:pPr algn="r" eaLnBrk="1" hangingPunct="1"/>
              <a:t>6</a:t>
            </a:fld>
            <a:endParaRPr lang="en-US" altLang="en-US" sz="1200" b="0">
              <a:latin typeface="Helvetica Neue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5795" y="2133425"/>
            <a:ext cx="717550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GB" altLang="en-US" sz="1600" b="0" dirty="0">
                <a:latin typeface="Symbol" panose="05050102010706020507" pitchFamily="18" charset="2"/>
              </a:rPr>
              <a:t>d</a:t>
            </a:r>
            <a:r>
              <a:rPr lang="en-GB" altLang="en-US" sz="1600" b="0" dirty="0">
                <a:latin typeface="Helvetica Neue" charset="0"/>
              </a:rPr>
              <a:t> = 0</a:t>
            </a:r>
            <a:r>
              <a:rPr lang="en-US" altLang="en-US" sz="1600" b="0" dirty="0">
                <a:latin typeface="Helvetica Neue" charset="0"/>
              </a:rPr>
              <a:t>°</a:t>
            </a:r>
            <a:endParaRPr lang="en-GB" altLang="en-US" sz="1600" b="0" dirty="0">
              <a:latin typeface="Helvetica Neue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93023" y="2168935"/>
            <a:ext cx="715962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GB" altLang="en-US" sz="1600" b="0" dirty="0">
                <a:latin typeface="Symbol" panose="05050102010706020507" pitchFamily="18" charset="2"/>
              </a:rPr>
              <a:t>d</a:t>
            </a:r>
            <a:r>
              <a:rPr lang="en-GB" altLang="en-US" sz="1600" b="0" dirty="0">
                <a:latin typeface="Helvetica Neue" charset="0"/>
              </a:rPr>
              <a:t> = 4</a:t>
            </a:r>
            <a:r>
              <a:rPr lang="en-US" altLang="en-US" sz="1600" b="0" dirty="0">
                <a:latin typeface="Helvetica Neue" charset="0"/>
              </a:rPr>
              <a:t>°</a:t>
            </a:r>
            <a:endParaRPr lang="en-GB" altLang="en-US" sz="1600" b="0" dirty="0">
              <a:latin typeface="Helvetica Neue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07868" y="6347540"/>
            <a:ext cx="3204839" cy="26633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35328" y="6171936"/>
            <a:ext cx="89639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3.56 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858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787" y="1625171"/>
            <a:ext cx="2825304" cy="4544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Development of the GCT structure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Durham 2011.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Long fork.</a:t>
            </a:r>
          </a:p>
          <a:p>
            <a:r>
              <a:rPr lang="en-GB" dirty="0" smtClean="0"/>
              <a:t>Central tube supports camera.</a:t>
            </a:r>
          </a:p>
          <a:p>
            <a:r>
              <a:rPr lang="en-GB" dirty="0" smtClean="0"/>
              <a:t>Tripod supports secondary mirror</a:t>
            </a:r>
          </a:p>
          <a:p>
            <a:r>
              <a:rPr lang="en-GB" dirty="0" smtClean="0"/>
              <a:t>Electronics in counterweight.</a:t>
            </a:r>
          </a:p>
          <a:p>
            <a:r>
              <a:rPr lang="en-GB" dirty="0" smtClean="0"/>
              <a:t>Aluminium structure.</a:t>
            </a:r>
          </a:p>
          <a:p>
            <a:endParaRPr lang="en-GB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Paris, 2012.</a:t>
            </a:r>
          </a:p>
          <a:p>
            <a:r>
              <a:rPr lang="en-GB" dirty="0" smtClean="0"/>
              <a:t>Short fork.</a:t>
            </a:r>
          </a:p>
          <a:p>
            <a:r>
              <a:rPr lang="en-GB" dirty="0" smtClean="0"/>
              <a:t>Primary dish</a:t>
            </a:r>
            <a:br>
              <a:rPr lang="en-GB" dirty="0" smtClean="0"/>
            </a:br>
            <a:r>
              <a:rPr lang="en-GB" dirty="0" smtClean="0"/>
              <a:t>support</a:t>
            </a:r>
            <a:br>
              <a:rPr lang="en-GB" dirty="0" smtClean="0"/>
            </a:br>
            <a:r>
              <a:rPr lang="en-GB" dirty="0" smtClean="0"/>
              <a:t>separated from</a:t>
            </a:r>
            <a:br>
              <a:rPr lang="en-GB" dirty="0" smtClean="0"/>
            </a:br>
            <a:r>
              <a:rPr lang="en-GB" dirty="0" smtClean="0"/>
              <a:t>secondary </a:t>
            </a:r>
            <a:br>
              <a:rPr lang="en-GB" dirty="0" smtClean="0"/>
            </a:br>
            <a:r>
              <a:rPr lang="en-GB" dirty="0" smtClean="0"/>
              <a:t>support.</a:t>
            </a:r>
          </a:p>
          <a:p>
            <a:r>
              <a:rPr lang="en-GB" dirty="0" smtClean="0"/>
              <a:t>Camera </a:t>
            </a:r>
            <a:br>
              <a:rPr lang="en-GB" dirty="0" smtClean="0"/>
            </a:br>
            <a:r>
              <a:rPr lang="en-GB" dirty="0" smtClean="0"/>
              <a:t>attached to</a:t>
            </a:r>
            <a:br>
              <a:rPr lang="en-GB" dirty="0" smtClean="0"/>
            </a:br>
            <a:r>
              <a:rPr lang="en-GB" dirty="0" smtClean="0"/>
              <a:t>secondary.</a:t>
            </a:r>
          </a:p>
          <a:p>
            <a:r>
              <a:rPr lang="en-GB" dirty="0" smtClean="0"/>
              <a:t>Shaped </a:t>
            </a:r>
            <a:br>
              <a:rPr lang="en-GB" dirty="0" smtClean="0"/>
            </a:br>
            <a:r>
              <a:rPr lang="en-GB" dirty="0" smtClean="0"/>
              <a:t>counterweight.</a:t>
            </a:r>
          </a:p>
          <a:p>
            <a:r>
              <a:rPr lang="en-GB" dirty="0" smtClean="0"/>
              <a:t>Steel structure,</a:t>
            </a:r>
            <a:br>
              <a:rPr lang="en-GB" dirty="0" smtClean="0"/>
            </a:br>
            <a:r>
              <a:rPr lang="en-GB" dirty="0" smtClean="0"/>
              <a:t>aluminium mirrors.</a:t>
            </a:r>
          </a:p>
        </p:txBody>
      </p:sp>
      <p:pic>
        <p:nvPicPr>
          <p:cNvPr id="5" name="Content Placeholder 3" descr="New Picture (2).jpg"/>
          <p:cNvPicPr>
            <a:picLocks noChangeAspect="1"/>
          </p:cNvPicPr>
          <p:nvPr/>
        </p:nvPicPr>
        <p:blipFill rotWithShape="1">
          <a:blip r:embed="rId3" cstate="print"/>
          <a:srcRect l="10193" t="1844" r="15619"/>
          <a:stretch/>
        </p:blipFill>
        <p:spPr bwMode="auto">
          <a:xfrm>
            <a:off x="953491" y="1997476"/>
            <a:ext cx="3174626" cy="2805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4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385865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GCT mechanical design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2443209" cy="5135563"/>
          </a:xfrm>
        </p:spPr>
        <p:txBody>
          <a:bodyPr/>
          <a:lstStyle/>
          <a:p>
            <a:r>
              <a:rPr lang="en-GB" dirty="0" smtClean="0"/>
              <a:t>Paris 2015.</a:t>
            </a:r>
          </a:p>
          <a:p>
            <a:r>
              <a:rPr lang="en-GB" dirty="0" smtClean="0"/>
              <a:t>Four masts to</a:t>
            </a:r>
            <a:br>
              <a:rPr lang="en-GB" dirty="0" smtClean="0"/>
            </a:br>
            <a:r>
              <a:rPr lang="en-GB" dirty="0" smtClean="0"/>
              <a:t>support secondary.</a:t>
            </a:r>
          </a:p>
          <a:p>
            <a:r>
              <a:rPr lang="en-GB" dirty="0" smtClean="0"/>
              <a:t>Adjustable</a:t>
            </a:r>
            <a:br>
              <a:rPr lang="en-GB" dirty="0" smtClean="0"/>
            </a:br>
            <a:r>
              <a:rPr lang="en-GB" dirty="0" smtClean="0"/>
              <a:t>counterweight.</a:t>
            </a:r>
          </a:p>
          <a:p>
            <a:r>
              <a:rPr lang="en-GB" dirty="0" smtClean="0"/>
              <a:t>Primary</a:t>
            </a:r>
            <a:r>
              <a:rPr lang="en-GB" dirty="0"/>
              <a:t> </a:t>
            </a:r>
            <a:r>
              <a:rPr lang="en-GB" dirty="0" smtClean="0"/>
              <a:t>mirror rotation mechanism to facilitate mirror installation.</a:t>
            </a:r>
          </a:p>
          <a:p>
            <a:r>
              <a:rPr lang="en-GB" dirty="0" smtClean="0"/>
              <a:t>Camera removal mechanism</a:t>
            </a:r>
            <a:r>
              <a:rPr lang="en-GB" dirty="0"/>
              <a:t> </a:t>
            </a:r>
            <a:r>
              <a:rPr lang="en-GB" dirty="0" smtClean="0"/>
              <a:t>which allows camera installation or removal in 15 minutes.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248" y="1590847"/>
            <a:ext cx="6480175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40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943524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</a:t>
            </a:r>
            <a:r>
              <a:rPr lang="en-GB" dirty="0" smtClean="0"/>
              <a:t>echanical design of GCT prototype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1990448" cy="5135563"/>
          </a:xfrm>
        </p:spPr>
        <p:txBody>
          <a:bodyPr/>
          <a:lstStyle/>
          <a:p>
            <a:r>
              <a:rPr lang="en-GB" dirty="0" smtClean="0"/>
              <a:t>Petal shaped primary segments replaced by (approx.) circular segments to reduce costs.</a:t>
            </a:r>
          </a:p>
          <a:p>
            <a:r>
              <a:rPr lang="en-GB" dirty="0" smtClean="0"/>
              <a:t>Two primary segments machined polished and coated, remainder are dummy segments.</a:t>
            </a: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5" t="13303" r="17908" b="6898"/>
          <a:stretch>
            <a:fillRect/>
          </a:stretch>
        </p:blipFill>
        <p:spPr bwMode="auto">
          <a:xfrm>
            <a:off x="2465725" y="1614563"/>
            <a:ext cx="7033381" cy="4771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sz="14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83229634"/>
      </p:ext>
    </p:extLst>
  </p:cSld>
  <p:clrMapOvr>
    <a:masterClrMapping/>
  </p:clrMapOvr>
</p:sld>
</file>

<file path=ppt/theme/theme1.xml><?xml version="1.0" encoding="utf-8"?>
<a:theme xmlns:a="http://schemas.openxmlformats.org/drawingml/2006/main" name="CTAnumA4">
  <a:themeElements>
    <a:clrScheme name="TimA4Landscap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mA4Landscap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mA4Landscap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444B3F16-A300-48BD-9616-617BECE0A069}" vid="{ABFC1DE9-8C14-46A9-9120-76A952569A3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TimsCTAtemplate</Template>
  <TotalTime>3694</TotalTime>
  <Words>1145</Words>
  <Application>Microsoft Office PowerPoint</Application>
  <PresentationFormat>A4 Paper (210x297 mm)</PresentationFormat>
  <Paragraphs>399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Futura Std Book</vt:lpstr>
      <vt:lpstr>Helvetica</vt:lpstr>
      <vt:lpstr>Helvetica Neue</vt:lpstr>
      <vt:lpstr>ＭＳ Ｐゴシック</vt:lpstr>
      <vt:lpstr>Symbol</vt:lpstr>
      <vt:lpstr>Times New Roman</vt:lpstr>
      <vt:lpstr>ヒラギノ角ゴ ProN W3</vt:lpstr>
      <vt:lpstr>CTAnumA4</vt:lpstr>
      <vt:lpstr>The Gamma-ray Cherenkov Telescope</vt:lpstr>
      <vt:lpstr>Detecting high energy g rays</vt:lpstr>
      <vt:lpstr>The Cherenkov Telescope Array concept</vt:lpstr>
      <vt:lpstr>First SST designs</vt:lpstr>
      <vt:lpstr>Schwarzschild-Couder telescopes</vt:lpstr>
      <vt:lpstr>Dual mirror SST – GCT optics</vt:lpstr>
      <vt:lpstr>Development of the GCT structure</vt:lpstr>
      <vt:lpstr>GCT mechanical design</vt:lpstr>
      <vt:lpstr>Mechanical design of GCT prototype</vt:lpstr>
      <vt:lpstr>Camera design</vt:lpstr>
      <vt:lpstr>Development of the camera</vt:lpstr>
      <vt:lpstr>Development of the camera</vt:lpstr>
      <vt:lpstr>Camera tests</vt:lpstr>
      <vt:lpstr>Installation of camera on telescope</vt:lpstr>
      <vt:lpstr>First tests of the GCT prototype on sky</vt:lpstr>
      <vt:lpstr>First tests of the GCT prototype on sky</vt:lpstr>
      <vt:lpstr>First tests of the GCT prototype on sky</vt:lpstr>
      <vt:lpstr>First tests of the GCT prototype on sky</vt:lpstr>
      <vt:lpstr>First tests of the GCT prototype on sky</vt:lpstr>
      <vt:lpstr>Next steps</vt:lpstr>
      <vt:lpstr>Many thanks to the GCT team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GCT</dc:title>
  <dc:creator>Tim Greenshaw</dc:creator>
  <cp:lastModifiedBy>Tim Greenshaw</cp:lastModifiedBy>
  <cp:revision>110</cp:revision>
  <dcterms:created xsi:type="dcterms:W3CDTF">2015-11-25T14:32:33Z</dcterms:created>
  <dcterms:modified xsi:type="dcterms:W3CDTF">2016-01-08T11:28:07Z</dcterms:modified>
</cp:coreProperties>
</file>